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5"/>
  </p:notesMasterIdLst>
  <p:sldIdLst>
    <p:sldId id="257" r:id="rId6"/>
    <p:sldId id="340" r:id="rId7"/>
    <p:sldId id="260" r:id="rId8"/>
    <p:sldId id="337" r:id="rId9"/>
    <p:sldId id="362" r:id="rId10"/>
    <p:sldId id="363" r:id="rId11"/>
    <p:sldId id="262" r:id="rId12"/>
    <p:sldId id="347" r:id="rId13"/>
    <p:sldId id="361" r:id="rId14"/>
    <p:sldId id="364" r:id="rId15"/>
    <p:sldId id="263" r:id="rId16"/>
    <p:sldId id="357" r:id="rId17"/>
    <p:sldId id="365" r:id="rId18"/>
    <p:sldId id="360" r:id="rId19"/>
    <p:sldId id="359" r:id="rId20"/>
    <p:sldId id="367" r:id="rId21"/>
    <p:sldId id="366" r:id="rId22"/>
    <p:sldId id="353" r:id="rId23"/>
    <p:sldId id="273" r:id="rId2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17AC7-D57A-420C-8741-05A714A60732}" v="5" dt="2022-02-18T10:34:12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1302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DE5E68C-AA67-455C-8BE1-250E7F2BE365}"/>
  </pc:docChgLst>
  <pc:docChgLst>
    <pc:chgData name="Campos, Simao" userId="a1bf0726-548b-4db8-a746-2e19b5e24da4" providerId="ADAL" clId="{75CBE77D-D8F0-41D6-90A8-90F5F21AE8E0}"/>
  </pc:docChgLst>
  <pc:docChgLst>
    <pc:chgData name="Dabiri, Ayda" userId="b37f3988-c176-4be8-807a-107e80ddceeb" providerId="ADAL" clId="{55717AC7-D57A-420C-8741-05A714A60732}"/>
    <pc:docChg chg="delSld modSld">
      <pc:chgData name="Dabiri, Ayda" userId="b37f3988-c176-4be8-807a-107e80ddceeb" providerId="ADAL" clId="{55717AC7-D57A-420C-8741-05A714A60732}" dt="2022-02-18T10:34:24.536" v="12" actId="47"/>
      <pc:docMkLst>
        <pc:docMk/>
      </pc:docMkLst>
      <pc:sldChg chg="modSp">
        <pc:chgData name="Dabiri, Ayda" userId="b37f3988-c176-4be8-807a-107e80ddceeb" providerId="ADAL" clId="{55717AC7-D57A-420C-8741-05A714A60732}" dt="2022-02-18T10:34:07.588" v="11" actId="1076"/>
        <pc:sldMkLst>
          <pc:docMk/>
          <pc:sldMk cId="610094566" sldId="257"/>
        </pc:sldMkLst>
        <pc:spChg chg="mod">
          <ac:chgData name="Dabiri, Ayda" userId="b37f3988-c176-4be8-807a-107e80ddceeb" providerId="ADAL" clId="{55717AC7-D57A-420C-8741-05A714A60732}" dt="2022-02-18T10:33:20.057" v="4" actId="207"/>
          <ac:spMkLst>
            <pc:docMk/>
            <pc:sldMk cId="610094566" sldId="257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55717AC7-D57A-420C-8741-05A714A60732}" dt="2022-02-18T10:34:07.588" v="11" actId="1076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  <pc:sldChg chg="del">
        <pc:chgData name="Dabiri, Ayda" userId="b37f3988-c176-4be8-807a-107e80ddceeb" providerId="ADAL" clId="{55717AC7-D57A-420C-8741-05A714A60732}" dt="2022-02-18T10:34:24.536" v="12" actId="47"/>
        <pc:sldMkLst>
          <pc:docMk/>
          <pc:sldMk cId="2383934936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667116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667116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3922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71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969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26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855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378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081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de-DE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2865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d66711661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d667116610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8e31363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8e31363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667116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667116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66711661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667116610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br>
              <a:rPr lang="de-DE" dirty="0"/>
            </a:br>
            <a:endParaRPr lang="de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667116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667116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0966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667116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667116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683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6217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035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127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924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331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018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797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974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980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83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523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659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5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F9E4-6D72-2B44-A4D9-4F66C8DBC766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6C39E-CFFD-E74B-9C6C-965DE8A1ACD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3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va.weicken@hhi.fraunhofer.de" TargetMode="External"/><Relationship Id="rId4" Type="http://schemas.openxmlformats.org/officeDocument/2006/relationships/hyperlink" Target="mailto:shubs.upadhyay@ada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extranet.itu.int/sites/itu-t/focusgroups/ai4h/_layouts/15/WopiFrame.aspx?sourcedoc=%7B0E2987F7-31AD-408F-857B-78D1F699B67D%7D&amp;file=FGAI4H-N-048.docx&amp;action=defaul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tm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FGAI4H-N-048-A01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15-17 February 2022</a:t>
            </a:r>
            <a:endParaRPr lang="en-GB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595040"/>
              </p:ext>
            </p:extLst>
          </p:nvPr>
        </p:nvGraphicFramePr>
        <p:xfrm>
          <a:off x="1005997" y="2554896"/>
          <a:ext cx="7340381" cy="29089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6367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094361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06965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Editors DEL7.4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DEL7.4 Update - Att.1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Naomi Lee </a:t>
                      </a:r>
                    </a:p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Shubs Upadhyay</a:t>
                      </a:r>
                    </a:p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Weicken</a:t>
                      </a:r>
                      <a:endParaRPr lang="en-GB" sz="1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25719" marB="25719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naomi.lee@lancet.com</a:t>
                      </a:r>
                      <a:endParaRPr lang="en-US" sz="1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shubs.upadhyay@ada.com</a:t>
                      </a:r>
                      <a:endParaRPr lang="en-US" sz="1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eva.weicken@hhi.fraunhofer.de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9" marB="25719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PPT contains a presentation of: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update Working Group on Clinical Evaluation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Updates on DEL 7.4 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79535" y="826483"/>
            <a:ext cx="67644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Overview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723" y="188871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F73F760-EB5E-2D41-BC31-3E956245EC4D}"/>
              </a:ext>
            </a:extLst>
          </p:cNvPr>
          <p:cNvSpPr/>
          <p:nvPr/>
        </p:nvSpPr>
        <p:spPr>
          <a:xfrm>
            <a:off x="579535" y="1965226"/>
            <a:ext cx="7648506" cy="2622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Introduction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WG-CE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Status Update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Summary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Del. 7.4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(final version 1.1)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11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386759" y="821207"/>
            <a:ext cx="6764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Deliverable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7.4 (final version 1.1)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1598E384-7292-764C-9F2D-739B8ABA1B5C}"/>
              </a:ext>
            </a:extLst>
          </p:cNvPr>
          <p:cNvSpPr/>
          <p:nvPr/>
        </p:nvSpPr>
        <p:spPr>
          <a:xfrm>
            <a:off x="4830453" y="5985639"/>
            <a:ext cx="4307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posted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on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collaboration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site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: Del 7.4/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hlinkClick r:id="rId4"/>
              </a:rPr>
              <a:t>N-048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2270265-41BA-9547-AC57-60AB1324F8DF}"/>
              </a:ext>
            </a:extLst>
          </p:cNvPr>
          <p:cNvSpPr/>
          <p:nvPr/>
        </p:nvSpPr>
        <p:spPr>
          <a:xfrm>
            <a:off x="697692" y="1941469"/>
            <a:ext cx="826552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Table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content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Executive Summary</a:t>
            </a: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Introduction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Model design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and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suitability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Algorithmic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validation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Clinical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validation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Deployment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and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ongoing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monitoring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Economic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evaluation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Conclusions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and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recommendations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for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future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action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References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93133" y="1143935"/>
            <a:ext cx="9259049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Framework for evaluation of AI technologies in health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Diagram&#10;&#10;Description automatically generated">
            <a:extLst>
              <a:ext uri="{FF2B5EF4-FFF2-40B4-BE49-F238E27FC236}">
                <a16:creationId xmlns:a16="http://schemas.microsoft.com/office/drawing/2014/main" id="{6ED7DE54-8A77-C541-A6FC-4AD2A1045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45" y="2144268"/>
            <a:ext cx="7551922" cy="413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73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68844" y="973494"/>
            <a:ext cx="791508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Evaluation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report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content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EFEF567-E711-0D4A-9DBF-064C20B86AD1}"/>
              </a:ext>
            </a:extLst>
          </p:cNvPr>
          <p:cNvSpPr txBox="1"/>
          <p:nvPr/>
        </p:nvSpPr>
        <p:spPr>
          <a:xfrm>
            <a:off x="629409" y="2832604"/>
            <a:ext cx="79051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Design &amp;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Purpose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Description of the clinical problem and intended clinical pathway, intended benefits &amp; risks of AI use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Evaluation of interoperability and security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Description of stakeholder engagement and user testing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 Analytical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validation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Description of data used for development and testing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Type of model, performance metrics, comparison against the current standard of care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Results of any benchmarking against either current standard of care or other models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3" descr="Diagram&#10;&#10;Description automatically generated">
            <a:extLst>
              <a:ext uri="{FF2B5EF4-FFF2-40B4-BE49-F238E27FC236}">
                <a16:creationId xmlns:a16="http://schemas.microsoft.com/office/drawing/2014/main" id="{809FD31D-273C-6D44-A7B6-C9D89C8B1C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230" y="1712127"/>
            <a:ext cx="2752017" cy="15072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9430D83-E184-A84D-B149-5587C689E2FB}"/>
              </a:ext>
            </a:extLst>
          </p:cNvPr>
          <p:cNvSpPr/>
          <p:nvPr/>
        </p:nvSpPr>
        <p:spPr>
          <a:xfrm>
            <a:off x="4763729" y="1843548"/>
            <a:ext cx="2123768" cy="989056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2315497"/>
                      <a:gd name="connsiteY0" fmla="*/ 494528 h 989056"/>
                      <a:gd name="connsiteX1" fmla="*/ 1157749 w 2315497"/>
                      <a:gd name="connsiteY1" fmla="*/ 0 h 989056"/>
                      <a:gd name="connsiteX2" fmla="*/ 2315498 w 2315497"/>
                      <a:gd name="connsiteY2" fmla="*/ 494528 h 989056"/>
                      <a:gd name="connsiteX3" fmla="*/ 1157749 w 2315497"/>
                      <a:gd name="connsiteY3" fmla="*/ 989056 h 989056"/>
                      <a:gd name="connsiteX4" fmla="*/ 0 w 2315497"/>
                      <a:gd name="connsiteY4" fmla="*/ 494528 h 989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15497" h="989056" extrusionOk="0">
                        <a:moveTo>
                          <a:pt x="0" y="494528"/>
                        </a:moveTo>
                        <a:cubicBezTo>
                          <a:pt x="-98949" y="160374"/>
                          <a:pt x="501497" y="6322"/>
                          <a:pt x="1157749" y="0"/>
                        </a:cubicBezTo>
                        <a:cubicBezTo>
                          <a:pt x="1854398" y="12051"/>
                          <a:pt x="2286461" y="222331"/>
                          <a:pt x="2315498" y="494528"/>
                        </a:cubicBezTo>
                        <a:cubicBezTo>
                          <a:pt x="2246408" y="835118"/>
                          <a:pt x="1785343" y="1054349"/>
                          <a:pt x="1157749" y="989056"/>
                        </a:cubicBezTo>
                        <a:cubicBezTo>
                          <a:pt x="470818" y="963054"/>
                          <a:pt x="22282" y="778294"/>
                          <a:pt x="0" y="49452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469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68844" y="973494"/>
            <a:ext cx="791508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Evaluation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report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content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EFEF567-E711-0D4A-9DBF-064C20B86AD1}"/>
              </a:ext>
            </a:extLst>
          </p:cNvPr>
          <p:cNvSpPr txBox="1"/>
          <p:nvPr/>
        </p:nvSpPr>
        <p:spPr>
          <a:xfrm>
            <a:off x="267186" y="2572739"/>
            <a:ext cx="871839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 Clinical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validation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Description of the clinical evaluation (study design, population, setting, intervention, comparator, pre specified outcomes)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Transparent reporting (EQUATOR &amp; standard performance metrics)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Details of any regulatory approval, if required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Ongoing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monitoring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Description of ongoing monitoring in place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How will adverse events be collected? When will the model be audited and by whom?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Clear reporting of the audits to describe the post-deployment performance 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3" descr="Diagram&#10;&#10;Description automatically generated">
            <a:extLst>
              <a:ext uri="{FF2B5EF4-FFF2-40B4-BE49-F238E27FC236}">
                <a16:creationId xmlns:a16="http://schemas.microsoft.com/office/drawing/2014/main" id="{5503C2B7-DFF0-EC42-8C28-08ADA7CF5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091" y="1681818"/>
            <a:ext cx="2863206" cy="156812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5D925B4-D4CC-ED4A-AE51-CEE8C27AC139}"/>
              </a:ext>
            </a:extLst>
          </p:cNvPr>
          <p:cNvSpPr/>
          <p:nvPr/>
        </p:nvSpPr>
        <p:spPr>
          <a:xfrm>
            <a:off x="6255032" y="1864415"/>
            <a:ext cx="2123768" cy="989056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2315497"/>
                      <a:gd name="connsiteY0" fmla="*/ 494528 h 989056"/>
                      <a:gd name="connsiteX1" fmla="*/ 1157749 w 2315497"/>
                      <a:gd name="connsiteY1" fmla="*/ 0 h 989056"/>
                      <a:gd name="connsiteX2" fmla="*/ 2315498 w 2315497"/>
                      <a:gd name="connsiteY2" fmla="*/ 494528 h 989056"/>
                      <a:gd name="connsiteX3" fmla="*/ 1157749 w 2315497"/>
                      <a:gd name="connsiteY3" fmla="*/ 989056 h 989056"/>
                      <a:gd name="connsiteX4" fmla="*/ 0 w 2315497"/>
                      <a:gd name="connsiteY4" fmla="*/ 494528 h 989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15497" h="989056" extrusionOk="0">
                        <a:moveTo>
                          <a:pt x="0" y="494528"/>
                        </a:moveTo>
                        <a:cubicBezTo>
                          <a:pt x="-98949" y="160374"/>
                          <a:pt x="501497" y="6322"/>
                          <a:pt x="1157749" y="0"/>
                        </a:cubicBezTo>
                        <a:cubicBezTo>
                          <a:pt x="1854398" y="12051"/>
                          <a:pt x="2286461" y="222331"/>
                          <a:pt x="2315498" y="494528"/>
                        </a:cubicBezTo>
                        <a:cubicBezTo>
                          <a:pt x="2246408" y="835118"/>
                          <a:pt x="1785343" y="1054349"/>
                          <a:pt x="1157749" y="989056"/>
                        </a:cubicBezTo>
                        <a:cubicBezTo>
                          <a:pt x="470818" y="963054"/>
                          <a:pt x="22282" y="778294"/>
                          <a:pt x="0" y="49452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81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68844" y="973494"/>
            <a:ext cx="791508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Evaluation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report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content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9957AE1-0941-1445-A7F6-6ED0C4766D24}"/>
              </a:ext>
            </a:extLst>
          </p:cNvPr>
          <p:cNvSpPr txBox="1"/>
          <p:nvPr/>
        </p:nvSpPr>
        <p:spPr>
          <a:xfrm>
            <a:off x="668844" y="2846050"/>
            <a:ext cx="68937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Across all 4 Phases: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Economic evaluation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comparative measurement of the expected costs relative to its expected impacts when implemented in a particular context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reasonable level of reimbursement is required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Ethics considerations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meet standards of scientific validity, accuracy, explainability, reproducibility applied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Consideration of appropriate adaptation to LMICs, potential benefits and risks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3" descr="Diagram&#10;&#10;Description automatically generated">
            <a:extLst>
              <a:ext uri="{FF2B5EF4-FFF2-40B4-BE49-F238E27FC236}">
                <a16:creationId xmlns:a16="http://schemas.microsoft.com/office/drawing/2014/main" id="{E5B26093-FAD9-EF47-89E4-0EB465233E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020" y="1719893"/>
            <a:ext cx="2863206" cy="156812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FE4605E-9DEB-BE4E-B6BC-A2C14A823EBA}"/>
              </a:ext>
            </a:extLst>
          </p:cNvPr>
          <p:cNvSpPr/>
          <p:nvPr/>
        </p:nvSpPr>
        <p:spPr>
          <a:xfrm>
            <a:off x="4572000" y="2580932"/>
            <a:ext cx="3567945" cy="989056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2315497"/>
                      <a:gd name="connsiteY0" fmla="*/ 494528 h 989056"/>
                      <a:gd name="connsiteX1" fmla="*/ 1157749 w 2315497"/>
                      <a:gd name="connsiteY1" fmla="*/ 0 h 989056"/>
                      <a:gd name="connsiteX2" fmla="*/ 2315498 w 2315497"/>
                      <a:gd name="connsiteY2" fmla="*/ 494528 h 989056"/>
                      <a:gd name="connsiteX3" fmla="*/ 1157749 w 2315497"/>
                      <a:gd name="connsiteY3" fmla="*/ 989056 h 989056"/>
                      <a:gd name="connsiteX4" fmla="*/ 0 w 2315497"/>
                      <a:gd name="connsiteY4" fmla="*/ 494528 h 989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15497" h="989056" extrusionOk="0">
                        <a:moveTo>
                          <a:pt x="0" y="494528"/>
                        </a:moveTo>
                        <a:cubicBezTo>
                          <a:pt x="-98949" y="160374"/>
                          <a:pt x="501497" y="6322"/>
                          <a:pt x="1157749" y="0"/>
                        </a:cubicBezTo>
                        <a:cubicBezTo>
                          <a:pt x="1854398" y="12051"/>
                          <a:pt x="2286461" y="222331"/>
                          <a:pt x="2315498" y="494528"/>
                        </a:cubicBezTo>
                        <a:cubicBezTo>
                          <a:pt x="2246408" y="835118"/>
                          <a:pt x="1785343" y="1054349"/>
                          <a:pt x="1157749" y="989056"/>
                        </a:cubicBezTo>
                        <a:cubicBezTo>
                          <a:pt x="470818" y="963054"/>
                          <a:pt x="22282" y="778294"/>
                          <a:pt x="0" y="49452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237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68844" y="973494"/>
            <a:ext cx="7915085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Conclusions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Recommendations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future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action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(I)</a:t>
            </a: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B8606B3-E106-4E4F-A20E-CFE630774CF6}"/>
              </a:ext>
            </a:extLst>
          </p:cNvPr>
          <p:cNvSpPr txBox="1"/>
          <p:nvPr/>
        </p:nvSpPr>
        <p:spPr>
          <a:xfrm>
            <a:off x="614458" y="2853059"/>
            <a:ext cx="791508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Guidance provides a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framework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for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current best-practice evaluation of AI health technologies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that if applied will work towards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ensuring AI systems are effective, safe, cost effective, ethical, inclusive, fair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(urgent global priority).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This requires input from a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wide range of stakeholders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Evaluation must be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transparent, results open and accessible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 trust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and enable stakeholders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having evidence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 assess the safety, effectiveness and value of AI and its performance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86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68844" y="973494"/>
            <a:ext cx="7915085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Conclusions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Recommendations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future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action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(II)</a:t>
            </a: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B8606B3-E106-4E4F-A20E-CFE630774CF6}"/>
              </a:ext>
            </a:extLst>
          </p:cNvPr>
          <p:cNvSpPr txBox="1"/>
          <p:nvPr/>
        </p:nvSpPr>
        <p:spPr>
          <a:xfrm>
            <a:off x="614458" y="2418413"/>
            <a:ext cx="79150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Areas of future actions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High quality datasets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 train &amp; evaluate the performance of health AI systems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studies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are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essential (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assess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whether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silico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performance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translates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into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measurable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benefit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the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real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world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Acquisition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relevant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health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economic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data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support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decisions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underpin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public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trust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Much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more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role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health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technology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assessment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(HTA)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addition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regulators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052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75735" y="1493056"/>
            <a:ext cx="8286164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Next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steps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&amp;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publication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plans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9" y="33230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6AE797-439E-B34A-BEBF-007B75EBE785}"/>
              </a:ext>
            </a:extLst>
          </p:cNvPr>
          <p:cNvSpPr txBox="1"/>
          <p:nvPr/>
        </p:nvSpPr>
        <p:spPr>
          <a:xfrm>
            <a:off x="575735" y="2903539"/>
            <a:ext cx="79417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-Do: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define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relevant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terms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common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unified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terms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deliverable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0.1</a:t>
            </a: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Share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draft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with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WHO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review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publication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possibly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together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with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WG-RC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guidance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695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/>
        </p:nvSpPr>
        <p:spPr>
          <a:xfrm>
            <a:off x="757773" y="928781"/>
            <a:ext cx="7628453" cy="810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Thank</a:t>
            </a:r>
            <a:r>
              <a:rPr kumimoji="0" lang="d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de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you</a:t>
            </a:r>
            <a:r>
              <a:rPr kumimoji="0" lang="d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!</a:t>
            </a:r>
          </a:p>
          <a:p>
            <a:pPr marL="0" marR="0" lvl="0" indent="0" algn="ctr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Calibri" panose="020F0502020204030204" pitchFamily="34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AbouElkhir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Osama,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Akogo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Darlington, Allen Megan,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Alsalamah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Shada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Balachandran Pradeep,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Bastawrous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Andrew,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Bathke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Arne,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Chiavegatto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Filho Alexandre,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Darkoh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Ernest, Ehrenfeld Jesse, Fehr Jana,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Fürstenau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Daniel, Gaudin Robert, Gilbert Stephen, Greaves Felix, Gupta Saurabh,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Gütter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Zdenek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Hatton Grace, Ho Dean, Ibrahim Hussein, Islam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Shariful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Jarral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Reza, Jeon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Jonghong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John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Oommen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Kadam Rigveda,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Kherif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Ferath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Kuku Stephanie,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Kurtys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Michal,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Lapão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Luís, Linder Nina,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Loh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Irv, Loveys Kate,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Magrabi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Farah, Mahajan Arnav,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Malpani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Rohit, Mamun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Khondaker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Masud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Jakir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Hossain Bhuiyan, Matin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Rubeta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Matthew Fenech,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McCradden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Melissa, Menezes Audrey, Murchison Andrew, Murphy Lisa,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Nakasi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Rose,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Oala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Luis,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Pankova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Natalie,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Piekut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Agata, Porras Lina, Reddy Sandeep, Salim Ally,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Schwendicke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Falk, Sethi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Tavpritesh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Sood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Harpreet, Sousa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Inês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Srivastava Manish,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Starlinger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Johannes, Wasswa William, Werneck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Leite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Alixandro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Carolan Jane,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Denniston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Alastair, Lee Naomi, Liu Xiao,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Karpathakis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Kassandra,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Upadhyay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Shubs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Weicken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Eva, Wilkinson Tommy</a:t>
            </a:r>
          </a:p>
          <a:p>
            <a:pPr marL="0" marR="0" lvl="0" indent="0" algn="ctr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 Light" panose="020F03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de" sz="6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de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de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	</a:t>
            </a:r>
            <a:endParaRPr kumimoji="0" sz="24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oogle Shape;115;p20">
            <a:extLst>
              <a:ext uri="{FF2B5EF4-FFF2-40B4-BE49-F238E27FC236}">
                <a16:creationId xmlns:a16="http://schemas.microsoft.com/office/drawing/2014/main" id="{4A16D501-D105-8A41-BA54-A5F7EFD1DA8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0536" y="664627"/>
            <a:ext cx="4382928" cy="931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820898" y="3011255"/>
            <a:ext cx="7243335" cy="1458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de" sz="3600" dirty="0">
                <a:cs typeface="Calibri" panose="020F0502020204030204" pitchFamily="34" charset="0"/>
              </a:rPr>
              <a:t>Working Group on Clinical Evaluation</a:t>
            </a:r>
            <a:br>
              <a:rPr lang="de" sz="3600" dirty="0">
                <a:cs typeface="Calibri" panose="020F0502020204030204" pitchFamily="34" charset="0"/>
              </a:rPr>
            </a:br>
            <a:r>
              <a:rPr lang="de" sz="3600" dirty="0">
                <a:cs typeface="Calibri" panose="020F0502020204030204" pitchFamily="34" charset="0"/>
              </a:rPr>
              <a:t>D</a:t>
            </a:r>
            <a:r>
              <a:rPr lang="de-DE" sz="3600" dirty="0" err="1">
                <a:cs typeface="Calibri" panose="020F0502020204030204" pitchFamily="34" charset="0"/>
              </a:rPr>
              <a:t>e</a:t>
            </a:r>
            <a:r>
              <a:rPr lang="de" sz="3600" dirty="0" err="1">
                <a:cs typeface="Calibri" panose="020F0502020204030204" pitchFamily="34" charset="0"/>
              </a:rPr>
              <a:t>liverable</a:t>
            </a:r>
            <a:r>
              <a:rPr lang="de" sz="3600" dirty="0">
                <a:cs typeface="Calibri" panose="020F0502020204030204" pitchFamily="34" charset="0"/>
              </a:rPr>
              <a:t> 7.4</a:t>
            </a:r>
            <a:endParaRPr sz="3600" dirty="0">
              <a:cs typeface="Calibri" panose="020F0502020204030204" pitchFamily="34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28432" y="4608093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r>
              <a:rPr lang="de" sz="2800" dirty="0">
                <a:latin typeface="+mj-lt"/>
                <a:cs typeface="Calibri" panose="020F0502020204030204" pitchFamily="34" charset="0"/>
              </a:rPr>
              <a:t>FG-AI4H </a:t>
            </a:r>
            <a:r>
              <a:rPr lang="de" sz="2800" dirty="0" err="1">
                <a:latin typeface="+mj-lt"/>
                <a:cs typeface="Calibri" panose="020F0502020204030204" pitchFamily="34" charset="0"/>
              </a:rPr>
              <a:t>meeting</a:t>
            </a:r>
            <a:r>
              <a:rPr lang="de" sz="2800" dirty="0">
                <a:latin typeface="+mj-lt"/>
                <a:cs typeface="Calibri" panose="020F0502020204030204" pitchFamily="34" charset="0"/>
              </a:rPr>
              <a:t> “N”, 15 – 17 </a:t>
            </a:r>
            <a:r>
              <a:rPr lang="de" sz="2800" dirty="0" err="1">
                <a:latin typeface="+mj-lt"/>
                <a:cs typeface="Calibri" panose="020F0502020204030204" pitchFamily="34" charset="0"/>
              </a:rPr>
              <a:t>February</a:t>
            </a:r>
            <a:r>
              <a:rPr lang="de" sz="2800" dirty="0">
                <a:latin typeface="+mj-lt"/>
                <a:cs typeface="Calibri" panose="020F0502020204030204" pitchFamily="34" charset="0"/>
              </a:rPr>
              <a:t> 2022</a:t>
            </a:r>
            <a:endParaRPr sz="28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9863" y="1466054"/>
            <a:ext cx="5384276" cy="11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79535" y="826483"/>
            <a:ext cx="676440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Overview</a:t>
            </a:r>
            <a:endParaRPr kumimoji="0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723" y="188871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F73F760-EB5E-2D41-BC31-3E956245EC4D}"/>
              </a:ext>
            </a:extLst>
          </p:cNvPr>
          <p:cNvSpPr/>
          <p:nvPr/>
        </p:nvSpPr>
        <p:spPr>
          <a:xfrm>
            <a:off x="579535" y="1965226"/>
            <a:ext cx="7648506" cy="2622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Introduction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WG-CE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Status Update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Summary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Del. 7.4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(final version 1.1)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/>
        </p:nvSpPr>
        <p:spPr>
          <a:xfrm>
            <a:off x="278658" y="1006919"/>
            <a:ext cx="10287233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Introduction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WG Clinical Evaluation (WG-CE)</a:t>
            </a:r>
          </a:p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4146" y="375522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0;p16">
            <a:extLst>
              <a:ext uri="{FF2B5EF4-FFF2-40B4-BE49-F238E27FC236}">
                <a16:creationId xmlns:a16="http://schemas.microsoft.com/office/drawing/2014/main" id="{78E3978F-42B3-3647-8505-A1F6C1EC678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00375" y="4835450"/>
            <a:ext cx="3640157" cy="16228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E48E243-BF4B-3948-A6D5-7311E19F012E}"/>
              </a:ext>
            </a:extLst>
          </p:cNvPr>
          <p:cNvSpPr txBox="1"/>
          <p:nvPr/>
        </p:nvSpPr>
        <p:spPr>
          <a:xfrm>
            <a:off x="771836" y="1880795"/>
            <a:ext cx="808828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Scope &amp; Objective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Collaboration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Guidance for best practice evaluation &amp; principles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Roboto" panose="02000000000000000000" pitchFamily="2" charset="0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Special consideration LMIC settings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Framework for: clinicians, researchers, developers, regulators, policy makers &amp; patients, public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Roboto" panose="02000000000000000000" pitchFamily="2" charset="0"/>
                <a:cs typeface="+mn-cs"/>
              </a:rPr>
              <a:t>Intended to be used together with other FG-AI4H guidance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Roboto" panose="02000000000000000000" pitchFamily="2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79535" y="826483"/>
            <a:ext cx="67644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Collaboration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723" y="188871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9815261E-EDB0-0649-8C5A-CE4EDA45D022}"/>
              </a:ext>
            </a:extLst>
          </p:cNvPr>
          <p:cNvSpPr txBox="1"/>
          <p:nvPr/>
        </p:nvSpPr>
        <p:spPr>
          <a:xfrm>
            <a:off x="579535" y="1503561"/>
            <a:ext cx="635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65+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members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F73F760-EB5E-2D41-BC31-3E956245EC4D}"/>
              </a:ext>
            </a:extLst>
          </p:cNvPr>
          <p:cNvSpPr/>
          <p:nvPr/>
        </p:nvSpPr>
        <p:spPr>
          <a:xfrm>
            <a:off x="579535" y="1965226"/>
            <a:ext cx="7648506" cy="450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AbouElkhir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Osama,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Akogo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Darlington, Allen Megan,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Alsalamah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Shada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Balachandran Pradeep,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Bastawrous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Andrew,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Bathke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Arne,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Chiavegatto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Filho Alexandre,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Darkoh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Ernest, Ehrenfeld Jesse, Fehr Jana,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Fürstenau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Daniel, Gaudin Robert, Gilbert Stephen, Greaves Felix, Gupta Saurabh,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Gütter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Zdenek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Hatton Grace, Ho Dean, Ibrahim Hussein, Islam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Shariful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Jarral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Reza, Jeon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Jonghong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John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Oommen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Kadam Rigveda,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Kherif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Ferath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Kuku Stephanie,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Kurtys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Michal,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Lapão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Luís, Linder Nina,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Loh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Irv, Loveys Kate,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Magrabi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Farah, Mahajan Arnav,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Malpani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Rohit, Mamun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Khondaker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Masud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Jakir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Hossain Bhuiyan, Matin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Rubeta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Matthew Fenech,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McCradden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Melissa, Menezes Audrey, Murchison Andrew, Murphy Lisa,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Nakasi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Rose,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Oala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Luis,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Pankova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Natalie,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Piekut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Agata, Porras Lina, Reddy Sandeep, Salim Ally,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Schwendicke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Falk, Sethi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Tavpritesh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Sood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Harpreet, Sousa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Inês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, Srivastava Manish,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Starlinger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Johannes, Wasswa William, Werneck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Leite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Alixandro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Writing group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: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Carolan Jane,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Denniston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Alastair, Lee Naomi, Liu Xiao,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Karpathakis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Kassandra,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Upadhyay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Shubs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,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Weicken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Eva, Wilkinson Tommy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86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79535" y="826483"/>
            <a:ext cx="67644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6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Overview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723" y="188871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F73F760-EB5E-2D41-BC31-3E956245EC4D}"/>
              </a:ext>
            </a:extLst>
          </p:cNvPr>
          <p:cNvSpPr/>
          <p:nvPr/>
        </p:nvSpPr>
        <p:spPr>
          <a:xfrm>
            <a:off x="579535" y="1965226"/>
            <a:ext cx="7648506" cy="2622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Introduction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WG-CE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Status Update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Summary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 Del. 7.4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Arial" panose="020B0604020202020204" pitchFamily="34" charset="0"/>
                <a:cs typeface="+mn-cs"/>
              </a:rPr>
              <a:t>(final version 1.1)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39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8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0" y="1127374"/>
            <a:ext cx="67644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Timeline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8" y="305086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3E35DAB-BF45-554A-AE58-4465385F6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2299113"/>
            <a:ext cx="7532264" cy="2676299"/>
          </a:xfrm>
          <a:prstGeom prst="rect">
            <a:avLst/>
          </a:prstGeom>
        </p:spPr>
      </p:pic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9810ABE2-52B6-FA47-9915-969E58F95D06}"/>
              </a:ext>
            </a:extLst>
          </p:cNvPr>
          <p:cNvSpPr/>
          <p:nvPr/>
        </p:nvSpPr>
        <p:spPr>
          <a:xfrm>
            <a:off x="7532264" y="2929449"/>
            <a:ext cx="1248664" cy="62057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6673913-3750-474E-A142-AE15A69F4C92}"/>
              </a:ext>
            </a:extLst>
          </p:cNvPr>
          <p:cNvSpPr txBox="1"/>
          <p:nvPr/>
        </p:nvSpPr>
        <p:spPr>
          <a:xfrm>
            <a:off x="7692673" y="3055069"/>
            <a:ext cx="927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 22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5F44BE-9388-9D4A-B885-CA5AAF22FEB2}"/>
              </a:ext>
            </a:extLst>
          </p:cNvPr>
          <p:cNvSpPr/>
          <p:nvPr/>
        </p:nvSpPr>
        <p:spPr>
          <a:xfrm>
            <a:off x="7685731" y="3348502"/>
            <a:ext cx="263967" cy="24664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B2C80729-64AC-DD47-9525-0BA2B5C68BC7}"/>
              </a:ext>
            </a:extLst>
          </p:cNvPr>
          <p:cNvCxnSpPr>
            <a:stCxn id="7" idx="4"/>
          </p:cNvCxnSpPr>
          <p:nvPr/>
        </p:nvCxnSpPr>
        <p:spPr>
          <a:xfrm flipH="1">
            <a:off x="7817714" y="3595146"/>
            <a:ext cx="1" cy="264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4992ABCA-2925-B045-A8F3-4D511A84105B}"/>
              </a:ext>
            </a:extLst>
          </p:cNvPr>
          <p:cNvSpPr txBox="1"/>
          <p:nvPr/>
        </p:nvSpPr>
        <p:spPr>
          <a:xfrm>
            <a:off x="7692673" y="3857194"/>
            <a:ext cx="1248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FG-AI4H „N“ final document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version 1.1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8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3" y="1015362"/>
            <a:ext cx="799461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Activities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since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meeting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M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8" y="30508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AB01A1-BCB3-A347-9825-06CBA6649151}"/>
              </a:ext>
            </a:extLst>
          </p:cNvPr>
          <p:cNvSpPr txBox="1"/>
          <p:nvPr/>
        </p:nvSpPr>
        <p:spPr>
          <a:xfrm>
            <a:off x="577997" y="1975371"/>
            <a:ext cx="723971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FG-AI4H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Collaboration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AI Auditing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Asked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a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condensed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overview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CE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auditing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purposes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Wingdings" pitchFamily="2" charset="2"/>
              </a:rPr>
              <a:t>Extracted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Wingdings" pitchFamily="2" charset="2"/>
              </a:rPr>
              <a:t> a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Wingdings" pitchFamily="2" charset="2"/>
              </a:rPr>
              <a:t>su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mmarised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guidance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to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used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auditing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teams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Meeting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about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„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Cybersecurity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“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with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Catherine Lowe &amp; Pat Baird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Implementation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WG-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Ethics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input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81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8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3" y="1015362"/>
            <a:ext cx="799461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Activities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since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meeting M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8" y="305086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AB01A1-BCB3-A347-9825-06CBA6649151}"/>
              </a:ext>
            </a:extLst>
          </p:cNvPr>
          <p:cNvSpPr txBox="1"/>
          <p:nvPr/>
        </p:nvSpPr>
        <p:spPr>
          <a:xfrm>
            <a:off x="399694" y="2274838"/>
            <a:ext cx="723971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Summary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changes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(final version 1.1)</a:t>
            </a: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Implementation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written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verbal WG-CE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feedback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Recommendations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Addition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executive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summary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&amp;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summary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table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Restructuring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/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Condensing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sections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Revision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diagram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99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7CB00D-9F33-457B-86E7-92820AB0DA2B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1122</Words>
  <Application>Microsoft Office PowerPoint</Application>
  <PresentationFormat>On-screen Show (4:3)</PresentationFormat>
  <Paragraphs>143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等线</vt:lpstr>
      <vt:lpstr>Arial</vt:lpstr>
      <vt:lpstr>Calibri</vt:lpstr>
      <vt:lpstr>Calibri Light</vt:lpstr>
      <vt:lpstr>Symbol</vt:lpstr>
      <vt:lpstr>Wingdings</vt:lpstr>
      <vt:lpstr>Office 主题​​</vt:lpstr>
      <vt:lpstr>Office</vt:lpstr>
      <vt:lpstr>PowerPoint Presentation</vt:lpstr>
      <vt:lpstr>Working Group on Clinical Evaluation Deliverable 7.4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DEL7.4 Update - Att.1 Presentation</dc:title>
  <dc:creator>Campos, Simao</dc:creator>
  <cp:lastModifiedBy>Dabiri, Ayda</cp:lastModifiedBy>
  <cp:revision>73</cp:revision>
  <cp:lastPrinted>2019-04-04T08:49:31Z</cp:lastPrinted>
  <dcterms:created xsi:type="dcterms:W3CDTF">2019-03-31T15:53:06Z</dcterms:created>
  <dcterms:modified xsi:type="dcterms:W3CDTF">2022-02-18T10:35:25Z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