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61" r:id="rId4"/>
    <p:sldId id="260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AFB85-D428-8144-8322-09728F0DCF7D}" v="22" dt="2022-02-14T09:23:14.434"/>
    <p1510:client id="{7CB1B85F-A5B4-7358-A570-646927104202}" v="2" dt="2022-02-14T11:14:08.042"/>
    <p1510:client id="{848FF76E-F67F-E46E-E859-208F68141389}" v="6" dt="2022-02-14T19:19:36.836"/>
    <p1510:client id="{BCACD1E3-8E5D-56FD-5A5D-5954F97D4646}" v="31" dt="2022-02-15T08:24:55.132"/>
    <p1510:client id="{F2A220C6-05C1-47A9-9C9E-8B4E3E96920B}" v="18" dt="2022-02-15T09:00:01.725"/>
    <p1510:client id="{F4C33F16-AFB1-68FD-883C-4553F3F7DF7F}" v="1" dt="2022-02-14T13:54:32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9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F2A220C6-05C1-47A9-9C9E-8B4E3E96920B}"/>
    <pc:docChg chg="custSel addSld modSld">
      <pc:chgData name="Dabiri, Ayda" userId="b37f3988-c176-4be8-807a-107e80ddceeb" providerId="ADAL" clId="{F2A220C6-05C1-47A9-9C9E-8B4E3E96920B}" dt="2022-02-15T09:00:28.298" v="139" actId="207"/>
      <pc:docMkLst>
        <pc:docMk/>
      </pc:docMkLst>
      <pc:sldChg chg="delSp">
        <pc:chgData name="Dabiri, Ayda" userId="b37f3988-c176-4be8-807a-107e80ddceeb" providerId="ADAL" clId="{F2A220C6-05C1-47A9-9C9E-8B4E3E96920B}" dt="2022-02-15T08:57:54.836" v="0"/>
        <pc:sldMkLst>
          <pc:docMk/>
          <pc:sldMk cId="4165855467" sldId="256"/>
        </pc:sldMkLst>
        <pc:spChg chg="del">
          <ac:chgData name="Dabiri, Ayda" userId="b37f3988-c176-4be8-807a-107e80ddceeb" providerId="ADAL" clId="{F2A220C6-05C1-47A9-9C9E-8B4E3E96920B}" dt="2022-02-15T08:57:54.836" v="0"/>
          <ac:spMkLst>
            <pc:docMk/>
            <pc:sldMk cId="4165855467" sldId="256"/>
            <ac:spMk id="4" creationId="{F30A01DE-DB00-427D-AB16-C6989A06500B}"/>
          </ac:spMkLst>
        </pc:spChg>
      </pc:sldChg>
      <pc:sldChg chg="modSp add">
        <pc:chgData name="Dabiri, Ayda" userId="b37f3988-c176-4be8-807a-107e80ddceeb" providerId="ADAL" clId="{F2A220C6-05C1-47A9-9C9E-8B4E3E96920B}" dt="2022-02-15T09:00:28.298" v="139" actId="207"/>
        <pc:sldMkLst>
          <pc:docMk/>
          <pc:sldMk cId="2383934936" sldId="264"/>
        </pc:sldMkLst>
        <pc:spChg chg="mod">
          <ac:chgData name="Dabiri, Ayda" userId="b37f3988-c176-4be8-807a-107e80ddceeb" providerId="ADAL" clId="{F2A220C6-05C1-47A9-9C9E-8B4E3E96920B}" dt="2022-02-15T09:00:20.327" v="136" actId="20577"/>
          <ac:spMkLst>
            <pc:docMk/>
            <pc:sldMk cId="2383934936" sldId="264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F2A220C6-05C1-47A9-9C9E-8B4E3E96920B}" dt="2022-02-15T09:00:28.298" v="139" actId="207"/>
          <ac:graphicFrameMkLst>
            <pc:docMk/>
            <pc:sldMk cId="2383934936" sldId="264"/>
            <ac:graphicFrameMk id="14" creationId="{F23ADA95-2EB2-45F5-AA21-8B52FA9A9E1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CD026-BAE3-1C4D-A29F-9B4E913AC01C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9BCDF-1872-C643-AB57-4F7630FC399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4202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9BCDF-1872-C643-AB57-4F7630FC3996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613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E484-4F5A-F441-91C8-30425C0A7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E75B8-C03E-A348-9F48-C3C2E202F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C93B0-FA0A-9640-815A-F0658179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4AC5-6DCF-354A-93B1-AA75BD00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B0F51-3FD7-524F-B7B4-88AA8200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812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5FE2-1AF6-8F41-B234-5DD3EC9F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3C77E-02ED-4F4A-A63E-1FFA78BB6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AF45-A426-C240-B27D-25FEF630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0919-B922-8149-A753-23F3E43A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6AE72-7A86-914B-8E92-2015A150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985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D7522-9D35-AC4B-BEEA-8CE36F926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10578-6DB2-6342-AF00-E68CBAA76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06A5B-D10A-6C42-91C4-09E84DE6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4E71-3D06-D845-AF53-B8EF9CA1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5FEA9-8A38-D648-9887-0C1C82C2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7167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90DD-4ACD-124F-8120-05FFD0B9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085F-B0E0-844A-AC4E-BDF0CD460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8E06B-2BC6-7F46-8321-B057BF49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C1EEB-149E-1B4B-98B5-6E383026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51F8C-E408-2F4A-A55F-726EB8A0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193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C992-E219-CB46-874B-7D323B97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440F5-773C-4B41-82C5-BE35F4A6A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5D26C-D586-7740-9D1E-D27E8BFD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E165-173E-DB4E-A8D8-061D1F6D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FC79-F9D5-B54F-9C57-E8DE0AF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1163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EB96-9F97-D44B-AAB1-38C02444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3242-4B0E-7049-8F7D-0E40FC9FC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8C61B-DDCC-B546-BD59-8DE15CC19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17FBF-5EE0-8943-AEA2-DC91BB5C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ECEE0-66D3-9A40-BAC8-5DE99C51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BB259-630A-7242-A8BC-9B838131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9145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B4A0-C1DC-074A-B81E-9AAB2DFE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5FB2A-6274-774D-A0B9-C8C070D6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B5383-CF22-0742-AD73-643CAB1C2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2BA95-DF7B-C245-B83B-37C32C236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08F56-5790-644E-B426-EDA1E7AA8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E8196-B35B-7D4F-A313-BF4EFC33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868A1-8242-FC42-9891-896F4390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57B46-B638-DD43-9C38-F42DD746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740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DF99-51EB-8C47-B55C-403D58D6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0CA5B-86E1-614E-AB9F-DE9F2B27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EC375-065E-F940-94B1-98EAF874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22465-62E7-2D4B-9A93-7D13A5A1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973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01241-FBFD-9841-BD4F-5D5E80E4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FF7A2-0684-CF4E-86FD-EE87DA4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622E0-9646-834A-BEAC-60AE26ED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7914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FAD2-D687-6F4D-B016-027AA5FA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995D0-24CB-B841-B057-32A1E57E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CA0A6-3340-8C42-BE6D-3F768FF62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6B1C5-20A2-BB47-BCC8-C72CD307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703F1-D645-A14F-93C9-C902C33C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74346-2EC7-FB4E-8C28-FABB19F0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189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D76C-78D7-0443-A779-37403931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F0F16-9DD5-354F-9D39-C840DC198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C0ADA-46D3-374E-9E3D-2FDF71D4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832FD-3EBD-AB4B-A2AF-8285D654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C0F31-E767-2041-A8E2-2F9E30B6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95D4C-0349-4C4B-AA2F-08FE0D5E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774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C2249-F0C8-CE43-87D7-C4952ABE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B285F-6B3F-D846-9546-AF8F932ED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D585D-B2D7-0B43-825A-3176117E8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3555-A9E8-2942-9288-EF7CEB5391E3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199DB-9858-D749-A551-DBAA865BC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EFAF3-3AFA-D544-9525-36DF0DDFC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E3F0-D13C-3D4E-98AC-97BC28F1B95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493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464936" y="935321"/>
            <a:ext cx="154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FGAI4H-N-046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03457" y="1304653"/>
            <a:ext cx="320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15-17 February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01864"/>
              </p:ext>
            </p:extLst>
          </p:nvPr>
        </p:nvGraphicFramePr>
        <p:xfrm>
          <a:off x="1811020" y="2373401"/>
          <a:ext cx="8401049" cy="331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131672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2302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WG-O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Publication of ​Focus Group Deliverables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chemeClr val="tx1"/>
                          </a:solidFill>
                        </a:rPr>
                        <a:t>Simão Campos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ITU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simao.campos@itu.int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Fraunhofer HHI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eva.weicken@hhi.fraunhofer.de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4701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chemeClr val="tx1"/>
                          </a:solidFill>
                        </a:rPr>
                        <a:t>Matthias Gröschel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ITU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matthias.groeschel@itu.int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2240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presentation on the publication of focus group deliverables.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072C-0B9F-F247-9676-990D7CA7A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Publication of </a:t>
            </a:r>
            <a:br>
              <a:rPr lang="en-DE" dirty="0"/>
            </a:br>
            <a:r>
              <a:rPr lang="en-DE" dirty="0"/>
              <a:t>Focus Group Deliverables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BE4EF-64EE-E247-B071-C27F83ACA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/>
              <a:t>Simão Campos, Eva Weicken, Matthias Gröschel</a:t>
            </a:r>
          </a:p>
        </p:txBody>
      </p:sp>
    </p:spTree>
    <p:extLst>
      <p:ext uri="{BB962C8B-B14F-4D97-AF65-F5344CB8AC3E}">
        <p14:creationId xmlns:p14="http://schemas.microsoft.com/office/powerpoint/2010/main" val="416585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656E0A-9BD8-5440-9565-00002FF8F89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DE"/>
              <a:t>Publishing Strategy of the Focus Group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2B42FF-5C73-064C-948B-44D229FD3FF6}"/>
              </a:ext>
            </a:extLst>
          </p:cNvPr>
          <p:cNvCxnSpPr/>
          <p:nvPr/>
        </p:nvCxnSpPr>
        <p:spPr>
          <a:xfrm>
            <a:off x="1371599" y="3596307"/>
            <a:ext cx="736836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445FBA-5FD0-5D47-A62A-2F628B6C3741}"/>
              </a:ext>
            </a:extLst>
          </p:cNvPr>
          <p:cNvCxnSpPr/>
          <p:nvPr/>
        </p:nvCxnSpPr>
        <p:spPr>
          <a:xfrm>
            <a:off x="1371599" y="4914750"/>
            <a:ext cx="736836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E53FB7-4C15-A144-B8E4-1D98B1095483}"/>
              </a:ext>
            </a:extLst>
          </p:cNvPr>
          <p:cNvSpPr txBox="1"/>
          <p:nvPr/>
        </p:nvSpPr>
        <p:spPr>
          <a:xfrm>
            <a:off x="1275906" y="32269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E05C2-6EE1-D848-AACF-FB23E134C2CF}"/>
              </a:ext>
            </a:extLst>
          </p:cNvPr>
          <p:cNvSpPr txBox="1"/>
          <p:nvPr/>
        </p:nvSpPr>
        <p:spPr>
          <a:xfrm>
            <a:off x="1275906" y="455605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>
                <a:solidFill>
                  <a:schemeClr val="accent2"/>
                </a:solidFill>
              </a:rPr>
              <a:t>2023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6F309BA-0B45-5A47-B2F4-103BCA857754}"/>
              </a:ext>
            </a:extLst>
          </p:cNvPr>
          <p:cNvSpPr/>
          <p:nvPr/>
        </p:nvSpPr>
        <p:spPr>
          <a:xfrm>
            <a:off x="6964325" y="5018568"/>
            <a:ext cx="407015" cy="35087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49005FD-8F6E-464E-AB35-23EA469D8024}"/>
              </a:ext>
            </a:extLst>
          </p:cNvPr>
          <p:cNvSpPr/>
          <p:nvPr/>
        </p:nvSpPr>
        <p:spPr>
          <a:xfrm rot="10800000">
            <a:off x="4927290" y="4491655"/>
            <a:ext cx="407015" cy="350875"/>
          </a:xfrm>
          <a:prstGeom prst="triangle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C97BE0B8-0208-2943-8967-992082531BFB}"/>
              </a:ext>
            </a:extLst>
          </p:cNvPr>
          <p:cNvSpPr/>
          <p:nvPr/>
        </p:nvSpPr>
        <p:spPr>
          <a:xfrm rot="10800000">
            <a:off x="4927290" y="3183844"/>
            <a:ext cx="407015" cy="350875"/>
          </a:xfrm>
          <a:prstGeom prst="triangle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EF80C-D5C1-114C-8360-018AE5FD40BA}"/>
              </a:ext>
            </a:extLst>
          </p:cNvPr>
          <p:cNvSpPr txBox="1"/>
          <p:nvPr/>
        </p:nvSpPr>
        <p:spPr>
          <a:xfrm>
            <a:off x="6379535" y="5417145"/>
            <a:ext cx="173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/>
              <a:t>September 2023</a:t>
            </a:r>
            <a:br>
              <a:rPr lang="en-DE"/>
            </a:br>
            <a:r>
              <a:rPr lang="en-DE"/>
              <a:t>Focus Group </a:t>
            </a:r>
            <a:br>
              <a:rPr lang="en-DE"/>
            </a:br>
            <a:r>
              <a:rPr lang="en-DE"/>
              <a:t>Transition 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4BEEC-9368-CD48-A91E-6DDAE06E0AA7}"/>
              </a:ext>
            </a:extLst>
          </p:cNvPr>
          <p:cNvSpPr txBox="1"/>
          <p:nvPr/>
        </p:nvSpPr>
        <p:spPr>
          <a:xfrm>
            <a:off x="3842253" y="2626193"/>
            <a:ext cx="25132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E" sz="1400" b="1"/>
              <a:t>July 2022</a:t>
            </a:r>
            <a:r>
              <a:rPr lang="en-DE" sz="1400"/>
              <a:t>:</a:t>
            </a:r>
            <a:br>
              <a:rPr lang="en-DE" sz="1400"/>
            </a:br>
            <a:r>
              <a:rPr lang="en-DE" sz="1400"/>
              <a:t>Publish 1</a:t>
            </a:r>
            <a:r>
              <a:rPr lang="en-DE" sz="1400" baseline="30000"/>
              <a:t>st  </a:t>
            </a:r>
            <a:r>
              <a:rPr lang="en-DE" sz="1400"/>
              <a:t>set of Deliverables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869DA5-7F7E-6A40-83C0-2C329742AD95}"/>
              </a:ext>
            </a:extLst>
          </p:cNvPr>
          <p:cNvSpPr txBox="1"/>
          <p:nvPr/>
        </p:nvSpPr>
        <p:spPr>
          <a:xfrm>
            <a:off x="4125505" y="3934840"/>
            <a:ext cx="24175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DE" sz="1400" b="1"/>
              <a:t>July 2023</a:t>
            </a:r>
            <a:r>
              <a:rPr lang="en-DE" sz="1400"/>
              <a:t>:</a:t>
            </a:r>
            <a:br>
              <a:rPr lang="en-DE" sz="1400"/>
            </a:br>
            <a:r>
              <a:rPr lang="en-DE" sz="1400"/>
              <a:t>Publish 2</a:t>
            </a:r>
            <a:r>
              <a:rPr lang="en-DE" sz="1400" baseline="30000"/>
              <a:t>nd </a:t>
            </a:r>
            <a:r>
              <a:rPr lang="en-DE" sz="1400"/>
              <a:t>set of Deliverables</a:t>
            </a:r>
          </a:p>
        </p:txBody>
      </p:sp>
    </p:spTree>
    <p:extLst>
      <p:ext uri="{BB962C8B-B14F-4D97-AF65-F5344CB8AC3E}">
        <p14:creationId xmlns:p14="http://schemas.microsoft.com/office/powerpoint/2010/main" val="146933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48C6-7CCF-6E47-BD7A-EC0CE975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/>
              <a:t>Update on the maturity of </a:t>
            </a:r>
            <a:br>
              <a:rPr lang="en-DE"/>
            </a:br>
            <a:r>
              <a:rPr lang="en-DE"/>
              <a:t>Focus Group Deliverables</a:t>
            </a:r>
          </a:p>
        </p:txBody>
      </p:sp>
      <p:pic>
        <p:nvPicPr>
          <p:cNvPr id="6" name="Picture 2" descr="Forms response chart. Question title: 5. How close is your deliverable to completion (%)?. Number of responses: 34 responses.">
            <a:extLst>
              <a:ext uri="{FF2B5EF4-FFF2-40B4-BE49-F238E27FC236}">
                <a16:creationId xmlns:a16="http://schemas.microsoft.com/office/drawing/2014/main" id="{825109F5-B37B-1B4A-A0A9-08A1B3AA32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0522CA-E620-DE4A-B625-4356BC1E149B}"/>
              </a:ext>
            </a:extLst>
          </p:cNvPr>
          <p:cNvSpPr/>
          <p:nvPr/>
        </p:nvSpPr>
        <p:spPr>
          <a:xfrm>
            <a:off x="1152395" y="2154477"/>
            <a:ext cx="313150" cy="275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BA4D8-8808-1740-A580-7C01CA425D5B}"/>
              </a:ext>
            </a:extLst>
          </p:cNvPr>
          <p:cNvSpPr/>
          <p:nvPr/>
        </p:nvSpPr>
        <p:spPr>
          <a:xfrm>
            <a:off x="1152395" y="2506080"/>
            <a:ext cx="1265128" cy="275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C1338-8442-D641-8999-050944197C00}"/>
              </a:ext>
            </a:extLst>
          </p:cNvPr>
          <p:cNvSpPr txBox="1"/>
          <p:nvPr/>
        </p:nvSpPr>
        <p:spPr>
          <a:xfrm>
            <a:off x="1414009" y="2418742"/>
            <a:ext cx="2134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/>
              <a:t>34 responses (no response: 11)</a:t>
            </a:r>
          </a:p>
        </p:txBody>
      </p:sp>
    </p:spTree>
    <p:extLst>
      <p:ext uri="{BB962C8B-B14F-4D97-AF65-F5344CB8AC3E}">
        <p14:creationId xmlns:p14="http://schemas.microsoft.com/office/powerpoint/2010/main" val="37916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6. Is it clear to you what next steps are required to reach the maturity level for publication as technical ITU/WHO document?. Number of responses: 34 responses.">
            <a:extLst>
              <a:ext uri="{FF2B5EF4-FFF2-40B4-BE49-F238E27FC236}">
                <a16:creationId xmlns:a16="http://schemas.microsoft.com/office/drawing/2014/main" id="{28964D0E-FF76-0643-A59A-A946831A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8" y="1690688"/>
            <a:ext cx="9594683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1CB045-D661-E247-9380-7E566938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DE"/>
              <a:t>Update on the maturity of </a:t>
            </a:r>
            <a:br>
              <a:rPr lang="en-DE"/>
            </a:br>
            <a:r>
              <a:rPr lang="en-DE"/>
              <a:t>Focus Group Deliverables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E73DC-5F88-C84E-B274-172EBDBE9D63}"/>
              </a:ext>
            </a:extLst>
          </p:cNvPr>
          <p:cNvSpPr/>
          <p:nvPr/>
        </p:nvSpPr>
        <p:spPr>
          <a:xfrm>
            <a:off x="6968405" y="3728571"/>
            <a:ext cx="3630326" cy="197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711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1C1A-8A63-D143-B4ED-5FCE6368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224" y="2709545"/>
            <a:ext cx="9613392" cy="35161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DE" sz="1600" u="sng" dirty="0"/>
              <a:t>Q: What help do you need to get to ~80% maturity of your FG deliverable?</a:t>
            </a:r>
            <a:r>
              <a:rPr lang="en-DE" sz="1600" dirty="0"/>
              <a:t> </a:t>
            </a:r>
            <a:endParaRPr lang="en-US" sz="1600">
              <a:cs typeface="Calibri"/>
            </a:endParaRPr>
          </a:p>
          <a:p>
            <a:r>
              <a:rPr lang="en-DE" sz="1600" dirty="0"/>
              <a:t>Review and Feedback of other Topic Group / Focus Group members</a:t>
            </a:r>
            <a:endParaRPr lang="en-DE" sz="1600">
              <a:cs typeface="Calibri"/>
            </a:endParaRPr>
          </a:p>
          <a:p>
            <a:r>
              <a:rPr lang="en-DE" sz="1600" dirty="0"/>
              <a:t>Expert help</a:t>
            </a:r>
            <a:endParaRPr lang="en-DE" sz="1600">
              <a:cs typeface="Calibri"/>
            </a:endParaRPr>
          </a:p>
          <a:p>
            <a:r>
              <a:rPr lang="en-DE" sz="1600" dirty="0"/>
              <a:t>Human resources / Research assistants </a:t>
            </a:r>
            <a:endParaRPr lang="en-DE" sz="1600">
              <a:cs typeface="Calibri"/>
            </a:endParaRPr>
          </a:p>
          <a:p>
            <a:r>
              <a:rPr lang="en-DE" sz="1600" dirty="0"/>
              <a:t>Updated figures/tables</a:t>
            </a:r>
            <a:endParaRPr lang="en-DE" sz="1600">
              <a:cs typeface="Calibri"/>
            </a:endParaRPr>
          </a:p>
          <a:p>
            <a:r>
              <a:rPr lang="en-DE" sz="1600" dirty="0"/>
              <a:t>More time</a:t>
            </a:r>
            <a:endParaRPr lang="en-DE" sz="1600">
              <a:cs typeface="Calibri"/>
            </a:endParaRPr>
          </a:p>
          <a:p>
            <a:r>
              <a:rPr lang="en-DE" sz="1600" dirty="0"/>
              <a:t>Funding </a:t>
            </a:r>
            <a:endParaRPr lang="en-DE" sz="1600">
              <a:cs typeface="Calibri"/>
            </a:endParaRPr>
          </a:p>
          <a:p>
            <a:r>
              <a:rPr lang="en-DE" sz="1600" dirty="0"/>
              <a:t>Help on next steps </a:t>
            </a:r>
            <a:endParaRPr lang="en-DE" sz="1600" dirty="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656E0A-9BD8-5440-9565-00002FF8F89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DE"/>
              <a:t>Update on the maturity of </a:t>
            </a:r>
            <a:br>
              <a:rPr lang="en-DE"/>
            </a:br>
            <a:r>
              <a:rPr lang="en-DE"/>
              <a:t>Focus Group Deliverables</a:t>
            </a:r>
          </a:p>
        </p:txBody>
      </p:sp>
    </p:spTree>
    <p:extLst>
      <p:ext uri="{BB962C8B-B14F-4D97-AF65-F5344CB8AC3E}">
        <p14:creationId xmlns:p14="http://schemas.microsoft.com/office/powerpoint/2010/main" val="161624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F760-E0F8-8945-9DAF-8793B713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/>
              <a:t>Publication of your Deliverable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0F58EA9-5A51-8445-95BA-AA58609BD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390" y="1889420"/>
            <a:ext cx="3086318" cy="4351338"/>
          </a:xfrm>
        </p:spPr>
      </p:pic>
      <p:pic>
        <p:nvPicPr>
          <p:cNvPr id="7" name="Picture 6" descr="A picture containing letter&#10;&#10;Description automatically generated">
            <a:extLst>
              <a:ext uri="{FF2B5EF4-FFF2-40B4-BE49-F238E27FC236}">
                <a16:creationId xmlns:a16="http://schemas.microsoft.com/office/drawing/2014/main" id="{CE11067B-2E1B-564E-951A-1B59A21F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585" y="1889420"/>
            <a:ext cx="3086317" cy="43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4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1994-51AE-2745-BAC5-22191535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/>
              <a:t>Let’s discuss 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0BE62-8CCF-5440-AB85-04901EA3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/>
              <a:t>What are your concrete next steps at Deliverable driver? </a:t>
            </a:r>
          </a:p>
          <a:p>
            <a:r>
              <a:rPr lang="en-DE"/>
              <a:t>Publish both as ITU deliverable and later as academic paper?</a:t>
            </a:r>
          </a:p>
          <a:p>
            <a:r>
              <a:rPr lang="en-DE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518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A3DE69-7ACD-4D83-B695-DB9064FB43F3}"/>
</file>

<file path=customXml/itemProps2.xml><?xml version="1.0" encoding="utf-8"?>
<ds:datastoreItem xmlns:ds="http://schemas.openxmlformats.org/officeDocument/2006/customXml" ds:itemID="{26E714D9-B857-4DB8-A3A1-A2558B066523}"/>
</file>

<file path=customXml/itemProps3.xml><?xml version="1.0" encoding="utf-8"?>
<ds:datastoreItem xmlns:ds="http://schemas.openxmlformats.org/officeDocument/2006/customXml" ds:itemID="{FC8E7B2B-6331-4049-84D0-6098C8B6DB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Publication of  Focus Group Deliverables</vt:lpstr>
      <vt:lpstr>PowerPoint Presentation</vt:lpstr>
      <vt:lpstr>Update on the maturity of  Focus Group Deliverables</vt:lpstr>
      <vt:lpstr>Update on the maturity of  Focus Group Deliverables</vt:lpstr>
      <vt:lpstr>PowerPoint Presentation</vt:lpstr>
      <vt:lpstr>Publication of your Deliverable</vt:lpstr>
      <vt:lpstr>Let’s discuss your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publication of Focus Group Deliverables</dc:title>
  <dc:creator>Groeschel, Matthias</dc:creator>
  <cp:lastModifiedBy>Dabiri, Ayda</cp:lastModifiedBy>
  <cp:revision>15</cp:revision>
  <dcterms:created xsi:type="dcterms:W3CDTF">2022-02-14T08:54:35Z</dcterms:created>
  <dcterms:modified xsi:type="dcterms:W3CDTF">2022-02-15T09:00:28Z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