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8"/>
  </p:notesMasterIdLst>
  <p:sldIdLst>
    <p:sldId id="257" r:id="rId6"/>
    <p:sldId id="256" r:id="rId7"/>
    <p:sldId id="316" r:id="rId8"/>
    <p:sldId id="317" r:id="rId9"/>
    <p:sldId id="258" r:id="rId10"/>
    <p:sldId id="315" r:id="rId11"/>
    <p:sldId id="263" r:id="rId12"/>
    <p:sldId id="260" r:id="rId13"/>
    <p:sldId id="261" r:id="rId14"/>
    <p:sldId id="262" r:id="rId15"/>
    <p:sldId id="319" r:id="rId16"/>
    <p:sldId id="320" r:id="rId1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D7C44-1646-41F5-AB5E-BF219B04A8B7}" v="5" dt="2022-02-17T12:12:17.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8" d="100"/>
          <a:sy n="68" d="100"/>
        </p:scale>
        <p:origin x="1302" y="6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7DE5E68C-AA67-455C-8BE1-250E7F2BE365}"/>
  </pc:docChgLst>
  <pc:docChgLst>
    <pc:chgData name="Dabiri, Ayda" userId="b37f3988-c176-4be8-807a-107e80ddceeb" providerId="ADAL" clId="{BD3D7C44-1646-41F5-AB5E-BF219B04A8B7}"/>
    <pc:docChg chg="custSel modSld">
      <pc:chgData name="Dabiri, Ayda" userId="b37f3988-c176-4be8-807a-107e80ddceeb" providerId="ADAL" clId="{BD3D7C44-1646-41F5-AB5E-BF219B04A8B7}" dt="2022-02-17T12:12:30.357" v="22" actId="20577"/>
      <pc:docMkLst>
        <pc:docMk/>
      </pc:docMkLst>
      <pc:sldChg chg="modSp">
        <pc:chgData name="Dabiri, Ayda" userId="b37f3988-c176-4be8-807a-107e80ddceeb" providerId="ADAL" clId="{BD3D7C44-1646-41F5-AB5E-BF219B04A8B7}" dt="2022-02-17T12:12:30.357" v="22" actId="20577"/>
        <pc:sldMkLst>
          <pc:docMk/>
          <pc:sldMk cId="2383934936" sldId="256"/>
        </pc:sldMkLst>
        <pc:spChg chg="mod">
          <ac:chgData name="Dabiri, Ayda" userId="b37f3988-c176-4be8-807a-107e80ddceeb" providerId="ADAL" clId="{BD3D7C44-1646-41F5-AB5E-BF219B04A8B7}" dt="2022-02-17T12:11:26.113" v="10" actId="20577"/>
          <ac:spMkLst>
            <pc:docMk/>
            <pc:sldMk cId="2383934936" sldId="256"/>
            <ac:spMk id="9" creationId="{8C7CA0D1-8B49-4675-8A5E-57C7F64475C1}"/>
          </ac:spMkLst>
        </pc:spChg>
        <pc:graphicFrameChg chg="mod modGraphic">
          <ac:chgData name="Dabiri, Ayda" userId="b37f3988-c176-4be8-807a-107e80ddceeb" providerId="ADAL" clId="{BD3D7C44-1646-41F5-AB5E-BF219B04A8B7}" dt="2022-02-17T12:12:30.357" v="22" actId="20577"/>
          <ac:graphicFrameMkLst>
            <pc:docMk/>
            <pc:sldMk cId="2383934936" sldId="256"/>
            <ac:graphicFrameMk id="14" creationId="{F23ADA95-2EB2-45F5-AA21-8B52FA9A9E11}"/>
          </ac:graphicFrameMkLst>
        </pc:graphicFrameChg>
      </pc:sldChg>
      <pc:sldChg chg="modSp">
        <pc:chgData name="Dabiri, Ayda" userId="b37f3988-c176-4be8-807a-107e80ddceeb" providerId="ADAL" clId="{BD3D7C44-1646-41F5-AB5E-BF219B04A8B7}" dt="2022-02-17T12:11:57.165" v="14" actId="14734"/>
        <pc:sldMkLst>
          <pc:docMk/>
          <pc:sldMk cId="610094566" sldId="257"/>
        </pc:sldMkLst>
        <pc:spChg chg="mod">
          <ac:chgData name="Dabiri, Ayda" userId="b37f3988-c176-4be8-807a-107e80ddceeb" providerId="ADAL" clId="{BD3D7C44-1646-41F5-AB5E-BF219B04A8B7}" dt="2022-02-17T12:10:57.098" v="3" actId="20577"/>
          <ac:spMkLst>
            <pc:docMk/>
            <pc:sldMk cId="610094566" sldId="257"/>
            <ac:spMk id="9" creationId="{8C7CA0D1-8B49-4675-8A5E-57C7F64475C1}"/>
          </ac:spMkLst>
        </pc:spChg>
        <pc:graphicFrameChg chg="modGraphic">
          <ac:chgData name="Dabiri, Ayda" userId="b37f3988-c176-4be8-807a-107e80ddceeb" providerId="ADAL" clId="{BD3D7C44-1646-41F5-AB5E-BF219B04A8B7}" dt="2022-02-17T12:11:57.165" v="14" actId="14734"/>
          <ac:graphicFrameMkLst>
            <pc:docMk/>
            <pc:sldMk cId="610094566" sldId="257"/>
            <ac:graphicFrameMk id="8" creationId="{77EB9C60-79E2-4E8D-B95B-4EFA5ED6B17E}"/>
          </ac:graphicFrameMkLst>
        </pc:graphicFrameChg>
      </pc:sldChg>
    </pc:docChg>
  </pc:docChgLst>
  <pc:docChgLst>
    <pc:chgData name="Campos, Simao" userId="a1bf0726-548b-4db8-a746-2e19b5e24da4" providerId="ADAL" clId="{75CBE77D-D8F0-41D6-90A8-90F5F21AE8E0}"/>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08073-2264-401A-8FE9-034A96C90E37}"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508CE18-272D-44B5-BC23-D50C072A6109}">
      <dgm:prSet phldrT="[Text]" custT="1"/>
      <dgm:spPr/>
      <dgm:t>
        <a:bodyPr/>
        <a:lstStyle/>
        <a:p>
          <a:pPr algn="ctr"/>
          <a:r>
            <a:rPr lang="en-US" sz="1800" b="1" dirty="0">
              <a:solidFill>
                <a:schemeClr val="tx1"/>
              </a:solidFill>
            </a:rPr>
            <a:t>Key Motivations</a:t>
          </a:r>
        </a:p>
      </dgm:t>
    </dgm:pt>
    <dgm:pt modelId="{6B1B0113-110F-437B-8ACC-0916AE99A1B8}" type="parTrans" cxnId="{E2B30EB1-1B96-4F94-A005-25AAE4AF0A43}">
      <dgm:prSet/>
      <dgm:spPr/>
      <dgm:t>
        <a:bodyPr/>
        <a:lstStyle/>
        <a:p>
          <a:endParaRPr lang="en-US" sz="1400"/>
        </a:p>
      </dgm:t>
    </dgm:pt>
    <dgm:pt modelId="{B2616445-8E13-419D-BC0F-B53C704CAE72}" type="sibTrans" cxnId="{E2B30EB1-1B96-4F94-A005-25AAE4AF0A43}">
      <dgm:prSet/>
      <dgm:spPr/>
      <dgm:t>
        <a:bodyPr/>
        <a:lstStyle/>
        <a:p>
          <a:endParaRPr lang="en-US" sz="1400"/>
        </a:p>
      </dgm:t>
    </dgm:pt>
    <dgm:pt modelId="{DD4E3CF3-4A05-4BDA-BA3A-722F87311D07}">
      <dgm:prSet phldrT="[Text]" custT="1"/>
      <dgm:spPr>
        <a:solidFill>
          <a:srgbClr val="FF0000"/>
        </a:solidFill>
      </dgm:spPr>
      <dgm:t>
        <a:bodyPr/>
        <a:lstStyle/>
        <a:p>
          <a:pPr algn="ctr">
            <a:buFont typeface="+mj-lt"/>
            <a:buAutoNum type="arabicPeriod"/>
          </a:pPr>
          <a:r>
            <a:rPr lang="en-US" sz="1400" b="1" dirty="0">
              <a:solidFill>
                <a:schemeClr val="bg1"/>
              </a:solidFill>
            </a:rPr>
            <a:t>Shortage of Doctors and Diagnostic Centers in India</a:t>
          </a:r>
        </a:p>
      </dgm:t>
    </dgm:pt>
    <dgm:pt modelId="{2603F000-BD91-469C-878C-E7C682793391}" type="parTrans" cxnId="{835FA3D5-25A1-4A6F-AA16-845B7C8F1F95}">
      <dgm:prSet/>
      <dgm:spPr/>
      <dgm:t>
        <a:bodyPr/>
        <a:lstStyle/>
        <a:p>
          <a:endParaRPr lang="en-US" sz="1400"/>
        </a:p>
      </dgm:t>
    </dgm:pt>
    <dgm:pt modelId="{133FD5E5-D91D-415C-BD13-A97CFFD7BC42}" type="sibTrans" cxnId="{835FA3D5-25A1-4A6F-AA16-845B7C8F1F95}">
      <dgm:prSet/>
      <dgm:spPr/>
      <dgm:t>
        <a:bodyPr/>
        <a:lstStyle/>
        <a:p>
          <a:endParaRPr lang="en-US" sz="1400"/>
        </a:p>
      </dgm:t>
    </dgm:pt>
    <dgm:pt modelId="{0DEDB5D6-CEC1-44EA-B1CD-59FC9117D63C}">
      <dgm:prSet custT="1"/>
      <dgm:spPr>
        <a:solidFill>
          <a:schemeClr val="accent2"/>
        </a:solidFill>
      </dgm:spPr>
      <dgm:t>
        <a:bodyPr/>
        <a:lstStyle/>
        <a:p>
          <a:pPr algn="ctr">
            <a:buFont typeface="+mj-lt"/>
            <a:buAutoNum type="arabicPeriod"/>
          </a:pPr>
          <a:r>
            <a:rPr lang="en-US" sz="1400" b="1" dirty="0"/>
            <a:t>Recent AI Advances Worldwide in  Diagnosis of Diseases</a:t>
          </a:r>
        </a:p>
      </dgm:t>
    </dgm:pt>
    <dgm:pt modelId="{8BC8E5A7-7A5B-4BFC-9E3A-8BBA4E5ABE48}" type="parTrans" cxnId="{4E851D03-160E-49B9-8DE8-F09B91047959}">
      <dgm:prSet/>
      <dgm:spPr/>
      <dgm:t>
        <a:bodyPr/>
        <a:lstStyle/>
        <a:p>
          <a:endParaRPr lang="en-US" sz="1400"/>
        </a:p>
      </dgm:t>
    </dgm:pt>
    <dgm:pt modelId="{8E31927B-5E3E-4324-9BFA-D6BEA5A2522C}" type="sibTrans" cxnId="{4E851D03-160E-49B9-8DE8-F09B91047959}">
      <dgm:prSet/>
      <dgm:spPr/>
      <dgm:t>
        <a:bodyPr/>
        <a:lstStyle/>
        <a:p>
          <a:endParaRPr lang="en-US" sz="1400"/>
        </a:p>
      </dgm:t>
    </dgm:pt>
    <dgm:pt modelId="{0F4E5006-CB52-48C6-ADB6-C67192A373BA}">
      <dgm:prSet custT="1"/>
      <dgm:spPr>
        <a:solidFill>
          <a:srgbClr val="FF0000">
            <a:alpha val="36000"/>
          </a:srgbClr>
        </a:solidFill>
      </dgm:spPr>
      <dgm:t>
        <a:bodyPr/>
        <a:lstStyle/>
        <a:p>
          <a:pPr algn="ctr"/>
          <a:r>
            <a:rPr lang="en-US" sz="1400" b="1" dirty="0">
              <a:solidFill>
                <a:schemeClr val="bg1"/>
              </a:solidFill>
            </a:rPr>
            <a:t>Policy push to telemedicine in India post-COVID-19</a:t>
          </a:r>
          <a:endParaRPr lang="en-US" sz="1400" b="1" dirty="0">
            <a:solidFill>
              <a:schemeClr val="tx1"/>
            </a:solidFill>
          </a:endParaRPr>
        </a:p>
      </dgm:t>
    </dgm:pt>
    <dgm:pt modelId="{5AA988AE-8EE4-4615-BBC7-3963E658E9DF}" type="parTrans" cxnId="{5DA387AE-D073-4E6D-814C-C3A03FABF25A}">
      <dgm:prSet/>
      <dgm:spPr/>
      <dgm:t>
        <a:bodyPr/>
        <a:lstStyle/>
        <a:p>
          <a:endParaRPr lang="en-US" sz="1400"/>
        </a:p>
      </dgm:t>
    </dgm:pt>
    <dgm:pt modelId="{86867CD5-0ED8-4BEA-808C-8B7A331CB92B}" type="sibTrans" cxnId="{5DA387AE-D073-4E6D-814C-C3A03FABF25A}">
      <dgm:prSet/>
      <dgm:spPr/>
      <dgm:t>
        <a:bodyPr/>
        <a:lstStyle/>
        <a:p>
          <a:endParaRPr lang="en-US" sz="1400"/>
        </a:p>
      </dgm:t>
    </dgm:pt>
    <dgm:pt modelId="{A299A9B6-84D9-4527-A3E2-C9C5036BF154}">
      <dgm:prSet custT="1"/>
      <dgm:spPr>
        <a:solidFill>
          <a:schemeClr val="accent4"/>
        </a:solidFill>
      </dgm:spPr>
      <dgm:t>
        <a:bodyPr/>
        <a:lstStyle/>
        <a:p>
          <a:pPr algn="ctr">
            <a:buFont typeface="+mj-lt"/>
            <a:buAutoNum type="arabicPeriod"/>
          </a:pPr>
          <a:r>
            <a:rPr lang="en-US" sz="1400" b="1" dirty="0">
              <a:solidFill>
                <a:schemeClr val="tx1"/>
              </a:solidFill>
            </a:rPr>
            <a:t>Health ID and NDHM pave way for standardized mobile applications</a:t>
          </a:r>
          <a:endParaRPr lang="en-US" sz="1400" b="1" dirty="0">
            <a:solidFill>
              <a:srgbClr val="C00000"/>
            </a:solidFill>
          </a:endParaRPr>
        </a:p>
      </dgm:t>
    </dgm:pt>
    <dgm:pt modelId="{7A5F6ED4-0FA3-4D50-8DF9-8D2CE680EE23}" type="parTrans" cxnId="{DDDF8D7D-AF01-4E3A-93A5-58950744CB47}">
      <dgm:prSet/>
      <dgm:spPr/>
      <dgm:t>
        <a:bodyPr/>
        <a:lstStyle/>
        <a:p>
          <a:endParaRPr lang="en-US" sz="1400"/>
        </a:p>
      </dgm:t>
    </dgm:pt>
    <dgm:pt modelId="{7BD4F611-C460-4F05-B45A-AE54B3C06E61}" type="sibTrans" cxnId="{DDDF8D7D-AF01-4E3A-93A5-58950744CB47}">
      <dgm:prSet/>
      <dgm:spPr/>
      <dgm:t>
        <a:bodyPr/>
        <a:lstStyle/>
        <a:p>
          <a:endParaRPr lang="en-US" sz="1400"/>
        </a:p>
      </dgm:t>
    </dgm:pt>
    <dgm:pt modelId="{B27E43EE-C234-41FB-932E-FEEEFFBE27C5}">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sz="1400" b="1" dirty="0">
              <a:solidFill>
                <a:srgbClr val="C00000"/>
              </a:solidFill>
            </a:rPr>
            <a:t>Standardized Applications  &amp; remote data analytics require stringent security and privacy</a:t>
          </a:r>
        </a:p>
      </dgm:t>
    </dgm:pt>
    <dgm:pt modelId="{0EE1289F-E8F6-4BA7-9D95-4B317B653EA6}" type="sibTrans" cxnId="{827C37D0-8539-4742-8206-65D22D68F2B2}">
      <dgm:prSet/>
      <dgm:spPr/>
      <dgm:t>
        <a:bodyPr/>
        <a:lstStyle/>
        <a:p>
          <a:endParaRPr lang="en-US" sz="1400"/>
        </a:p>
      </dgm:t>
    </dgm:pt>
    <dgm:pt modelId="{E0D2E6E8-6B0B-46B2-8890-333BA6867C00}" type="parTrans" cxnId="{827C37D0-8539-4742-8206-65D22D68F2B2}">
      <dgm:prSet/>
      <dgm:spPr/>
      <dgm:t>
        <a:bodyPr/>
        <a:lstStyle/>
        <a:p>
          <a:endParaRPr lang="en-US" sz="1400"/>
        </a:p>
      </dgm:t>
    </dgm:pt>
    <dgm:pt modelId="{6A5D713D-E329-4E12-BDA4-F22174318EC2}">
      <dgm:prSet custT="1"/>
      <dgm:spPr>
        <a:solidFill>
          <a:schemeClr val="accent2">
            <a:lumMod val="75000"/>
          </a:schemeClr>
        </a:solidFill>
      </dgm:spPr>
      <dgm:t>
        <a:bodyPr/>
        <a:lstStyle/>
        <a:p>
          <a:pPr algn="ctr">
            <a:buFont typeface="+mj-lt"/>
            <a:buAutoNum type="arabicPeriod"/>
          </a:pPr>
          <a:r>
            <a:rPr lang="en-US" sz="1400" b="0" dirty="0">
              <a:solidFill>
                <a:schemeClr val="bg1"/>
              </a:solidFill>
            </a:rPr>
            <a:t>Increasing usage of Cloud for Healthcare Data storage and analytics</a:t>
          </a:r>
        </a:p>
      </dgm:t>
    </dgm:pt>
    <dgm:pt modelId="{4A4FAFD2-625F-4F3E-B661-BAA9CB8D26C4}" type="sibTrans" cxnId="{6F58308D-842A-407A-BD92-3F10ACF03EB4}">
      <dgm:prSet/>
      <dgm:spPr/>
      <dgm:t>
        <a:bodyPr/>
        <a:lstStyle/>
        <a:p>
          <a:endParaRPr lang="en-US" sz="1400"/>
        </a:p>
      </dgm:t>
    </dgm:pt>
    <dgm:pt modelId="{2026DA6C-334F-4A26-998F-C5686CEE9915}" type="parTrans" cxnId="{6F58308D-842A-407A-BD92-3F10ACF03EB4}">
      <dgm:prSet/>
      <dgm:spPr/>
      <dgm:t>
        <a:bodyPr/>
        <a:lstStyle/>
        <a:p>
          <a:endParaRPr lang="en-US" sz="1400"/>
        </a:p>
      </dgm:t>
    </dgm:pt>
    <dgm:pt modelId="{8BAE3209-DA02-452B-A19C-1BD9035574FF}">
      <dgm:prSe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4">
            <a:lumMod val="60000"/>
            <a:lumOff val="40000"/>
          </a:schemeClr>
        </a:solidFill>
      </dgm:spPr>
      <dgm:t>
        <a:bodyPr/>
        <a:lstStyle/>
        <a:p>
          <a:pPr algn="ctr">
            <a:buFont typeface="+mj-lt"/>
            <a:buAutoNum type="arabicPeriod"/>
          </a:pPr>
          <a:r>
            <a:rPr lang="en-US" sz="1400" b="1" dirty="0">
              <a:solidFill>
                <a:srgbClr val="C00000"/>
              </a:solidFill>
            </a:rPr>
            <a:t>Lack of Medical Data records for AI modelling</a:t>
          </a:r>
          <a:endParaRPr lang="en-US" sz="1400" b="1" dirty="0"/>
        </a:p>
      </dgm:t>
    </dgm:pt>
    <dgm:pt modelId="{F7FEA022-0178-460A-8A54-40C8277CBA74}" type="parTrans" cxnId="{5F02711A-4CE1-4A06-92FF-63212F85E787}">
      <dgm:prSet/>
      <dgm:spPr/>
      <dgm:t>
        <a:bodyPr/>
        <a:lstStyle/>
        <a:p>
          <a:endParaRPr lang="en-IN" sz="1400"/>
        </a:p>
      </dgm:t>
    </dgm:pt>
    <dgm:pt modelId="{A677252B-61D9-4C90-8EC1-8FBF7DD47B09}" type="sibTrans" cxnId="{5F02711A-4CE1-4A06-92FF-63212F85E787}">
      <dgm:prSet/>
      <dgm:spPr/>
      <dgm:t>
        <a:bodyPr/>
        <a:lstStyle/>
        <a:p>
          <a:endParaRPr lang="en-IN" sz="1400"/>
        </a:p>
      </dgm:t>
    </dgm:pt>
    <dgm:pt modelId="{3D12F6D1-76D0-4193-86E4-373FFC353CE2}">
      <dgm:prSet custScaleX="128497" custScaleY="128497" custRadScaleRad="95326" custRadScaleInc="6749"/>
      <dgm:spPr/>
      <dgm:t>
        <a:bodyPr/>
        <a:lstStyle/>
        <a:p>
          <a:endParaRPr lang="en-IN"/>
        </a:p>
      </dgm:t>
    </dgm:pt>
    <dgm:pt modelId="{20DB2B79-3687-4FCF-84E9-95E9938494C4}" type="parTrans" cxnId="{6D6312CE-C21C-4285-8119-873D35542098}">
      <dgm:prSet/>
      <dgm:spPr/>
      <dgm:t>
        <a:bodyPr/>
        <a:lstStyle/>
        <a:p>
          <a:endParaRPr lang="en-US"/>
        </a:p>
      </dgm:t>
    </dgm:pt>
    <dgm:pt modelId="{C69D1060-D55D-46A6-BEAF-6E33AE1E2081}" type="sibTrans" cxnId="{6D6312CE-C21C-4285-8119-873D35542098}">
      <dgm:prSet/>
      <dgm:spPr/>
      <dgm:t>
        <a:bodyPr/>
        <a:lstStyle/>
        <a:p>
          <a:endParaRPr lang="en-IN"/>
        </a:p>
      </dgm:t>
    </dgm:pt>
    <dgm:pt modelId="{CEC6D189-3F28-48E8-BED4-4E5A2148ECB0}" type="pres">
      <dgm:prSet presAssocID="{82B08073-2264-401A-8FE9-034A96C90E37}" presName="Name0" presStyleCnt="0">
        <dgm:presLayoutVars>
          <dgm:chMax val="1"/>
          <dgm:chPref val="1"/>
          <dgm:dir/>
          <dgm:animOne val="branch"/>
          <dgm:animLvl val="lvl"/>
        </dgm:presLayoutVars>
      </dgm:prSet>
      <dgm:spPr/>
    </dgm:pt>
    <dgm:pt modelId="{FB6C4DCE-DE0B-4770-A997-E801F969E213}" type="pres">
      <dgm:prSet presAssocID="{B508CE18-272D-44B5-BC23-D50C072A6109}" presName="singleCycle" presStyleCnt="0"/>
      <dgm:spPr/>
    </dgm:pt>
    <dgm:pt modelId="{B77EF696-48F2-467D-81C9-568859B86CA3}" type="pres">
      <dgm:prSet presAssocID="{B508CE18-272D-44B5-BC23-D50C072A6109}" presName="singleCenter" presStyleLbl="node1" presStyleIdx="0" presStyleCnt="8">
        <dgm:presLayoutVars>
          <dgm:chMax val="7"/>
          <dgm:chPref val="7"/>
        </dgm:presLayoutVars>
      </dgm:prSet>
      <dgm:spPr/>
    </dgm:pt>
    <dgm:pt modelId="{2476226C-3824-4B9A-9BCA-C945BC2322F3}" type="pres">
      <dgm:prSet presAssocID="{2603F000-BD91-469C-878C-E7C682793391}" presName="Name56" presStyleLbl="parChTrans1D2" presStyleIdx="0" presStyleCnt="7"/>
      <dgm:spPr/>
    </dgm:pt>
    <dgm:pt modelId="{4685FD11-18C6-4020-872E-ED444E06AF11}" type="pres">
      <dgm:prSet presAssocID="{DD4E3CF3-4A05-4BDA-BA3A-722F87311D07}" presName="text0" presStyleLbl="node1" presStyleIdx="1" presStyleCnt="8" custScaleX="135635" custScaleY="135635">
        <dgm:presLayoutVars>
          <dgm:bulletEnabled val="1"/>
        </dgm:presLayoutVars>
      </dgm:prSet>
      <dgm:spPr/>
    </dgm:pt>
    <dgm:pt modelId="{34AF38FC-473B-43D5-86B5-AD05F67A65D0}" type="pres">
      <dgm:prSet presAssocID="{8BC8E5A7-7A5B-4BFC-9E3A-8BBA4E5ABE48}" presName="Name56" presStyleLbl="parChTrans1D2" presStyleIdx="1" presStyleCnt="7"/>
      <dgm:spPr/>
    </dgm:pt>
    <dgm:pt modelId="{9A8A03E1-115A-4CF7-BF0C-C414D0FEE5F4}" type="pres">
      <dgm:prSet presAssocID="{0DEDB5D6-CEC1-44EA-B1CD-59FC9117D63C}" presName="text0" presStyleLbl="node1" presStyleIdx="2" presStyleCnt="8" custScaleX="128497" custScaleY="128497" custRadScaleRad="95326" custRadScaleInc="6749">
        <dgm:presLayoutVars>
          <dgm:bulletEnabled val="1"/>
        </dgm:presLayoutVars>
      </dgm:prSet>
      <dgm:spPr/>
    </dgm:pt>
    <dgm:pt modelId="{474DBA9F-8279-4B02-82D6-161D6D88ACC9}" type="pres">
      <dgm:prSet presAssocID="{F7FEA022-0178-460A-8A54-40C8277CBA74}" presName="Name56" presStyleLbl="parChTrans1D2" presStyleIdx="2" presStyleCnt="7"/>
      <dgm:spPr/>
    </dgm:pt>
    <dgm:pt modelId="{493CE3F6-8BCD-4560-AC67-EC4E873AE1F1}" type="pres">
      <dgm:prSet presAssocID="{8BAE3209-DA02-452B-A19C-1BD9035574FF}" presName="text0" presStyleLbl="node1" presStyleIdx="3" presStyleCnt="8" custScaleX="135635" custScaleY="135635">
        <dgm:presLayoutVars>
          <dgm:bulletEnabled val="1"/>
        </dgm:presLayoutVars>
      </dgm:prSet>
      <dgm:spPr/>
    </dgm:pt>
    <dgm:pt modelId="{3768D569-3311-4B9E-979B-486A7D0D2CA6}" type="pres">
      <dgm:prSet presAssocID="{5AA988AE-8EE4-4615-BBC7-3963E658E9DF}" presName="Name56" presStyleLbl="parChTrans1D2" presStyleIdx="3" presStyleCnt="7"/>
      <dgm:spPr/>
    </dgm:pt>
    <dgm:pt modelId="{4177C53B-4DAE-4EF7-B09C-069068F4B48B}" type="pres">
      <dgm:prSet presAssocID="{0F4E5006-CB52-48C6-ADB6-C67192A373BA}" presName="text0" presStyleLbl="node1" presStyleIdx="4" presStyleCnt="8" custScaleX="135635" custScaleY="135635">
        <dgm:presLayoutVars>
          <dgm:bulletEnabled val="1"/>
        </dgm:presLayoutVars>
      </dgm:prSet>
      <dgm:spPr/>
    </dgm:pt>
    <dgm:pt modelId="{475A52E0-6BFA-410E-A8DD-A6B6068F1DAF}" type="pres">
      <dgm:prSet presAssocID="{7A5F6ED4-0FA3-4D50-8DF9-8D2CE680EE23}" presName="Name56" presStyleLbl="parChTrans1D2" presStyleIdx="4" presStyleCnt="7"/>
      <dgm:spPr/>
    </dgm:pt>
    <dgm:pt modelId="{EBF88477-BFF3-4B33-85B5-0CD2F7DBD309}" type="pres">
      <dgm:prSet presAssocID="{A299A9B6-84D9-4527-A3E2-C9C5036BF154}" presName="text0" presStyleLbl="node1" presStyleIdx="5" presStyleCnt="8" custScaleX="135635" custScaleY="135635" custLinFactNeighborX="-4811" custLinFactNeighborY="-2224">
        <dgm:presLayoutVars>
          <dgm:bulletEnabled val="1"/>
        </dgm:presLayoutVars>
      </dgm:prSet>
      <dgm:spPr/>
    </dgm:pt>
    <dgm:pt modelId="{7A5B5ED7-BAA7-4607-B087-92CC03B2ED8D}" type="pres">
      <dgm:prSet presAssocID="{2026DA6C-334F-4A26-998F-C5686CEE9915}" presName="Name56" presStyleLbl="parChTrans1D2" presStyleIdx="5" presStyleCnt="7"/>
      <dgm:spPr/>
    </dgm:pt>
    <dgm:pt modelId="{E66DA8A4-4144-4050-8271-34B5BED419F7}" type="pres">
      <dgm:prSet presAssocID="{6A5D713D-E329-4E12-BDA4-F22174318EC2}" presName="text0" presStyleLbl="node1" presStyleIdx="6" presStyleCnt="8" custScaleX="135635" custScaleY="135635">
        <dgm:presLayoutVars>
          <dgm:bulletEnabled val="1"/>
        </dgm:presLayoutVars>
      </dgm:prSet>
      <dgm:spPr/>
    </dgm:pt>
    <dgm:pt modelId="{A613B1CE-A0B2-4EFB-ADB9-ABB6DD586953}" type="pres">
      <dgm:prSet presAssocID="{E0D2E6E8-6B0B-46B2-8890-333BA6867C00}" presName="Name56" presStyleLbl="parChTrans1D2" presStyleIdx="6" presStyleCnt="7"/>
      <dgm:spPr/>
    </dgm:pt>
    <dgm:pt modelId="{3C51F85A-F8A4-4634-941A-C9CAB6B691A0}" type="pres">
      <dgm:prSet presAssocID="{B27E43EE-C234-41FB-932E-FEEEFFBE27C5}" presName="text0" presStyleLbl="node1" presStyleIdx="7" presStyleCnt="8" custScaleX="173688" custScaleY="135635">
        <dgm:presLayoutVars>
          <dgm:bulletEnabled val="1"/>
        </dgm:presLayoutVars>
      </dgm:prSet>
      <dgm:spPr/>
    </dgm:pt>
  </dgm:ptLst>
  <dgm:cxnLst>
    <dgm:cxn modelId="{4E851D03-160E-49B9-8DE8-F09B91047959}" srcId="{B508CE18-272D-44B5-BC23-D50C072A6109}" destId="{0DEDB5D6-CEC1-44EA-B1CD-59FC9117D63C}" srcOrd="1" destOrd="0" parTransId="{8BC8E5A7-7A5B-4BFC-9E3A-8BBA4E5ABE48}" sibTransId="{8E31927B-5E3E-4324-9BFA-D6BEA5A2522C}"/>
    <dgm:cxn modelId="{5F02711A-4CE1-4A06-92FF-63212F85E787}" srcId="{B508CE18-272D-44B5-BC23-D50C072A6109}" destId="{8BAE3209-DA02-452B-A19C-1BD9035574FF}" srcOrd="2" destOrd="0" parTransId="{F7FEA022-0178-460A-8A54-40C8277CBA74}" sibTransId="{A677252B-61D9-4C90-8EC1-8FBF7DD47B09}"/>
    <dgm:cxn modelId="{2AE46C1F-4392-4899-8C40-21963EAE50B7}" type="presOf" srcId="{7A5F6ED4-0FA3-4D50-8DF9-8D2CE680EE23}" destId="{475A52E0-6BFA-410E-A8DD-A6B6068F1DAF}" srcOrd="0" destOrd="0" presId="urn:microsoft.com/office/officeart/2008/layout/RadialCluster"/>
    <dgm:cxn modelId="{8D10C31F-AC27-447E-A87B-B547A30A2E1C}" type="presOf" srcId="{8BAE3209-DA02-452B-A19C-1BD9035574FF}" destId="{493CE3F6-8BCD-4560-AC67-EC4E873AE1F1}" srcOrd="0" destOrd="0" presId="urn:microsoft.com/office/officeart/2008/layout/RadialCluster"/>
    <dgm:cxn modelId="{B79F5622-FC5F-490B-B8A5-6A7326EA40D4}" type="presOf" srcId="{B27E43EE-C234-41FB-932E-FEEEFFBE27C5}" destId="{3C51F85A-F8A4-4634-941A-C9CAB6B691A0}" srcOrd="0" destOrd="0" presId="urn:microsoft.com/office/officeart/2008/layout/RadialCluster"/>
    <dgm:cxn modelId="{9A2E455C-D31A-40E4-B0F0-21AD9CCF4D7A}" type="presOf" srcId="{F7FEA022-0178-460A-8A54-40C8277CBA74}" destId="{474DBA9F-8279-4B02-82D6-161D6D88ACC9}" srcOrd="0" destOrd="0" presId="urn:microsoft.com/office/officeart/2008/layout/RadialCluster"/>
    <dgm:cxn modelId="{57559A44-FB69-4A8F-8B75-777D58E6F4CF}" type="presOf" srcId="{0F4E5006-CB52-48C6-ADB6-C67192A373BA}" destId="{4177C53B-4DAE-4EF7-B09C-069068F4B48B}" srcOrd="0" destOrd="0" presId="urn:microsoft.com/office/officeart/2008/layout/RadialCluster"/>
    <dgm:cxn modelId="{61588E52-FD89-4482-BFEC-A59E0E61C375}" type="presOf" srcId="{A299A9B6-84D9-4527-A3E2-C9C5036BF154}" destId="{EBF88477-BFF3-4B33-85B5-0CD2F7DBD309}" srcOrd="0" destOrd="0" presId="urn:microsoft.com/office/officeart/2008/layout/RadialCluster"/>
    <dgm:cxn modelId="{CC8FCB58-69FD-4DFD-AE04-747EEE5FC79E}" type="presOf" srcId="{6A5D713D-E329-4E12-BDA4-F22174318EC2}" destId="{E66DA8A4-4144-4050-8271-34B5BED419F7}" srcOrd="0" destOrd="0" presId="urn:microsoft.com/office/officeart/2008/layout/RadialCluster"/>
    <dgm:cxn modelId="{DDDF8D7D-AF01-4E3A-93A5-58950744CB47}" srcId="{B508CE18-272D-44B5-BC23-D50C072A6109}" destId="{A299A9B6-84D9-4527-A3E2-C9C5036BF154}" srcOrd="4" destOrd="0" parTransId="{7A5F6ED4-0FA3-4D50-8DF9-8D2CE680EE23}" sibTransId="{7BD4F611-C460-4F05-B45A-AE54B3C06E61}"/>
    <dgm:cxn modelId="{5D2F037E-CE71-43B8-B9F8-A3759EBB0B33}" type="presOf" srcId="{0DEDB5D6-CEC1-44EA-B1CD-59FC9117D63C}" destId="{9A8A03E1-115A-4CF7-BF0C-C414D0FEE5F4}" srcOrd="0" destOrd="0" presId="urn:microsoft.com/office/officeart/2008/layout/RadialCluster"/>
    <dgm:cxn modelId="{6F58308D-842A-407A-BD92-3F10ACF03EB4}" srcId="{B508CE18-272D-44B5-BC23-D50C072A6109}" destId="{6A5D713D-E329-4E12-BDA4-F22174318EC2}" srcOrd="5" destOrd="0" parTransId="{2026DA6C-334F-4A26-998F-C5686CEE9915}" sibTransId="{4A4FAFD2-625F-4F3E-B661-BAA9CB8D26C4}"/>
    <dgm:cxn modelId="{5DA387AE-D073-4E6D-814C-C3A03FABF25A}" srcId="{B508CE18-272D-44B5-BC23-D50C072A6109}" destId="{0F4E5006-CB52-48C6-ADB6-C67192A373BA}" srcOrd="3" destOrd="0" parTransId="{5AA988AE-8EE4-4615-BBC7-3963E658E9DF}" sibTransId="{86867CD5-0ED8-4BEA-808C-8B7A331CB92B}"/>
    <dgm:cxn modelId="{E2B30EB1-1B96-4F94-A005-25AAE4AF0A43}" srcId="{82B08073-2264-401A-8FE9-034A96C90E37}" destId="{B508CE18-272D-44B5-BC23-D50C072A6109}" srcOrd="0" destOrd="0" parTransId="{6B1B0113-110F-437B-8ACC-0916AE99A1B8}" sibTransId="{B2616445-8E13-419D-BC0F-B53C704CAE72}"/>
    <dgm:cxn modelId="{57734BC3-CC09-4F02-9386-8C703F66BD58}" type="presOf" srcId="{2026DA6C-334F-4A26-998F-C5686CEE9915}" destId="{7A5B5ED7-BAA7-4607-B087-92CC03B2ED8D}" srcOrd="0" destOrd="0" presId="urn:microsoft.com/office/officeart/2008/layout/RadialCluster"/>
    <dgm:cxn modelId="{99FE2DCA-033D-46CE-8478-F671C8B0EE7E}" type="presOf" srcId="{82B08073-2264-401A-8FE9-034A96C90E37}" destId="{CEC6D189-3F28-48E8-BED4-4E5A2148ECB0}" srcOrd="0" destOrd="0" presId="urn:microsoft.com/office/officeart/2008/layout/RadialCluster"/>
    <dgm:cxn modelId="{6D6312CE-C21C-4285-8119-873D35542098}" srcId="{82B08073-2264-401A-8FE9-034A96C90E37}" destId="{3D12F6D1-76D0-4193-86E4-373FFC353CE2}" srcOrd="1" destOrd="0" parTransId="{20DB2B79-3687-4FCF-84E9-95E9938494C4}" sibTransId="{C69D1060-D55D-46A6-BEAF-6E33AE1E2081}"/>
    <dgm:cxn modelId="{01C72BCE-D69E-467A-BD1E-DE653977CD81}" type="presOf" srcId="{B508CE18-272D-44B5-BC23-D50C072A6109}" destId="{B77EF696-48F2-467D-81C9-568859B86CA3}" srcOrd="0" destOrd="0" presId="urn:microsoft.com/office/officeart/2008/layout/RadialCluster"/>
    <dgm:cxn modelId="{827C37D0-8539-4742-8206-65D22D68F2B2}" srcId="{B508CE18-272D-44B5-BC23-D50C072A6109}" destId="{B27E43EE-C234-41FB-932E-FEEEFFBE27C5}" srcOrd="6" destOrd="0" parTransId="{E0D2E6E8-6B0B-46B2-8890-333BA6867C00}" sibTransId="{0EE1289F-E8F6-4BA7-9D95-4B317B653EA6}"/>
    <dgm:cxn modelId="{958538D1-DB3C-4E0D-80B7-A859B4022A15}" type="presOf" srcId="{DD4E3CF3-4A05-4BDA-BA3A-722F87311D07}" destId="{4685FD11-18C6-4020-872E-ED444E06AF11}" srcOrd="0" destOrd="0" presId="urn:microsoft.com/office/officeart/2008/layout/RadialCluster"/>
    <dgm:cxn modelId="{835FA3D5-25A1-4A6F-AA16-845B7C8F1F95}" srcId="{B508CE18-272D-44B5-BC23-D50C072A6109}" destId="{DD4E3CF3-4A05-4BDA-BA3A-722F87311D07}" srcOrd="0" destOrd="0" parTransId="{2603F000-BD91-469C-878C-E7C682793391}" sibTransId="{133FD5E5-D91D-415C-BD13-A97CFFD7BC42}"/>
    <dgm:cxn modelId="{F96FA6DF-DC0A-4DFB-AB61-75C08B91CFE9}" type="presOf" srcId="{E0D2E6E8-6B0B-46B2-8890-333BA6867C00}" destId="{A613B1CE-A0B2-4EFB-ADB9-ABB6DD586953}" srcOrd="0" destOrd="0" presId="urn:microsoft.com/office/officeart/2008/layout/RadialCluster"/>
    <dgm:cxn modelId="{538BE9DF-382B-4D76-93F6-ACFA3825CCE8}" type="presOf" srcId="{2603F000-BD91-469C-878C-E7C682793391}" destId="{2476226C-3824-4B9A-9BCA-C945BC2322F3}" srcOrd="0" destOrd="0" presId="urn:microsoft.com/office/officeart/2008/layout/RadialCluster"/>
    <dgm:cxn modelId="{E82C9DEB-186C-4A83-A08F-1FD3856DA8F1}" type="presOf" srcId="{5AA988AE-8EE4-4615-BBC7-3963E658E9DF}" destId="{3768D569-3311-4B9E-979B-486A7D0D2CA6}" srcOrd="0" destOrd="0" presId="urn:microsoft.com/office/officeart/2008/layout/RadialCluster"/>
    <dgm:cxn modelId="{9D1A20FB-7369-42E0-B6C8-CD29DFE2C46F}" type="presOf" srcId="{8BC8E5A7-7A5B-4BFC-9E3A-8BBA4E5ABE48}" destId="{34AF38FC-473B-43D5-86B5-AD05F67A65D0}" srcOrd="0" destOrd="0" presId="urn:microsoft.com/office/officeart/2008/layout/RadialCluster"/>
    <dgm:cxn modelId="{7E6699E3-8403-4699-B1D1-6A33AF093E7B}" type="presParOf" srcId="{CEC6D189-3F28-48E8-BED4-4E5A2148ECB0}" destId="{FB6C4DCE-DE0B-4770-A997-E801F969E213}" srcOrd="0" destOrd="0" presId="urn:microsoft.com/office/officeart/2008/layout/RadialCluster"/>
    <dgm:cxn modelId="{177960D3-3271-4E2E-874B-8B0AD3551F13}" type="presParOf" srcId="{FB6C4DCE-DE0B-4770-A997-E801F969E213}" destId="{B77EF696-48F2-467D-81C9-568859B86CA3}" srcOrd="0" destOrd="0" presId="urn:microsoft.com/office/officeart/2008/layout/RadialCluster"/>
    <dgm:cxn modelId="{662AABB5-CF11-453C-B5A8-309633198E88}" type="presParOf" srcId="{FB6C4DCE-DE0B-4770-A997-E801F969E213}" destId="{2476226C-3824-4B9A-9BCA-C945BC2322F3}" srcOrd="1" destOrd="0" presId="urn:microsoft.com/office/officeart/2008/layout/RadialCluster"/>
    <dgm:cxn modelId="{64DEFF3A-38EC-49B9-BE86-22873DA87E28}" type="presParOf" srcId="{FB6C4DCE-DE0B-4770-A997-E801F969E213}" destId="{4685FD11-18C6-4020-872E-ED444E06AF11}" srcOrd="2" destOrd="0" presId="urn:microsoft.com/office/officeart/2008/layout/RadialCluster"/>
    <dgm:cxn modelId="{DCDFD120-5346-41C6-A109-665C446B4DCA}" type="presParOf" srcId="{FB6C4DCE-DE0B-4770-A997-E801F969E213}" destId="{34AF38FC-473B-43D5-86B5-AD05F67A65D0}" srcOrd="3" destOrd="0" presId="urn:microsoft.com/office/officeart/2008/layout/RadialCluster"/>
    <dgm:cxn modelId="{277333AC-7134-45EC-801E-51E3047CA880}" type="presParOf" srcId="{FB6C4DCE-DE0B-4770-A997-E801F969E213}" destId="{9A8A03E1-115A-4CF7-BF0C-C414D0FEE5F4}" srcOrd="4" destOrd="0" presId="urn:microsoft.com/office/officeart/2008/layout/RadialCluster"/>
    <dgm:cxn modelId="{9F2669B5-0652-4A75-9611-B12C0AC9A58D}" type="presParOf" srcId="{FB6C4DCE-DE0B-4770-A997-E801F969E213}" destId="{474DBA9F-8279-4B02-82D6-161D6D88ACC9}" srcOrd="5" destOrd="0" presId="urn:microsoft.com/office/officeart/2008/layout/RadialCluster"/>
    <dgm:cxn modelId="{E278B1C2-BD46-4BE7-861A-C184321E8E8C}" type="presParOf" srcId="{FB6C4DCE-DE0B-4770-A997-E801F969E213}" destId="{493CE3F6-8BCD-4560-AC67-EC4E873AE1F1}" srcOrd="6" destOrd="0" presId="urn:microsoft.com/office/officeart/2008/layout/RadialCluster"/>
    <dgm:cxn modelId="{FB537483-8A37-495D-B3C1-46F8A375D8D5}" type="presParOf" srcId="{FB6C4DCE-DE0B-4770-A997-E801F969E213}" destId="{3768D569-3311-4B9E-979B-486A7D0D2CA6}" srcOrd="7" destOrd="0" presId="urn:microsoft.com/office/officeart/2008/layout/RadialCluster"/>
    <dgm:cxn modelId="{DD3C98B3-AE05-4013-86F2-DDC330737A74}" type="presParOf" srcId="{FB6C4DCE-DE0B-4770-A997-E801F969E213}" destId="{4177C53B-4DAE-4EF7-B09C-069068F4B48B}" srcOrd="8" destOrd="0" presId="urn:microsoft.com/office/officeart/2008/layout/RadialCluster"/>
    <dgm:cxn modelId="{BE3DDA92-6D3D-4284-8E7B-CA7F6CC76580}" type="presParOf" srcId="{FB6C4DCE-DE0B-4770-A997-E801F969E213}" destId="{475A52E0-6BFA-410E-A8DD-A6B6068F1DAF}" srcOrd="9" destOrd="0" presId="urn:microsoft.com/office/officeart/2008/layout/RadialCluster"/>
    <dgm:cxn modelId="{0E894590-B7C0-41D3-94D9-F89BBCF9B9A0}" type="presParOf" srcId="{FB6C4DCE-DE0B-4770-A997-E801F969E213}" destId="{EBF88477-BFF3-4B33-85B5-0CD2F7DBD309}" srcOrd="10" destOrd="0" presId="urn:microsoft.com/office/officeart/2008/layout/RadialCluster"/>
    <dgm:cxn modelId="{7817B0C9-D292-468C-AEF8-95C1D557BE71}" type="presParOf" srcId="{FB6C4DCE-DE0B-4770-A997-E801F969E213}" destId="{7A5B5ED7-BAA7-4607-B087-92CC03B2ED8D}" srcOrd="11" destOrd="0" presId="urn:microsoft.com/office/officeart/2008/layout/RadialCluster"/>
    <dgm:cxn modelId="{C19F3215-7802-48FF-BF68-59B6C40C0A23}" type="presParOf" srcId="{FB6C4DCE-DE0B-4770-A997-E801F969E213}" destId="{E66DA8A4-4144-4050-8271-34B5BED419F7}" srcOrd="12" destOrd="0" presId="urn:microsoft.com/office/officeart/2008/layout/RadialCluster"/>
    <dgm:cxn modelId="{30442CF3-C4C6-4C05-8580-E4D56CEB5414}" type="presParOf" srcId="{FB6C4DCE-DE0B-4770-A997-E801F969E213}" destId="{A613B1CE-A0B2-4EFB-ADB9-ABB6DD586953}" srcOrd="13" destOrd="0" presId="urn:microsoft.com/office/officeart/2008/layout/RadialCluster"/>
    <dgm:cxn modelId="{034CE221-F4B8-43B1-AE18-0D882A0CEC57}" type="presParOf" srcId="{FB6C4DCE-DE0B-4770-A997-E801F969E213}" destId="{3C51F85A-F8A4-4634-941A-C9CAB6B691A0}"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EF696-48F2-467D-81C9-568859B86CA3}">
      <dsp:nvSpPr>
        <dsp:cNvPr id="0" name=""/>
        <dsp:cNvSpPr/>
      </dsp:nvSpPr>
      <dsp:spPr>
        <a:xfrm>
          <a:off x="5059307" y="1769776"/>
          <a:ext cx="1433850" cy="1433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Key Motivations</a:t>
          </a:r>
        </a:p>
      </dsp:txBody>
      <dsp:txXfrm>
        <a:off x="5129302" y="1839771"/>
        <a:ext cx="1293860" cy="1293860"/>
      </dsp:txXfrm>
    </dsp:sp>
    <dsp:sp modelId="{2476226C-3824-4B9A-9BCA-C945BC2322F3}">
      <dsp:nvSpPr>
        <dsp:cNvPr id="0" name=""/>
        <dsp:cNvSpPr/>
      </dsp:nvSpPr>
      <dsp:spPr>
        <a:xfrm rot="16200000">
          <a:off x="5481445" y="1474989"/>
          <a:ext cx="589574" cy="0"/>
        </a:xfrm>
        <a:custGeom>
          <a:avLst/>
          <a:gdLst/>
          <a:ahLst/>
          <a:cxnLst/>
          <a:rect l="0" t="0" r="0" b="0"/>
          <a:pathLst>
            <a:path>
              <a:moveTo>
                <a:pt x="0" y="0"/>
              </a:moveTo>
              <a:lnTo>
                <a:pt x="5895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5FD11-18C6-4020-872E-ED444E06AF11}">
      <dsp:nvSpPr>
        <dsp:cNvPr id="0" name=""/>
        <dsp:cNvSpPr/>
      </dsp:nvSpPr>
      <dsp:spPr>
        <a:xfrm>
          <a:off x="5124724" y="-122814"/>
          <a:ext cx="1303017" cy="130301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solidFill>
                <a:schemeClr val="bg1"/>
              </a:solidFill>
            </a:rPr>
            <a:t>Shortage of Doctors and Diagnostic Centers in India</a:t>
          </a:r>
        </a:p>
      </dsp:txBody>
      <dsp:txXfrm>
        <a:off x="5188332" y="-59206"/>
        <a:ext cx="1175801" cy="1175801"/>
      </dsp:txXfrm>
    </dsp:sp>
    <dsp:sp modelId="{34AF38FC-473B-43D5-86B5-AD05F67A65D0}">
      <dsp:nvSpPr>
        <dsp:cNvPr id="0" name=""/>
        <dsp:cNvSpPr/>
      </dsp:nvSpPr>
      <dsp:spPr>
        <a:xfrm rot="19389842">
          <a:off x="6473238" y="1889854"/>
          <a:ext cx="199546" cy="0"/>
        </a:xfrm>
        <a:custGeom>
          <a:avLst/>
          <a:gdLst/>
          <a:ahLst/>
          <a:cxnLst/>
          <a:rect l="0" t="0" r="0" b="0"/>
          <a:pathLst>
            <a:path>
              <a:moveTo>
                <a:pt x="0" y="0"/>
              </a:moveTo>
              <a:lnTo>
                <a:pt x="19954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8A03E1-115A-4CF7-BF0C-C414D0FEE5F4}">
      <dsp:nvSpPr>
        <dsp:cNvPr id="0" name=""/>
        <dsp:cNvSpPr/>
      </dsp:nvSpPr>
      <dsp:spPr>
        <a:xfrm>
          <a:off x="6652866" y="750469"/>
          <a:ext cx="1234444" cy="1234444"/>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t>Recent AI Advances Worldwide in  Diagnosis of Diseases</a:t>
          </a:r>
        </a:p>
      </dsp:txBody>
      <dsp:txXfrm>
        <a:off x="6713127" y="810730"/>
        <a:ext cx="1113922" cy="1113922"/>
      </dsp:txXfrm>
    </dsp:sp>
    <dsp:sp modelId="{474DBA9F-8279-4B02-82D6-161D6D88ACC9}">
      <dsp:nvSpPr>
        <dsp:cNvPr id="0" name=""/>
        <dsp:cNvSpPr/>
      </dsp:nvSpPr>
      <dsp:spPr>
        <a:xfrm rot="771429">
          <a:off x="6486208" y="2712016"/>
          <a:ext cx="554382" cy="0"/>
        </a:xfrm>
        <a:custGeom>
          <a:avLst/>
          <a:gdLst/>
          <a:ahLst/>
          <a:cxnLst/>
          <a:rect l="0" t="0" r="0" b="0"/>
          <a:pathLst>
            <a:path>
              <a:moveTo>
                <a:pt x="0" y="0"/>
              </a:moveTo>
              <a:lnTo>
                <a:pt x="554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3CE3F6-8BCD-4560-AC67-EC4E873AE1F1}">
      <dsp:nvSpPr>
        <dsp:cNvPr id="0" name=""/>
        <dsp:cNvSpPr/>
      </dsp:nvSpPr>
      <dsp:spPr>
        <a:xfrm>
          <a:off x="7033640" y="2270890"/>
          <a:ext cx="1303017" cy="1303017"/>
        </a:xfrm>
        <a:prstGeom prst="roundRect">
          <a:avLst/>
        </a:prstGeom>
        <a:solidFill>
          <a:schemeClr val="accent4">
            <a:lumMod val="60000"/>
            <a:lumOff val="40000"/>
          </a:schemeClr>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solidFill>
                <a:srgbClr val="C00000"/>
              </a:solidFill>
            </a:rPr>
            <a:t>Lack of Medical Data records for AI modelling</a:t>
          </a:r>
          <a:endParaRPr lang="en-US" sz="1400" b="1" kern="1200" dirty="0"/>
        </a:p>
      </dsp:txBody>
      <dsp:txXfrm>
        <a:off x="7097248" y="2334498"/>
        <a:ext cx="1175801" cy="1175801"/>
      </dsp:txXfrm>
    </dsp:sp>
    <dsp:sp modelId="{3768D569-3311-4B9E-979B-486A7D0D2CA6}">
      <dsp:nvSpPr>
        <dsp:cNvPr id="0" name=""/>
        <dsp:cNvSpPr/>
      </dsp:nvSpPr>
      <dsp:spPr>
        <a:xfrm rot="3857143">
          <a:off x="5997177" y="3401462"/>
          <a:ext cx="439161" cy="0"/>
        </a:xfrm>
        <a:custGeom>
          <a:avLst/>
          <a:gdLst/>
          <a:ahLst/>
          <a:cxnLst/>
          <a:rect l="0" t="0" r="0" b="0"/>
          <a:pathLst>
            <a:path>
              <a:moveTo>
                <a:pt x="0" y="0"/>
              </a:moveTo>
              <a:lnTo>
                <a:pt x="4391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77C53B-4DAE-4EF7-B09C-069068F4B48B}">
      <dsp:nvSpPr>
        <dsp:cNvPr id="0" name=""/>
        <dsp:cNvSpPr/>
      </dsp:nvSpPr>
      <dsp:spPr>
        <a:xfrm>
          <a:off x="5974272" y="3599297"/>
          <a:ext cx="1303017" cy="1303017"/>
        </a:xfrm>
        <a:prstGeom prst="roundRect">
          <a:avLst/>
        </a:prstGeom>
        <a:solidFill>
          <a:srgbClr val="FF0000">
            <a:alpha val="3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Policy push to telemedicine in India post-COVID-19</a:t>
          </a:r>
          <a:endParaRPr lang="en-US" sz="1400" b="1" kern="1200" dirty="0">
            <a:solidFill>
              <a:schemeClr val="tx1"/>
            </a:solidFill>
          </a:endParaRPr>
        </a:p>
      </dsp:txBody>
      <dsp:txXfrm>
        <a:off x="6037880" y="3662905"/>
        <a:ext cx="1175801" cy="1175801"/>
      </dsp:txXfrm>
    </dsp:sp>
    <dsp:sp modelId="{475A52E0-6BFA-410E-A8DD-A6B6068F1DAF}">
      <dsp:nvSpPr>
        <dsp:cNvPr id="0" name=""/>
        <dsp:cNvSpPr/>
      </dsp:nvSpPr>
      <dsp:spPr>
        <a:xfrm rot="6942857">
          <a:off x="5116127" y="3401462"/>
          <a:ext cx="439161" cy="0"/>
        </a:xfrm>
        <a:custGeom>
          <a:avLst/>
          <a:gdLst/>
          <a:ahLst/>
          <a:cxnLst/>
          <a:rect l="0" t="0" r="0" b="0"/>
          <a:pathLst>
            <a:path>
              <a:moveTo>
                <a:pt x="0" y="0"/>
              </a:moveTo>
              <a:lnTo>
                <a:pt x="4391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F88477-BFF3-4B33-85B5-0CD2F7DBD309}">
      <dsp:nvSpPr>
        <dsp:cNvPr id="0" name=""/>
        <dsp:cNvSpPr/>
      </dsp:nvSpPr>
      <dsp:spPr>
        <a:xfrm>
          <a:off x="4275176" y="3599297"/>
          <a:ext cx="1303017" cy="1303017"/>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solidFill>
                <a:schemeClr val="tx1"/>
              </a:solidFill>
            </a:rPr>
            <a:t>Health ID and NDHM pave way for standardized mobile applications</a:t>
          </a:r>
          <a:endParaRPr lang="en-US" sz="1400" b="1" kern="1200" dirty="0">
            <a:solidFill>
              <a:srgbClr val="C00000"/>
            </a:solidFill>
          </a:endParaRPr>
        </a:p>
      </dsp:txBody>
      <dsp:txXfrm>
        <a:off x="4338784" y="3662905"/>
        <a:ext cx="1175801" cy="1175801"/>
      </dsp:txXfrm>
    </dsp:sp>
    <dsp:sp modelId="{7A5B5ED7-BAA7-4607-B087-92CC03B2ED8D}">
      <dsp:nvSpPr>
        <dsp:cNvPr id="0" name=""/>
        <dsp:cNvSpPr/>
      </dsp:nvSpPr>
      <dsp:spPr>
        <a:xfrm rot="10028571">
          <a:off x="4511875" y="2712016"/>
          <a:ext cx="554382" cy="0"/>
        </a:xfrm>
        <a:custGeom>
          <a:avLst/>
          <a:gdLst/>
          <a:ahLst/>
          <a:cxnLst/>
          <a:rect l="0" t="0" r="0" b="0"/>
          <a:pathLst>
            <a:path>
              <a:moveTo>
                <a:pt x="0" y="0"/>
              </a:moveTo>
              <a:lnTo>
                <a:pt x="554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6DA8A4-4144-4050-8271-34B5BED419F7}">
      <dsp:nvSpPr>
        <dsp:cNvPr id="0" name=""/>
        <dsp:cNvSpPr/>
      </dsp:nvSpPr>
      <dsp:spPr>
        <a:xfrm>
          <a:off x="3215807" y="2270890"/>
          <a:ext cx="1303017" cy="130301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Font typeface="+mj-lt"/>
            <a:buNone/>
          </a:pPr>
          <a:r>
            <a:rPr lang="en-US" sz="1400" b="0" kern="1200" dirty="0">
              <a:solidFill>
                <a:schemeClr val="bg1"/>
              </a:solidFill>
            </a:rPr>
            <a:t>Increasing usage of Cloud for Healthcare Data storage and analytics</a:t>
          </a:r>
        </a:p>
      </dsp:txBody>
      <dsp:txXfrm>
        <a:off x="3279415" y="2334498"/>
        <a:ext cx="1175801" cy="1175801"/>
      </dsp:txXfrm>
    </dsp:sp>
    <dsp:sp modelId="{A613B1CE-A0B2-4EFB-ADB9-ABB6DD586953}">
      <dsp:nvSpPr>
        <dsp:cNvPr id="0" name=""/>
        <dsp:cNvSpPr/>
      </dsp:nvSpPr>
      <dsp:spPr>
        <a:xfrm rot="2314286">
          <a:off x="5058881" y="1916192"/>
          <a:ext cx="3912" cy="0"/>
        </a:xfrm>
        <a:custGeom>
          <a:avLst/>
          <a:gdLst/>
          <a:ahLst/>
          <a:cxnLst/>
          <a:rect l="0" t="0" r="0" b="0"/>
          <a:pathLst>
            <a:path>
              <a:moveTo>
                <a:pt x="0" y="0"/>
              </a:moveTo>
              <a:lnTo>
                <a:pt x="39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1F85A-F8A4-4634-941A-C9CAB6B691A0}">
      <dsp:nvSpPr>
        <dsp:cNvPr id="0" name=""/>
        <dsp:cNvSpPr/>
      </dsp:nvSpPr>
      <dsp:spPr>
        <a:xfrm>
          <a:off x="3411108" y="614395"/>
          <a:ext cx="1668585" cy="1303017"/>
        </a:xfrm>
        <a:prstGeom prst="round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C00000"/>
              </a:solidFill>
            </a:rPr>
            <a:t>Standardized Applications  &amp; remote data analytics require stringent security and privacy</a:t>
          </a:r>
        </a:p>
      </dsp:txBody>
      <dsp:txXfrm>
        <a:off x="3474716" y="678003"/>
        <a:ext cx="1541369" cy="117580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2022/2/17</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FDEC2-DF3E-4D08-A694-69CAF3C42812}" type="slidenum">
              <a:rPr kumimoji="0" lang="zh-CN" altLang="en-US" sz="13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3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E9AA-13ED-4E08-8D0E-D2FD5B51A7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D31E096-F6CA-4E8C-82AA-BBA83182D29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42E5FF1-B7C1-473D-B580-7BE1140D1072}"/>
              </a:ext>
            </a:extLst>
          </p:cNvPr>
          <p:cNvSpPr>
            <a:spLocks noGrp="1"/>
          </p:cNvSpPr>
          <p:nvPr>
            <p:ph type="dt" sz="half" idx="10"/>
          </p:nvPr>
        </p:nvSpPr>
        <p:spPr/>
        <p:txBody>
          <a:bodyPr/>
          <a:lstStyle/>
          <a:p>
            <a:fld id="{B2A4FF7E-2CD6-4770-AFB4-A469F828281C}" type="datetime1">
              <a:rPr lang="en-US" smtClean="0"/>
              <a:t>2/17/2022</a:t>
            </a:fld>
            <a:endParaRPr lang="en-US"/>
          </a:p>
        </p:txBody>
      </p:sp>
      <p:sp>
        <p:nvSpPr>
          <p:cNvPr id="5" name="Footer Placeholder 4">
            <a:extLst>
              <a:ext uri="{FF2B5EF4-FFF2-40B4-BE49-F238E27FC236}">
                <a16:creationId xmlns:a16="http://schemas.microsoft.com/office/drawing/2014/main" id="{CBCED464-25B2-43DE-8711-C0FE9E4D8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5DCDC-D79E-4202-A854-D386C28B4BFD}"/>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127438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8FE5-9702-4540-8E84-DEE98A7E2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CEC2C-E3F0-4BF3-AFCE-ACA155ABD6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A8E7F-EF09-49FE-8D46-FFCE499184DE}"/>
              </a:ext>
            </a:extLst>
          </p:cNvPr>
          <p:cNvSpPr>
            <a:spLocks noGrp="1"/>
          </p:cNvSpPr>
          <p:nvPr>
            <p:ph type="dt" sz="half" idx="10"/>
          </p:nvPr>
        </p:nvSpPr>
        <p:spPr/>
        <p:txBody>
          <a:bodyPr/>
          <a:lstStyle/>
          <a:p>
            <a:fld id="{67ED887F-5C77-4AD2-A2C3-C2C8951DC750}" type="datetime1">
              <a:rPr lang="en-US" smtClean="0"/>
              <a:t>2/17/2022</a:t>
            </a:fld>
            <a:endParaRPr lang="en-US"/>
          </a:p>
        </p:txBody>
      </p:sp>
      <p:sp>
        <p:nvSpPr>
          <p:cNvPr id="5" name="Footer Placeholder 4">
            <a:extLst>
              <a:ext uri="{FF2B5EF4-FFF2-40B4-BE49-F238E27FC236}">
                <a16:creationId xmlns:a16="http://schemas.microsoft.com/office/drawing/2014/main" id="{8F581EEC-0F68-42E8-91CD-21235294F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2FBAD-267F-4867-B3C5-9CBE3AA17F98}"/>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11483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E095-6E0B-45B9-9184-EEDBAC3DF80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19DBCE4-39F6-403A-BA01-5C59209C33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E98292-C32D-4349-BFA0-835A652CC43B}"/>
              </a:ext>
            </a:extLst>
          </p:cNvPr>
          <p:cNvSpPr>
            <a:spLocks noGrp="1"/>
          </p:cNvSpPr>
          <p:nvPr>
            <p:ph type="dt" sz="half" idx="10"/>
          </p:nvPr>
        </p:nvSpPr>
        <p:spPr/>
        <p:txBody>
          <a:bodyPr/>
          <a:lstStyle/>
          <a:p>
            <a:fld id="{75514B5F-6ABC-4C1B-BD50-174870AE860B}" type="datetime1">
              <a:rPr lang="en-US" smtClean="0"/>
              <a:t>2/17/2022</a:t>
            </a:fld>
            <a:endParaRPr lang="en-US"/>
          </a:p>
        </p:txBody>
      </p:sp>
      <p:sp>
        <p:nvSpPr>
          <p:cNvPr id="5" name="Footer Placeholder 4">
            <a:extLst>
              <a:ext uri="{FF2B5EF4-FFF2-40B4-BE49-F238E27FC236}">
                <a16:creationId xmlns:a16="http://schemas.microsoft.com/office/drawing/2014/main" id="{879BF8FF-C54A-4CD5-A6D6-72C0683B2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9BC8C-19D0-4C3D-B2A6-E767A66ED825}"/>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4002638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24C6-2D63-4856-9107-463D8908E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40B7B-979B-4170-BA2E-2736682FBFC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E4549-E13A-4774-B417-298D9341B74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7322AC-4AB0-4097-AA59-B75B606DF6D1}"/>
              </a:ext>
            </a:extLst>
          </p:cNvPr>
          <p:cNvSpPr>
            <a:spLocks noGrp="1"/>
          </p:cNvSpPr>
          <p:nvPr>
            <p:ph type="dt" sz="half" idx="10"/>
          </p:nvPr>
        </p:nvSpPr>
        <p:spPr/>
        <p:txBody>
          <a:bodyPr/>
          <a:lstStyle/>
          <a:p>
            <a:fld id="{9379D3EA-F593-41CB-918D-A06BF2E2141A}" type="datetime1">
              <a:rPr lang="en-US" smtClean="0"/>
              <a:t>2/17/2022</a:t>
            </a:fld>
            <a:endParaRPr lang="en-US"/>
          </a:p>
        </p:txBody>
      </p:sp>
      <p:sp>
        <p:nvSpPr>
          <p:cNvPr id="6" name="Footer Placeholder 5">
            <a:extLst>
              <a:ext uri="{FF2B5EF4-FFF2-40B4-BE49-F238E27FC236}">
                <a16:creationId xmlns:a16="http://schemas.microsoft.com/office/drawing/2014/main" id="{29AC976A-570E-4E40-AD19-120DFB7EF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6D904-8BF8-4C72-86D5-6A650576557D}"/>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39284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46F6-ADEB-4DE6-9FD4-0268EDAE98F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73F82A-DFC0-47F5-8CA4-EF0E6B3949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1B1BC-8B28-4C5D-8070-AC64B8A8147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38E4-2E96-4723-9F96-7A2C003D21F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4D6AE-5E99-4D60-AD39-13E96E98919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A36003-B27D-4F2F-9930-B37E197905E0}"/>
              </a:ext>
            </a:extLst>
          </p:cNvPr>
          <p:cNvSpPr>
            <a:spLocks noGrp="1"/>
          </p:cNvSpPr>
          <p:nvPr>
            <p:ph type="dt" sz="half" idx="10"/>
          </p:nvPr>
        </p:nvSpPr>
        <p:spPr/>
        <p:txBody>
          <a:bodyPr/>
          <a:lstStyle/>
          <a:p>
            <a:fld id="{1B4FED8E-E2D7-4256-8A6E-ED0903EF59C5}" type="datetime1">
              <a:rPr lang="en-US" smtClean="0"/>
              <a:t>2/17/2022</a:t>
            </a:fld>
            <a:endParaRPr lang="en-US"/>
          </a:p>
        </p:txBody>
      </p:sp>
      <p:sp>
        <p:nvSpPr>
          <p:cNvPr id="8" name="Footer Placeholder 7">
            <a:extLst>
              <a:ext uri="{FF2B5EF4-FFF2-40B4-BE49-F238E27FC236}">
                <a16:creationId xmlns:a16="http://schemas.microsoft.com/office/drawing/2014/main" id="{AD172930-E68D-4A06-80D8-B3CB405878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8AEC1-7877-48ED-A5E1-3874451CF566}"/>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262970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00D5-8705-4EAE-9826-2B1AC62B5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B0EFC9-BF9A-4845-89C1-BAA7D1A8EEF0}"/>
              </a:ext>
            </a:extLst>
          </p:cNvPr>
          <p:cNvSpPr>
            <a:spLocks noGrp="1"/>
          </p:cNvSpPr>
          <p:nvPr>
            <p:ph type="dt" sz="half" idx="10"/>
          </p:nvPr>
        </p:nvSpPr>
        <p:spPr/>
        <p:txBody>
          <a:bodyPr/>
          <a:lstStyle/>
          <a:p>
            <a:fld id="{8680EBD4-8EF3-4595-8E1E-33B132B1DFDC}" type="datetime1">
              <a:rPr lang="en-US" smtClean="0"/>
              <a:t>2/17/2022</a:t>
            </a:fld>
            <a:endParaRPr lang="en-US"/>
          </a:p>
        </p:txBody>
      </p:sp>
      <p:sp>
        <p:nvSpPr>
          <p:cNvPr id="4" name="Footer Placeholder 3">
            <a:extLst>
              <a:ext uri="{FF2B5EF4-FFF2-40B4-BE49-F238E27FC236}">
                <a16:creationId xmlns:a16="http://schemas.microsoft.com/office/drawing/2014/main" id="{E5721706-0803-48C7-80B8-D173C31382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B35DB-C6F1-4306-96FB-170418D8C61C}"/>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1588278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AB933-4337-4105-9E7F-7CB3F19EEC92}"/>
              </a:ext>
            </a:extLst>
          </p:cNvPr>
          <p:cNvSpPr>
            <a:spLocks noGrp="1"/>
          </p:cNvSpPr>
          <p:nvPr>
            <p:ph type="dt" sz="half" idx="10"/>
          </p:nvPr>
        </p:nvSpPr>
        <p:spPr/>
        <p:txBody>
          <a:bodyPr/>
          <a:lstStyle/>
          <a:p>
            <a:fld id="{EFDF80CC-12BA-437D-A1BF-E3671A3F2291}" type="datetime1">
              <a:rPr lang="en-US" smtClean="0"/>
              <a:t>2/17/2022</a:t>
            </a:fld>
            <a:endParaRPr lang="en-US"/>
          </a:p>
        </p:txBody>
      </p:sp>
      <p:sp>
        <p:nvSpPr>
          <p:cNvPr id="3" name="Footer Placeholder 2">
            <a:extLst>
              <a:ext uri="{FF2B5EF4-FFF2-40B4-BE49-F238E27FC236}">
                <a16:creationId xmlns:a16="http://schemas.microsoft.com/office/drawing/2014/main" id="{F9BF0156-7660-4520-8B94-9B8454C8C8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BE2E8B-1F71-4D91-A4AF-84303F35C78B}"/>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2633189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DE6A-4F5F-46ED-A27E-E927526585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FC4D05C-BF05-44B9-8068-463FF40BF5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1F2646-7B55-4212-9A84-CEE580DEA4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421AF7-9070-43CC-A92C-88F3B9C52A5C}"/>
              </a:ext>
            </a:extLst>
          </p:cNvPr>
          <p:cNvSpPr>
            <a:spLocks noGrp="1"/>
          </p:cNvSpPr>
          <p:nvPr>
            <p:ph type="dt" sz="half" idx="10"/>
          </p:nvPr>
        </p:nvSpPr>
        <p:spPr/>
        <p:txBody>
          <a:bodyPr/>
          <a:lstStyle/>
          <a:p>
            <a:fld id="{18293837-40E5-43E1-B9E5-C1F98917552F}" type="datetime1">
              <a:rPr lang="en-US" smtClean="0"/>
              <a:t>2/17/2022</a:t>
            </a:fld>
            <a:endParaRPr lang="en-US"/>
          </a:p>
        </p:txBody>
      </p:sp>
      <p:sp>
        <p:nvSpPr>
          <p:cNvPr id="6" name="Footer Placeholder 5">
            <a:extLst>
              <a:ext uri="{FF2B5EF4-FFF2-40B4-BE49-F238E27FC236}">
                <a16:creationId xmlns:a16="http://schemas.microsoft.com/office/drawing/2014/main" id="{67723010-97D4-496A-AE0A-DCE2491E3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0B1E1-13ED-45A4-BF7F-7F39250CF6B7}"/>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198479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58B8-810C-494B-8BD0-932B1501BE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053D5C-4054-4036-9B33-DC527F06696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22140E7-9A21-4CB3-9F87-1DA25BCCEA1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7B7140-9E72-463D-93B9-E123F81D7BC8}"/>
              </a:ext>
            </a:extLst>
          </p:cNvPr>
          <p:cNvSpPr>
            <a:spLocks noGrp="1"/>
          </p:cNvSpPr>
          <p:nvPr>
            <p:ph type="dt" sz="half" idx="10"/>
          </p:nvPr>
        </p:nvSpPr>
        <p:spPr/>
        <p:txBody>
          <a:bodyPr/>
          <a:lstStyle/>
          <a:p>
            <a:fld id="{A639B02B-26C7-465E-A8D3-5F003FA4568E}" type="datetime1">
              <a:rPr lang="en-US" smtClean="0"/>
              <a:t>2/17/2022</a:t>
            </a:fld>
            <a:endParaRPr lang="en-US"/>
          </a:p>
        </p:txBody>
      </p:sp>
      <p:sp>
        <p:nvSpPr>
          <p:cNvPr id="6" name="Footer Placeholder 5">
            <a:extLst>
              <a:ext uri="{FF2B5EF4-FFF2-40B4-BE49-F238E27FC236}">
                <a16:creationId xmlns:a16="http://schemas.microsoft.com/office/drawing/2014/main" id="{53736638-2197-4714-A4F5-43C2A9323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5C2CE-C566-468F-A030-767CD437E806}"/>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4115967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CB9C-312B-4573-AA27-35CEE558C0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ED4D62-F0EC-4544-8111-7C149571E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69EC6-7AD5-444C-8220-D6FD372B57CF}"/>
              </a:ext>
            </a:extLst>
          </p:cNvPr>
          <p:cNvSpPr>
            <a:spLocks noGrp="1"/>
          </p:cNvSpPr>
          <p:nvPr>
            <p:ph type="dt" sz="half" idx="10"/>
          </p:nvPr>
        </p:nvSpPr>
        <p:spPr/>
        <p:txBody>
          <a:bodyPr/>
          <a:lstStyle/>
          <a:p>
            <a:fld id="{AD69C6F1-46E4-449F-B1C3-A0D1067684E1}" type="datetime1">
              <a:rPr lang="en-US" smtClean="0"/>
              <a:t>2/17/2022</a:t>
            </a:fld>
            <a:endParaRPr lang="en-US"/>
          </a:p>
        </p:txBody>
      </p:sp>
      <p:sp>
        <p:nvSpPr>
          <p:cNvPr id="5" name="Footer Placeholder 4">
            <a:extLst>
              <a:ext uri="{FF2B5EF4-FFF2-40B4-BE49-F238E27FC236}">
                <a16:creationId xmlns:a16="http://schemas.microsoft.com/office/drawing/2014/main" id="{1CA2526F-26C3-429E-9C14-5AD1D1972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348C2-DE69-43F6-9526-B7CE9ABFA983}"/>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179664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F466A7-CA4C-4060-BA6B-C0C13CEEF4A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8D7A75-2587-46F0-A309-F09F0E6E7C9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AB974-04E3-4BAA-8BA9-0769CCA937DA}"/>
              </a:ext>
            </a:extLst>
          </p:cNvPr>
          <p:cNvSpPr>
            <a:spLocks noGrp="1"/>
          </p:cNvSpPr>
          <p:nvPr>
            <p:ph type="dt" sz="half" idx="10"/>
          </p:nvPr>
        </p:nvSpPr>
        <p:spPr/>
        <p:txBody>
          <a:bodyPr/>
          <a:lstStyle/>
          <a:p>
            <a:fld id="{35235FD5-56D4-4AD5-B7AB-9EF2CC37D727}" type="datetime1">
              <a:rPr lang="en-US" smtClean="0"/>
              <a:t>2/17/2022</a:t>
            </a:fld>
            <a:endParaRPr lang="en-US"/>
          </a:p>
        </p:txBody>
      </p:sp>
      <p:sp>
        <p:nvSpPr>
          <p:cNvPr id="5" name="Footer Placeholder 4">
            <a:extLst>
              <a:ext uri="{FF2B5EF4-FFF2-40B4-BE49-F238E27FC236}">
                <a16:creationId xmlns:a16="http://schemas.microsoft.com/office/drawing/2014/main" id="{0C25BDE1-0991-4C61-BE73-6BF7AC396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BB909-1CEC-407C-B03C-FB9B190404D8}"/>
              </a:ext>
            </a:extLst>
          </p:cNvPr>
          <p:cNvSpPr>
            <a:spLocks noGrp="1"/>
          </p:cNvSpPr>
          <p:nvPr>
            <p:ph type="sldNum" sz="quarter" idx="12"/>
          </p:nvPr>
        </p:nvSpPr>
        <p:spPr/>
        <p:txBody>
          <a:bodyPr/>
          <a:lstStyle/>
          <a:p>
            <a:fld id="{CBF9ED2A-6B1C-44E0-AF9F-38C67DC35017}" type="slidenum">
              <a:rPr lang="en-US" smtClean="0"/>
              <a:t>‹#›</a:t>
            </a:fld>
            <a:endParaRPr lang="en-US"/>
          </a:p>
        </p:txBody>
      </p:sp>
    </p:spTree>
    <p:extLst>
      <p:ext uri="{BB962C8B-B14F-4D97-AF65-F5344CB8AC3E}">
        <p14:creationId xmlns:p14="http://schemas.microsoft.com/office/powerpoint/2010/main" val="23007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2022/2/17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E5AEB-68BA-4D65-A579-83DE8062D95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DBCC2-6181-4893-ABAB-65379600AD9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074BD-5CA5-4E5D-B197-9AC6DFBA1E8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CE6F4A-7D5D-4761-990F-DC62A8F335ED}" type="datetime1">
              <a:rPr lang="en-US" smtClean="0"/>
              <a:t>2/17/2022</a:t>
            </a:fld>
            <a:endParaRPr lang="en-US"/>
          </a:p>
        </p:txBody>
      </p:sp>
      <p:sp>
        <p:nvSpPr>
          <p:cNvPr id="5" name="Footer Placeholder 4">
            <a:extLst>
              <a:ext uri="{FF2B5EF4-FFF2-40B4-BE49-F238E27FC236}">
                <a16:creationId xmlns:a16="http://schemas.microsoft.com/office/drawing/2014/main" id="{3DB17CF4-7C86-4771-BDB3-750AC919CC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558076-D8CE-4F39-AE98-A6C8E3EC701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F9ED2A-6B1C-44E0-AF9F-38C67DC35017}" type="slidenum">
              <a:rPr lang="en-US" smtClean="0"/>
              <a:t>‹#›</a:t>
            </a:fld>
            <a:endParaRPr lang="en-US"/>
          </a:p>
        </p:txBody>
      </p:sp>
    </p:spTree>
    <p:extLst>
      <p:ext uri="{BB962C8B-B14F-4D97-AF65-F5344CB8AC3E}">
        <p14:creationId xmlns:p14="http://schemas.microsoft.com/office/powerpoint/2010/main" val="1665807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himani@cdot.in" TargetMode="External"/><Relationship Id="rId3" Type="http://schemas.openxmlformats.org/officeDocument/2006/relationships/hyperlink" Target="mailto:chalgams.hq@icmr.gov.in" TargetMode="External"/><Relationship Id="rId7" Type="http://schemas.openxmlformats.org/officeDocument/2006/relationships/hyperlink" Target="mailto:rakeshr@cdot.i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prashant@cdot.in" TargetMode="External"/><Relationship Id="rId5" Type="http://schemas.openxmlformats.org/officeDocument/2006/relationships/hyperlink" Target="mailto:aveek@cms-india.org" TargetMode="External"/><Relationship Id="rId10" Type="http://schemas.openxmlformats.org/officeDocument/2006/relationships/hyperlink" Target="mailto:bidisham@cdot.in" TargetMode="External"/><Relationship Id="rId4" Type="http://schemas.openxmlformats.org/officeDocument/2006/relationships/hyperlink" Target="mailto:mamun@cmed.com.bd" TargetMode="External"/><Relationship Id="rId9" Type="http://schemas.openxmlformats.org/officeDocument/2006/relationships/hyperlink" Target="mailto:sameer@cdot.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5617030" y="844428"/>
            <a:ext cx="2500748" cy="369332"/>
          </a:xfrm>
          <a:prstGeom prst="rect">
            <a:avLst/>
          </a:prstGeom>
        </p:spPr>
        <p:txBody>
          <a:bodyPr wrap="square">
            <a:spAutoFit/>
          </a:bodyPr>
          <a:lstStyle/>
          <a:p>
            <a:pPr algn="r"/>
            <a:r>
              <a:rPr lang="en-GB" b="1" dirty="0"/>
              <a:t>FGAI4H-N-0</a:t>
            </a:r>
            <a:r>
              <a:rPr lang="en-GB" b="1" dirty="0">
                <a:solidFill>
                  <a:srgbClr val="FF0000"/>
                </a:solidFill>
              </a:rPr>
              <a:t>43</a:t>
            </a:r>
            <a:r>
              <a:rPr lang="en-GB" b="1" dirty="0"/>
              <a:t>-A01</a:t>
            </a:r>
            <a:endParaRPr lang="en-GB" b="1" dirty="0">
              <a:solidFill>
                <a:srgbClr val="FF0000"/>
              </a:solidFill>
            </a:endParaRPr>
          </a:p>
        </p:txBody>
      </p:sp>
      <p:sp>
        <p:nvSpPr>
          <p:cNvPr id="10" name="Rectangle 9">
            <a:extLst>
              <a:ext uri="{FF2B5EF4-FFF2-40B4-BE49-F238E27FC236}">
                <a16:creationId xmlns:a16="http://schemas.microsoft.com/office/drawing/2014/main" id="{D36F58C8-2F54-4864-94DC-A069EA8D2640}"/>
              </a:ext>
            </a:extLst>
          </p:cNvPr>
          <p:cNvSpPr/>
          <p:nvPr/>
        </p:nvSpPr>
        <p:spPr>
          <a:xfrm>
            <a:off x="3883231" y="1209419"/>
            <a:ext cx="4234548" cy="369332"/>
          </a:xfrm>
          <a:prstGeom prst="rect">
            <a:avLst/>
          </a:prstGeom>
        </p:spPr>
        <p:txBody>
          <a:bodyPr wrap="square">
            <a:spAutoFit/>
          </a:bodyPr>
          <a:lstStyle/>
          <a:p>
            <a:pPr algn="r"/>
            <a:r>
              <a:rPr lang="en-US" dirty="0"/>
              <a:t>E-meeting, </a:t>
            </a:r>
            <a:r>
              <a:rPr lang="en-US" sz="1800" kern="1200" dirty="0">
                <a:solidFill>
                  <a:srgbClr val="000000"/>
                </a:solidFill>
                <a:effectLst/>
                <a:latin typeface="Calibri" panose="020F0502020204030204" pitchFamily="34" charset="0"/>
                <a:ea typeface="+mn-ea"/>
                <a:cs typeface="+mn-cs"/>
              </a:rPr>
              <a:t>15-17 February 2022</a:t>
            </a:r>
            <a:endParaRPr lang="en-GB" dirty="0"/>
          </a:p>
        </p:txBody>
      </p:sp>
      <p:graphicFrame>
        <p:nvGraphicFramePr>
          <p:cNvPr id="8" name="Table 2">
            <a:extLst>
              <a:ext uri="{FF2B5EF4-FFF2-40B4-BE49-F238E27FC236}">
                <a16:creationId xmlns:a16="http://schemas.microsoft.com/office/drawing/2014/main" id="{77EB9C60-79E2-4E8D-B95B-4EFA5ED6B17E}"/>
              </a:ext>
            </a:extLst>
          </p:cNvPr>
          <p:cNvGraphicFramePr>
            <a:graphicFrameLocks noGrp="1"/>
          </p:cNvGraphicFramePr>
          <p:nvPr>
            <p:extLst>
              <p:ext uri="{D42A27DB-BD31-4B8C-83A1-F6EECF244321}">
                <p14:modId xmlns:p14="http://schemas.microsoft.com/office/powerpoint/2010/main" val="4172555860"/>
              </p:ext>
            </p:extLst>
          </p:nvPr>
        </p:nvGraphicFramePr>
        <p:xfrm>
          <a:off x="777397" y="3174021"/>
          <a:ext cx="7340381" cy="2080260"/>
        </p:xfrm>
        <a:graphic>
          <a:graphicData uri="http://schemas.openxmlformats.org/drawingml/2006/table">
            <a:tbl>
              <a:tblPr firstRow="1" bandRow="1">
                <a:tableStyleId>{2D5ABB26-0587-4C30-8999-92F81FD0307C}</a:tableStyleId>
              </a:tblPr>
              <a:tblGrid>
                <a:gridCol w="1176367">
                  <a:extLst>
                    <a:ext uri="{9D8B030D-6E8A-4147-A177-3AD203B41FA5}">
                      <a16:colId xmlns:a16="http://schemas.microsoft.com/office/drawing/2014/main" val="3760236376"/>
                    </a:ext>
                  </a:extLst>
                </a:gridCol>
                <a:gridCol w="3037562">
                  <a:extLst>
                    <a:ext uri="{9D8B030D-6E8A-4147-A177-3AD203B41FA5}">
                      <a16:colId xmlns:a16="http://schemas.microsoft.com/office/drawing/2014/main" val="4118390399"/>
                    </a:ext>
                  </a:extLst>
                </a:gridCol>
                <a:gridCol w="3126452">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a:solidFill>
                            <a:srgbClr val="FF0000"/>
                          </a:solidFill>
                        </a:rPr>
                        <a:t>_SOURCE_</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rgbClr val="FF0000"/>
                          </a:solidFill>
                          <a:effectLst/>
                          <a:latin typeface="+mn-lt"/>
                          <a:ea typeface="+mn-ea"/>
                          <a:cs typeface="+mn-cs"/>
                        </a:rPr>
                        <a:t>_</a:t>
                      </a:r>
                      <a:r>
                        <a:rPr lang="en-GB" sz="1800" b="0" i="0" kern="1200" dirty="0" err="1">
                          <a:solidFill>
                            <a:srgbClr val="FF0000"/>
                          </a:solidFill>
                          <a:effectLst/>
                          <a:latin typeface="+mn-lt"/>
                          <a:ea typeface="+mn-ea"/>
                          <a:cs typeface="+mn-cs"/>
                        </a:rPr>
                        <a:t>MainDocTitle</a:t>
                      </a:r>
                      <a:r>
                        <a:rPr lang="en-GB" sz="1800" b="0" i="0" kern="1200" dirty="0">
                          <a:solidFill>
                            <a:srgbClr val="FF0000"/>
                          </a:solidFill>
                          <a:effectLst/>
                          <a:latin typeface="+mn-lt"/>
                          <a:ea typeface="+mn-ea"/>
                          <a:cs typeface="+mn-cs"/>
                        </a:rPr>
                        <a:t>_</a:t>
                      </a:r>
                      <a:r>
                        <a:rPr lang="en-GB" sz="1800" b="0" i="0" kern="1200" dirty="0">
                          <a:solidFill>
                            <a:schemeClr val="tx1"/>
                          </a:solidFill>
                          <a:effectLst/>
                          <a:latin typeface="+mn-lt"/>
                          <a:ea typeface="+mn-ea"/>
                          <a:cs typeface="+mn-cs"/>
                        </a:rPr>
                        <a:t> – Att.1: Presentation</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Name</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kern="1200" dirty="0" err="1">
                          <a:solidFill>
                            <a:srgbClr val="FF0000"/>
                          </a:solidFill>
                          <a:effectLst/>
                        </a:rPr>
                        <a:t>aaa@b.c</a:t>
                      </a:r>
                      <a:r>
                        <a:rPr lang="en-GB" sz="1800" kern="1200" dirty="0">
                          <a:effectLst/>
                        </a:rPr>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274029">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summarizes the content of N-</a:t>
                      </a:r>
                      <a:r>
                        <a:rPr lang="en-US" sz="1800" dirty="0">
                          <a:solidFill>
                            <a:srgbClr val="FF0000"/>
                          </a:solidFill>
                        </a:rPr>
                        <a:t>0xx</a:t>
                      </a:r>
                      <a:r>
                        <a:rPr lang="en-US" sz="1800" dirty="0"/>
                        <a:t> with </a:t>
                      </a:r>
                      <a:r>
                        <a:rPr lang="en-US" sz="1800" dirty="0">
                          <a:solidFill>
                            <a:srgbClr val="FF0000"/>
                          </a:solidFill>
                        </a:rPr>
                        <a:t>_DESCRIPTION_</a:t>
                      </a:r>
                      <a:r>
                        <a:rPr lang="en-US" sz="1800" dirty="0"/>
                        <a:t>, for presentation and discussion during the meeting.</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610094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7E8E49A-BDF4-4537-BE6B-A82B1E533F72}"/>
              </a:ext>
            </a:extLst>
          </p:cNvPr>
          <p:cNvSpPr/>
          <p:nvPr/>
        </p:nvSpPr>
        <p:spPr>
          <a:xfrm>
            <a:off x="314036" y="1878807"/>
            <a:ext cx="8728364" cy="42818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347F9D9-D3B8-403A-A76A-0918947FBE21}"/>
              </a:ext>
            </a:extLst>
          </p:cNvPr>
          <p:cNvSpPr txBox="1"/>
          <p:nvPr/>
        </p:nvSpPr>
        <p:spPr>
          <a:xfrm>
            <a:off x="1428895" y="5691568"/>
            <a:ext cx="205321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 workflow</a:t>
            </a:r>
          </a:p>
        </p:txBody>
      </p:sp>
      <p:sp>
        <p:nvSpPr>
          <p:cNvPr id="9" name="TextBox 8">
            <a:extLst>
              <a:ext uri="{FF2B5EF4-FFF2-40B4-BE49-F238E27FC236}">
                <a16:creationId xmlns:a16="http://schemas.microsoft.com/office/drawing/2014/main" id="{A33CFF65-1EE1-4B7B-A33D-3F0FA24D8EA3}"/>
              </a:ext>
            </a:extLst>
          </p:cNvPr>
          <p:cNvSpPr txBox="1"/>
          <p:nvPr/>
        </p:nvSpPr>
        <p:spPr>
          <a:xfrm>
            <a:off x="6039445" y="5686155"/>
            <a:ext cx="217168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Fully HE workflow</a:t>
            </a:r>
          </a:p>
        </p:txBody>
      </p:sp>
      <p:pic>
        <p:nvPicPr>
          <p:cNvPr id="13" name="Picture 12">
            <a:extLst>
              <a:ext uri="{FF2B5EF4-FFF2-40B4-BE49-F238E27FC236}">
                <a16:creationId xmlns:a16="http://schemas.microsoft.com/office/drawing/2014/main" id="{9D0B3D61-6744-4840-B47B-4C299A876FE2}"/>
              </a:ext>
            </a:extLst>
          </p:cNvPr>
          <p:cNvPicPr>
            <a:picLocks noChangeAspect="1"/>
          </p:cNvPicPr>
          <p:nvPr/>
        </p:nvPicPr>
        <p:blipFill>
          <a:blip r:embed="rId2"/>
          <a:stretch>
            <a:fillRect/>
          </a:stretch>
        </p:blipFill>
        <p:spPr>
          <a:xfrm>
            <a:off x="517778" y="2183715"/>
            <a:ext cx="4128874" cy="3502440"/>
          </a:xfrm>
          <a:prstGeom prst="rect">
            <a:avLst/>
          </a:prstGeom>
        </p:spPr>
      </p:pic>
      <p:pic>
        <p:nvPicPr>
          <p:cNvPr id="17" name="Picture 16">
            <a:extLst>
              <a:ext uri="{FF2B5EF4-FFF2-40B4-BE49-F238E27FC236}">
                <a16:creationId xmlns:a16="http://schemas.microsoft.com/office/drawing/2014/main" id="{3BE1189A-0CF7-4B3F-9CB1-00832810AEB9}"/>
              </a:ext>
            </a:extLst>
          </p:cNvPr>
          <p:cNvPicPr>
            <a:picLocks noChangeAspect="1"/>
          </p:cNvPicPr>
          <p:nvPr/>
        </p:nvPicPr>
        <p:blipFill>
          <a:blip r:embed="rId3"/>
          <a:stretch>
            <a:fillRect/>
          </a:stretch>
        </p:blipFill>
        <p:spPr>
          <a:xfrm>
            <a:off x="4696517" y="2183715"/>
            <a:ext cx="4133447" cy="3502440"/>
          </a:xfrm>
          <a:prstGeom prst="rect">
            <a:avLst/>
          </a:prstGeom>
        </p:spPr>
      </p:pic>
      <p:sp>
        <p:nvSpPr>
          <p:cNvPr id="10" name="Title 1">
            <a:extLst>
              <a:ext uri="{FF2B5EF4-FFF2-40B4-BE49-F238E27FC236}">
                <a16:creationId xmlns:a16="http://schemas.microsoft.com/office/drawing/2014/main" id="{8A6DA974-0C69-4353-A9A8-5ED880E9F43F}"/>
              </a:ext>
            </a:extLst>
          </p:cNvPr>
          <p:cNvSpPr txBox="1">
            <a:spLocks/>
          </p:cNvSpPr>
          <p:nvPr/>
        </p:nvSpPr>
        <p:spPr>
          <a:xfrm>
            <a:off x="517778" y="500900"/>
            <a:ext cx="8061338" cy="10393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Proposed Workflows of AI-based Mobile Apps with HE-based Privacy Enhancing Technology</a:t>
            </a:r>
          </a:p>
        </p:txBody>
      </p:sp>
    </p:spTree>
    <p:extLst>
      <p:ext uri="{BB962C8B-B14F-4D97-AF65-F5344CB8AC3E}">
        <p14:creationId xmlns:p14="http://schemas.microsoft.com/office/powerpoint/2010/main" val="160843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Ethical Issues for Mobile Application for Health</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533400" y="1084765"/>
            <a:ext cx="8153400" cy="156966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There are 17 principles mentioned in the “ICMR - National Ethical Guidelines For Biomedical And Health Research Involving Human Participants”</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33400" y="3040893"/>
            <a:ext cx="8153400" cy="2062103"/>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According to Principle of professional competence, the app must be developed in consultation with medical experts and contain accurate medical information.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56593" y="5310562"/>
            <a:ext cx="8153400" cy="1077218"/>
          </a:xfrm>
          <a:prstGeom prst="rect">
            <a:avLst/>
          </a:prstGeom>
          <a:noFill/>
        </p:spPr>
        <p:txBody>
          <a:bodyPr wrap="square" lIns="91440" tIns="45720" rIns="91440" bIns="4572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All the guidelines related to Ethics issues must be followed</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62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68011"/>
            <a:ext cx="8556312" cy="584775"/>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Thank you</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5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496903" y="935321"/>
            <a:ext cx="1987981" cy="369332"/>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FGAI4H-N-043-A01</a:t>
            </a:r>
          </a:p>
        </p:txBody>
      </p:sp>
      <p:sp>
        <p:nvSpPr>
          <p:cNvPr id="10" name="Rectangle 9">
            <a:extLst>
              <a:ext uri="{FF2B5EF4-FFF2-40B4-BE49-F238E27FC236}">
                <a16:creationId xmlns:a16="http://schemas.microsoft.com/office/drawing/2014/main" id="{D36F58C8-2F54-4864-94DC-A069EA8D2640}"/>
              </a:ext>
            </a:extLst>
          </p:cNvPr>
          <p:cNvSpPr/>
          <p:nvPr/>
        </p:nvSpPr>
        <p:spPr>
          <a:xfrm>
            <a:off x="5279455" y="1304653"/>
            <a:ext cx="3205429" cy="369332"/>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E-meeting, 15-17 February 2022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3311584246"/>
              </p:ext>
            </p:extLst>
          </p:nvPr>
        </p:nvGraphicFramePr>
        <p:xfrm>
          <a:off x="551003" y="1778760"/>
          <a:ext cx="8041993" cy="4771034"/>
        </p:xfrm>
        <a:graphic>
          <a:graphicData uri="http://schemas.openxmlformats.org/drawingml/2006/table">
            <a:tbl>
              <a:tblPr firstRow="1" bandRow="1">
                <a:tableStyleId>{2D5ABB26-0587-4C30-8999-92F81FD0307C}</a:tableStyleId>
              </a:tblPr>
              <a:tblGrid>
                <a:gridCol w="1162028">
                  <a:extLst>
                    <a:ext uri="{9D8B030D-6E8A-4147-A177-3AD203B41FA5}">
                      <a16:colId xmlns:a16="http://schemas.microsoft.com/office/drawing/2014/main" val="3760236376"/>
                    </a:ext>
                  </a:extLst>
                </a:gridCol>
                <a:gridCol w="3390375">
                  <a:extLst>
                    <a:ext uri="{9D8B030D-6E8A-4147-A177-3AD203B41FA5}">
                      <a16:colId xmlns:a16="http://schemas.microsoft.com/office/drawing/2014/main" val="4118390399"/>
                    </a:ext>
                  </a:extLst>
                </a:gridCol>
                <a:gridCol w="3489590">
                  <a:extLst>
                    <a:ext uri="{9D8B030D-6E8A-4147-A177-3AD203B41FA5}">
                      <a16:colId xmlns:a16="http://schemas.microsoft.com/office/drawing/2014/main" val="3689152469"/>
                    </a:ext>
                  </a:extLst>
                </a:gridCol>
              </a:tblGrid>
              <a:tr h="362165">
                <a:tc>
                  <a:txBody>
                    <a:bodyPr/>
                    <a:lstStyle/>
                    <a:p>
                      <a:r>
                        <a:rPr lang="en-US" sz="1400" b="1" dirty="0"/>
                        <a:t>Source:</a:t>
                      </a:r>
                      <a:endParaRPr lang="en-GB" sz="1400" b="1" dirty="0"/>
                    </a:p>
                  </a:txBody>
                  <a:tcPr marL="68580" marR="68580" marT="34290" marB="34290"/>
                </a:tc>
                <a:tc gridSpan="2">
                  <a:txBody>
                    <a:bodyPr/>
                    <a:lstStyle/>
                    <a:p>
                      <a:r>
                        <a:rPr lang="en-US" sz="1400" dirty="0">
                          <a:solidFill>
                            <a:schemeClr val="tx1"/>
                          </a:solidFill>
                        </a:rPr>
                        <a:t>Editors DEL9.1</a:t>
                      </a:r>
                      <a:endParaRPr lang="en-GB" sz="14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2165">
                <a:tc>
                  <a:txBody>
                    <a:bodyPr/>
                    <a:lstStyle/>
                    <a:p>
                      <a:r>
                        <a:rPr lang="en-US" sz="1400" b="1" dirty="0"/>
                        <a:t>Title:</a:t>
                      </a:r>
                      <a:endParaRPr lang="en-GB" sz="1400" b="1" dirty="0"/>
                    </a:p>
                  </a:txBody>
                  <a:tcPr marL="68580" marR="68580" marT="34290" marB="34290"/>
                </a:tc>
                <a:tc gridSpan="2">
                  <a:txBody>
                    <a:bodyPr/>
                    <a:lstStyle/>
                    <a:p>
                      <a:r>
                        <a:rPr lang="sv-SE" sz="1400" b="0" i="0" kern="1200" dirty="0">
                          <a:solidFill>
                            <a:schemeClr val="tx1"/>
                          </a:solidFill>
                          <a:effectLst/>
                          <a:latin typeface="+mn-lt"/>
                          <a:ea typeface="+mn-ea"/>
                          <a:cs typeface="+mn-cs"/>
                        </a:rPr>
                        <a:t>DEL9.1 Update - Att.1 Presentation</a:t>
                      </a:r>
                      <a:endParaRPr lang="en-GB" sz="14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2165">
                <a:tc>
                  <a:txBody>
                    <a:bodyPr/>
                    <a:lstStyle/>
                    <a:p>
                      <a:r>
                        <a:rPr lang="en-US" sz="1400" b="1" dirty="0"/>
                        <a:t>Purpose:</a:t>
                      </a:r>
                      <a:endParaRPr lang="en-GB" sz="14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400" dirty="0"/>
                        <a:t>Discussion </a:t>
                      </a:r>
                      <a:endParaRPr lang="en-GB" sz="14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460251">
                <a:tc>
                  <a:txBody>
                    <a:bodyPr/>
                    <a:lstStyle/>
                    <a:p>
                      <a:r>
                        <a:rPr lang="en-US" sz="1400" b="1" dirty="0"/>
                        <a:t>Contact:</a:t>
                      </a:r>
                      <a:endParaRPr lang="en-GB" sz="14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dirty="0"/>
                        <a:t>Manjeet Singh </a:t>
                      </a:r>
                      <a:r>
                        <a:rPr lang="en-US" sz="1400" b="1" dirty="0" err="1"/>
                        <a:t>Chalga</a:t>
                      </a:r>
                      <a:endParaRPr lang="en-US" sz="1400" b="1" dirty="0"/>
                    </a:p>
                    <a:p>
                      <a:r>
                        <a:rPr lang="en-US" sz="1200" dirty="0"/>
                        <a:t>ICMR, New Delhi , India</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t>E-mail: </a:t>
                      </a:r>
                      <a:r>
                        <a:rPr lang="en-US" sz="1400" dirty="0">
                          <a:hlinkClick r:id="rId3"/>
                        </a:rPr>
                        <a:t>chalgams.hq@icmr.gov.in</a:t>
                      </a:r>
                      <a:endParaRPr lang="en-US" sz="14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460251">
                <a:tc>
                  <a:txBody>
                    <a:bodyPr/>
                    <a:lstStyle/>
                    <a:p>
                      <a:r>
                        <a:rPr lang="en-US" sz="1400" b="1" dirty="0"/>
                        <a:t>Contact:</a:t>
                      </a:r>
                      <a:endParaRPr lang="en-GB" sz="14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dirty="0" err="1"/>
                        <a:t>Khondaker</a:t>
                      </a:r>
                      <a:r>
                        <a:rPr lang="en-US" sz="1400" b="1" dirty="0"/>
                        <a:t> A Mamun</a:t>
                      </a:r>
                    </a:p>
                    <a:p>
                      <a:r>
                        <a:rPr lang="en-US" sz="1200" dirty="0"/>
                        <a:t>CMED Health Ltd., Dhaka Bangladesh</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t>E-mail: </a:t>
                      </a:r>
                      <a:r>
                        <a:rPr lang="en-US" sz="1400" dirty="0">
                          <a:hlinkClick r:id="rId4"/>
                        </a:rPr>
                        <a:t>mamun@cmed.com.bd</a:t>
                      </a:r>
                      <a:r>
                        <a:rPr lang="en-US" sz="1400" dirty="0"/>
                        <a:t> </a:t>
                      </a:r>
                      <a:endParaRPr lang="en-GB" sz="14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568961"/>
                  </a:ext>
                </a:extLst>
              </a:tr>
              <a:tr h="490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Contact:</a:t>
                      </a:r>
                      <a:endParaRPr lang="en-GB" sz="1400" b="1" dirty="0"/>
                    </a:p>
                    <a:p>
                      <a:endParaRPr lang="en-GB" sz="14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dirty="0" err="1"/>
                        <a:t>Aveek</a:t>
                      </a:r>
                      <a:r>
                        <a:rPr lang="en-US" sz="1400" b="1" dirty="0"/>
                        <a:t> De</a:t>
                      </a:r>
                    </a:p>
                    <a:p>
                      <a:r>
                        <a:rPr lang="en-US" sz="1200" dirty="0"/>
                        <a:t>CMS – Social Impact Specialists, Bangalore , India</a:t>
                      </a:r>
                      <a:endParaRPr lang="en-US" sz="14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t>E-mail: </a:t>
                      </a:r>
                      <a:r>
                        <a:rPr lang="en-US" sz="1400" dirty="0">
                          <a:hlinkClick r:id="rId5"/>
                        </a:rPr>
                        <a:t>aveek@cms-india.org</a:t>
                      </a:r>
                      <a:endParaRPr lang="en-GB" sz="1400" dirty="0"/>
                    </a:p>
                    <a:p>
                      <a:endParaRPr lang="en-US" sz="14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129343"/>
                  </a:ext>
                </a:extLst>
              </a:tr>
              <a:tr h="1124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Contact:</a:t>
                      </a:r>
                      <a:endParaRPr lang="en-GB" sz="1400" b="1" dirty="0"/>
                    </a:p>
                    <a:p>
                      <a:endParaRPr lang="en-GB" sz="14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b="1" dirty="0"/>
                        <a:t>Prashant </a:t>
                      </a:r>
                      <a:r>
                        <a:rPr lang="en-US" sz="1400" b="1" dirty="0" err="1"/>
                        <a:t>Chugh</a:t>
                      </a:r>
                      <a:r>
                        <a:rPr lang="en-US" sz="1400" b="1" dirty="0"/>
                        <a:t> , Rakesh Singh Rawat</a:t>
                      </a:r>
                    </a:p>
                    <a:p>
                      <a:r>
                        <a:rPr lang="en-US" sz="1400" b="1" dirty="0" err="1"/>
                        <a:t>Himani</a:t>
                      </a:r>
                      <a:r>
                        <a:rPr lang="en-US" sz="1400" b="1" dirty="0"/>
                        <a:t> Gandhi, Sameer Ranjan</a:t>
                      </a:r>
                    </a:p>
                    <a:p>
                      <a:r>
                        <a:rPr lang="en-US" sz="1400" b="1" dirty="0" err="1"/>
                        <a:t>Bidisha</a:t>
                      </a:r>
                      <a:r>
                        <a:rPr lang="en-US" sz="1400" b="1" dirty="0"/>
                        <a:t> Mandal </a:t>
                      </a:r>
                    </a:p>
                    <a:p>
                      <a:r>
                        <a:rPr lang="en-US" sz="1200" dirty="0"/>
                        <a:t>C-DOT, New Delhi, India</a:t>
                      </a:r>
                      <a:endParaRPr lang="en-US" sz="14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a:t>E-mail: </a:t>
                      </a:r>
                      <a:r>
                        <a:rPr lang="en-US" sz="1400" dirty="0">
                          <a:hlinkClick r:id="rId6"/>
                        </a:rPr>
                        <a:t>prashant@cdot.in</a:t>
                      </a:r>
                      <a:r>
                        <a:rPr lang="en-US" sz="1400" dirty="0"/>
                        <a:t> </a:t>
                      </a:r>
                    </a:p>
                    <a:p>
                      <a:r>
                        <a:rPr lang="en-US" sz="1400" dirty="0"/>
                        <a:t>E-mail: </a:t>
                      </a:r>
                      <a:r>
                        <a:rPr lang="en-US" sz="1400" dirty="0">
                          <a:hlinkClick r:id="rId7"/>
                        </a:rPr>
                        <a:t>rakeshr@cdot.in</a:t>
                      </a:r>
                      <a:r>
                        <a:rPr lang="en-US" sz="1400" dirty="0"/>
                        <a:t> </a:t>
                      </a:r>
                    </a:p>
                    <a:p>
                      <a:r>
                        <a:rPr lang="en-US" sz="1400" dirty="0"/>
                        <a:t>E-mail: </a:t>
                      </a:r>
                      <a:r>
                        <a:rPr lang="en-US" sz="1400" dirty="0">
                          <a:hlinkClick r:id="rId8"/>
                        </a:rPr>
                        <a:t>himani@cdot.in</a:t>
                      </a:r>
                      <a:r>
                        <a:rPr lang="en-US" sz="1400" dirty="0"/>
                        <a:t> </a:t>
                      </a:r>
                    </a:p>
                    <a:p>
                      <a:r>
                        <a:rPr lang="en-US" sz="1400" dirty="0"/>
                        <a:t>E-mail: </a:t>
                      </a:r>
                      <a:r>
                        <a:rPr lang="en-US" sz="1400" dirty="0">
                          <a:hlinkClick r:id="rId9"/>
                        </a:rPr>
                        <a:t>sameer@cdot.in</a:t>
                      </a:r>
                      <a:r>
                        <a:rPr lang="en-US" sz="1400" dirty="0"/>
                        <a:t> </a:t>
                      </a:r>
                    </a:p>
                    <a:p>
                      <a:r>
                        <a:rPr lang="en-US" sz="1400" dirty="0"/>
                        <a:t>E-mail: </a:t>
                      </a:r>
                      <a:r>
                        <a:rPr lang="en-US" sz="1400" dirty="0">
                          <a:hlinkClick r:id="rId10"/>
                        </a:rPr>
                        <a:t>bidisham@cdot.in</a:t>
                      </a:r>
                      <a:r>
                        <a:rPr lang="en-US" sz="1400" dirty="0"/>
                        <a:t> </a:t>
                      </a:r>
                      <a:endParaRPr lang="en-GB" sz="14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768538"/>
                  </a:ext>
                </a:extLst>
              </a:tr>
              <a:tr h="1124219">
                <a:tc>
                  <a:txBody>
                    <a:bodyPr/>
                    <a:lstStyle/>
                    <a:p>
                      <a:r>
                        <a:rPr lang="en-US" sz="1400" b="1" dirty="0"/>
                        <a:t>Abstract:</a:t>
                      </a:r>
                      <a:endParaRPr lang="en-GB" sz="14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This PPT summarizes the content </a:t>
                      </a:r>
                      <a:r>
                        <a:rPr lang="en-US" sz="1200" dirty="0">
                          <a:solidFill>
                            <a:schemeClr val="tx1"/>
                          </a:solidFill>
                        </a:rPr>
                        <a:t>of N-043 for </a:t>
                      </a:r>
                      <a:r>
                        <a:rPr lang="en-US" sz="1200" dirty="0"/>
                        <a:t>presentation and discussion during the meeting.</a:t>
                      </a:r>
                      <a:endParaRPr lang="en-GB" sz="12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Usage of AI in healthcare is a game changer and inevitable. AI-based mobile applications for healthcare are on rise. Since privacy regulations have become stringent globally, AI-based mobile applications in the health domain need to be carefully designed to ensure privacy and security of personal data. This presentation proposes a draft of set of privacy techniques for AI-based mobile apps. </a:t>
                      </a:r>
                      <a:endParaRPr lang="en-GB" sz="12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538095"/>
            <a:ext cx="8556312" cy="4508927"/>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Objectives:</a:t>
            </a:r>
            <a:endParaRPr kumimoji="0" lang="en-US" sz="32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536575" marR="0" lvl="0" indent="-536575" algn="l" defTabSz="457200" rtl="0" eaLnBrk="1" fontAlgn="auto" latinLnBrk="0" hangingPunct="1">
              <a:lnSpc>
                <a:spcPct val="100000"/>
              </a:lnSpc>
              <a:spcBef>
                <a:spcPts val="0"/>
              </a:spcBef>
              <a:spcAft>
                <a:spcPts val="600"/>
              </a:spcAft>
              <a:buClrTx/>
              <a:buSzTx/>
              <a:buFont typeface="Arial"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6575" marR="0" lvl="0" indent="-536575" algn="l" defTabSz="457200" rtl="0" eaLnBrk="1" fontAlgn="auto" latinLnBrk="0" hangingPunct="1">
              <a:lnSpc>
                <a:spcPct val="100000"/>
              </a:lnSpc>
              <a:spcBef>
                <a:spcPts val="0"/>
              </a:spcBef>
              <a:spcAft>
                <a:spcPts val="60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to discuss on development of AI tool for Health using Mobile Applications &amp; Cloud Applications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6575" marR="0" lvl="0" indent="-536575" algn="l" defTabSz="457200" rtl="0" eaLnBrk="1" fontAlgn="auto" latinLnBrk="0" hangingPunct="1">
              <a:lnSpc>
                <a:spcPct val="100000"/>
              </a:lnSpc>
              <a:spcBef>
                <a:spcPts val="0"/>
              </a:spcBef>
              <a:spcAft>
                <a:spcPts val="60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to provide a forum for open communication among various stakeholders,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6575" marR="0" lvl="0" indent="-536575" algn="l" defTabSz="457200" rtl="0" eaLnBrk="1" fontAlgn="auto" latinLnBrk="0" hangingPunct="1">
              <a:lnSpc>
                <a:spcPct val="100000"/>
              </a:lnSpc>
              <a:spcBef>
                <a:spcPts val="0"/>
              </a:spcBef>
              <a:spcAft>
                <a:spcPts val="600"/>
              </a:spcAft>
              <a:buClrTx/>
              <a:buSzTx/>
              <a:buFont typeface="Arial"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to coordinate the benchmarking process in collaboration with the Focus Group management and working groups.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58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88" y="294382"/>
            <a:ext cx="8556312" cy="1077218"/>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Key features required for development of AI tool for Health using Mobile Application </a:t>
            </a:r>
          </a:p>
        </p:txBody>
      </p:sp>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FA2A11-9618-422A-BFE7-652E5382B1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Rectangle 3"/>
          <p:cNvSpPr/>
          <p:nvPr/>
        </p:nvSpPr>
        <p:spPr>
          <a:xfrm>
            <a:off x="533400" y="1730812"/>
            <a:ext cx="8153400" cy="1077218"/>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PAS 277:2015 Health and wellness apps. Quality criteria across the life cycle. Code of practice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533400" y="3260497"/>
            <a:ext cx="8153400" cy="1077218"/>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Good practice guidelines on health apps and smart devices (mobile health or </a:t>
            </a:r>
            <a:r>
              <a:rPr kumimoji="0" lang="en-GB" sz="3200" b="0" i="0" u="none" strike="noStrike" kern="1200" cap="none" spc="0" normalizeH="0" baseline="0" noProof="0" dirty="0" err="1">
                <a:ln>
                  <a:noFill/>
                </a:ln>
                <a:solidFill>
                  <a:prstClr val="black"/>
                </a:solidFill>
                <a:effectLst/>
                <a:uLnTx/>
                <a:uFillTx/>
                <a:latin typeface="Calibri" panose="020F0502020204030204"/>
                <a:ea typeface="+mn-ea"/>
                <a:cs typeface="+mn-cs"/>
              </a:rPr>
              <a:t>mhealth</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533400" y="4790182"/>
            <a:ext cx="8153400" cy="1077218"/>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Guiding Principles of Practice and Transparency for Mobile Health Solutions (CTA-2073)</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1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D786EB75-381B-4425-A2F3-AA19D8461F6E}"/>
              </a:ext>
            </a:extLst>
          </p:cNvPr>
          <p:cNvSpPr/>
          <p:nvPr/>
        </p:nvSpPr>
        <p:spPr>
          <a:xfrm>
            <a:off x="6275294" y="2616738"/>
            <a:ext cx="2868706" cy="3537325"/>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2B530305-C1B6-488A-8781-8BFFE21F06BF}"/>
              </a:ext>
            </a:extLst>
          </p:cNvPr>
          <p:cNvSpPr/>
          <p:nvPr/>
        </p:nvSpPr>
        <p:spPr>
          <a:xfrm>
            <a:off x="118223" y="2439987"/>
            <a:ext cx="5408806" cy="40213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ustomShape 3">
            <a:extLst>
              <a:ext uri="{FF2B5EF4-FFF2-40B4-BE49-F238E27FC236}">
                <a16:creationId xmlns:a16="http://schemas.microsoft.com/office/drawing/2014/main" id="{BB305283-0400-47D7-8896-F8E277CDAD70}"/>
              </a:ext>
            </a:extLst>
          </p:cNvPr>
          <p:cNvSpPr/>
          <p:nvPr/>
        </p:nvSpPr>
        <p:spPr>
          <a:xfrm>
            <a:off x="5661591" y="2616739"/>
            <a:ext cx="1997890" cy="353732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none" lIns="67500" tIns="33750" rIns="67500" bIns="3375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1"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1" i="0" u="none" strike="noStrike" kern="1200" cap="none" spc="-1" normalizeH="0" baseline="0" noProof="0" dirty="0">
                <a:ln>
                  <a:noFill/>
                </a:ln>
                <a:solidFill>
                  <a:prstClr val="black"/>
                </a:solidFill>
                <a:effectLst/>
                <a:uLnTx/>
                <a:uFillTx/>
                <a:latin typeface="Arial"/>
                <a:ea typeface="+mn-ea"/>
                <a:cs typeface="+mn-cs"/>
              </a:rPr>
              <a:t>Best Practices</a:t>
            </a: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Risk Analysis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Right Architecture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Minimal App Permission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Enhanced Data Security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Not Saving Password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Enforced Session Logout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1" normalizeH="0" baseline="0" noProof="0" dirty="0">
                <a:ln>
                  <a:noFill/>
                </a:ln>
                <a:solidFill>
                  <a:prstClr val="black"/>
                </a:solidFill>
                <a:effectLst/>
                <a:uLnTx/>
                <a:uFillTx/>
                <a:latin typeface="Arial"/>
                <a:ea typeface="+mn-ea"/>
                <a:cs typeface="+mn-cs"/>
              </a:rPr>
              <a:t>Multi Factor Authentication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1" normalizeH="0" baseline="0" noProof="0" dirty="0">
              <a:ln>
                <a:noFill/>
              </a:ln>
              <a:solidFill>
                <a:prstClr val="black"/>
              </a:solidFill>
              <a:effectLst/>
              <a:uLnTx/>
              <a:uFillTx/>
              <a:latin typeface="Arial"/>
              <a:ea typeface="+mn-ea"/>
              <a:cs typeface="+mn-cs"/>
            </a:endParaRPr>
          </a:p>
        </p:txBody>
      </p:sp>
      <p:pic>
        <p:nvPicPr>
          <p:cNvPr id="5" name="Picture 4">
            <a:extLst>
              <a:ext uri="{FF2B5EF4-FFF2-40B4-BE49-F238E27FC236}">
                <a16:creationId xmlns:a16="http://schemas.microsoft.com/office/drawing/2014/main" id="{87C1CA67-4C01-4BD8-B1E0-6529C976DBD7}"/>
              </a:ext>
            </a:extLst>
          </p:cNvPr>
          <p:cNvPicPr/>
          <p:nvPr/>
        </p:nvPicPr>
        <p:blipFill rotWithShape="1">
          <a:blip r:embed="rId2"/>
          <a:srcRect l="984" t="1515" r="1204" b="1053"/>
          <a:stretch/>
        </p:blipFill>
        <p:spPr>
          <a:xfrm>
            <a:off x="413906" y="2747217"/>
            <a:ext cx="4924329" cy="3406847"/>
          </a:xfrm>
          <a:prstGeom prst="rect">
            <a:avLst/>
          </a:prstGeom>
          <a:ln>
            <a:noFill/>
          </a:ln>
        </p:spPr>
      </p:pic>
      <p:sp>
        <p:nvSpPr>
          <p:cNvPr id="6" name="Title 1">
            <a:extLst>
              <a:ext uri="{FF2B5EF4-FFF2-40B4-BE49-F238E27FC236}">
                <a16:creationId xmlns:a16="http://schemas.microsoft.com/office/drawing/2014/main" id="{01AB3972-1DE4-4710-AA64-B3E82309BF78}"/>
              </a:ext>
            </a:extLst>
          </p:cNvPr>
          <p:cNvSpPr txBox="1">
            <a:spLocks/>
          </p:cNvSpPr>
          <p:nvPr/>
        </p:nvSpPr>
        <p:spPr>
          <a:xfrm>
            <a:off x="344557" y="396705"/>
            <a:ext cx="8401878" cy="8895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AI-based Mobile Apps for Healthcare : Security Concerns </a:t>
            </a:r>
          </a:p>
        </p:txBody>
      </p:sp>
      <p:sp>
        <p:nvSpPr>
          <p:cNvPr id="11" name="TextBox 10">
            <a:extLst>
              <a:ext uri="{FF2B5EF4-FFF2-40B4-BE49-F238E27FC236}">
                <a16:creationId xmlns:a16="http://schemas.microsoft.com/office/drawing/2014/main" id="{F103815A-7960-477C-9953-2EA015E855B1}"/>
              </a:ext>
            </a:extLst>
          </p:cNvPr>
          <p:cNvSpPr txBox="1"/>
          <p:nvPr/>
        </p:nvSpPr>
        <p:spPr>
          <a:xfrm>
            <a:off x="6660536" y="3788920"/>
            <a:ext cx="2858655" cy="1323439"/>
          </a:xfrm>
          <a:prstGeom prst="rect">
            <a:avLst/>
          </a:prstGeom>
          <a:noFill/>
        </p:spPr>
        <p:txBody>
          <a:bodyPr wrap="square">
            <a:spAutoFit/>
          </a:bodyPr>
          <a:lstStyle/>
          <a:p>
            <a:pPr marL="360363" marR="0" lvl="0" indent="0" algn="ctr"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Arial" panose="020B0604020202020204" pitchFamily="34" charset="0"/>
              </a:rPr>
              <a:t>Is </a:t>
            </a:r>
          </a:p>
          <a:p>
            <a:pPr marL="360363" marR="0" lvl="0" indent="0" algn="ctr"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Arial" panose="020B0604020202020204" pitchFamily="34" charset="0"/>
              </a:rPr>
              <a:t>Security </a:t>
            </a:r>
          </a:p>
          <a:p>
            <a:pPr marL="360363" marR="0" lvl="0" indent="0" algn="ctr"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Arial" panose="020B0604020202020204" pitchFamily="34" charset="0"/>
              </a:rPr>
              <a:t>Enough</a:t>
            </a:r>
          </a:p>
          <a:p>
            <a:pPr marL="360363" marR="0" lvl="0" indent="0" algn="ctr" defTabSz="457200" rtl="0" eaLnBrk="1" fontAlgn="auto" latinLnBrk="0" hangingPunct="1">
              <a:lnSpc>
                <a:spcPct val="100000"/>
              </a:lnSpc>
              <a:spcBef>
                <a:spcPts val="0"/>
              </a:spcBef>
              <a:spcAft>
                <a:spcPts val="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Arial" panose="020B0604020202020204" pitchFamily="34" charset="0"/>
              </a:rPr>
              <a:t> ?</a:t>
            </a:r>
          </a:p>
        </p:txBody>
      </p:sp>
    </p:spTree>
    <p:extLst>
      <p:ext uri="{BB962C8B-B14F-4D97-AF65-F5344CB8AC3E}">
        <p14:creationId xmlns:p14="http://schemas.microsoft.com/office/powerpoint/2010/main" val="90851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083639-633A-491B-AE6B-E9129307B3D5}"/>
              </a:ext>
            </a:extLst>
          </p:cNvPr>
          <p:cNvGraphicFramePr>
            <a:graphicFrameLocks noGrp="1"/>
          </p:cNvGraphicFramePr>
          <p:nvPr>
            <p:ph idx="1"/>
          </p:nvPr>
        </p:nvGraphicFramePr>
        <p:xfrm>
          <a:off x="-3037116" y="1047079"/>
          <a:ext cx="11552466" cy="4779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922F6BF-7A80-4CB2-A1BF-FF4E203B434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BF9ED2A-6B1C-44E0-AF9F-38C67DC35017}" type="slidenum">
              <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8779B71-B21B-4F4F-8665-C33014974CF1}"/>
              </a:ext>
            </a:extLst>
          </p:cNvPr>
          <p:cNvPicPr>
            <a:picLocks noChangeAspect="1"/>
          </p:cNvPicPr>
          <p:nvPr/>
        </p:nvPicPr>
        <p:blipFill>
          <a:blip r:embed="rId7"/>
          <a:stretch>
            <a:fillRect/>
          </a:stretch>
        </p:blipFill>
        <p:spPr>
          <a:xfrm>
            <a:off x="5344097" y="959324"/>
            <a:ext cx="3256977" cy="14105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a:extLst>
              <a:ext uri="{FF2B5EF4-FFF2-40B4-BE49-F238E27FC236}">
                <a16:creationId xmlns:a16="http://schemas.microsoft.com/office/drawing/2014/main" id="{82F6D7B4-CE80-4C0F-9002-8FA9C3530DE7}"/>
              </a:ext>
            </a:extLst>
          </p:cNvPr>
          <p:cNvPicPr>
            <a:picLocks noChangeAspect="1"/>
          </p:cNvPicPr>
          <p:nvPr/>
        </p:nvPicPr>
        <p:blipFill>
          <a:blip r:embed="rId8"/>
          <a:stretch>
            <a:fillRect/>
          </a:stretch>
        </p:blipFill>
        <p:spPr>
          <a:xfrm rot="233930">
            <a:off x="4715650" y="5414636"/>
            <a:ext cx="4229403" cy="1075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1E173936-C83E-427D-8D06-5F505244B0FB}"/>
              </a:ext>
            </a:extLst>
          </p:cNvPr>
          <p:cNvPicPr>
            <a:picLocks noChangeAspect="1"/>
          </p:cNvPicPr>
          <p:nvPr/>
        </p:nvPicPr>
        <p:blipFill>
          <a:blip r:embed="rId9"/>
          <a:stretch>
            <a:fillRect/>
          </a:stretch>
        </p:blipFill>
        <p:spPr>
          <a:xfrm rot="21122220">
            <a:off x="5786158" y="2380305"/>
            <a:ext cx="2854488" cy="1315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56C1F277-51C0-4719-93EC-49BF6495E411}"/>
              </a:ext>
            </a:extLst>
          </p:cNvPr>
          <p:cNvPicPr>
            <a:picLocks noChangeAspect="1"/>
          </p:cNvPicPr>
          <p:nvPr/>
        </p:nvPicPr>
        <p:blipFill>
          <a:blip r:embed="rId10"/>
          <a:stretch>
            <a:fillRect/>
          </a:stretch>
        </p:blipFill>
        <p:spPr>
          <a:xfrm rot="320590">
            <a:off x="5658564" y="3974728"/>
            <a:ext cx="3156028" cy="1185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240650C8-D135-496F-B615-37CEB3A973AD}"/>
              </a:ext>
            </a:extLst>
          </p:cNvPr>
          <p:cNvSpPr>
            <a:spLocks noGrp="1"/>
          </p:cNvSpPr>
          <p:nvPr>
            <p:ph type="title"/>
          </p:nvPr>
        </p:nvSpPr>
        <p:spPr>
          <a:xfrm>
            <a:off x="0" y="136524"/>
            <a:ext cx="8976733" cy="571114"/>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200" dirty="0"/>
              <a:t>Need for Privacy in AI-based Mobile Apps for Health</a:t>
            </a:r>
          </a:p>
        </p:txBody>
      </p:sp>
      <p:sp>
        <p:nvSpPr>
          <p:cNvPr id="9" name="Straight Connector 3">
            <a:extLst>
              <a:ext uri="{FF2B5EF4-FFF2-40B4-BE49-F238E27FC236}">
                <a16:creationId xmlns:a16="http://schemas.microsoft.com/office/drawing/2014/main" id="{A777933B-DB6C-41A0-B3E8-FD0348BBD6E2}"/>
              </a:ext>
            </a:extLst>
          </p:cNvPr>
          <p:cNvSpPr/>
          <p:nvPr/>
        </p:nvSpPr>
        <p:spPr>
          <a:xfrm rot="19389842">
            <a:off x="11045238" y="5318854"/>
            <a:ext cx="199546" cy="0"/>
          </a:xfrm>
          <a:custGeom>
            <a:avLst/>
            <a:gdLst/>
            <a:ahLst/>
            <a:cxnLst/>
            <a:rect l="0" t="0" r="0" b="0"/>
            <a:pathLst>
              <a:path>
                <a:moveTo>
                  <a:pt x="0" y="0"/>
                </a:moveTo>
                <a:lnTo>
                  <a:pt x="19954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7797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77EF696-48F2-467D-81C9-568859B86C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476226C-3824-4B9A-9BCA-C945BC2322F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685FD11-18C6-4020-872E-ED444E06AF1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34AF38FC-473B-43D5-86B5-AD05F67A65D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A8A03E1-115A-4CF7-BF0C-C414D0FEE5F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74DBA9F-8279-4B02-82D6-161D6D88ACC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93CE3F6-8BCD-4560-AC67-EC4E873AE1F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3768D569-3311-4B9E-979B-486A7D0D2CA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4177C53B-4DAE-4EF7-B09C-069068F4B48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475A52E0-6BFA-410E-A8DD-A6B6068F1DA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EBF88477-BFF3-4B33-85B5-0CD2F7DBD30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7A5B5ED7-BAA7-4607-B087-92CC03B2ED8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E66DA8A4-4144-4050-8271-34B5BED419F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A613B1CE-A0B2-4EFB-ADB9-ABB6DD586953}"/>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3C51F85A-F8A4-4634-941A-C9CAB6B691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229FD1-A06C-480D-AAEF-A81DF749B67C}"/>
              </a:ext>
            </a:extLst>
          </p:cNvPr>
          <p:cNvSpPr>
            <a:spLocks noGrp="1"/>
          </p:cNvSpPr>
          <p:nvPr>
            <p:ph idx="1"/>
          </p:nvPr>
        </p:nvSpPr>
        <p:spPr>
          <a:xfrm>
            <a:off x="727789" y="1394122"/>
            <a:ext cx="7574984" cy="2034878"/>
          </a:xfrm>
          <a:solidFill>
            <a:schemeClr val="accent2"/>
          </a:solidFill>
          <a:ln>
            <a:solidFill>
              <a:schemeClr val="tx1"/>
            </a:solidFill>
          </a:ln>
        </p:spPr>
        <p:txBody>
          <a:bodyPr>
            <a:normAutofit fontScale="47500" lnSpcReduction="20000"/>
          </a:bodyPr>
          <a:lstStyle/>
          <a:p>
            <a:pPr algn="just">
              <a:lnSpc>
                <a:spcPct val="120000"/>
              </a:lnSpc>
              <a:buClrTx/>
              <a:buFont typeface="Wingdings" panose="05000000000000000000" pitchFamily="2" charset="2"/>
              <a:buChar char="Ø"/>
            </a:pPr>
            <a:r>
              <a:rPr lang="en-US" sz="3800" b="1" i="1" dirty="0">
                <a:latin typeface="Arial" panose="020B0604020202020204" pitchFamily="34" charset="0"/>
                <a:cs typeface="Arial" panose="020B0604020202020204" pitchFamily="34" charset="0"/>
              </a:rPr>
              <a:t>Privacy Enhancing Technologies (PETs) </a:t>
            </a:r>
            <a:r>
              <a:rPr lang="en-US" sz="3800" dirty="0">
                <a:latin typeface="Arial" panose="020B0604020202020204" pitchFamily="34" charset="0"/>
                <a:cs typeface="Arial" panose="020B0604020202020204" pitchFamily="34" charset="0"/>
              </a:rPr>
              <a:t>refer to the set of techniques that are used to ensure that the data records can be used for AI algorithmic training and inference without disclosing the personal identifiable information (PII) of data records.</a:t>
            </a:r>
          </a:p>
          <a:p>
            <a:pPr algn="just">
              <a:lnSpc>
                <a:spcPct val="120000"/>
              </a:lnSpc>
              <a:buClrTx/>
              <a:buFont typeface="Wingdings" panose="05000000000000000000" pitchFamily="2" charset="2"/>
              <a:buChar char="Ø"/>
            </a:pPr>
            <a:r>
              <a:rPr lang="en-US" sz="3800" dirty="0">
                <a:latin typeface="Arial" panose="020B0604020202020204" pitchFamily="34" charset="0"/>
                <a:cs typeface="Arial" panose="020B0604020202020204" pitchFamily="34" charset="0"/>
              </a:rPr>
              <a:t>The objective of PETs is to  respect the privacy and the security of the underlying data while still being able to train and use AI systems. </a:t>
            </a:r>
            <a:endParaRPr lang="en-US" dirty="0"/>
          </a:p>
        </p:txBody>
      </p:sp>
      <p:sp>
        <p:nvSpPr>
          <p:cNvPr id="4" name="Title 1">
            <a:extLst>
              <a:ext uri="{FF2B5EF4-FFF2-40B4-BE49-F238E27FC236}">
                <a16:creationId xmlns:a16="http://schemas.microsoft.com/office/drawing/2014/main" id="{2EA13BBE-3C20-408F-99FB-A11DDC4180DF}"/>
              </a:ext>
            </a:extLst>
          </p:cNvPr>
          <p:cNvSpPr>
            <a:spLocks noGrp="1"/>
          </p:cNvSpPr>
          <p:nvPr>
            <p:ph type="title"/>
          </p:nvPr>
        </p:nvSpPr>
        <p:spPr>
          <a:xfrm>
            <a:off x="385010" y="238539"/>
            <a:ext cx="8281912" cy="827185"/>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800" b="1" dirty="0">
                <a:solidFill>
                  <a:schemeClr val="bg1"/>
                </a:solidFill>
              </a:rPr>
              <a:t>Need for Privacy Enhancing Technologies (PETs) in Healthcare</a:t>
            </a:r>
            <a:endParaRPr lang="en-US" sz="2800" dirty="0">
              <a:solidFill>
                <a:schemeClr val="bg1"/>
              </a:solidFill>
            </a:endParaRPr>
          </a:p>
        </p:txBody>
      </p:sp>
      <p:sp>
        <p:nvSpPr>
          <p:cNvPr id="9" name="TextBox 8">
            <a:extLst>
              <a:ext uri="{FF2B5EF4-FFF2-40B4-BE49-F238E27FC236}">
                <a16:creationId xmlns:a16="http://schemas.microsoft.com/office/drawing/2014/main" id="{288B85FA-EA9A-415D-A366-723CFFEC265D}"/>
              </a:ext>
            </a:extLst>
          </p:cNvPr>
          <p:cNvSpPr txBox="1"/>
          <p:nvPr/>
        </p:nvSpPr>
        <p:spPr>
          <a:xfrm>
            <a:off x="727789" y="3866728"/>
            <a:ext cx="7574984"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PETs give additional assurance to the medical data providers (individuals or diagnostic centers or hospitals) to provide medical data records for training and inference of AI-based algorithms for medical diagnosis. </a:t>
            </a:r>
          </a:p>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multiple hospitals that have patient data. If all that data could be used for AI training and inference using PETs, then much better diagnosis algorithms can be developed and better diagnostic predictions can be provide to the patients</a:t>
            </a:r>
          </a:p>
        </p:txBody>
      </p:sp>
    </p:spTree>
    <p:extLst>
      <p:ext uri="{BB962C8B-B14F-4D97-AF65-F5344CB8AC3E}">
        <p14:creationId xmlns:p14="http://schemas.microsoft.com/office/powerpoint/2010/main" val="112684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3413B-93D3-4466-ADB1-DE6C2991CE36}"/>
              </a:ext>
            </a:extLst>
          </p:cNvPr>
          <p:cNvSpPr>
            <a:spLocks noGrp="1"/>
          </p:cNvSpPr>
          <p:nvPr>
            <p:ph sz="half" idx="1"/>
          </p:nvPr>
        </p:nvSpPr>
        <p:spPr>
          <a:xfrm>
            <a:off x="924161" y="2891198"/>
            <a:ext cx="2391694" cy="2558257"/>
          </a:xfr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endParaRPr lang="en-US" sz="1800" dirty="0">
              <a:solidFill>
                <a:schemeClr val="accent2">
                  <a:lumMod val="50000"/>
                </a:schemeClr>
              </a:solidFill>
              <a:latin typeface="Arial" panose="020B0604020202020204" pitchFamily="34" charset="0"/>
              <a:cs typeface="Arial" panose="020B0604020202020204" pitchFamily="34" charset="0"/>
            </a:endParaRPr>
          </a:p>
          <a:p>
            <a:pPr marL="0" indent="0">
              <a:buNone/>
            </a:pPr>
            <a:r>
              <a:rPr lang="en-US" sz="1800" b="1" dirty="0">
                <a:solidFill>
                  <a:schemeClr val="accent2">
                    <a:lumMod val="50000"/>
                  </a:schemeClr>
                </a:solidFill>
                <a:latin typeface="Arial" panose="020B0604020202020204" pitchFamily="34" charset="0"/>
                <a:cs typeface="Arial" panose="020B0604020202020204" pitchFamily="34" charset="0"/>
              </a:rPr>
              <a:t>REMOTE EXECUTION</a:t>
            </a:r>
          </a:p>
          <a:p>
            <a:pPr lvl="1"/>
            <a:r>
              <a:rPr lang="en-US" sz="1800" dirty="0">
                <a:solidFill>
                  <a:schemeClr val="tx1"/>
                </a:solidFill>
                <a:latin typeface="Arial" panose="020B0604020202020204" pitchFamily="34" charset="0"/>
                <a:cs typeface="Arial" panose="020B0604020202020204" pitchFamily="34" charset="0"/>
              </a:rPr>
              <a:t>Federated Learning</a:t>
            </a:r>
          </a:p>
          <a:p>
            <a:pPr lvl="1"/>
            <a:r>
              <a:rPr lang="en-US" sz="1800" dirty="0">
                <a:solidFill>
                  <a:schemeClr val="tx1"/>
                </a:solidFill>
                <a:latin typeface="Arial" panose="020B0604020202020204" pitchFamily="34" charset="0"/>
                <a:cs typeface="Arial" panose="020B0604020202020204" pitchFamily="34" charset="0"/>
              </a:rPr>
              <a:t>On Device Execution</a:t>
            </a:r>
          </a:p>
        </p:txBody>
      </p:sp>
      <p:sp>
        <p:nvSpPr>
          <p:cNvPr id="4" name="Content Placeholder 3">
            <a:extLst>
              <a:ext uri="{FF2B5EF4-FFF2-40B4-BE49-F238E27FC236}">
                <a16:creationId xmlns:a16="http://schemas.microsoft.com/office/drawing/2014/main" id="{51F0088E-5219-444A-8FCE-6EB8155849B9}"/>
              </a:ext>
            </a:extLst>
          </p:cNvPr>
          <p:cNvSpPr>
            <a:spLocks noGrp="1"/>
          </p:cNvSpPr>
          <p:nvPr>
            <p:ph sz="half" idx="2"/>
          </p:nvPr>
        </p:nvSpPr>
        <p:spPr>
          <a:xfrm>
            <a:off x="3610336" y="2891198"/>
            <a:ext cx="2391694" cy="2558257"/>
          </a:xfr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buNone/>
            </a:pPr>
            <a:endParaRPr lang="en-US" sz="1800" b="1" dirty="0">
              <a:solidFill>
                <a:schemeClr val="accent3"/>
              </a:solidFill>
              <a:latin typeface="Arial" panose="020B0604020202020204" pitchFamily="34" charset="0"/>
              <a:cs typeface="Arial" panose="020B0604020202020204" pitchFamily="34" charset="0"/>
            </a:endParaRPr>
          </a:p>
          <a:p>
            <a:pPr marL="0" indent="0">
              <a:buNone/>
            </a:pPr>
            <a:r>
              <a:rPr lang="en-US" sz="1800" b="1" dirty="0">
                <a:solidFill>
                  <a:schemeClr val="accent2">
                    <a:lumMod val="50000"/>
                  </a:schemeClr>
                </a:solidFill>
                <a:latin typeface="Arial" panose="020B0604020202020204" pitchFamily="34" charset="0"/>
                <a:cs typeface="Arial" panose="020B0604020202020204" pitchFamily="34" charset="0"/>
              </a:rPr>
              <a:t>ENCRYPTED EXECUTION</a:t>
            </a:r>
          </a:p>
          <a:p>
            <a:pPr lvl="1"/>
            <a:r>
              <a:rPr lang="en-US" sz="1800" dirty="0">
                <a:solidFill>
                  <a:schemeClr val="tx1"/>
                </a:solidFill>
                <a:latin typeface="Arial" panose="020B0604020202020204" pitchFamily="34" charset="0"/>
                <a:cs typeface="Arial" panose="020B0604020202020204" pitchFamily="34" charset="0"/>
              </a:rPr>
              <a:t>Homomorphic Encryption</a:t>
            </a:r>
          </a:p>
          <a:p>
            <a:pPr lvl="1"/>
            <a:r>
              <a:rPr lang="en-US" sz="1800" dirty="0">
                <a:solidFill>
                  <a:schemeClr val="tx1"/>
                </a:solidFill>
                <a:latin typeface="Arial" panose="020B0604020202020204" pitchFamily="34" charset="0"/>
                <a:cs typeface="Arial" panose="020B0604020202020204" pitchFamily="34" charset="0"/>
              </a:rPr>
              <a:t>Secure Multiparty Computation</a:t>
            </a:r>
          </a:p>
        </p:txBody>
      </p:sp>
      <p:sp>
        <p:nvSpPr>
          <p:cNvPr id="5" name="Content Placeholder 3">
            <a:extLst>
              <a:ext uri="{FF2B5EF4-FFF2-40B4-BE49-F238E27FC236}">
                <a16:creationId xmlns:a16="http://schemas.microsoft.com/office/drawing/2014/main" id="{414E87CB-64DE-43EA-ADF4-BCEE801761CC}"/>
              </a:ext>
            </a:extLst>
          </p:cNvPr>
          <p:cNvSpPr txBox="1">
            <a:spLocks/>
          </p:cNvSpPr>
          <p:nvPr/>
        </p:nvSpPr>
        <p:spPr>
          <a:xfrm>
            <a:off x="6272015" y="2872945"/>
            <a:ext cx="2391694" cy="255825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68580" tIns="34290" rIns="68580" bIns="3429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D7D31"/>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A5A5A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
                <a:srgbClr val="ED7D31"/>
              </a:buClr>
              <a:buSzTx/>
              <a:buFont typeface="Arial" panose="020B0604020202020204" pitchFamily="34" charset="0"/>
              <a:buNone/>
              <a:tabLst/>
              <a:defRPr/>
            </a:pPr>
            <a:r>
              <a:rPr kumimoji="0" lang="en-US" sz="1800" b="1" i="0" u="none" strike="noStrike" kern="1200" cap="none" spc="0" normalizeH="0" baseline="0" noProof="0" dirty="0">
                <a:ln>
                  <a:noFill/>
                </a:ln>
                <a:solidFill>
                  <a:srgbClr val="ED7D31">
                    <a:lumMod val="50000"/>
                  </a:srgbClr>
                </a:solidFill>
                <a:effectLst/>
                <a:uLnTx/>
                <a:uFillTx/>
                <a:latin typeface="Arial" panose="020B0604020202020204" pitchFamily="34" charset="0"/>
                <a:ea typeface="+mn-ea"/>
                <a:cs typeface="Arial" panose="020B0604020202020204" pitchFamily="34" charset="0"/>
              </a:rPr>
              <a:t>DIFFERENTIAL PRIVACY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Centralized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a:t>
            </a:r>
          </a:p>
        </p:txBody>
      </p:sp>
      <p:pic>
        <p:nvPicPr>
          <p:cNvPr id="1028" name="Picture 4" descr="Interview: Apple&amp;#39;s head of Privacy details child abuse detection and  Messages safety features | TechCrunch">
            <a:extLst>
              <a:ext uri="{FF2B5EF4-FFF2-40B4-BE49-F238E27FC236}">
                <a16:creationId xmlns:a16="http://schemas.microsoft.com/office/drawing/2014/main" id="{A39D73A8-C42C-41EC-9E53-9CF94E480E2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73965" y="211515"/>
            <a:ext cx="3722142" cy="24023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7559B81-FA27-4F4D-85B1-00AED7FC814A}"/>
              </a:ext>
            </a:extLst>
          </p:cNvPr>
          <p:cNvSpPr txBox="1">
            <a:spLocks/>
          </p:cNvSpPr>
          <p:nvPr/>
        </p:nvSpPr>
        <p:spPr>
          <a:xfrm>
            <a:off x="429126" y="785749"/>
            <a:ext cx="5911544" cy="60894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Privacy Enhancing Technologies (PETs)</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45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3413B-93D3-4466-ADB1-DE6C2991CE36}"/>
              </a:ext>
            </a:extLst>
          </p:cNvPr>
          <p:cNvSpPr>
            <a:spLocks noGrp="1"/>
          </p:cNvSpPr>
          <p:nvPr>
            <p:ph idx="1"/>
          </p:nvPr>
        </p:nvSpPr>
        <p:spPr>
          <a:xfrm>
            <a:off x="828675" y="1726407"/>
            <a:ext cx="7486650" cy="3141157"/>
          </a:xfrm>
          <a:ln/>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324000" indent="-243000">
              <a:spcBef>
                <a:spcPts val="1061"/>
              </a:spcBef>
              <a:buClr>
                <a:srgbClr val="000000"/>
              </a:buClr>
              <a:buSzPct val="45000"/>
              <a:buFont typeface="Wingdings" charset="2"/>
              <a:buChar char=""/>
            </a:pPr>
            <a:endParaRPr lang="en-IN" sz="1350" spc="-1" dirty="0">
              <a:latin typeface="Arial"/>
            </a:endParaRPr>
          </a:p>
          <a:p>
            <a:pPr marL="366750" indent="-285750" algn="just">
              <a:spcBef>
                <a:spcPts val="1061"/>
              </a:spcBef>
              <a:buClr>
                <a:srgbClr val="000000"/>
              </a:buClr>
              <a:buSzPct val="45000"/>
              <a:buFont typeface="Wingdings" panose="05000000000000000000" pitchFamily="2" charset="2"/>
              <a:buChar char="Ø"/>
            </a:pPr>
            <a:r>
              <a:rPr lang="en-IN" sz="1800" spc="-1" dirty="0">
                <a:solidFill>
                  <a:schemeClr val="tx1"/>
                </a:solidFill>
                <a:latin typeface="Arial"/>
              </a:rPr>
              <a:t>A form of Encryption which allows specific types of operation on ciphertext and generate an encrypted result which, when decrypted, matches the result of operations performed on the plaintext </a:t>
            </a:r>
          </a:p>
          <a:p>
            <a:pPr marL="366750" indent="-285750" algn="just">
              <a:spcBef>
                <a:spcPts val="1061"/>
              </a:spcBef>
              <a:buClr>
                <a:srgbClr val="000000"/>
              </a:buClr>
              <a:buSzPct val="45000"/>
              <a:buFont typeface="Wingdings" panose="05000000000000000000" pitchFamily="2" charset="2"/>
              <a:buChar char="Ø"/>
            </a:pPr>
            <a:r>
              <a:rPr lang="en-IN" sz="1800" spc="-1" dirty="0">
                <a:solidFill>
                  <a:schemeClr val="tx1"/>
                </a:solidFill>
                <a:latin typeface="Arial"/>
              </a:rPr>
              <a:t>Homomorphism - structure-preserving map between two algebraic structures (e.g. groups, rings or vector spaces) of the same type</a:t>
            </a:r>
          </a:p>
          <a:p>
            <a:pPr marL="366750" indent="-285750" algn="just">
              <a:spcBef>
                <a:spcPts val="1061"/>
              </a:spcBef>
              <a:buClr>
                <a:srgbClr val="000000"/>
              </a:buClr>
              <a:buSzPct val="45000"/>
              <a:buFont typeface="Wingdings" panose="05000000000000000000" pitchFamily="2" charset="2"/>
              <a:buChar char="Ø"/>
            </a:pPr>
            <a:r>
              <a:rPr lang="en-IN" sz="1800" spc="-1" dirty="0">
                <a:solidFill>
                  <a:schemeClr val="tx1"/>
                </a:solidFill>
                <a:latin typeface="Arial"/>
              </a:rPr>
              <a:t>Preserve the operations of the structures</a:t>
            </a:r>
          </a:p>
          <a:p>
            <a:pPr marL="366750" indent="-285750" algn="just">
              <a:spcBef>
                <a:spcPts val="1061"/>
              </a:spcBef>
              <a:buClr>
                <a:srgbClr val="000000"/>
              </a:buClr>
              <a:buSzPct val="45000"/>
              <a:buFont typeface="Wingdings" panose="05000000000000000000" pitchFamily="2" charset="2"/>
              <a:buChar char="Ø"/>
            </a:pPr>
            <a:r>
              <a:rPr lang="en-US" sz="1800" spc="-1" dirty="0">
                <a:solidFill>
                  <a:schemeClr val="tx1"/>
                </a:solidFill>
                <a:latin typeface="Arial"/>
              </a:rPr>
              <a:t>Data owner can encrypt the data with a unique private key.  Thus, personal data remains secure and private even when it is being used to train the AI algorithms and provide inference for medical diagnosis</a:t>
            </a:r>
            <a:endParaRPr lang="en-IN" sz="1800" spc="-1" dirty="0">
              <a:solidFill>
                <a:schemeClr val="tx1"/>
              </a:solidFill>
              <a:latin typeface="Arial"/>
            </a:endParaRPr>
          </a:p>
        </p:txBody>
      </p:sp>
      <p:sp>
        <p:nvSpPr>
          <p:cNvPr id="5" name="Title 1">
            <a:extLst>
              <a:ext uri="{FF2B5EF4-FFF2-40B4-BE49-F238E27FC236}">
                <a16:creationId xmlns:a16="http://schemas.microsoft.com/office/drawing/2014/main" id="{04F4B8B5-EF27-4CC0-9C8A-E78D2C5D475E}"/>
              </a:ext>
            </a:extLst>
          </p:cNvPr>
          <p:cNvSpPr txBox="1">
            <a:spLocks/>
          </p:cNvSpPr>
          <p:nvPr/>
        </p:nvSpPr>
        <p:spPr>
          <a:xfrm>
            <a:off x="300183" y="785749"/>
            <a:ext cx="6282574" cy="6587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Homomorphic Encryption (H.E.) based Privacy Enhancing Technology</a:t>
            </a:r>
          </a:p>
        </p:txBody>
      </p:sp>
      <p:pic>
        <p:nvPicPr>
          <p:cNvPr id="2052" name="Picture 4" descr="HEaaN Homomorphic Analytics - NAVER Cloud Platform">
            <a:extLst>
              <a:ext uri="{FF2B5EF4-FFF2-40B4-BE49-F238E27FC236}">
                <a16:creationId xmlns:a16="http://schemas.microsoft.com/office/drawing/2014/main" id="{3BA12352-79F8-402F-87FC-CB220077C32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582757" y="267855"/>
            <a:ext cx="2261061" cy="1884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F6979F3-219E-4A69-A74E-B68CF1D8B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639" y="4867564"/>
            <a:ext cx="6950722" cy="174407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172298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51F3A9-D965-46A9-98A7-5E76FF6B087D}"/>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1779</TotalTime>
  <Words>861</Words>
  <Application>Microsoft Office PowerPoint</Application>
  <PresentationFormat>On-screen Show (4:3)</PresentationFormat>
  <Paragraphs>123</Paragraphs>
  <Slides>12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等线</vt:lpstr>
      <vt:lpstr>Arial</vt:lpstr>
      <vt:lpstr>Bahnschrift Condensed</vt:lpstr>
      <vt:lpstr>Calibri</vt:lpstr>
      <vt:lpstr>Calibri Light</vt:lpstr>
      <vt:lpstr>Wingdings</vt:lpstr>
      <vt:lpstr>Office 主题​​</vt:lpstr>
      <vt:lpstr>Office Theme</vt:lpstr>
      <vt:lpstr>PowerPoint Presentation</vt:lpstr>
      <vt:lpstr>PowerPoint Presentation</vt:lpstr>
      <vt:lpstr>PowerPoint Presentation</vt:lpstr>
      <vt:lpstr>PowerPoint Presentation</vt:lpstr>
      <vt:lpstr>PowerPoint Presentation</vt:lpstr>
      <vt:lpstr>Need for Privacy in AI-based Mobile Apps for Health</vt:lpstr>
      <vt:lpstr>Need for Privacy Enhancing Technologies (PETs) in Healthcare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DEL9.1 Update - Att.1 Presentation</dc:title>
  <dc:creator>Campos, Simao</dc:creator>
  <cp:lastModifiedBy>Dabiri, Ayda</cp:lastModifiedBy>
  <cp:revision>73</cp:revision>
  <cp:lastPrinted>2019-04-04T08:49:31Z</cp:lastPrinted>
  <dcterms:created xsi:type="dcterms:W3CDTF">2019-03-31T15:53:06Z</dcterms:created>
  <dcterms:modified xsi:type="dcterms:W3CDTF">2022-02-17T12:12:58Z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