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301" r:id="rId6"/>
    <p:sldId id="288" r:id="rId7"/>
    <p:sldId id="297" r:id="rId8"/>
    <p:sldId id="298" r:id="rId9"/>
    <p:sldId id="300" r:id="rId10"/>
    <p:sldId id="267" r:id="rId11"/>
    <p:sldId id="282" r:id="rId12"/>
    <p:sldId id="291" r:id="rId13"/>
    <p:sldId id="302" r:id="rId14"/>
    <p:sldId id="294" r:id="rId15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B7C98-8EDC-4EB8-AB22-619DE073BAF5}" v="2" dt="2021-03-18T18:04:51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8" d="100"/>
          <a:sy n="68" d="100"/>
        </p:scale>
        <p:origin x="1302" y="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3B8B7C98-8EDC-4EB8-AB22-619DE073BAF5}"/>
    <pc:docChg chg="modSld">
      <pc:chgData name="Campos, Simao" userId="a1bf0726-548b-4db8-a746-2e19b5e24da4" providerId="ADAL" clId="{3B8B7C98-8EDC-4EB8-AB22-619DE073BAF5}" dt="2021-03-18T18:04:08.476" v="10" actId="20577"/>
      <pc:docMkLst>
        <pc:docMk/>
      </pc:docMkLst>
      <pc:sldChg chg="modSp mod">
        <pc:chgData name="Campos, Simao" userId="a1bf0726-548b-4db8-a746-2e19b5e24da4" providerId="ADAL" clId="{3B8B7C98-8EDC-4EB8-AB22-619DE073BAF5}" dt="2021-03-18T18:04:08.476" v="10" actId="20577"/>
        <pc:sldMkLst>
          <pc:docMk/>
          <pc:sldMk cId="2383934936" sldId="256"/>
        </pc:sldMkLst>
        <pc:spChg chg="mod">
          <ac:chgData name="Campos, Simao" userId="a1bf0726-548b-4db8-a746-2e19b5e24da4" providerId="ADAL" clId="{3B8B7C98-8EDC-4EB8-AB22-619DE073BAF5}" dt="2021-03-18T18:04:08.476" v="10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3B8B7C98-8EDC-4EB8-AB22-619DE073BAF5}" dt="2021-03-18T18:04:03.561" v="8" actId="20577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  <pc:docChgLst>
    <pc:chgData name="Campos, Simao" userId="a1bf0726-548b-4db8-a746-2e19b5e24da4" providerId="ADAL" clId="{62C6CFDA-DA37-43FE-BD99-6C0A14F0B21F}"/>
    <pc:docChg chg="modSld">
      <pc:chgData name="Campos, Simao" userId="a1bf0726-548b-4db8-a746-2e19b5e24da4" providerId="ADAL" clId="{62C6CFDA-DA37-43FE-BD99-6C0A14F0B21F}" dt="2020-07-31T13:07:33.154" v="2" actId="20577"/>
      <pc:docMkLst>
        <pc:docMk/>
      </pc:docMkLst>
      <pc:sldChg chg="modSp mod">
        <pc:chgData name="Campos, Simao" userId="a1bf0726-548b-4db8-a746-2e19b5e24da4" providerId="ADAL" clId="{62C6CFDA-DA37-43FE-BD99-6C0A14F0B21F}" dt="2020-07-31T13:07:33.154" v="2" actId="20577"/>
        <pc:sldMkLst>
          <pc:docMk/>
          <pc:sldMk cId="2383934936" sldId="256"/>
        </pc:sldMkLst>
        <pc:spChg chg="mod">
          <ac:chgData name="Campos, Simao" userId="a1bf0726-548b-4db8-a746-2e19b5e24da4" providerId="ADAL" clId="{62C6CFDA-DA37-43FE-BD99-6C0A14F0B21F}" dt="2020-07-31T13:07:33.154" v="2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62C6CFDA-DA37-43FE-BD99-6C0A14F0B21F}" dt="2020-07-31T13:07:29.042" v="0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5FDEC2-DF3E-4D08-A694-69CAF3C42812}" type="slidenum">
              <a:rPr kumimoji="0" lang="zh-CN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496903" y="935321"/>
            <a:ext cx="1987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FGAI4H-N-032-A01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279455" y="1304653"/>
            <a:ext cx="3205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15-17 February 2022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664968"/>
              </p:ext>
            </p:extLst>
          </p:nvPr>
        </p:nvGraphicFramePr>
        <p:xfrm>
          <a:off x="933576" y="2866161"/>
          <a:ext cx="7112397" cy="2354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 DEL03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sv-SE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DEL03 update - Att.1 Presentation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Pradeep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Balachandran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pbn.tvm@gmail.com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presentation contains the overview and the latest updates on the deliverable FG-AI4H DEL03-AI4H requirement specification.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222" y="1006918"/>
            <a:ext cx="7886700" cy="4351338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Content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maturity level</a:t>
            </a:r>
            <a:r>
              <a:rPr lang="en-US" dirty="0"/>
              <a:t>: &gt; </a:t>
            </a:r>
            <a:r>
              <a:rPr lang="en-US" dirty="0">
                <a:solidFill>
                  <a:srgbClr val="0000FF"/>
                </a:solidFill>
              </a:rPr>
              <a:t>80 %</a:t>
            </a:r>
            <a:r>
              <a:rPr lang="en-US" dirty="0"/>
              <a:t> in terms of the coverage of AI4H lifecycle requirements</a:t>
            </a:r>
          </a:p>
          <a:p>
            <a:r>
              <a:rPr lang="en-US" dirty="0"/>
              <a:t>Ready to undergo the following rounds of assessments before publication as a ITU document</a:t>
            </a:r>
          </a:p>
          <a:p>
            <a:pPr lvl="1"/>
            <a:r>
              <a:rPr lang="en-US" dirty="0"/>
              <a:t> peer review,</a:t>
            </a:r>
          </a:p>
          <a:p>
            <a:pPr lvl="1"/>
            <a:r>
              <a:rPr lang="en-US" dirty="0"/>
              <a:t> editorial review and </a:t>
            </a:r>
          </a:p>
          <a:p>
            <a:pPr lvl="1"/>
            <a:r>
              <a:rPr lang="en-US" dirty="0"/>
              <a:t>associated quality assurance review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625"/>
            <a:ext cx="8929688" cy="9014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SRS(DEL 03) Document: Maturity Status</a:t>
            </a:r>
            <a:endParaRPr lang="en-US" sz="31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3256" y="2569755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65590"/>
            <a:ext cx="8910084" cy="673375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System Requirements Specification(SRS): Significance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352" y="1020702"/>
            <a:ext cx="7538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 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guidance document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the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AI4H Topic Groups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towards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‘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requirements analysis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the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pre-design stage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 development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018" y="2544759"/>
            <a:ext cx="7963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Planning Phase-Requirements Elicitation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?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3640" y="3019568"/>
            <a:ext cx="74853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Requirements analysis methodology follows 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collaborative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team-oriented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approach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(e.g. Working Groups and Topic Groups  within FG-AI4H )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Product Development Lifecycle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 the basis (e.g.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Collection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preparation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Training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 Development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 Testing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 Deployment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 Maintenance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etc.)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0363" y="2530549"/>
            <a:ext cx="7761767" cy="27644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0996" y="999460"/>
            <a:ext cx="7719238" cy="11908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67337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System Requirements Specification(SRS):Scope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75" y="555471"/>
            <a:ext cx="8495414" cy="4351338"/>
          </a:xfrm>
        </p:spPr>
        <p:txBody>
          <a:bodyPr>
            <a:noAutofit/>
          </a:bodyPr>
          <a:lstStyle/>
          <a:p>
            <a:r>
              <a:rPr lang="en-US" sz="2000" dirty="0"/>
              <a:t>As a result of the </a:t>
            </a:r>
            <a:r>
              <a:rPr lang="en-US" sz="2000" dirty="0">
                <a:solidFill>
                  <a:srgbClr val="0000FF"/>
                </a:solidFill>
              </a:rPr>
              <a:t>REUIREMENTS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FF"/>
                </a:solidFill>
              </a:rPr>
              <a:t>ELICITATION</a:t>
            </a:r>
            <a:r>
              <a:rPr lang="en-US" sz="2000" dirty="0"/>
              <a:t> process,</a:t>
            </a:r>
          </a:p>
          <a:p>
            <a:pPr lvl="1"/>
            <a:r>
              <a:rPr lang="en-US" sz="1600" dirty="0"/>
              <a:t>Specify the </a:t>
            </a:r>
            <a:r>
              <a:rPr lang="en-US" sz="1600" dirty="0">
                <a:solidFill>
                  <a:srgbClr val="0000FF"/>
                </a:solidFill>
              </a:rPr>
              <a:t>high level A</a:t>
            </a:r>
            <a:r>
              <a:rPr lang="en-GB" sz="1600" dirty="0">
                <a:solidFill>
                  <a:srgbClr val="0000FF"/>
                </a:solidFill>
              </a:rPr>
              <a:t>I4H system requirements </a:t>
            </a:r>
            <a:r>
              <a:rPr lang="en-GB" sz="1600" dirty="0"/>
              <a:t>across the entire </a:t>
            </a:r>
            <a:r>
              <a:rPr lang="en-US" sz="1600" dirty="0">
                <a:solidFill>
                  <a:srgbClr val="C00000"/>
                </a:solidFill>
              </a:rPr>
              <a:t>AI4H process life cycle</a:t>
            </a:r>
            <a:r>
              <a:rPr lang="en-US" sz="1600" dirty="0"/>
              <a:t> (i.e. from </a:t>
            </a:r>
            <a:r>
              <a:rPr lang="en-US" sz="1600" dirty="0">
                <a:solidFill>
                  <a:srgbClr val="C00000"/>
                </a:solidFill>
              </a:rPr>
              <a:t>Data collection </a:t>
            </a:r>
            <a:r>
              <a:rPr lang="en-US" sz="1600" dirty="0"/>
              <a:t>to </a:t>
            </a:r>
            <a:r>
              <a:rPr lang="en-US" sz="1600" dirty="0">
                <a:solidFill>
                  <a:srgbClr val="C00000"/>
                </a:solidFill>
              </a:rPr>
              <a:t>Model Maintenance)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Functional requirements, 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Performance requirements, 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Operational requirements,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 Interface requirements,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Safety and security requirements 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Migration requirements, 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Regulatory requirements, etc.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5423" y="3880886"/>
            <a:ext cx="8314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 The epileptic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seizure event classification algorithm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(shall/should/may)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a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mean sensitivity of 80.2%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( 95% Confidence Interval, 75.2% - 86.5% ) and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mean specificity of 89.3%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( 95% Confidence Interval, 81.3% - 95.7% ) 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8581" y="3487479"/>
            <a:ext cx="6953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sample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performance requirement specification statement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9098" y="3508744"/>
            <a:ext cx="8389088" cy="1307805"/>
          </a:xfrm>
          <a:prstGeom prst="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145" y="5129755"/>
            <a:ext cx="7391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76447" y="968145"/>
            <a:ext cx="815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lvl="2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the Topic Groups, how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can aid as a tool for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system requirements  traceability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during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 Acceptance Testing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8724" y="2203190"/>
            <a:ext cx="6926447" cy="447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-29626"/>
            <a:ext cx="8929688" cy="107260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</a:rPr>
              <a:t>          Utility of SRS for the Topic Groups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46298" y="861236"/>
            <a:ext cx="7612911" cy="850605"/>
          </a:xfrm>
          <a:prstGeom prst="rect">
            <a:avLst/>
          </a:prstGeom>
          <a:solidFill>
            <a:srgbClr val="00FFFF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1209" y="1807534"/>
            <a:ext cx="6581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 CASES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should be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TRACEABLE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REQUIREMENTS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26781" y="1765005"/>
            <a:ext cx="5656521" cy="372139"/>
          </a:xfrm>
          <a:prstGeom prst="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9638" y="1023938"/>
            <a:ext cx="7324725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916" y="54957"/>
            <a:ext cx="8750596" cy="67337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System Requirements Specification(SRS):Specimen format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574" y="1019855"/>
            <a:ext cx="814387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3916" y="54957"/>
            <a:ext cx="8750596" cy="67337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System Requirements Specification(SRS):Specimen format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25"/>
            <a:ext cx="8929688" cy="90149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SRS (DEL 03) Revision updates</a:t>
            </a:r>
            <a:r>
              <a:rPr lang="en-US" sz="31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988827"/>
            <a:ext cx="8720824" cy="527781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Reconfigured</a:t>
            </a:r>
            <a:r>
              <a:rPr lang="en-US" dirty="0"/>
              <a:t> DEL 03  </a:t>
            </a:r>
            <a:r>
              <a:rPr lang="en-US" sz="2400" dirty="0">
                <a:solidFill>
                  <a:srgbClr val="0000FF"/>
                </a:solidFill>
              </a:rPr>
              <a:t>AI4H system requirements  </a:t>
            </a:r>
            <a:r>
              <a:rPr lang="en-GB" dirty="0"/>
              <a:t>into </a:t>
            </a:r>
            <a:r>
              <a:rPr lang="en-US" dirty="0"/>
              <a:t>a separate ‘</a:t>
            </a:r>
            <a:r>
              <a:rPr lang="en-US" sz="2400" dirty="0">
                <a:solidFill>
                  <a:srgbClr val="0000FF"/>
                </a:solidFill>
              </a:rPr>
              <a:t>Requirements Traceability Matrix</a:t>
            </a:r>
            <a:r>
              <a:rPr lang="en-US" dirty="0"/>
              <a:t>‘ which represents a mapping of </a:t>
            </a:r>
            <a:r>
              <a:rPr lang="en-US" sz="2400" dirty="0">
                <a:solidFill>
                  <a:srgbClr val="0000FF"/>
                </a:solidFill>
              </a:rPr>
              <a:t>TDD technical topics to AI4H Audit Requirements</a:t>
            </a:r>
          </a:p>
          <a:p>
            <a:endParaRPr lang="en-GB" b="1" dirty="0">
              <a:solidFill>
                <a:srgbClr val="C00000"/>
              </a:solidFill>
            </a:endParaRPr>
          </a:p>
          <a:p>
            <a:r>
              <a:rPr lang="en-GB" sz="2400" b="1" dirty="0">
                <a:solidFill>
                  <a:srgbClr val="C00000"/>
                </a:solidFill>
              </a:rPr>
              <a:t>Utility #1 </a:t>
            </a:r>
            <a:r>
              <a:rPr lang="en-US" sz="2400" dirty="0">
                <a:solidFill>
                  <a:srgbClr val="C00000"/>
                </a:solidFill>
              </a:rPr>
              <a:t>: </a:t>
            </a:r>
            <a:r>
              <a:rPr lang="en-US" sz="2400" dirty="0">
                <a:solidFill>
                  <a:srgbClr val="0000FF"/>
                </a:solidFill>
              </a:rPr>
              <a:t>Requirements Traceability Matrix </a:t>
            </a:r>
            <a:r>
              <a:rPr lang="en-US" sz="2400" dirty="0"/>
              <a:t>was proposed as an  </a:t>
            </a:r>
            <a:r>
              <a:rPr lang="en-US" sz="2400" dirty="0">
                <a:solidFill>
                  <a:srgbClr val="0000FF"/>
                </a:solidFill>
              </a:rPr>
              <a:t>auxiliary tool for TDD audit process</a:t>
            </a:r>
            <a:r>
              <a:rPr lang="en-US" sz="2400" dirty="0"/>
              <a:t>’ </a:t>
            </a:r>
          </a:p>
          <a:p>
            <a:pPr lvl="2"/>
            <a:r>
              <a:rPr lang="en-US" sz="2400" dirty="0"/>
              <a:t>Are </a:t>
            </a:r>
            <a:r>
              <a:rPr lang="en-US" sz="2400" dirty="0">
                <a:solidFill>
                  <a:srgbClr val="0000FF"/>
                </a:solidFill>
              </a:rPr>
              <a:t>TDD inputs </a:t>
            </a:r>
            <a:r>
              <a:rPr lang="en-US" sz="2400" dirty="0"/>
              <a:t>‘ </a:t>
            </a:r>
            <a:r>
              <a:rPr lang="en-US" sz="2400" dirty="0">
                <a:solidFill>
                  <a:srgbClr val="C00000"/>
                </a:solidFill>
              </a:rPr>
              <a:t>verifiable' as requirements </a:t>
            </a:r>
            <a:r>
              <a:rPr lang="en-US" sz="2400" dirty="0"/>
              <a:t>for the </a:t>
            </a:r>
            <a:r>
              <a:rPr lang="en-US" sz="2400" dirty="0">
                <a:solidFill>
                  <a:srgbClr val="0000FF"/>
                </a:solidFill>
              </a:rPr>
              <a:t>AI4H audit evaluation</a:t>
            </a:r>
            <a:r>
              <a:rPr lang="en-US" sz="2400" dirty="0"/>
              <a:t>?</a:t>
            </a:r>
          </a:p>
          <a:p>
            <a:pPr lvl="2">
              <a:buNone/>
            </a:pPr>
            <a:endParaRPr lang="en-US" sz="2400" dirty="0"/>
          </a:p>
          <a:p>
            <a:r>
              <a:rPr lang="en-GB" sz="2400" b="1" dirty="0">
                <a:solidFill>
                  <a:srgbClr val="C00000"/>
                </a:solidFill>
              </a:rPr>
              <a:t>Utility #2 </a:t>
            </a:r>
            <a:r>
              <a:rPr lang="en-GB" sz="2400" dirty="0">
                <a:solidFill>
                  <a:srgbClr val="C00000"/>
                </a:solidFill>
              </a:rPr>
              <a:t>: </a:t>
            </a:r>
            <a:r>
              <a:rPr lang="en-GB" sz="2400" dirty="0">
                <a:solidFill>
                  <a:srgbClr val="0000FF"/>
                </a:solidFill>
              </a:rPr>
              <a:t>Requirements traceability matrix  </a:t>
            </a:r>
            <a:r>
              <a:rPr lang="en-GB" sz="2400" dirty="0">
                <a:solidFill>
                  <a:srgbClr val="C00000"/>
                </a:solidFill>
              </a:rPr>
              <a:t>to provide </a:t>
            </a:r>
            <a:r>
              <a:rPr lang="en-GB" sz="2400" dirty="0">
                <a:solidFill>
                  <a:srgbClr val="0000FF"/>
                </a:solidFill>
              </a:rPr>
              <a:t>reference inputs for ‘Test Plan Creation’  </a:t>
            </a:r>
            <a:r>
              <a:rPr lang="en-GB" sz="2400" dirty="0">
                <a:solidFill>
                  <a:srgbClr val="C00000"/>
                </a:solidFill>
              </a:rPr>
              <a:t>to aid  </a:t>
            </a:r>
            <a:r>
              <a:rPr lang="en-US" sz="2400" dirty="0">
                <a:solidFill>
                  <a:srgbClr val="0000FF"/>
                </a:solidFill>
              </a:rPr>
              <a:t>AI4H </a:t>
            </a:r>
            <a:r>
              <a:rPr lang="en-GB" sz="2400" dirty="0">
                <a:solidFill>
                  <a:srgbClr val="0000FF"/>
                </a:solidFill>
              </a:rPr>
              <a:t>Audits (e.g. Trial Audits 2.0 project) </a:t>
            </a:r>
            <a:r>
              <a:rPr lang="en-GB" sz="2400" dirty="0">
                <a:solidFill>
                  <a:srgbClr val="C00000"/>
                </a:solidFill>
              </a:rPr>
              <a:t>’ over the AI4H assessment platform </a:t>
            </a:r>
          </a:p>
          <a:p>
            <a:pPr lvl="2"/>
            <a:endParaRPr lang="en-US" sz="2400" dirty="0"/>
          </a:p>
          <a:p>
            <a:pPr>
              <a:buFontTx/>
              <a:buChar char="-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0273" y="234499"/>
            <a:ext cx="7886700" cy="575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Requirements Traceability Matrix-Tool Template </a:t>
            </a:r>
            <a:endParaRPr lang="en-US" sz="2200" b="1" dirty="0">
              <a:solidFill>
                <a:srgbClr val="0000FF"/>
              </a:solidFill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1105583"/>
            <a:ext cx="8765177" cy="549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585774"/>
            <a:ext cx="8621486" cy="559580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8128" y="808073"/>
            <a:ext cx="8621486" cy="57748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can we use this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requirements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traceability matrix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estimate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quality metric- ‘cost of SRS non-conformance’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during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AI4H Audit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 help towards minimizing that cost? ( during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‘system verification &amp; validation’ or ‘acceptance testing’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)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    How can we use this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requirements traceability matrix 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create ‘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 Plans/ Test Cases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 to support the following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types of tests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during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AI4H Audit ?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(e.g. Performance testing, UI testing, Model fairness &amp; bias testing, Model risk severity testing, Model robustness testing, etc.)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3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can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requirements traceability matrix  attributes 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 used as potential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METADATA candidates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under the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Storage and Catalog Package of the AI4H assessment Platform ?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(with reference to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Ferath’s work on building Metadata repository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3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9625"/>
            <a:ext cx="8929688" cy="90149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SRS(DEL 03) Revision: Next Steps</a:t>
            </a:r>
            <a:endParaRPr lang="en-US" sz="31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F14832-C499-4FC7-95BB-5CD8E3D9AF28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</TotalTime>
  <Words>633</Words>
  <Application>Microsoft Office PowerPoint</Application>
  <PresentationFormat>On-screen Show (4:3)</PresentationFormat>
  <Paragraphs>63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等线</vt:lpstr>
      <vt:lpstr>Arial</vt:lpstr>
      <vt:lpstr>Calibri</vt:lpstr>
      <vt:lpstr>Calibri Light</vt:lpstr>
      <vt:lpstr>Wingdings</vt:lpstr>
      <vt:lpstr>Office 主题​​</vt:lpstr>
      <vt:lpstr>PowerPoint Presentation</vt:lpstr>
      <vt:lpstr>System Requirements Specification(SRS): Significance </vt:lpstr>
      <vt:lpstr>System Requirements Specification(SRS):Scope</vt:lpstr>
      <vt:lpstr>          Utility of SRS for the Topic Groups</vt:lpstr>
      <vt:lpstr>System Requirements Specification(SRS):Specimen format</vt:lpstr>
      <vt:lpstr>System Requirements Specification(SRS):Specimen format</vt:lpstr>
      <vt:lpstr>SRS (DEL 03) Revision updates </vt:lpstr>
      <vt:lpstr>Requirements Traceability Matrix-Tool Template </vt:lpstr>
      <vt:lpstr>SRS(DEL 03) Revision: Next Steps</vt:lpstr>
      <vt:lpstr>SRS(DEL 03) Document: Maturity Status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DEL03 update - Att.1 Presentation</dc:title>
  <dc:creator>Campos, Simao</dc:creator>
  <cp:lastModifiedBy>Dabiri, Ayda</cp:lastModifiedBy>
  <cp:revision>74</cp:revision>
  <cp:lastPrinted>2019-04-04T08:49:31Z</cp:lastPrinted>
  <dcterms:created xsi:type="dcterms:W3CDTF">2019-03-31T15:53:06Z</dcterms:created>
  <dcterms:modified xsi:type="dcterms:W3CDTF">2022-02-16T08:27:18Z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