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4"/>
    <p:sldMasterId id="2147483684" r:id="rId5"/>
  </p:sldMasterIdLst>
  <p:notesMasterIdLst>
    <p:notesMasterId r:id="rId17"/>
  </p:notesMasterIdLst>
  <p:sldIdLst>
    <p:sldId id="258" r:id="rId6"/>
    <p:sldId id="259" r:id="rId7"/>
    <p:sldId id="261" r:id="rId8"/>
    <p:sldId id="262" r:id="rId9"/>
    <p:sldId id="263" r:id="rId10"/>
    <p:sldId id="268" r:id="rId11"/>
    <p:sldId id="270" r:id="rId12"/>
    <p:sldId id="271" r:id="rId13"/>
    <p:sldId id="269" r:id="rId14"/>
    <p:sldId id="266" r:id="rId15"/>
    <p:sldId id="267" r:id="rId16"/>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AD831A-51E7-4442-8EDD-06E21BB356D5}" v="14" dt="2022-02-13T19:40:12.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029" autoAdjust="0"/>
  </p:normalViewPr>
  <p:slideViewPr>
    <p:cSldViewPr snapToGrid="0">
      <p:cViewPr varScale="1">
        <p:scale>
          <a:sx n="68" d="100"/>
          <a:sy n="68" d="100"/>
        </p:scale>
        <p:origin x="1302" y="6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2022/2/15</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45FDEC2-DF3E-4D08-A694-69CAF3C42812}" type="slidenum">
              <a:rPr kumimoji="0" lang="zh-CN" altLang="en-US" sz="1300" b="0" i="0" u="none" strike="noStrike" kern="1200" cap="none" spc="0" normalizeH="0" baseline="0" noProof="0" smtClean="0">
                <a:ln>
                  <a:noFill/>
                </a:ln>
                <a:solidFill>
                  <a:prstClr val="black"/>
                </a:solidFill>
                <a:effectLst/>
                <a:uLnTx/>
                <a:uFillTx/>
                <a:latin typeface="等线"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zh-CN" altLang="en-US" sz="1300" b="0" i="0" u="none" strike="noStrike" kern="120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Tree>
    <p:extLst>
      <p:ext uri="{BB962C8B-B14F-4D97-AF65-F5344CB8AC3E}">
        <p14:creationId xmlns:p14="http://schemas.microsoft.com/office/powerpoint/2010/main" val="3534284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p11: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15" name="Google Shape;215;p11: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1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222" name="Google Shape;222;p1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2: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54" name="Google Shape;154;p2: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68" name="Google Shape;168;p4: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5: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75" name="Google Shape;175;p5: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5629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09160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145173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6:notes"/>
          <p:cNvSpPr txBox="1">
            <a:spLocks noGrp="1"/>
          </p:cNvSpPr>
          <p:nvPr>
            <p:ph type="body" idx="1"/>
          </p:nvPr>
        </p:nvSpPr>
        <p:spPr>
          <a:xfrm>
            <a:off x="710407" y="4925407"/>
            <a:ext cx="5683250" cy="4029879"/>
          </a:xfrm>
          <a:prstGeom prst="rect">
            <a:avLst/>
          </a:prstGeom>
        </p:spPr>
        <p:txBody>
          <a:bodyPr spcFirstLastPara="1" wrap="square" lIns="99075" tIns="49525" rIns="99075" bIns="49525" anchor="t" anchorCtr="0">
            <a:noAutofit/>
          </a:bodyPr>
          <a:lstStyle/>
          <a:p>
            <a:pPr marL="0" lvl="0" indent="0" algn="l" rtl="0">
              <a:spcBef>
                <a:spcPts val="0"/>
              </a:spcBef>
              <a:spcAft>
                <a:spcPts val="0"/>
              </a:spcAft>
              <a:buNone/>
            </a:pPr>
            <a:endParaRPr/>
          </a:p>
        </p:txBody>
      </p:sp>
      <p:sp>
        <p:nvSpPr>
          <p:cNvPr id="182" name="Google Shape;182;p6:notes"/>
          <p:cNvSpPr>
            <a:spLocks noGrp="1" noRot="1" noChangeAspect="1"/>
          </p:cNvSpPr>
          <p:nvPr>
            <p:ph type="sldImg" idx="2"/>
          </p:nvPr>
        </p:nvSpPr>
        <p:spPr>
          <a:xfrm>
            <a:off x="1249363" y="1279525"/>
            <a:ext cx="4605337" cy="34544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12554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004962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9650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529420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标题和内容" type="obj">
  <p:cSld name="标题和内容">
    <p:spTree>
      <p:nvGrpSpPr>
        <p:cNvPr id="1" name="Shape 21"/>
        <p:cNvGrpSpPr/>
        <p:nvPr/>
      </p:nvGrpSpPr>
      <p:grpSpPr>
        <a:xfrm>
          <a:off x="0" y="0"/>
          <a:ext cx="0" cy="0"/>
          <a:chOff x="0" y="0"/>
          <a:chExt cx="0" cy="0"/>
        </a:xfrm>
      </p:grpSpPr>
      <p:sp>
        <p:nvSpPr>
          <p:cNvPr id="22" name="Google Shape;22;p1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5"/>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9202731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节标题" type="secHead">
  <p:cSld name="节标题">
    <p:spTree>
      <p:nvGrpSpPr>
        <p:cNvPr id="1" name="Shape 27"/>
        <p:cNvGrpSpPr/>
        <p:nvPr/>
      </p:nvGrpSpPr>
      <p:grpSpPr>
        <a:xfrm>
          <a:off x="0" y="0"/>
          <a:ext cx="0" cy="0"/>
          <a:chOff x="0" y="0"/>
          <a:chExt cx="0" cy="0"/>
        </a:xfrm>
      </p:grpSpPr>
      <p:sp>
        <p:nvSpPr>
          <p:cNvPr id="28" name="Google Shape;28;p16"/>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6"/>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033322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两栏内容" type="twoObj">
  <p:cSld name="两栏内容">
    <p:spTree>
      <p:nvGrpSpPr>
        <p:cNvPr id="1" name="Shape 33"/>
        <p:cNvGrpSpPr/>
        <p:nvPr/>
      </p:nvGrpSpPr>
      <p:grpSpPr>
        <a:xfrm>
          <a:off x="0" y="0"/>
          <a:ext cx="0" cy="0"/>
          <a:chOff x="0" y="0"/>
          <a:chExt cx="0" cy="0"/>
        </a:xfrm>
      </p:grpSpPr>
      <p:sp>
        <p:nvSpPr>
          <p:cNvPr id="34" name="Google Shape;34;p1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7"/>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7"/>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1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1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542305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比较" type="twoTxTwoObj">
  <p:cSld name="比较">
    <p:spTree>
      <p:nvGrpSpPr>
        <p:cNvPr id="1" name="Shape 40"/>
        <p:cNvGrpSpPr/>
        <p:nvPr/>
      </p:nvGrpSpPr>
      <p:grpSpPr>
        <a:xfrm>
          <a:off x="0" y="0"/>
          <a:ext cx="0" cy="0"/>
          <a:chOff x="0" y="0"/>
          <a:chExt cx="0" cy="0"/>
        </a:xfrm>
      </p:grpSpPr>
      <p:sp>
        <p:nvSpPr>
          <p:cNvPr id="41" name="Google Shape;41;p18"/>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18"/>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8"/>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8"/>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8"/>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1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7004184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仅标题" type="titleOnly">
  <p:cSld name="仅标题">
    <p:spTree>
      <p:nvGrpSpPr>
        <p:cNvPr id="1" name="Shape 49"/>
        <p:cNvGrpSpPr/>
        <p:nvPr/>
      </p:nvGrpSpPr>
      <p:grpSpPr>
        <a:xfrm>
          <a:off x="0" y="0"/>
          <a:ext cx="0" cy="0"/>
          <a:chOff x="0" y="0"/>
          <a:chExt cx="0" cy="0"/>
        </a:xfrm>
      </p:grpSpPr>
      <p:sp>
        <p:nvSpPr>
          <p:cNvPr id="50" name="Google Shape;50;p19"/>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1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930089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空白" type="blank">
  <p:cSld name="空白">
    <p:spTree>
      <p:nvGrpSpPr>
        <p:cNvPr id="1" name="Shape 54"/>
        <p:cNvGrpSpPr/>
        <p:nvPr/>
      </p:nvGrpSpPr>
      <p:grpSpPr>
        <a:xfrm>
          <a:off x="0" y="0"/>
          <a:ext cx="0" cy="0"/>
          <a:chOff x="0" y="0"/>
          <a:chExt cx="0" cy="0"/>
        </a:xfrm>
      </p:grpSpPr>
      <p:sp>
        <p:nvSpPr>
          <p:cNvPr id="55" name="Google Shape;55;p2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008120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内容与标题" type="objTx">
  <p:cSld name="内容与标题">
    <p:spTree>
      <p:nvGrpSpPr>
        <p:cNvPr id="1" name="Shape 58"/>
        <p:cNvGrpSpPr/>
        <p:nvPr/>
      </p:nvGrpSpPr>
      <p:grpSpPr>
        <a:xfrm>
          <a:off x="0" y="0"/>
          <a:ext cx="0" cy="0"/>
          <a:chOff x="0" y="0"/>
          <a:chExt cx="0" cy="0"/>
        </a:xfrm>
      </p:grpSpPr>
      <p:sp>
        <p:nvSpPr>
          <p:cNvPr id="59" name="Google Shape;59;p21"/>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1"/>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21"/>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2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6406436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图片与标题" type="picTx">
  <p:cSld name="图片与标题">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2"/>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22"/>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559732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4803354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标题和竖排文字" type="vertTx">
  <p:cSld name="标题和竖排文字">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3"/>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2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8369350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竖排标题与文本" type="vertTitleAndTx">
  <p:cSld name="竖排标题与文本">
    <p:spTree>
      <p:nvGrpSpPr>
        <p:cNvPr id="1" name="Shape 78"/>
        <p:cNvGrpSpPr/>
        <p:nvPr/>
      </p:nvGrpSpPr>
      <p:grpSpPr>
        <a:xfrm>
          <a:off x="0" y="0"/>
          <a:ext cx="0" cy="0"/>
          <a:chOff x="0" y="0"/>
          <a:chExt cx="0" cy="0"/>
        </a:xfrm>
      </p:grpSpPr>
      <p:sp>
        <p:nvSpPr>
          <p:cNvPr id="79" name="Google Shape;79;p24"/>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4"/>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2528101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846727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49558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22140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35707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93967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0262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7185220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654103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4208536518"/>
      </p:ext>
    </p:extLst>
  </p:cSld>
  <p:clrMap bg1="lt1" tx1="dk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gmskorg@googlegroup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s://www.who.int/news-room/fact-sheets/detail/musculoskeletal-conditions"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hyperlink" Target="https://www.england.nhs.uk/elective-care-transformation/best-practice-solutions/musculoskeleta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7">
            <a:extLst>
              <a:ext uri="{FF2B5EF4-FFF2-40B4-BE49-F238E27FC236}">
                <a16:creationId xmlns:a16="http://schemas.microsoft.com/office/drawing/2014/main" id="{8DE32652-D7F2-421B-9A7B-236BD22F6105}"/>
              </a:ext>
            </a:extLst>
          </p:cNvPr>
          <p:cNvGraphicFramePr>
            <a:graphicFrameLocks noGrp="1"/>
          </p:cNvGraphicFramePr>
          <p:nvPr/>
        </p:nvGraphicFramePr>
        <p:xfrm>
          <a:off x="778564" y="4107794"/>
          <a:ext cx="7077956" cy="342900"/>
        </p:xfrm>
        <a:graphic>
          <a:graphicData uri="http://schemas.openxmlformats.org/drawingml/2006/table">
            <a:tbl>
              <a:tblPr firstRow="1" bandRow="1">
                <a:tableStyleId>{2D5ABB26-0587-4C30-8999-92F81FD0307C}</a:tableStyleId>
              </a:tblPr>
              <a:tblGrid>
                <a:gridCol w="1205082">
                  <a:extLst>
                    <a:ext uri="{9D8B030D-6E8A-4147-A177-3AD203B41FA5}">
                      <a16:colId xmlns:a16="http://schemas.microsoft.com/office/drawing/2014/main" val="796392913"/>
                    </a:ext>
                  </a:extLst>
                </a:gridCol>
                <a:gridCol w="2550167">
                  <a:extLst>
                    <a:ext uri="{9D8B030D-6E8A-4147-A177-3AD203B41FA5}">
                      <a16:colId xmlns:a16="http://schemas.microsoft.com/office/drawing/2014/main" val="1325938463"/>
                    </a:ext>
                  </a:extLst>
                </a:gridCol>
                <a:gridCol w="3322707">
                  <a:extLst>
                    <a:ext uri="{9D8B030D-6E8A-4147-A177-3AD203B41FA5}">
                      <a16:colId xmlns:a16="http://schemas.microsoft.com/office/drawing/2014/main" val="590138374"/>
                    </a:ext>
                  </a:extLst>
                </a:gridCol>
              </a:tblGrid>
              <a:tr h="278130">
                <a:tc>
                  <a:txBody>
                    <a:bodyPr/>
                    <a:lstStyle/>
                    <a:p>
                      <a:endParaRPr lang="en-GB"/>
                    </a:p>
                  </a:txBody>
                  <a:tcPr marL="68580" marR="68580" marT="34290" marB="34290"/>
                </a:tc>
                <a:tc>
                  <a:txBody>
                    <a:bodyPr/>
                    <a:lstStyle/>
                    <a:p>
                      <a:endParaRPr lang="en-GB"/>
                    </a:p>
                  </a:txBody>
                  <a:tcPr marL="68580" marR="68580" marT="34290" marB="34290"/>
                </a:tc>
                <a:tc>
                  <a:txBody>
                    <a:bodyPr/>
                    <a:lstStyle/>
                    <a:p>
                      <a:endParaRPr lang="en-GB" dirty="0"/>
                    </a:p>
                  </a:txBody>
                  <a:tcPr marL="68580" marR="68580" marT="34290" marB="34290"/>
                </a:tc>
                <a:extLst>
                  <a:ext uri="{0D108BD9-81ED-4DB2-BD59-A6C34878D82A}">
                    <a16:rowId xmlns:a16="http://schemas.microsoft.com/office/drawing/2014/main" val="1197539626"/>
                  </a:ext>
                </a:extLst>
              </a:tr>
            </a:tbl>
          </a:graphicData>
        </a:graphic>
      </p:graphicFrame>
      <p:graphicFrame>
        <p:nvGraphicFramePr>
          <p:cNvPr id="2" name="Table 2">
            <a:extLst>
              <a:ext uri="{FF2B5EF4-FFF2-40B4-BE49-F238E27FC236}">
                <a16:creationId xmlns:a16="http://schemas.microsoft.com/office/drawing/2014/main" id="{11319B83-41D3-459A-A1F4-845662CEA6B8}"/>
              </a:ext>
            </a:extLst>
          </p:cNvPr>
          <p:cNvGraphicFramePr>
            <a:graphicFrameLocks noGrp="1"/>
          </p:cNvGraphicFramePr>
          <p:nvPr>
            <p:extLst>
              <p:ext uri="{D42A27DB-BD31-4B8C-83A1-F6EECF244321}">
                <p14:modId xmlns:p14="http://schemas.microsoft.com/office/powerpoint/2010/main" val="2171471577"/>
              </p:ext>
            </p:extLst>
          </p:nvPr>
        </p:nvGraphicFramePr>
        <p:xfrm>
          <a:off x="902034" y="2838983"/>
          <a:ext cx="7112397" cy="288038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US" sz="1800" dirty="0">
                          <a:solidFill>
                            <a:schemeClr val="tx1"/>
                          </a:solidFill>
                        </a:rPr>
                        <a:t>TG-MSK</a:t>
                      </a:r>
                      <a:r>
                        <a:rPr lang="en-US" sz="1800" dirty="0"/>
                        <a:t> Topic Drivers</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US" sz="1800" dirty="0"/>
                        <a:t>Att.3 - </a:t>
                      </a:r>
                      <a:r>
                        <a:rPr lang="en-GB" sz="1800" kern="1200" dirty="0">
                          <a:effectLst/>
                        </a:rPr>
                        <a:t>Presentation (</a:t>
                      </a:r>
                      <a:r>
                        <a:rPr lang="en-US" sz="1800" dirty="0">
                          <a:solidFill>
                            <a:schemeClr val="tx1"/>
                          </a:solidFill>
                        </a:rPr>
                        <a:t>TG-MSK</a:t>
                      </a:r>
                      <a:r>
                        <a:rPr lang="en-GB" sz="1800" kern="1200" dirty="0">
                          <a:effectLst/>
                        </a:rPr>
                        <a:t>)</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SzPts val="1100"/>
                        <a:buNone/>
                      </a:pPr>
                      <a:r>
                        <a:rPr lang="en-US" sz="1800" dirty="0"/>
                        <a:t>Peter Grinbergs (EQL, UK) &amp; Yura </a:t>
                      </a:r>
                      <a:r>
                        <a:rPr lang="en-US" sz="1800" dirty="0" err="1"/>
                        <a:t>Perov</a:t>
                      </a:r>
                      <a:r>
                        <a:rPr lang="en-US" sz="1800" dirty="0"/>
                        <a:t> (Independent Contributor, UK)</a:t>
                      </a:r>
                      <a:endParaRPr sz="1800" dirty="0"/>
                    </a:p>
                  </a:txBody>
                  <a:tcPr marL="68575" marR="68575" marT="34300" marB="3430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l" rtl="0">
                        <a:spcBef>
                          <a:spcPts val="0"/>
                        </a:spcBef>
                        <a:spcAft>
                          <a:spcPts val="0"/>
                        </a:spcAft>
                        <a:buNone/>
                      </a:pPr>
                      <a:r>
                        <a:rPr lang="en-US" sz="1800" dirty="0"/>
                        <a:t>E-mail: </a:t>
                      </a:r>
                      <a:r>
                        <a:rPr lang="en-US" sz="1800" dirty="0">
                          <a:hlinkClick r:id="rId3"/>
                        </a:rPr>
                        <a:t>tgmskorg@googlegroups.com</a:t>
                      </a:r>
                      <a:endParaRPr sz="1800" dirty="0"/>
                    </a:p>
                    <a:p>
                      <a:pPr marL="0" marR="0" lvl="0" indent="0" algn="l" rtl="0">
                        <a:spcBef>
                          <a:spcPts val="0"/>
                        </a:spcBef>
                        <a:spcAft>
                          <a:spcPts val="0"/>
                        </a:spcAft>
                        <a:buNone/>
                      </a:pPr>
                      <a:r>
                        <a:rPr lang="en-US" sz="1800" dirty="0"/>
                        <a:t>(the email is read by Peter, Yura and their associate(s))</a:t>
                      </a:r>
                      <a:endParaRPr sz="1800" dirty="0"/>
                    </a:p>
                  </a:txBody>
                  <a:tcPr marL="68575" marR="68575" marT="34300" marB="3430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r>
                        <a:rPr lang="en-US" sz="1800" dirty="0"/>
                        <a:t>This PPT summarizes the status of work within </a:t>
                      </a:r>
                      <a:r>
                        <a:rPr lang="en-US" sz="1800" dirty="0">
                          <a:solidFill>
                            <a:schemeClr val="tx1"/>
                          </a:solidFill>
                        </a:rPr>
                        <a:t>TG-MSK</a:t>
                      </a:r>
                      <a:r>
                        <a:rPr lang="en-US" sz="1800" dirty="0"/>
                        <a:t>, for presentation and discussion during the meeting.</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
        <p:nvSpPr>
          <p:cNvPr id="3" name="Rectangle 6">
            <a:extLst>
              <a:ext uri="{FF2B5EF4-FFF2-40B4-BE49-F238E27FC236}">
                <a16:creationId xmlns:a16="http://schemas.microsoft.com/office/drawing/2014/main" id="{3AA5875A-E589-402B-B809-F6D4BAA63A02}"/>
              </a:ext>
            </a:extLst>
          </p:cNvPr>
          <p:cNvSpPr/>
          <p:nvPr/>
        </p:nvSpPr>
        <p:spPr>
          <a:xfrm>
            <a:off x="6316581" y="602812"/>
            <a:ext cx="2037674" cy="369332"/>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FGAI4H-N-026-A03</a:t>
            </a:r>
          </a:p>
        </p:txBody>
      </p:sp>
      <p:sp>
        <p:nvSpPr>
          <p:cNvPr id="4" name="Rectangle 3">
            <a:extLst>
              <a:ext uri="{FF2B5EF4-FFF2-40B4-BE49-F238E27FC236}">
                <a16:creationId xmlns:a16="http://schemas.microsoft.com/office/drawing/2014/main" id="{50B7AC7D-3CD4-41C4-9C8C-988494B72852}"/>
              </a:ext>
            </a:extLst>
          </p:cNvPr>
          <p:cNvSpPr/>
          <p:nvPr/>
        </p:nvSpPr>
        <p:spPr>
          <a:xfrm>
            <a:off x="5147759" y="972144"/>
            <a:ext cx="3205429" cy="369332"/>
          </a:xfrm>
          <a:prstGeom prst="rect">
            <a:avLst/>
          </a:prstGeom>
        </p:spPr>
        <p:txBody>
          <a:bodyPr wrap="non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E-meeting, 15-17 February 2022</a:t>
            </a: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a:extLst>
              <a:ext uri="{FF2B5EF4-FFF2-40B4-BE49-F238E27FC236}">
                <a16:creationId xmlns:a16="http://schemas.microsoft.com/office/drawing/2014/main" id="{D8E5C5E9-0022-40B5-B27F-5CD22CA133B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5210D80-9D80-4939-87EA-5E8B36196F37}" type="slidenum">
              <a:rPr kumimoji="0" lang="zh-CN" altLang="en-US" sz="12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extLst>
      <p:ext uri="{BB962C8B-B14F-4D97-AF65-F5344CB8AC3E}">
        <p14:creationId xmlns:p14="http://schemas.microsoft.com/office/powerpoint/2010/main" val="484151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11"/>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Next steps for the topic group</a:t>
            </a:r>
            <a:endParaRPr dirty="0"/>
          </a:p>
        </p:txBody>
      </p:sp>
      <p:sp>
        <p:nvSpPr>
          <p:cNvPr id="218" name="Google Shape;218;p11"/>
          <p:cNvSpPr txBo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marR="0" lvl="0" indent="-228600" algn="l" defTabSz="914400" rtl="0" eaLnBrk="1" fontAlgn="auto" latinLnBrk="0" hangingPunct="1">
              <a:lnSpc>
                <a:spcPct val="90000"/>
              </a:lnSpc>
              <a:spcBef>
                <a:spcPts val="0"/>
              </a:spcBef>
              <a:spcAft>
                <a:spcPts val="0"/>
              </a:spcAft>
              <a:buClr>
                <a:srgbClr val="000000"/>
              </a:buClr>
              <a:buSzPts val="2800"/>
              <a:buFont typeface="Arial"/>
              <a:buChar char="•"/>
              <a:tabLst/>
              <a:defRPr/>
            </a:pPr>
            <a:r>
              <a:rPr kumimoji="0" lang="en-GB" sz="2800" b="0" i="0" u="none" strike="noStrike" kern="0" cap="none" spc="0" normalizeH="0" baseline="0" noProof="0" dirty="0">
                <a:ln>
                  <a:noFill/>
                </a:ln>
                <a:solidFill>
                  <a:srgbClr val="000000"/>
                </a:solidFill>
                <a:effectLst/>
                <a:uLnTx/>
                <a:uFillTx/>
                <a:latin typeface="Calibri"/>
                <a:ea typeface="Calibri"/>
                <a:cs typeface="Calibri"/>
                <a:sym typeface="Calibri"/>
              </a:rPr>
              <a:t>Focus on:</a:t>
            </a:r>
          </a:p>
          <a:p>
            <a:pPr marL="685800" lvl="1" indent="-228600" defTabSz="914400">
              <a:lnSpc>
                <a:spcPct val="90000"/>
              </a:lnSpc>
              <a:buClr>
                <a:srgbClr val="000000"/>
              </a:buClr>
              <a:buSzPts val="2800"/>
              <a:buFont typeface="Arial"/>
              <a:buChar char="•"/>
              <a:defRPr/>
            </a:pPr>
            <a:r>
              <a:rPr kumimoji="0" lang="en-GB" sz="2800" b="0" i="0" u="none" strike="noStrike" kern="0" cap="none" spc="0" normalizeH="0" baseline="0" noProof="0" dirty="0">
                <a:ln>
                  <a:noFill/>
                </a:ln>
                <a:solidFill>
                  <a:srgbClr val="000000"/>
                </a:solidFill>
                <a:effectLst/>
                <a:uLnTx/>
                <a:uFillTx/>
                <a:latin typeface="Calibri"/>
                <a:ea typeface="Calibri"/>
                <a:cs typeface="Calibri"/>
                <a:sym typeface="Calibri"/>
              </a:rPr>
              <a:t>The first benchmark prototype</a:t>
            </a:r>
          </a:p>
          <a:p>
            <a:pPr marL="1143000" lvl="2" indent="-228600" defTabSz="914400">
              <a:lnSpc>
                <a:spcPct val="90000"/>
              </a:lnSpc>
              <a:buClr>
                <a:srgbClr val="000000"/>
              </a:buClr>
              <a:buSzPts val="2800"/>
              <a:buFont typeface="Arial"/>
              <a:buChar char="•"/>
              <a:defRPr/>
            </a:pPr>
            <a:r>
              <a:rPr lang="en-GB" sz="2800" kern="0" dirty="0">
                <a:solidFill>
                  <a:srgbClr val="000000"/>
                </a:solidFill>
                <a:latin typeface="Calibri"/>
                <a:ea typeface="Calibri"/>
                <a:cs typeface="Calibri"/>
                <a:sym typeface="Calibri"/>
              </a:rPr>
              <a:t>JSON representation of cases</a:t>
            </a:r>
          </a:p>
          <a:p>
            <a:pPr marL="1143000" lvl="2" indent="-228600" defTabSz="914400">
              <a:lnSpc>
                <a:spcPct val="90000"/>
              </a:lnSpc>
              <a:buClr>
                <a:srgbClr val="000000"/>
              </a:buClr>
              <a:buSzPts val="2800"/>
              <a:buFont typeface="Arial"/>
              <a:buChar char="•"/>
              <a:defRPr/>
            </a:pPr>
            <a:r>
              <a:rPr kumimoji="0" lang="en-GB" sz="2800" b="0" i="0" u="none" strike="noStrike" kern="0" cap="none" spc="0" normalizeH="0" baseline="0" noProof="0" dirty="0">
                <a:ln>
                  <a:noFill/>
                </a:ln>
                <a:solidFill>
                  <a:srgbClr val="000000"/>
                </a:solidFill>
                <a:effectLst/>
                <a:uLnTx/>
                <a:uFillTx/>
                <a:latin typeface="Calibri"/>
                <a:ea typeface="Calibri"/>
                <a:cs typeface="Calibri"/>
                <a:sym typeface="Calibri"/>
              </a:rPr>
              <a:t>Creating the first p</a:t>
            </a:r>
            <a:r>
              <a:rPr lang="en-GB" sz="2800" kern="0" dirty="0" err="1">
                <a:solidFill>
                  <a:srgbClr val="000000"/>
                </a:solidFill>
                <a:latin typeface="Calibri"/>
                <a:ea typeface="Calibri"/>
                <a:cs typeface="Calibri"/>
                <a:sym typeface="Calibri"/>
              </a:rPr>
              <a:t>rototype</a:t>
            </a:r>
            <a:endParaRPr lang="en-GB" sz="2800" kern="0" dirty="0">
              <a:solidFill>
                <a:srgbClr val="000000"/>
              </a:solidFill>
              <a:latin typeface="Calibri"/>
              <a:ea typeface="Calibri"/>
              <a:cs typeface="Calibri"/>
              <a:sym typeface="Calibri"/>
            </a:endParaRPr>
          </a:p>
          <a:p>
            <a:pPr marL="685800" lvl="1" indent="-228600" defTabSz="914400">
              <a:lnSpc>
                <a:spcPct val="90000"/>
              </a:lnSpc>
              <a:buClr>
                <a:srgbClr val="000000"/>
              </a:buClr>
              <a:buSzPts val="2800"/>
              <a:buFont typeface="Arial"/>
              <a:buChar char="•"/>
              <a:defRPr/>
            </a:pPr>
            <a:r>
              <a:rPr lang="en-GB" sz="2800" kern="0" dirty="0">
                <a:solidFill>
                  <a:srgbClr val="000000"/>
                </a:solidFill>
                <a:latin typeface="Calibri"/>
                <a:ea typeface="Calibri"/>
                <a:cs typeface="Calibri"/>
                <a:sym typeface="Calibri"/>
              </a:rPr>
              <a:t>Sources of real cases for benchmarking, if possible</a:t>
            </a:r>
          </a:p>
          <a:p>
            <a:pPr marL="685800" lvl="1" indent="-228600" defTabSz="914400">
              <a:lnSpc>
                <a:spcPct val="90000"/>
              </a:lnSpc>
              <a:buClr>
                <a:srgbClr val="000000"/>
              </a:buClr>
              <a:buSzPts val="2800"/>
              <a:buFont typeface="Arial"/>
              <a:buChar char="•"/>
              <a:defRPr/>
            </a:pPr>
            <a:r>
              <a:rPr lang="en-GB" sz="2800" kern="0" dirty="0">
                <a:solidFill>
                  <a:srgbClr val="000000"/>
                </a:solidFill>
                <a:latin typeface="Calibri"/>
                <a:ea typeface="Calibri"/>
                <a:cs typeface="Calibri"/>
                <a:sym typeface="Calibri"/>
              </a:rPr>
              <a:t>New collaborations and members</a:t>
            </a:r>
          </a:p>
          <a:p>
            <a:pPr marL="1143000" lvl="2" indent="-228600" defTabSz="914400">
              <a:lnSpc>
                <a:spcPct val="90000"/>
              </a:lnSpc>
              <a:buClr>
                <a:srgbClr val="000000"/>
              </a:buClr>
              <a:buSzPts val="2800"/>
              <a:buFont typeface="Arial"/>
              <a:buChar char="•"/>
              <a:defRPr/>
            </a:pPr>
            <a:r>
              <a:rPr lang="en-GB" sz="2800" kern="0" dirty="0">
                <a:solidFill>
                  <a:srgbClr val="000000"/>
                </a:solidFill>
                <a:latin typeface="Calibri"/>
                <a:ea typeface="Calibri"/>
                <a:cs typeface="Calibri"/>
                <a:sym typeface="Calibri"/>
              </a:rPr>
              <a:t>It would be good to be able to test the prototype with other parties soon</a:t>
            </a:r>
          </a:p>
          <a:p>
            <a:pPr marL="685800" lvl="1" indent="-228600" defTabSz="914400">
              <a:lnSpc>
                <a:spcPct val="90000"/>
              </a:lnSpc>
              <a:buClr>
                <a:srgbClr val="000000"/>
              </a:buClr>
              <a:buSzPts val="2800"/>
              <a:buFont typeface="Arial"/>
              <a:buChar char="•"/>
              <a:defRPr/>
            </a:pPr>
            <a:r>
              <a:rPr kumimoji="0" lang="en-GB" sz="2800" b="0" i="0" u="none" strike="noStrike" kern="0" cap="none" spc="0" normalizeH="0" baseline="0" noProof="0" dirty="0">
                <a:ln>
                  <a:noFill/>
                </a:ln>
                <a:solidFill>
                  <a:srgbClr val="000000"/>
                </a:solidFill>
                <a:effectLst/>
                <a:uLnTx/>
                <a:uFillTx/>
                <a:latin typeface="Calibri"/>
                <a:ea typeface="Calibri"/>
                <a:cs typeface="Calibri"/>
                <a:sym typeface="Calibri"/>
              </a:rPr>
              <a:t>The topic description </a:t>
            </a:r>
            <a:r>
              <a:rPr kumimoji="0" lang="en-GB" sz="2800" b="0" i="0" u="none" strike="noStrike" kern="0" cap="none" spc="0" normalizeH="0" baseline="0" noProof="0">
                <a:ln>
                  <a:noFill/>
                </a:ln>
                <a:solidFill>
                  <a:srgbClr val="000000"/>
                </a:solidFill>
                <a:effectLst/>
                <a:uLnTx/>
                <a:uFillTx/>
                <a:latin typeface="Calibri"/>
                <a:ea typeface="Calibri"/>
                <a:cs typeface="Calibri"/>
                <a:sym typeface="Calibri"/>
              </a:rPr>
              <a:t>document work</a:t>
            </a:r>
            <a:endParaRPr kumimoji="0" lang="en-GB" sz="2800" b="0" i="0" u="none" strike="noStrike" kern="0" cap="none" spc="0" normalizeH="0" baseline="0" noProof="0" dirty="0">
              <a:ln>
                <a:noFill/>
              </a:ln>
              <a:solidFill>
                <a:srgbClr val="000000"/>
              </a:solidFill>
              <a:effectLst/>
              <a:uLnTx/>
              <a:uFillTx/>
              <a:latin typeface="Calibri"/>
              <a:ea typeface="Calibri"/>
              <a:cs typeface="Calibri"/>
              <a:sym typeface="Calibri"/>
            </a:endParaRPr>
          </a:p>
          <a:p>
            <a:pPr marL="685800" lvl="1" indent="-228600" defTabSz="914400">
              <a:lnSpc>
                <a:spcPct val="90000"/>
              </a:lnSpc>
              <a:buClr>
                <a:srgbClr val="000000"/>
              </a:buClr>
              <a:buSzPts val="2800"/>
              <a:buFont typeface="Arial"/>
              <a:buChar char="•"/>
              <a:defRPr/>
            </a:pPr>
            <a:r>
              <a:rPr lang="en-GB" sz="2800" kern="0" dirty="0">
                <a:solidFill>
                  <a:srgbClr val="000000"/>
                </a:solidFill>
                <a:latin typeface="Calibri"/>
                <a:ea typeface="Calibri"/>
                <a:cs typeface="Calibri"/>
                <a:sym typeface="Calibri"/>
              </a:rPr>
              <a:t>The audit opportunity</a:t>
            </a:r>
            <a:endParaRPr kumimoji="0" sz="28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sp>
        <p:nvSpPr>
          <p:cNvPr id="219" name="Google Shape;219;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10</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1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References</a:t>
            </a:r>
            <a:endParaRPr/>
          </a:p>
        </p:txBody>
      </p:sp>
      <p:sp>
        <p:nvSpPr>
          <p:cNvPr id="225" name="Google Shape;225;p12"/>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1600"/>
              <a:buChar char="•"/>
            </a:pPr>
            <a:r>
              <a:rPr lang="en-US" sz="1600" dirty="0"/>
              <a:t>[1] "Musculoskeletal conditions" on WHO website. </a:t>
            </a:r>
            <a:r>
              <a:rPr lang="en-US" sz="1600" u="sng" dirty="0">
                <a:solidFill>
                  <a:schemeClr val="hlink"/>
                </a:solidFill>
                <a:hlinkClick r:id="rId3"/>
              </a:rPr>
              <a:t>https://www.who.int/news-room/fact-sheets/detail/musculoskeletal-conditions</a:t>
            </a:r>
            <a:endParaRPr sz="1600" dirty="0"/>
          </a:p>
          <a:p>
            <a:pPr marL="228600" lvl="0" indent="-228600" algn="l" rtl="0">
              <a:lnSpc>
                <a:spcPct val="90000"/>
              </a:lnSpc>
              <a:spcBef>
                <a:spcPts val="1000"/>
              </a:spcBef>
              <a:spcAft>
                <a:spcPts val="0"/>
              </a:spcAft>
              <a:buClr>
                <a:schemeClr val="dk1"/>
              </a:buClr>
              <a:buSzPts val="1600"/>
              <a:buChar char="•"/>
            </a:pPr>
            <a:r>
              <a:rPr lang="en-US" sz="1600" dirty="0"/>
              <a:t>[2] "Musculoskeletal" page on NHS England website. </a:t>
            </a:r>
            <a:r>
              <a:rPr lang="en-US" sz="1600" u="sng" dirty="0">
                <a:solidFill>
                  <a:schemeClr val="hlink"/>
                </a:solidFill>
                <a:hlinkClick r:id="rId4"/>
              </a:rPr>
              <a:t>https://www.england.nhs.uk/elective-care-transformation/best-practice-solutions/musculoskeletal/</a:t>
            </a:r>
            <a:endParaRPr dirty="0"/>
          </a:p>
        </p:txBody>
      </p:sp>
      <p:sp>
        <p:nvSpPr>
          <p:cNvPr id="226" name="Google Shape;226;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11</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Background &amp; Relevance</a:t>
            </a:r>
            <a:endParaRPr/>
          </a:p>
        </p:txBody>
      </p:sp>
      <p:sp>
        <p:nvSpPr>
          <p:cNvPr id="157" name="Google Shape;157;p2"/>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dirty="0"/>
              <a:t>“Musculoskeletal conditions comprise more than 150 diagnoses that affect the locomotor system; that is, muscles, bones, joints and associated tissues…” [1]</a:t>
            </a:r>
            <a:endParaRPr dirty="0"/>
          </a:p>
          <a:p>
            <a:pPr marL="228600" lvl="0" indent="-228600" algn="l" rtl="0">
              <a:lnSpc>
                <a:spcPct val="90000"/>
              </a:lnSpc>
              <a:spcBef>
                <a:spcPts val="1000"/>
              </a:spcBef>
              <a:spcAft>
                <a:spcPts val="0"/>
              </a:spcAft>
              <a:buClr>
                <a:schemeClr val="dk1"/>
              </a:buClr>
              <a:buSzPts val="2000"/>
              <a:buChar char="•"/>
            </a:pPr>
            <a:r>
              <a:rPr lang="en-US" sz="2000" dirty="0"/>
              <a:t>Painful MSK conditions affect 20-33% of the world's population [1].</a:t>
            </a:r>
            <a:endParaRPr dirty="0"/>
          </a:p>
          <a:p>
            <a:pPr marL="228600" lvl="0" indent="-228600" algn="l" rtl="0">
              <a:lnSpc>
                <a:spcPct val="90000"/>
              </a:lnSpc>
              <a:spcBef>
                <a:spcPts val="1000"/>
              </a:spcBef>
              <a:spcAft>
                <a:spcPts val="0"/>
              </a:spcAft>
              <a:buClr>
                <a:schemeClr val="dk1"/>
              </a:buClr>
              <a:buSzPts val="2000"/>
              <a:buChar char="•"/>
            </a:pPr>
            <a:r>
              <a:rPr lang="en-US" sz="2000" dirty="0"/>
              <a:t>According to the WHO, “[Musculoskeletal] conditions are the leading contributor to disability worldwide, with low back pain being the single leading cause of disability globally. ... MSK conditions significantly limit mobility and dexterity, leading to early retirement from work, reduced accumulated wealth and reduced ability to participate in social roles. The greatest proportion of non-cancer persistent pain conditions is accounted for by MSK conditions. ... MSK conditions are commonly linked with depression and increase the risk of developing other chronic health conditions” [1].</a:t>
            </a:r>
            <a:endParaRPr dirty="0"/>
          </a:p>
          <a:p>
            <a:pPr marL="228600" lvl="0" indent="-228600" algn="l" rtl="0">
              <a:lnSpc>
                <a:spcPct val="90000"/>
              </a:lnSpc>
              <a:spcBef>
                <a:spcPts val="1000"/>
              </a:spcBef>
              <a:spcAft>
                <a:spcPts val="0"/>
              </a:spcAft>
              <a:buClr>
                <a:schemeClr val="dk1"/>
              </a:buClr>
              <a:buSzPts val="2000"/>
              <a:buChar char="•"/>
            </a:pPr>
            <a:r>
              <a:rPr lang="en-US" sz="2000" dirty="0"/>
              <a:t>Up to 30% of consultations carried out by primary care doctors in the UK (as an example) are for MSK conditions [2].</a:t>
            </a:r>
            <a:endParaRPr dirty="0"/>
          </a:p>
        </p:txBody>
      </p:sp>
      <p:sp>
        <p:nvSpPr>
          <p:cNvPr id="158" name="Google Shape;158;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4"/>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Topic Group’s Goal</a:t>
            </a:r>
            <a:endParaRPr/>
          </a:p>
        </p:txBody>
      </p:sp>
      <p:sp>
        <p:nvSpPr>
          <p:cNvPr id="171" name="Google Shape;171;p4"/>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000"/>
              <a:buChar char="•"/>
            </a:pPr>
            <a:r>
              <a:rPr lang="en-US" sz="2000" dirty="0"/>
              <a:t>The topic group is dedicated to AI/ML applications for MSK medicine. It is dedicated to establishing </a:t>
            </a:r>
            <a:r>
              <a:rPr lang="en-US" sz="2000" dirty="0" err="1"/>
              <a:t>standardised</a:t>
            </a:r>
            <a:r>
              <a:rPr lang="en-US" sz="2000" dirty="0"/>
              <a:t> benchmarking guidelines.</a:t>
            </a:r>
            <a:endParaRPr dirty="0"/>
          </a:p>
          <a:p>
            <a:pPr marL="228600" lvl="0" indent="-228600" algn="l" rtl="0">
              <a:lnSpc>
                <a:spcPct val="90000"/>
              </a:lnSpc>
              <a:spcBef>
                <a:spcPts val="1000"/>
              </a:spcBef>
              <a:spcAft>
                <a:spcPts val="0"/>
              </a:spcAft>
              <a:buClr>
                <a:schemeClr val="dk1"/>
              </a:buClr>
              <a:buSzPts val="2000"/>
              <a:buChar char="•"/>
            </a:pPr>
            <a:r>
              <a:rPr lang="en-US" sz="2000" dirty="0"/>
              <a:t>That includes specifying input data and outputs of AI systems for different AI tasks for MSK medicine.</a:t>
            </a:r>
            <a:endParaRPr dirty="0"/>
          </a:p>
          <a:p>
            <a:pPr marL="228600" lvl="0" indent="-228600" algn="l" rtl="0">
              <a:lnSpc>
                <a:spcPct val="90000"/>
              </a:lnSpc>
              <a:spcBef>
                <a:spcPts val="1000"/>
              </a:spcBef>
              <a:spcAft>
                <a:spcPts val="0"/>
              </a:spcAft>
              <a:buClr>
                <a:schemeClr val="dk1"/>
              </a:buClr>
              <a:buSzPts val="2000"/>
              <a:buChar char="•"/>
            </a:pPr>
            <a:r>
              <a:rPr lang="en-US" sz="2000" dirty="0"/>
              <a:t>Relevant areas for the topic group: prevention strategies, triage (in particular identifying urgency), diagnosis, prognosis and treatment of musculoskeletal (MSK) conditions with the applications of artificial intelligence (AI) and machine learning (ML) approaches including computer vision (CV), augmented and virtual reality (AR/VR), natural language processing (NLP), natural language understanding and other approaches.</a:t>
            </a:r>
            <a:endParaRPr sz="2000" dirty="0"/>
          </a:p>
        </p:txBody>
      </p:sp>
      <p:sp>
        <p:nvSpPr>
          <p:cNvPr id="172" name="Google Shape;17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a:t>Topic Group Status</a:t>
            </a:r>
            <a:endParaRPr/>
          </a:p>
        </p:txBody>
      </p:sp>
      <p:sp>
        <p:nvSpPr>
          <p:cNvPr id="178" name="Google Shape;178;p5"/>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lvl="0" indent="-241934" algn="l" rtl="0">
              <a:lnSpc>
                <a:spcPct val="90000"/>
              </a:lnSpc>
              <a:spcBef>
                <a:spcPts val="1000"/>
              </a:spcBef>
              <a:spcAft>
                <a:spcPts val="0"/>
              </a:spcAft>
              <a:buClr>
                <a:schemeClr val="dk1"/>
              </a:buClr>
              <a:buSzPts val="2800"/>
              <a:buChar char="•"/>
            </a:pPr>
            <a:r>
              <a:rPr lang="en-US" dirty="0"/>
              <a:t>There are now 8 members in the topic group.</a:t>
            </a:r>
          </a:p>
          <a:p>
            <a:pPr marL="228600" lvl="0" indent="-241934" algn="l" rtl="0">
              <a:lnSpc>
                <a:spcPct val="90000"/>
              </a:lnSpc>
              <a:spcBef>
                <a:spcPts val="1000"/>
              </a:spcBef>
              <a:spcAft>
                <a:spcPts val="0"/>
              </a:spcAft>
              <a:buClr>
                <a:schemeClr val="dk1"/>
              </a:buClr>
              <a:buSzPts val="2800"/>
              <a:buChar char="•"/>
            </a:pPr>
            <a:r>
              <a:rPr lang="en-US" dirty="0"/>
              <a:t>4* further topic group meetings happened since the last focus group meeting.</a:t>
            </a:r>
            <a:endParaRPr dirty="0"/>
          </a:p>
          <a:p>
            <a:pPr marL="228600" lvl="0" indent="-241934" algn="l" rtl="0">
              <a:lnSpc>
                <a:spcPct val="90000"/>
              </a:lnSpc>
              <a:spcBef>
                <a:spcPts val="1000"/>
              </a:spcBef>
              <a:spcAft>
                <a:spcPts val="0"/>
              </a:spcAft>
              <a:buClr>
                <a:schemeClr val="dk1"/>
              </a:buClr>
              <a:buSzPts val="2800"/>
              <a:buChar char="•"/>
            </a:pPr>
            <a:r>
              <a:rPr lang="en-US" dirty="0"/>
              <a:t>The fourth version of the Topic Description Document was created (using the new template). It is a work-in-progress.</a:t>
            </a:r>
          </a:p>
        </p:txBody>
      </p:sp>
      <p:sp>
        <p:nvSpPr>
          <p:cNvPr id="179" name="Google Shape;179;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3" name="TextBox 2">
            <a:extLst>
              <a:ext uri="{FF2B5EF4-FFF2-40B4-BE49-F238E27FC236}">
                <a16:creationId xmlns:a16="http://schemas.microsoft.com/office/drawing/2014/main" id="{00E4615D-7A18-407E-A154-C32B875B1392}"/>
              </a:ext>
            </a:extLst>
          </p:cNvPr>
          <p:cNvSpPr txBox="1"/>
          <p:nvPr/>
        </p:nvSpPr>
        <p:spPr>
          <a:xfrm>
            <a:off x="678426" y="5911151"/>
            <a:ext cx="2582758" cy="307777"/>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lumMod val="50000"/>
                    <a:lumOff val="50000"/>
                  </a:srgbClr>
                </a:solidFill>
                <a:effectLst/>
                <a:uLnTx/>
                <a:uFillTx/>
                <a:latin typeface="Arial"/>
                <a:ea typeface="+mn-ea"/>
                <a:cs typeface="+mn-cs"/>
              </a:rPr>
              <a:t>* - excluding cancelled one(s).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The current focus</a:t>
            </a:r>
            <a:endParaRPr dirty="0"/>
          </a:p>
        </p:txBody>
      </p:sp>
      <p:sp>
        <p:nvSpPr>
          <p:cNvPr id="185" name="Google Shape;185;p6"/>
          <p:cNvSpPr txBox="1">
            <a:spLocks noGrp="1"/>
          </p:cNvSpPr>
          <p:nvPr>
            <p:ph type="body" idx="1"/>
          </p:nvPr>
        </p:nvSpPr>
        <p:spPr>
          <a:xfrm>
            <a:off x="628650" y="1825624"/>
            <a:ext cx="7886700" cy="466724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Prediction for and prevention of MSK conditions, including:</a:t>
            </a:r>
          </a:p>
          <a:p>
            <a:pPr marL="685800" lvl="1" indent="-228600">
              <a:spcBef>
                <a:spcPts val="0"/>
              </a:spcBef>
              <a:buSzPts val="2800"/>
            </a:pPr>
            <a:r>
              <a:rPr lang="en-US" dirty="0"/>
              <a:t>risk identification (e.g. probability estimation),</a:t>
            </a:r>
          </a:p>
          <a:p>
            <a:pPr marL="685800" lvl="1" indent="-228600">
              <a:spcBef>
                <a:spcPts val="0"/>
              </a:spcBef>
              <a:buSzPts val="2800"/>
            </a:pPr>
            <a:r>
              <a:rPr lang="en-US" dirty="0"/>
              <a:t>risk reduction (including new conditions, worsening of MSK condition states, etc.).</a:t>
            </a:r>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5</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 to the TDD</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6</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sp>
        <p:nvSpPr>
          <p:cNvPr id="6" name="TextBox 5">
            <a:extLst>
              <a:ext uri="{FF2B5EF4-FFF2-40B4-BE49-F238E27FC236}">
                <a16:creationId xmlns:a16="http://schemas.microsoft.com/office/drawing/2014/main" id="{D2CD3FC1-1B30-4EB4-9596-CB2036155C3F}"/>
              </a:ext>
            </a:extLst>
          </p:cNvPr>
          <p:cNvSpPr txBox="1"/>
          <p:nvPr/>
        </p:nvSpPr>
        <p:spPr>
          <a:xfrm>
            <a:off x="3120759" y="5972189"/>
            <a:ext cx="3493264"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1" u="none" strike="noStrike" kern="1200" cap="none" spc="0" normalizeH="0" baseline="0" noProof="0" dirty="0">
                <a:ln>
                  <a:noFill/>
                </a:ln>
                <a:solidFill>
                  <a:srgbClr val="000000"/>
                </a:solidFill>
                <a:effectLst/>
                <a:uLnTx/>
                <a:uFillTx/>
                <a:latin typeface="Arial"/>
                <a:ea typeface="+mn-ea"/>
                <a:cs typeface="+mn-cs"/>
              </a:rPr>
              <a:t>This is a part of the new section.</a:t>
            </a:r>
          </a:p>
        </p:txBody>
      </p:sp>
      <p:pic>
        <p:nvPicPr>
          <p:cNvPr id="3" name="Picture 2" descr="Text, letter&#10;&#10;Description automatically generated">
            <a:extLst>
              <a:ext uri="{FF2B5EF4-FFF2-40B4-BE49-F238E27FC236}">
                <a16:creationId xmlns:a16="http://schemas.microsoft.com/office/drawing/2014/main" id="{AC8EAF6F-D526-499E-BE5B-78C67455FDDC}"/>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962757" y="1705519"/>
            <a:ext cx="7465899" cy="40382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827451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 to the TDD</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7</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pic>
        <p:nvPicPr>
          <p:cNvPr id="4" name="Picture 3" descr="Text, letter&#10;&#10;Description automatically generated">
            <a:extLst>
              <a:ext uri="{FF2B5EF4-FFF2-40B4-BE49-F238E27FC236}">
                <a16:creationId xmlns:a16="http://schemas.microsoft.com/office/drawing/2014/main" id="{9C420E08-954A-4458-8F80-491A2765555E}"/>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996407" y="1955496"/>
            <a:ext cx="7151186" cy="34509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09957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365126"/>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 to the TDD</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pic>
        <p:nvPicPr>
          <p:cNvPr id="4" name="Picture 3" descr="Text, letter&#10;&#10;Description automatically generated">
            <a:extLst>
              <a:ext uri="{FF2B5EF4-FFF2-40B4-BE49-F238E27FC236}">
                <a16:creationId xmlns:a16="http://schemas.microsoft.com/office/drawing/2014/main" id="{9C420E08-954A-4458-8F80-491A2765555E}"/>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996407" y="1938047"/>
            <a:ext cx="7151186" cy="340262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930133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6"/>
          <p:cNvSpPr txBox="1">
            <a:spLocks noGrp="1"/>
          </p:cNvSpPr>
          <p:nvPr>
            <p:ph type="title"/>
          </p:nvPr>
        </p:nvSpPr>
        <p:spPr>
          <a:xfrm>
            <a:off x="628650" y="-74488"/>
            <a:ext cx="8352512"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dirty="0"/>
              <a:t>Updates: synthetic cases</a:t>
            </a:r>
            <a:endParaRPr dirty="0"/>
          </a:p>
        </p:txBody>
      </p:sp>
      <p:sp>
        <p:nvSpPr>
          <p:cNvPr id="186" name="Google Shape;186;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9</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pic>
        <p:nvPicPr>
          <p:cNvPr id="3" name="Picture 2" descr="A screenshot of a computer&#10;&#10;Description automatically generated with medium confidence">
            <a:extLst>
              <a:ext uri="{FF2B5EF4-FFF2-40B4-BE49-F238E27FC236}">
                <a16:creationId xmlns:a16="http://schemas.microsoft.com/office/drawing/2014/main" id="{8E7F0707-87D3-4E45-BFDF-D9A69DD0F2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672" y="1081832"/>
            <a:ext cx="8612925" cy="2286305"/>
          </a:xfrm>
          <a:prstGeom prst="rect">
            <a:avLst/>
          </a:prstGeom>
        </p:spPr>
      </p:pic>
      <p:pic>
        <p:nvPicPr>
          <p:cNvPr id="5" name="Picture 4">
            <a:extLst>
              <a:ext uri="{FF2B5EF4-FFF2-40B4-BE49-F238E27FC236}">
                <a16:creationId xmlns:a16="http://schemas.microsoft.com/office/drawing/2014/main" id="{74B04D7E-2946-44F0-B65D-01CDE1BE36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352" y="4936361"/>
            <a:ext cx="8462596" cy="546265"/>
          </a:xfrm>
          <a:prstGeom prst="rect">
            <a:avLst/>
          </a:prstGeom>
        </p:spPr>
      </p:pic>
      <p:pic>
        <p:nvPicPr>
          <p:cNvPr id="9" name="Picture 8">
            <a:extLst>
              <a:ext uri="{FF2B5EF4-FFF2-40B4-BE49-F238E27FC236}">
                <a16:creationId xmlns:a16="http://schemas.microsoft.com/office/drawing/2014/main" id="{87DFB29D-00BC-42FE-B92E-81BCC8150AA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7352" y="5598935"/>
            <a:ext cx="8462596" cy="525841"/>
          </a:xfrm>
          <a:prstGeom prst="rect">
            <a:avLst/>
          </a:prstGeom>
        </p:spPr>
      </p:pic>
      <p:pic>
        <p:nvPicPr>
          <p:cNvPr id="11" name="Picture 10" descr="Graphical user interface, application, table&#10;&#10;Description automatically generated">
            <a:extLst>
              <a:ext uri="{FF2B5EF4-FFF2-40B4-BE49-F238E27FC236}">
                <a16:creationId xmlns:a16="http://schemas.microsoft.com/office/drawing/2014/main" id="{DC0EE199-0062-49FA-ADFD-D9A4F3FFF12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07352" y="6223557"/>
            <a:ext cx="1601981" cy="525841"/>
          </a:xfrm>
          <a:prstGeom prst="rect">
            <a:avLst/>
          </a:prstGeom>
        </p:spPr>
      </p:pic>
      <p:sp>
        <p:nvSpPr>
          <p:cNvPr id="12" name="TextBox 11">
            <a:extLst>
              <a:ext uri="{FF2B5EF4-FFF2-40B4-BE49-F238E27FC236}">
                <a16:creationId xmlns:a16="http://schemas.microsoft.com/office/drawing/2014/main" id="{3985D3F5-DA8F-4E12-ACC5-D60F2C5876C8}"/>
              </a:ext>
            </a:extLst>
          </p:cNvPr>
          <p:cNvSpPr txBox="1"/>
          <p:nvPr/>
        </p:nvSpPr>
        <p:spPr>
          <a:xfrm>
            <a:off x="407353" y="3541650"/>
            <a:ext cx="8462596" cy="1200329"/>
          </a:xfrm>
          <a:prstGeom prst="rect">
            <a:avLst/>
          </a:prstGeom>
          <a:noFill/>
        </p:spPr>
        <p:txBody>
          <a:bodyPr wrap="square" rtlCol="0">
            <a:spAutoFit/>
          </a:bodyPr>
          <a:lstStyle/>
          <a:p>
            <a:r>
              <a:rPr lang="en-GB" dirty="0"/>
              <a:t>8 cases with up to 53 ‘inputs’ and:</a:t>
            </a:r>
          </a:p>
          <a:p>
            <a:pPr marL="285750" indent="-285750">
              <a:buFont typeface="Arial" panose="020B0604020202020204" pitchFamily="34" charset="0"/>
              <a:buChar char="•"/>
            </a:pPr>
            <a:r>
              <a:rPr lang="en-GB" dirty="0"/>
              <a:t>up to 8 ‘outputs’ for ‘</a:t>
            </a:r>
            <a:r>
              <a:rPr lang="en-GB" b="0" i="0" dirty="0">
                <a:solidFill>
                  <a:srgbClr val="000000"/>
                </a:solidFill>
                <a:effectLst/>
                <a:latin typeface="Roboto" panose="02000000000000000000" pitchFamily="2" charset="0"/>
              </a:rPr>
              <a:t>a specific outcome for or chance of recovery, or condition deterioration or development, or new condition;’</a:t>
            </a:r>
            <a:endParaRPr lang="en-GB" dirty="0"/>
          </a:p>
          <a:p>
            <a:pPr marL="285750" indent="-285750">
              <a:buFont typeface="Arial" panose="020B0604020202020204" pitchFamily="34" charset="0"/>
              <a:buChar char="•"/>
            </a:pPr>
            <a:r>
              <a:rPr lang="en-GB" dirty="0"/>
              <a:t>up to 9 ‘outputs’ for a ‘</a:t>
            </a:r>
            <a:r>
              <a:rPr lang="en-GB" b="0" i="0" dirty="0">
                <a:solidFill>
                  <a:srgbClr val="000000"/>
                </a:solidFill>
                <a:effectLst/>
                <a:latin typeface="Roboto" panose="02000000000000000000" pitchFamily="2" charset="0"/>
              </a:rPr>
              <a:t>next treatment or procedure recommended’</a:t>
            </a:r>
            <a:endParaRPr lang="en-GB" dirty="0"/>
          </a:p>
        </p:txBody>
      </p:sp>
    </p:spTree>
    <p:extLst>
      <p:ext uri="{BB962C8B-B14F-4D97-AF65-F5344CB8AC3E}">
        <p14:creationId xmlns:p14="http://schemas.microsoft.com/office/powerpoint/2010/main" val="2407461248"/>
      </p:ext>
    </p:extLst>
  </p:cSld>
  <p:clrMapOvr>
    <a:masterClrMapping/>
  </p:clrMapOvr>
</p:sld>
</file>

<file path=ppt/theme/theme1.xml><?xml version="1.0" encoding="utf-8"?>
<a:theme xmlns:a="http://schemas.openxmlformats.org/drawingml/2006/main" name="1_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Office 主题​​">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18709A3-64C1-4B0B-9092-F8BF9B9A06F1}"/>
</file>

<file path=customXml/itemProps2.xml><?xml version="1.0" encoding="utf-8"?>
<ds:datastoreItem xmlns:ds="http://schemas.openxmlformats.org/officeDocument/2006/customXml" ds:itemID="{F184CAA2-BAD4-448C-A1B0-249BCFF858F6}"/>
</file>

<file path=customXml/itemProps3.xml><?xml version="1.0" encoding="utf-8"?>
<ds:datastoreItem xmlns:ds="http://schemas.openxmlformats.org/officeDocument/2006/customXml" ds:itemID="{BB5DAE62-D6A6-4E06-A3B0-C9F27D995B2A}"/>
</file>

<file path=docProps/app.xml><?xml version="1.0" encoding="utf-8"?>
<Properties xmlns="http://schemas.openxmlformats.org/officeDocument/2006/extended-properties" xmlns:vt="http://schemas.openxmlformats.org/officeDocument/2006/docPropsVTypes">
  <Template>Office Theme</Template>
  <TotalTime>0</TotalTime>
  <Words>663</Words>
  <Application>Microsoft Office PowerPoint</Application>
  <PresentationFormat>On-screen Show (4:3)</PresentationFormat>
  <Paragraphs>65</Paragraphs>
  <Slides>11</Slides>
  <Notes>11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等线</vt:lpstr>
      <vt:lpstr>Arial</vt:lpstr>
      <vt:lpstr>Calibri</vt:lpstr>
      <vt:lpstr>Calibri Light</vt:lpstr>
      <vt:lpstr>Roboto</vt:lpstr>
      <vt:lpstr>1_Office 主题​​</vt:lpstr>
      <vt:lpstr>2_Office 主题​​</vt:lpstr>
      <vt:lpstr>PowerPoint Presentation</vt:lpstr>
      <vt:lpstr>Background &amp; Relevance</vt:lpstr>
      <vt:lpstr>Topic Group’s Goal</vt:lpstr>
      <vt:lpstr>Topic Group Status</vt:lpstr>
      <vt:lpstr>The current focus</vt:lpstr>
      <vt:lpstr>Updates to the TDD</vt:lpstr>
      <vt:lpstr>Updates to the TDD</vt:lpstr>
      <vt:lpstr>Updates to the TDD</vt:lpstr>
      <vt:lpstr>Updates: synthetic cases</vt:lpstr>
      <vt:lpstr>Next steps for the topic group</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Att.3 - Presentation (TG-MSK)</dc:title>
  <dc:creator/>
  <cp:lastModifiedBy/>
  <cp:revision>1</cp:revision>
  <dcterms:created xsi:type="dcterms:W3CDTF">2022-02-13T19:40:12Z</dcterms:created>
  <dcterms:modified xsi:type="dcterms:W3CDTF">2022-02-15T10:03:05Z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