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69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CAE339-1D3F-48B2-B90E-0A9A03E7F73E}" v="8" dt="2022-02-14T15:43:06.2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09"/>
  </p:normalViewPr>
  <p:slideViewPr>
    <p:cSldViewPr snapToGrid="0" snapToObjects="1">
      <p:cViewPr varScale="1">
        <p:scale>
          <a:sx n="64" d="100"/>
          <a:sy n="64" d="100"/>
        </p:scale>
        <p:origin x="791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biri, Ayda" userId="b37f3988-c176-4be8-807a-107e80ddceeb" providerId="ADAL" clId="{58CAE339-1D3F-48B2-B90E-0A9A03E7F73E}"/>
    <pc:docChg chg="undo custSel modSld">
      <pc:chgData name="Dabiri, Ayda" userId="b37f3988-c176-4be8-807a-107e80ddceeb" providerId="ADAL" clId="{58CAE339-1D3F-48B2-B90E-0A9A03E7F73E}" dt="2022-02-14T15:44:21.763" v="51" actId="20577"/>
      <pc:docMkLst>
        <pc:docMk/>
      </pc:docMkLst>
      <pc:sldChg chg="modSp">
        <pc:chgData name="Dabiri, Ayda" userId="b37f3988-c176-4be8-807a-107e80ddceeb" providerId="ADAL" clId="{58CAE339-1D3F-48B2-B90E-0A9A03E7F73E}" dt="2022-02-14T15:42:45.906" v="43" actId="1076"/>
        <pc:sldMkLst>
          <pc:docMk/>
          <pc:sldMk cId="1512912224" sldId="256"/>
        </pc:sldMkLst>
        <pc:spChg chg="mod">
          <ac:chgData name="Dabiri, Ayda" userId="b37f3988-c176-4be8-807a-107e80ddceeb" providerId="ADAL" clId="{58CAE339-1D3F-48B2-B90E-0A9A03E7F73E}" dt="2022-02-14T15:42:45.906" v="43" actId="1076"/>
          <ac:spMkLst>
            <pc:docMk/>
            <pc:sldMk cId="1512912224" sldId="256"/>
            <ac:spMk id="7" creationId="{9C9B7C0A-8090-6243-BB57-798FBE3EB685}"/>
          </ac:spMkLst>
        </pc:spChg>
      </pc:sldChg>
      <pc:sldChg chg="modSp">
        <pc:chgData name="Dabiri, Ayda" userId="b37f3988-c176-4be8-807a-107e80ddceeb" providerId="ADAL" clId="{58CAE339-1D3F-48B2-B90E-0A9A03E7F73E}" dt="2022-02-14T15:44:21.763" v="51" actId="20577"/>
        <pc:sldMkLst>
          <pc:docMk/>
          <pc:sldMk cId="2383934936" sldId="269"/>
        </pc:sldMkLst>
        <pc:spChg chg="mod">
          <ac:chgData name="Dabiri, Ayda" userId="b37f3988-c176-4be8-807a-107e80ddceeb" providerId="ADAL" clId="{58CAE339-1D3F-48B2-B90E-0A9A03E7F73E}" dt="2022-02-14T15:41:47.493" v="8" actId="20577"/>
          <ac:spMkLst>
            <pc:docMk/>
            <pc:sldMk cId="2383934936" sldId="269"/>
            <ac:spMk id="9" creationId="{8C7CA0D1-8B49-4675-8A5E-57C7F64475C1}"/>
          </ac:spMkLst>
        </pc:spChg>
        <pc:graphicFrameChg chg="mod modGraphic">
          <ac:chgData name="Dabiri, Ayda" userId="b37f3988-c176-4be8-807a-107e80ddceeb" providerId="ADAL" clId="{58CAE339-1D3F-48B2-B90E-0A9A03E7F73E}" dt="2022-02-14T15:44:21.763" v="51" actId="20577"/>
          <ac:graphicFrameMkLst>
            <pc:docMk/>
            <pc:sldMk cId="2383934936" sldId="269"/>
            <ac:graphicFrameMk id="14" creationId="{F23ADA95-2EB2-45F5-AA21-8B52FA9A9E11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28730-FCED-4487-AD29-835256613C78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A0FE6-B7AA-4694-9394-B95026C08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94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1853-EC6A-F244-8D3B-C13A21A74960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13FC-2F6C-8440-9463-AC8A8614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0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1853-EC6A-F244-8D3B-C13A21A74960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13FC-2F6C-8440-9463-AC8A8614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99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1853-EC6A-F244-8D3B-C13A21A74960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13FC-2F6C-8440-9463-AC8A8614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52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1853-EC6A-F244-8D3B-C13A21A74960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13FC-2F6C-8440-9463-AC8A8614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85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1853-EC6A-F244-8D3B-C13A21A74960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13FC-2F6C-8440-9463-AC8A8614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18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1853-EC6A-F244-8D3B-C13A21A74960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13FC-2F6C-8440-9463-AC8A8614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0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1853-EC6A-F244-8D3B-C13A21A74960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13FC-2F6C-8440-9463-AC8A8614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9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1853-EC6A-F244-8D3B-C13A21A74960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13FC-2F6C-8440-9463-AC8A8614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61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1853-EC6A-F244-8D3B-C13A21A74960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13FC-2F6C-8440-9463-AC8A8614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3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1853-EC6A-F244-8D3B-C13A21A74960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13FC-2F6C-8440-9463-AC8A8614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23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1853-EC6A-F244-8D3B-C13A21A74960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13FC-2F6C-8440-9463-AC8A8614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6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D1853-EC6A-F244-8D3B-C13A21A74960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F13FC-2F6C-8440-9463-AC8A8614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1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8020904" y="935321"/>
            <a:ext cx="1987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FGAI4H-N-025-A03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6803456" y="1304653"/>
            <a:ext cx="3205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E-meeting, 15-17 February 2022</a:t>
            </a:r>
            <a:endParaRPr lang="en-GB" dirty="0"/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861075"/>
              </p:ext>
            </p:extLst>
          </p:nvPr>
        </p:nvGraphicFramePr>
        <p:xfrm>
          <a:off x="2539801" y="2719739"/>
          <a:ext cx="7112397" cy="2606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9830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2943219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029348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TG-Endoscopy Topic Driver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Att.3 – Presentation (TG-Endoscopy)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Purpose: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Discussion</a:t>
                      </a:r>
                      <a:endParaRPr lang="en-GB" sz="1800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Jianrong Wu 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Tencent Healthcare, China</a:t>
                      </a: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E-mail: </a:t>
                      </a:r>
                      <a:r>
                        <a:rPr lang="en-GB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edwinjrwu@tencent.com</a:t>
                      </a: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This PPT contains a presentation of TG-Endoscopy presented at Meeting N of the FG-AI4H (e-meeting), 15-17 February 2022. </a:t>
                      </a:r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AD758C10-AEF4-1143-A19D-EADA2B704176}"/>
              </a:ext>
            </a:extLst>
          </p:cNvPr>
          <p:cNvSpPr txBox="1"/>
          <p:nvPr/>
        </p:nvSpPr>
        <p:spPr>
          <a:xfrm>
            <a:off x="168432" y="32733"/>
            <a:ext cx="7577073" cy="662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Updates</a:t>
            </a:r>
            <a:r>
              <a:rPr lang="zh-CN" altLang="en-US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to</a:t>
            </a:r>
            <a:r>
              <a:rPr lang="zh-CN" altLang="en-US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chapter</a:t>
            </a:r>
            <a:r>
              <a:rPr lang="zh-CN" altLang="en-US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Input</a:t>
            </a:r>
            <a:r>
              <a:rPr lang="zh-CN" altLang="en-US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data</a:t>
            </a:r>
            <a:r>
              <a:rPr lang="zh-CN" altLang="en-US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structure</a:t>
            </a:r>
            <a:endParaRPr lang="en" altLang="zh-CN" sz="2800" b="1" dirty="0">
              <a:solidFill>
                <a:srgbClr val="444444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296722C-DEE6-0C48-BB12-833EA9FCC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395" y="2862240"/>
            <a:ext cx="3960000" cy="350886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E84537D-6922-BB42-A1B3-799C93EC4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244" y="2862240"/>
            <a:ext cx="3960000" cy="292186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684C1F2-2D75-B941-9198-637C0940BEA1}"/>
              </a:ext>
            </a:extLst>
          </p:cNvPr>
          <p:cNvSpPr txBox="1"/>
          <p:nvPr/>
        </p:nvSpPr>
        <p:spPr>
          <a:xfrm>
            <a:off x="2263662" y="2361289"/>
            <a:ext cx="1253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Previous</a:t>
            </a:r>
            <a:endParaRPr kumimoji="1" lang="zh-CN" altLang="en-US" sz="24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192F85A-1DD1-F740-A19F-12639D69378E}"/>
              </a:ext>
            </a:extLst>
          </p:cNvPr>
          <p:cNvSpPr txBox="1"/>
          <p:nvPr/>
        </p:nvSpPr>
        <p:spPr>
          <a:xfrm>
            <a:off x="6913227" y="2361289"/>
            <a:ext cx="1136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Current</a:t>
            </a:r>
            <a:endParaRPr kumimoji="1" lang="zh-CN" altLang="en-US" sz="24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67CE58E-ABBC-3040-88D6-35AFA0E2FEE6}"/>
              </a:ext>
            </a:extLst>
          </p:cNvPr>
          <p:cNvSpPr txBox="1"/>
          <p:nvPr/>
        </p:nvSpPr>
        <p:spPr>
          <a:xfrm>
            <a:off x="168432" y="785980"/>
            <a:ext cx="10486908" cy="961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The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input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data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structure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is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described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in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type of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data,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including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endoscopic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data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and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ultrasound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data,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not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in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type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of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endoscope.</a:t>
            </a:r>
          </a:p>
        </p:txBody>
      </p:sp>
    </p:spTree>
    <p:extLst>
      <p:ext uri="{BB962C8B-B14F-4D97-AF65-F5344CB8AC3E}">
        <p14:creationId xmlns:p14="http://schemas.microsoft.com/office/powerpoint/2010/main" val="4052215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AD758C10-AEF4-1143-A19D-EADA2B704176}"/>
              </a:ext>
            </a:extLst>
          </p:cNvPr>
          <p:cNvSpPr txBox="1"/>
          <p:nvPr/>
        </p:nvSpPr>
        <p:spPr>
          <a:xfrm>
            <a:off x="168432" y="32733"/>
            <a:ext cx="8658576" cy="662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i="0" dirty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Updates</a:t>
            </a:r>
            <a:r>
              <a:rPr lang="zh-CN" altLang="en-US" sz="2800" b="1" i="0" dirty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800" b="1" i="0" dirty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to</a:t>
            </a:r>
            <a:r>
              <a:rPr lang="zh-CN" altLang="en-US" sz="2800" b="1" i="0" dirty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800" b="1" i="0" dirty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chapter</a:t>
            </a:r>
            <a:r>
              <a:rPr lang="zh-CN" altLang="en-US" sz="2800" b="1" i="0" dirty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Output</a:t>
            </a:r>
            <a:r>
              <a:rPr lang="zh-CN" altLang="en-US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data</a:t>
            </a:r>
            <a:r>
              <a:rPr lang="zh-CN" altLang="en-US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structure</a:t>
            </a:r>
            <a:endParaRPr lang="en" altLang="zh-CN" sz="2800" b="1" i="0" dirty="0">
              <a:solidFill>
                <a:srgbClr val="444444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F519E8D-3F9A-214A-9C80-72224DD6C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597" y="2303765"/>
            <a:ext cx="3960000" cy="298678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49B7139-9853-6B40-8BCF-8670DE30D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726" y="2303765"/>
            <a:ext cx="3960000" cy="39769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DEDBA6F-15D4-0946-BE3C-998F337D6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726" y="2752615"/>
            <a:ext cx="3960000" cy="377542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43B8E0A-FCA9-274B-9B7A-8EDEC98F7243}"/>
              </a:ext>
            </a:extLst>
          </p:cNvPr>
          <p:cNvSpPr txBox="1"/>
          <p:nvPr/>
        </p:nvSpPr>
        <p:spPr>
          <a:xfrm>
            <a:off x="2284015" y="1812649"/>
            <a:ext cx="1253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Previous</a:t>
            </a:r>
            <a:endParaRPr kumimoji="1" lang="zh-CN" altLang="en-US" sz="24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C93E22F-F8AF-194E-8D98-07280A54AF09}"/>
              </a:ext>
            </a:extLst>
          </p:cNvPr>
          <p:cNvSpPr txBox="1"/>
          <p:nvPr/>
        </p:nvSpPr>
        <p:spPr>
          <a:xfrm>
            <a:off x="7602558" y="1812649"/>
            <a:ext cx="1136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Current</a:t>
            </a:r>
            <a:endParaRPr kumimoji="1" lang="zh-CN" altLang="en-US" sz="24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23CBBCE-C310-3C4C-A045-4A6E22C09DE0}"/>
              </a:ext>
            </a:extLst>
          </p:cNvPr>
          <p:cNvSpPr txBox="1"/>
          <p:nvPr/>
        </p:nvSpPr>
        <p:spPr>
          <a:xfrm>
            <a:off x="168432" y="785980"/>
            <a:ext cx="10486908" cy="961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The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output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data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structure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is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described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in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type of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tasks,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including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detection,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classification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and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segmentation,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not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in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type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of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endoscope.</a:t>
            </a:r>
          </a:p>
        </p:txBody>
      </p:sp>
    </p:spTree>
    <p:extLst>
      <p:ext uri="{BB962C8B-B14F-4D97-AF65-F5344CB8AC3E}">
        <p14:creationId xmlns:p14="http://schemas.microsoft.com/office/powerpoint/2010/main" val="2628765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AD758C10-AEF4-1143-A19D-EADA2B704176}"/>
              </a:ext>
            </a:extLst>
          </p:cNvPr>
          <p:cNvSpPr txBox="1"/>
          <p:nvPr/>
        </p:nvSpPr>
        <p:spPr>
          <a:xfrm>
            <a:off x="168432" y="32733"/>
            <a:ext cx="8938992" cy="662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Updates</a:t>
            </a:r>
            <a:r>
              <a:rPr lang="zh-CN" altLang="en-US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to</a:t>
            </a:r>
            <a:r>
              <a:rPr lang="zh-CN" altLang="en-US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chapter</a:t>
            </a:r>
            <a:r>
              <a:rPr lang="zh-CN" altLang="en-US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Annotation</a:t>
            </a:r>
            <a:r>
              <a:rPr lang="zh-CN" altLang="en-US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of</a:t>
            </a:r>
            <a:r>
              <a:rPr lang="zh-CN" altLang="en-US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classification</a:t>
            </a:r>
            <a:endParaRPr lang="en" altLang="zh-CN" sz="2800" b="1" dirty="0">
              <a:solidFill>
                <a:srgbClr val="444444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18DF19E-A5F7-9848-A378-6417D3C50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146" y="2000367"/>
            <a:ext cx="3960000" cy="28394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CDEB939-ADB1-1349-B852-4568560F9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146" y="4851963"/>
            <a:ext cx="3960000" cy="11014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3BB26F5-A1DE-404F-8ECA-F6862DC162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288" y="2000367"/>
            <a:ext cx="3960000" cy="446661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F2CE0617-7421-0B4E-A03A-B35DDA38CAE5}"/>
              </a:ext>
            </a:extLst>
          </p:cNvPr>
          <p:cNvSpPr txBox="1"/>
          <p:nvPr/>
        </p:nvSpPr>
        <p:spPr>
          <a:xfrm>
            <a:off x="168432" y="785980"/>
            <a:ext cx="10486908" cy="961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Following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the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procedure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of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annotation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of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detection,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there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steps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in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the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annotation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of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classification.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723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AD758C10-AEF4-1143-A19D-EADA2B704176}"/>
              </a:ext>
            </a:extLst>
          </p:cNvPr>
          <p:cNvSpPr txBox="1"/>
          <p:nvPr/>
        </p:nvSpPr>
        <p:spPr>
          <a:xfrm>
            <a:off x="2307463" y="2683227"/>
            <a:ext cx="7577073" cy="1314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6000" b="1" i="0" dirty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Thanks</a:t>
            </a:r>
            <a:endParaRPr lang="en" altLang="zh-CN" sz="6000" b="1" i="0" dirty="0">
              <a:solidFill>
                <a:srgbClr val="444444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7601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02072F6-492D-534C-BBF7-E27533AB7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948" y="800538"/>
            <a:ext cx="5816250" cy="18000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0A0D2D4B-F35E-B240-A0E8-6FC0109AB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146" y="1160538"/>
            <a:ext cx="2501651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C9B7C0A-8090-6243-BB57-798FBE3EB685}"/>
              </a:ext>
            </a:extLst>
          </p:cNvPr>
          <p:cNvSpPr txBox="1"/>
          <p:nvPr/>
        </p:nvSpPr>
        <p:spPr>
          <a:xfrm>
            <a:off x="2948763" y="5054757"/>
            <a:ext cx="6294474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Jianrong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Wu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(Tencent </a:t>
            </a:r>
            <a:r>
              <a:rPr lang="en" altLang="zh-CN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Healthcare, China)</a:t>
            </a:r>
          </a:p>
          <a:p>
            <a:pPr algn="ctr">
              <a:lnSpc>
                <a:spcPct val="150000"/>
              </a:lnSpc>
            </a:pP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edwinjrwu@tencent.com</a:t>
            </a:r>
            <a:endParaRPr lang="en" altLang="zh-CN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FBCDFAE-5CD1-6543-983A-95FD72EBB915}"/>
              </a:ext>
            </a:extLst>
          </p:cNvPr>
          <p:cNvSpPr txBox="1"/>
          <p:nvPr/>
        </p:nvSpPr>
        <p:spPr>
          <a:xfrm>
            <a:off x="1869802" y="3239374"/>
            <a:ext cx="8452396" cy="701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000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Meeting</a:t>
            </a:r>
            <a:r>
              <a:rPr lang="zh-CN" altLang="en-US" sz="3000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N</a:t>
            </a:r>
            <a:endParaRPr lang="en" altLang="zh-CN" sz="3000" b="0" i="0" dirty="0">
              <a:solidFill>
                <a:srgbClr val="444444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912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D30B5E1-C4AD-AF43-AF77-7EE488A15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323" y="1002813"/>
            <a:ext cx="7012017" cy="184998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4DA3057-9240-E445-ACF0-758D36CAD150}"/>
              </a:ext>
            </a:extLst>
          </p:cNvPr>
          <p:cNvSpPr txBox="1"/>
          <p:nvPr/>
        </p:nvSpPr>
        <p:spPr>
          <a:xfrm>
            <a:off x="2862770" y="2178200"/>
            <a:ext cx="1278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New</a:t>
            </a:r>
            <a:endParaRPr kumimoji="1" lang="zh-CN" altLang="en-US" sz="160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FD51E87-F621-874F-8AC2-909FCC70CA8E}"/>
              </a:ext>
            </a:extLst>
          </p:cNvPr>
          <p:cNvSpPr txBox="1"/>
          <p:nvPr/>
        </p:nvSpPr>
        <p:spPr>
          <a:xfrm>
            <a:off x="2849323" y="3017531"/>
            <a:ext cx="25429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Contributors</a:t>
            </a:r>
            <a:endParaRPr kumimoji="1" lang="zh-CN" altLang="en-US" sz="1600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07D8B47-9BCC-574A-BEFC-F90B22A86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9323" y="3294530"/>
            <a:ext cx="7012016" cy="321570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C5C1326-A439-374F-997E-FC26A85DE163}"/>
              </a:ext>
            </a:extLst>
          </p:cNvPr>
          <p:cNvSpPr txBox="1"/>
          <p:nvPr/>
        </p:nvSpPr>
        <p:spPr>
          <a:xfrm>
            <a:off x="168433" y="32733"/>
            <a:ext cx="6294474" cy="662489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" altLang="zh-CN" sz="2800" b="1" i="0" dirty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Participants</a:t>
            </a:r>
          </a:p>
        </p:txBody>
      </p:sp>
    </p:spTree>
    <p:extLst>
      <p:ext uri="{BB962C8B-B14F-4D97-AF65-F5344CB8AC3E}">
        <p14:creationId xmlns:p14="http://schemas.microsoft.com/office/powerpoint/2010/main" val="652571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AD758C10-AEF4-1143-A19D-EADA2B704176}"/>
              </a:ext>
            </a:extLst>
          </p:cNvPr>
          <p:cNvSpPr txBox="1"/>
          <p:nvPr/>
        </p:nvSpPr>
        <p:spPr>
          <a:xfrm>
            <a:off x="168432" y="32733"/>
            <a:ext cx="7577073" cy="662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Progress</a:t>
            </a:r>
            <a:r>
              <a:rPr lang="zh-CN" altLang="en-US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overview</a:t>
            </a:r>
            <a:endParaRPr lang="en" altLang="zh-CN" sz="2800" b="1" dirty="0">
              <a:solidFill>
                <a:srgbClr val="444444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DBED879C-A4B3-E645-95C1-6815514C4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91" y="881639"/>
            <a:ext cx="6166668" cy="4852673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F54D1AFE-BEA6-F647-8A2F-E052BF7AB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282" y="1732478"/>
            <a:ext cx="6029509" cy="207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51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1769B82-15FF-DC41-9C07-133CA17CE247}"/>
              </a:ext>
            </a:extLst>
          </p:cNvPr>
          <p:cNvGrpSpPr/>
          <p:nvPr/>
        </p:nvGrpSpPr>
        <p:grpSpPr>
          <a:xfrm>
            <a:off x="1821802" y="898770"/>
            <a:ext cx="3994715" cy="5499404"/>
            <a:chOff x="3216000" y="1117794"/>
            <a:chExt cx="2880000" cy="477588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A1139920-6A83-924D-A2E9-2ADA37B58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16000" y="1117794"/>
              <a:ext cx="2880000" cy="396892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D718EEB-23A6-5942-904E-5AF9AE40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16000" y="5201021"/>
              <a:ext cx="2880000" cy="692658"/>
            </a:xfrm>
            <a:prstGeom prst="rect">
              <a:avLst/>
            </a:prstGeom>
          </p:spPr>
        </p:pic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A3768B9E-31C9-D549-8934-7DA75EEAC59D}"/>
              </a:ext>
            </a:extLst>
          </p:cNvPr>
          <p:cNvGrpSpPr/>
          <p:nvPr/>
        </p:nvGrpSpPr>
        <p:grpSpPr>
          <a:xfrm>
            <a:off x="6980467" y="882866"/>
            <a:ext cx="3994715" cy="5620281"/>
            <a:chOff x="7340692" y="1117794"/>
            <a:chExt cx="2880000" cy="488085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1ACF46A-AE59-FF4D-A48F-5843CF1F3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40692" y="1117794"/>
              <a:ext cx="2880000" cy="4160667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D436978-7D43-224A-9E5D-805EAAE66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40692" y="5201021"/>
              <a:ext cx="2880000" cy="797632"/>
            </a:xfrm>
            <a:prstGeom prst="rect">
              <a:avLst/>
            </a:prstGeom>
          </p:spPr>
        </p:pic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AD758C10-AEF4-1143-A19D-EADA2B704176}"/>
              </a:ext>
            </a:extLst>
          </p:cNvPr>
          <p:cNvSpPr txBox="1"/>
          <p:nvPr/>
        </p:nvSpPr>
        <p:spPr>
          <a:xfrm>
            <a:off x="168432" y="32733"/>
            <a:ext cx="7577073" cy="662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i="0" dirty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Updates</a:t>
            </a:r>
            <a:r>
              <a:rPr lang="zh-CN" altLang="en-US" sz="2800" b="1" i="0" dirty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800" b="1" i="0" dirty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to</a:t>
            </a:r>
            <a:r>
              <a:rPr lang="zh-CN" altLang="en-US" sz="2800" b="1" i="0" dirty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800" b="1" i="0" dirty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the</a:t>
            </a:r>
            <a:r>
              <a:rPr lang="zh-CN" altLang="en-US" sz="2800" b="1" i="0" dirty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800" b="1" i="0" dirty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CONTENTS</a:t>
            </a:r>
            <a:endParaRPr lang="en" altLang="zh-CN" sz="2800" b="1" i="0" dirty="0">
              <a:solidFill>
                <a:srgbClr val="444444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DD28A92-D3D0-D642-BB4E-DB14E91DD1AE}"/>
              </a:ext>
            </a:extLst>
          </p:cNvPr>
          <p:cNvSpPr txBox="1"/>
          <p:nvPr/>
        </p:nvSpPr>
        <p:spPr>
          <a:xfrm>
            <a:off x="3059432" y="734707"/>
            <a:ext cx="1253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Previous</a:t>
            </a:r>
            <a:endParaRPr kumimoji="1" lang="zh-CN" altLang="en-US" sz="24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E904508-CCA4-434F-86BB-D0CEC8CEF512}"/>
              </a:ext>
            </a:extLst>
          </p:cNvPr>
          <p:cNvSpPr txBox="1"/>
          <p:nvPr/>
        </p:nvSpPr>
        <p:spPr>
          <a:xfrm>
            <a:off x="8291098" y="734707"/>
            <a:ext cx="1136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Current</a:t>
            </a:r>
            <a:endParaRPr kumimoji="1" lang="zh-CN" altLang="en-US" sz="2400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16A58B0-64CF-8341-9B0C-DC837710F134}"/>
              </a:ext>
            </a:extLst>
          </p:cNvPr>
          <p:cNvSpPr/>
          <p:nvPr/>
        </p:nvSpPr>
        <p:spPr>
          <a:xfrm>
            <a:off x="1821802" y="1167682"/>
            <a:ext cx="3994715" cy="1986998"/>
          </a:xfrm>
          <a:prstGeom prst="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461111E-8362-444B-A3C2-A61E7392F1FD}"/>
              </a:ext>
            </a:extLst>
          </p:cNvPr>
          <p:cNvSpPr/>
          <p:nvPr/>
        </p:nvSpPr>
        <p:spPr>
          <a:xfrm>
            <a:off x="6980467" y="1167682"/>
            <a:ext cx="3994715" cy="1457952"/>
          </a:xfrm>
          <a:prstGeom prst="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2E51794-E5D4-C941-B4C4-62CA2D519D6F}"/>
              </a:ext>
            </a:extLst>
          </p:cNvPr>
          <p:cNvSpPr/>
          <p:nvPr/>
        </p:nvSpPr>
        <p:spPr>
          <a:xfrm>
            <a:off x="2105891" y="2849216"/>
            <a:ext cx="3666836" cy="119271"/>
          </a:xfrm>
          <a:prstGeom prst="rect">
            <a:avLst/>
          </a:prstGeom>
          <a:noFill/>
          <a:ln w="127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E5B353B-98E3-C942-ABD6-FE207D035E6E}"/>
              </a:ext>
            </a:extLst>
          </p:cNvPr>
          <p:cNvSpPr/>
          <p:nvPr/>
        </p:nvSpPr>
        <p:spPr>
          <a:xfrm>
            <a:off x="6980467" y="2669404"/>
            <a:ext cx="3994714" cy="119271"/>
          </a:xfrm>
          <a:prstGeom prst="rect">
            <a:avLst/>
          </a:prstGeom>
          <a:noFill/>
          <a:ln w="127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372A576-39D0-F548-93EC-5D3F0CCDC077}"/>
              </a:ext>
            </a:extLst>
          </p:cNvPr>
          <p:cNvSpPr/>
          <p:nvPr/>
        </p:nvSpPr>
        <p:spPr>
          <a:xfrm>
            <a:off x="6980467" y="2832445"/>
            <a:ext cx="3994714" cy="509469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0" name="直线箭头连接符 19">
            <a:extLst>
              <a:ext uri="{FF2B5EF4-FFF2-40B4-BE49-F238E27FC236}">
                <a16:creationId xmlns:a16="http://schemas.microsoft.com/office/drawing/2014/main" id="{42D4E125-3F5A-774D-89BE-712824265C7E}"/>
              </a:ext>
            </a:extLst>
          </p:cNvPr>
          <p:cNvCxnSpPr>
            <a:cxnSpLocks/>
            <a:stCxn id="13" idx="3"/>
            <a:endCxn id="15" idx="1"/>
          </p:cNvCxnSpPr>
          <p:nvPr/>
        </p:nvCxnSpPr>
        <p:spPr>
          <a:xfrm flipV="1">
            <a:off x="5816517" y="1896658"/>
            <a:ext cx="1163950" cy="264523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902397E7-9E79-7C44-A0E2-429D2814EA77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 flipV="1">
            <a:off x="5772727" y="2729040"/>
            <a:ext cx="1207740" cy="179812"/>
          </a:xfrm>
          <a:prstGeom prst="straightConnector1">
            <a:avLst/>
          </a:prstGeom>
          <a:ln w="1270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0130EAE9-1B6D-E14C-A698-DB1B0B0E558A}"/>
              </a:ext>
            </a:extLst>
          </p:cNvPr>
          <p:cNvSpPr txBox="1"/>
          <p:nvPr/>
        </p:nvSpPr>
        <p:spPr>
          <a:xfrm>
            <a:off x="6276563" y="2855105"/>
            <a:ext cx="818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dirty="0">
                <a:solidFill>
                  <a:srgbClr val="FF0000"/>
                </a:solidFill>
              </a:rPr>
              <a:t>New</a:t>
            </a:r>
            <a:r>
              <a:rPr kumimoji="1" lang="zh-CN" altLang="en-US" sz="1200" dirty="0">
                <a:solidFill>
                  <a:srgbClr val="FF0000"/>
                </a:solidFill>
              </a:rPr>
              <a:t> </a:t>
            </a:r>
            <a:r>
              <a:rPr kumimoji="1" lang="en-US" altLang="zh-CN" sz="1200" dirty="0">
                <a:solidFill>
                  <a:srgbClr val="FF0000"/>
                </a:solidFill>
              </a:rPr>
              <a:t>chapter</a:t>
            </a:r>
            <a:endParaRPr kumimoji="1"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2FD0522A-7B30-F442-AA5D-DF2BEBAA47F3}"/>
              </a:ext>
            </a:extLst>
          </p:cNvPr>
          <p:cNvSpPr txBox="1"/>
          <p:nvPr/>
        </p:nvSpPr>
        <p:spPr>
          <a:xfrm>
            <a:off x="5839921" y="1852168"/>
            <a:ext cx="10711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000" dirty="0">
                <a:solidFill>
                  <a:schemeClr val="accent1">
                    <a:lumMod val="50000"/>
                  </a:schemeClr>
                </a:solidFill>
              </a:rPr>
              <a:t>Combined</a:t>
            </a:r>
            <a:r>
              <a:rPr kumimoji="1" lang="zh-CN" altLang="en-US" sz="1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kumimoji="1" lang="en-US" altLang="zh-CN" sz="1000" dirty="0">
                <a:solidFill>
                  <a:schemeClr val="accent1">
                    <a:lumMod val="50000"/>
                  </a:schemeClr>
                </a:solidFill>
              </a:rPr>
              <a:t>in</a:t>
            </a:r>
            <a:r>
              <a:rPr kumimoji="1" lang="zh-CN" altLang="en-US" sz="1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kumimoji="1" lang="en-US" altLang="zh-CN" sz="1000" dirty="0">
                <a:solidFill>
                  <a:schemeClr val="accent1">
                    <a:lumMod val="50000"/>
                  </a:schemeClr>
                </a:solidFill>
              </a:rPr>
              <a:t>one</a:t>
            </a:r>
            <a:endParaRPr kumimoji="1" lang="zh-CN" altLang="en-US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86441B4-A07E-8947-9AC8-80BE4CF122D4}"/>
              </a:ext>
            </a:extLst>
          </p:cNvPr>
          <p:cNvSpPr/>
          <p:nvPr/>
        </p:nvSpPr>
        <p:spPr>
          <a:xfrm>
            <a:off x="7581562" y="2013623"/>
            <a:ext cx="3041614" cy="353060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DBE58DE-1B04-A140-A2B3-496BD11AA1BE}"/>
              </a:ext>
            </a:extLst>
          </p:cNvPr>
          <p:cNvSpPr txBox="1"/>
          <p:nvPr/>
        </p:nvSpPr>
        <p:spPr>
          <a:xfrm>
            <a:off x="6912049" y="1943876"/>
            <a:ext cx="750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dirty="0">
                <a:solidFill>
                  <a:srgbClr val="FF0000"/>
                </a:solidFill>
              </a:rPr>
              <a:t>New</a:t>
            </a:r>
            <a:r>
              <a:rPr kumimoji="1" lang="zh-CN" altLang="en-US" sz="1200" dirty="0">
                <a:solidFill>
                  <a:srgbClr val="FF0000"/>
                </a:solidFill>
              </a:rPr>
              <a:t> </a:t>
            </a:r>
            <a:r>
              <a:rPr kumimoji="1" lang="en-US" altLang="zh-CN" sz="1200" dirty="0">
                <a:solidFill>
                  <a:srgbClr val="FF0000"/>
                </a:solidFill>
              </a:rPr>
              <a:t>chapter</a:t>
            </a:r>
            <a:endParaRPr kumimoji="1"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41D98CD-3298-424D-AADA-3CCCBB445D79}"/>
              </a:ext>
            </a:extLst>
          </p:cNvPr>
          <p:cNvSpPr txBox="1"/>
          <p:nvPr/>
        </p:nvSpPr>
        <p:spPr>
          <a:xfrm>
            <a:off x="6060373" y="2621485"/>
            <a:ext cx="4764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000" dirty="0">
                <a:solidFill>
                  <a:srgbClr val="00B050"/>
                </a:solidFill>
              </a:rPr>
              <a:t>move</a:t>
            </a:r>
            <a:endParaRPr kumimoji="1" lang="zh-CN" altLang="en-US" sz="1000" dirty="0">
              <a:solidFill>
                <a:srgbClr val="00B050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F5E5E5A-E2A0-3F4F-85C6-695B16CC2367}"/>
              </a:ext>
            </a:extLst>
          </p:cNvPr>
          <p:cNvSpPr txBox="1"/>
          <p:nvPr/>
        </p:nvSpPr>
        <p:spPr>
          <a:xfrm>
            <a:off x="6111392" y="3530710"/>
            <a:ext cx="1056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dirty="0">
                <a:solidFill>
                  <a:srgbClr val="FF0000"/>
                </a:solidFill>
              </a:rPr>
              <a:t>Update</a:t>
            </a:r>
            <a:r>
              <a:rPr kumimoji="1" lang="zh-CN" altLang="en-US" sz="1200" dirty="0">
                <a:solidFill>
                  <a:srgbClr val="FF0000"/>
                </a:solidFill>
              </a:rPr>
              <a:t> </a:t>
            </a:r>
            <a:r>
              <a:rPr kumimoji="1" lang="en-US" altLang="zh-CN" sz="1200" dirty="0">
                <a:solidFill>
                  <a:srgbClr val="FF0000"/>
                </a:solidFill>
              </a:rPr>
              <a:t>content</a:t>
            </a:r>
            <a:endParaRPr kumimoji="1"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A362468F-E719-DA43-96DF-C7CB72E68D2B}"/>
              </a:ext>
            </a:extLst>
          </p:cNvPr>
          <p:cNvSpPr/>
          <p:nvPr/>
        </p:nvSpPr>
        <p:spPr>
          <a:xfrm>
            <a:off x="6980467" y="3607030"/>
            <a:ext cx="3994714" cy="385345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46194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AD758C10-AEF4-1143-A19D-EADA2B704176}"/>
              </a:ext>
            </a:extLst>
          </p:cNvPr>
          <p:cNvSpPr txBox="1"/>
          <p:nvPr/>
        </p:nvSpPr>
        <p:spPr>
          <a:xfrm>
            <a:off x="168432" y="32733"/>
            <a:ext cx="7577073" cy="662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i="0" dirty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New</a:t>
            </a:r>
            <a:r>
              <a:rPr lang="zh-CN" altLang="en-US" sz="2800" b="1" i="0" dirty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800" b="1" i="0" dirty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Chapter</a:t>
            </a:r>
            <a:r>
              <a:rPr lang="zh-CN" altLang="en-US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–</a:t>
            </a:r>
            <a:r>
              <a:rPr lang="zh-CN" altLang="en-US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800" b="1" i="0" dirty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Definition</a:t>
            </a:r>
            <a:r>
              <a:rPr lang="zh-CN" altLang="en-US" sz="2800" b="1" i="0" dirty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800" b="1" i="0" dirty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of</a:t>
            </a:r>
            <a:r>
              <a:rPr lang="zh-CN" altLang="en-US" sz="2800" b="1" i="0" dirty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800" b="1" i="0" dirty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the</a:t>
            </a:r>
            <a:r>
              <a:rPr lang="zh-CN" altLang="en-US" sz="2800" b="1" i="0" dirty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800" b="1" i="0" dirty="0">
                <a:solidFill>
                  <a:srgbClr val="44444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AI</a:t>
            </a:r>
            <a:r>
              <a:rPr lang="zh-CN" altLang="en-US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task</a:t>
            </a:r>
            <a:endParaRPr lang="en-US" altLang="zh-CN" sz="2800" b="1" i="0" dirty="0">
              <a:solidFill>
                <a:srgbClr val="444444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F5133BA-A7D6-7240-9E9A-8761C1BA3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27" y="1298438"/>
            <a:ext cx="5760000" cy="210227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51A6861-8206-3940-A9D1-B59E92F79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27" y="3536483"/>
            <a:ext cx="5760000" cy="258711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C053838-807D-E445-8434-3D260D1A433E}"/>
              </a:ext>
            </a:extLst>
          </p:cNvPr>
          <p:cNvSpPr txBox="1"/>
          <p:nvPr/>
        </p:nvSpPr>
        <p:spPr>
          <a:xfrm>
            <a:off x="181093" y="1113903"/>
            <a:ext cx="5172785" cy="1422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To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define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the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AI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tasks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of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the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endoscopy,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and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it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could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be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s</a:t>
            </a:r>
            <a:r>
              <a:rPr lang="en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ummarize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d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as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classification,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detection,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segmentation.</a:t>
            </a:r>
          </a:p>
        </p:txBody>
      </p:sp>
      <p:cxnSp>
        <p:nvCxnSpPr>
          <p:cNvPr id="6" name="直线连接符 5">
            <a:extLst>
              <a:ext uri="{FF2B5EF4-FFF2-40B4-BE49-F238E27FC236}">
                <a16:creationId xmlns:a16="http://schemas.microsoft.com/office/drawing/2014/main" id="{1A857F5F-91CC-5F46-99A8-264C61961514}"/>
              </a:ext>
            </a:extLst>
          </p:cNvPr>
          <p:cNvCxnSpPr/>
          <p:nvPr/>
        </p:nvCxnSpPr>
        <p:spPr>
          <a:xfrm>
            <a:off x="9577363" y="2692400"/>
            <a:ext cx="17272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0CCF62CA-E565-324E-9FB2-64C35D2499E9}"/>
              </a:ext>
            </a:extLst>
          </p:cNvPr>
          <p:cNvCxnSpPr/>
          <p:nvPr/>
        </p:nvCxnSpPr>
        <p:spPr>
          <a:xfrm>
            <a:off x="9577363" y="2865120"/>
            <a:ext cx="17272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2F11D2AC-BF21-7249-8EFA-0DC849C07F4E}"/>
              </a:ext>
            </a:extLst>
          </p:cNvPr>
          <p:cNvCxnSpPr>
            <a:cxnSpLocks/>
          </p:cNvCxnSpPr>
          <p:nvPr/>
        </p:nvCxnSpPr>
        <p:spPr>
          <a:xfrm>
            <a:off x="8604527" y="4114800"/>
            <a:ext cx="2880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线连接符 13">
            <a:extLst>
              <a:ext uri="{FF2B5EF4-FFF2-40B4-BE49-F238E27FC236}">
                <a16:creationId xmlns:a16="http://schemas.microsoft.com/office/drawing/2014/main" id="{20B9B4EB-5FA6-8140-AD21-9B1C19425DE1}"/>
              </a:ext>
            </a:extLst>
          </p:cNvPr>
          <p:cNvCxnSpPr>
            <a:cxnSpLocks/>
          </p:cNvCxnSpPr>
          <p:nvPr/>
        </p:nvCxnSpPr>
        <p:spPr>
          <a:xfrm>
            <a:off x="5724527" y="4267200"/>
            <a:ext cx="98771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EA661627-166A-8949-A3E6-01A2ECD11CBC}"/>
              </a:ext>
            </a:extLst>
          </p:cNvPr>
          <p:cNvCxnSpPr>
            <a:cxnSpLocks/>
          </p:cNvCxnSpPr>
          <p:nvPr/>
        </p:nvCxnSpPr>
        <p:spPr>
          <a:xfrm>
            <a:off x="5724527" y="5798482"/>
            <a:ext cx="336515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线连接符 17">
            <a:extLst>
              <a:ext uri="{FF2B5EF4-FFF2-40B4-BE49-F238E27FC236}">
                <a16:creationId xmlns:a16="http://schemas.microsoft.com/office/drawing/2014/main" id="{E2B437B3-ABC4-8744-93A7-71CCFB026BBA}"/>
              </a:ext>
            </a:extLst>
          </p:cNvPr>
          <p:cNvCxnSpPr>
            <a:cxnSpLocks/>
          </p:cNvCxnSpPr>
          <p:nvPr/>
        </p:nvCxnSpPr>
        <p:spPr>
          <a:xfrm>
            <a:off x="8213727" y="5961042"/>
            <a:ext cx="151603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272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AD758C10-AEF4-1143-A19D-EADA2B704176}"/>
              </a:ext>
            </a:extLst>
          </p:cNvPr>
          <p:cNvSpPr txBox="1"/>
          <p:nvPr/>
        </p:nvSpPr>
        <p:spPr>
          <a:xfrm>
            <a:off x="168432" y="32733"/>
            <a:ext cx="7577073" cy="662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New</a:t>
            </a:r>
            <a:r>
              <a:rPr lang="zh-CN" altLang="en-US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Chapter</a:t>
            </a:r>
            <a:r>
              <a:rPr lang="zh-CN" altLang="en-US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–</a:t>
            </a:r>
            <a:r>
              <a:rPr lang="zh-CN" altLang="en-US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Current</a:t>
            </a:r>
            <a:r>
              <a:rPr lang="zh-CN" altLang="en-US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gold</a:t>
            </a:r>
            <a:r>
              <a:rPr lang="zh-CN" altLang="en-US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standard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58978FB-13DD-E440-960F-E9BA5AF05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919" y="1354579"/>
            <a:ext cx="5760000" cy="294050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386E018-0EC2-D048-9E04-DD915F50EAFD}"/>
              </a:ext>
            </a:extLst>
          </p:cNvPr>
          <p:cNvSpPr txBox="1"/>
          <p:nvPr/>
        </p:nvSpPr>
        <p:spPr>
          <a:xfrm>
            <a:off x="181093" y="1113903"/>
            <a:ext cx="5822142" cy="961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To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describe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about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gold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standard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of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each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subtopic.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7E49B303-2F5C-904F-86F4-94E64C0AE205}"/>
              </a:ext>
            </a:extLst>
          </p:cNvPr>
          <p:cNvCxnSpPr>
            <a:cxnSpLocks/>
          </p:cNvCxnSpPr>
          <p:nvPr/>
        </p:nvCxnSpPr>
        <p:spPr>
          <a:xfrm>
            <a:off x="7944378" y="2838173"/>
            <a:ext cx="355554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702D7031-1CA6-0B43-8C3A-01C1A17BAF34}"/>
              </a:ext>
            </a:extLst>
          </p:cNvPr>
          <p:cNvCxnSpPr>
            <a:cxnSpLocks/>
          </p:cNvCxnSpPr>
          <p:nvPr/>
        </p:nvCxnSpPr>
        <p:spPr>
          <a:xfrm>
            <a:off x="5804152" y="3003825"/>
            <a:ext cx="214022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2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AD758C10-AEF4-1143-A19D-EADA2B704176}"/>
              </a:ext>
            </a:extLst>
          </p:cNvPr>
          <p:cNvSpPr txBox="1"/>
          <p:nvPr/>
        </p:nvSpPr>
        <p:spPr>
          <a:xfrm>
            <a:off x="168432" y="32733"/>
            <a:ext cx="10446559" cy="662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New</a:t>
            </a:r>
            <a:r>
              <a:rPr lang="zh-CN" altLang="en-US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Chapter</a:t>
            </a:r>
            <a:r>
              <a:rPr lang="zh-CN" altLang="en-US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–</a:t>
            </a:r>
            <a:r>
              <a:rPr lang="zh-CN" altLang="en-US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Relevance</a:t>
            </a:r>
            <a:r>
              <a:rPr lang="zh-CN" altLang="en-US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and</a:t>
            </a:r>
            <a:r>
              <a:rPr lang="zh-CN" altLang="en-US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impact</a:t>
            </a:r>
            <a:r>
              <a:rPr lang="zh-CN" altLang="en-US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of</a:t>
            </a:r>
            <a:r>
              <a:rPr lang="zh-CN" altLang="en-US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an</a:t>
            </a:r>
            <a:r>
              <a:rPr lang="zh-CN" altLang="en-US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AI</a:t>
            </a:r>
            <a:r>
              <a:rPr lang="zh-CN" altLang="en-US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solution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5321304-33B3-FE47-B3BD-38A12DBE5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963" y="1193996"/>
            <a:ext cx="5760000" cy="254369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46A13AC-49C8-A44B-A2E6-F6E7791A4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963" y="3753552"/>
            <a:ext cx="5760000" cy="107617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5689E2D-F1DA-4944-B156-ED22A5ACA2D3}"/>
              </a:ext>
            </a:extLst>
          </p:cNvPr>
          <p:cNvSpPr txBox="1"/>
          <p:nvPr/>
        </p:nvSpPr>
        <p:spPr>
          <a:xfrm>
            <a:off x="181093" y="1047643"/>
            <a:ext cx="5469029" cy="1884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To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describe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about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relevance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and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impact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of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each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subtopic,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such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as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with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higher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diagnostic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ability,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with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higher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efficiency,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with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less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miss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rate.</a:t>
            </a:r>
          </a:p>
        </p:txBody>
      </p: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B0ED9A4E-16D6-054D-94B9-88FBFF8BC086}"/>
              </a:ext>
            </a:extLst>
          </p:cNvPr>
          <p:cNvCxnSpPr>
            <a:cxnSpLocks/>
          </p:cNvCxnSpPr>
          <p:nvPr/>
        </p:nvCxnSpPr>
        <p:spPr>
          <a:xfrm>
            <a:off x="7854581" y="2573130"/>
            <a:ext cx="355554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05608CA5-A0D5-4A4E-862C-C95AEC93BFEA}"/>
              </a:ext>
            </a:extLst>
          </p:cNvPr>
          <p:cNvCxnSpPr>
            <a:cxnSpLocks/>
          </p:cNvCxnSpPr>
          <p:nvPr/>
        </p:nvCxnSpPr>
        <p:spPr>
          <a:xfrm>
            <a:off x="5765963" y="2745408"/>
            <a:ext cx="4305689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连接符 12">
            <a:extLst>
              <a:ext uri="{FF2B5EF4-FFF2-40B4-BE49-F238E27FC236}">
                <a16:creationId xmlns:a16="http://schemas.microsoft.com/office/drawing/2014/main" id="{C2C09A78-0080-9944-9ECC-3E8F465611A9}"/>
              </a:ext>
            </a:extLst>
          </p:cNvPr>
          <p:cNvCxnSpPr>
            <a:cxnSpLocks/>
          </p:cNvCxnSpPr>
          <p:nvPr/>
        </p:nvCxnSpPr>
        <p:spPr>
          <a:xfrm>
            <a:off x="7582912" y="2911060"/>
            <a:ext cx="1812879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31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AD758C10-AEF4-1143-A19D-EADA2B704176}"/>
              </a:ext>
            </a:extLst>
          </p:cNvPr>
          <p:cNvSpPr txBox="1"/>
          <p:nvPr/>
        </p:nvSpPr>
        <p:spPr>
          <a:xfrm>
            <a:off x="168432" y="32733"/>
            <a:ext cx="7577073" cy="662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New</a:t>
            </a:r>
            <a:r>
              <a:rPr lang="zh-CN" altLang="en-US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Chapter</a:t>
            </a:r>
            <a:r>
              <a:rPr lang="zh-CN" altLang="en-US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–</a:t>
            </a:r>
            <a:r>
              <a:rPr lang="zh-CN" altLang="en-US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Existing</a:t>
            </a:r>
            <a:r>
              <a:rPr lang="zh-CN" altLang="en-US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AI</a:t>
            </a:r>
            <a:r>
              <a:rPr lang="zh-CN" altLang="en-US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solution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703D924-C90D-1A40-BA58-763280B70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723" y="4669193"/>
            <a:ext cx="5400000" cy="181522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E69D88C-7361-4248-B815-799935D6F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907" y="373585"/>
            <a:ext cx="5400000" cy="611083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1CEA3DA-D418-D840-8728-CA2988312BA7}"/>
              </a:ext>
            </a:extLst>
          </p:cNvPr>
          <p:cNvSpPr txBox="1"/>
          <p:nvPr/>
        </p:nvSpPr>
        <p:spPr>
          <a:xfrm>
            <a:off x="181093" y="1047643"/>
            <a:ext cx="6153446" cy="1884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There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are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different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AI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solutions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proposed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by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different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team,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including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detection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task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as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polyp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detection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and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classification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task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as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neoplastic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vs</a:t>
            </a:r>
            <a:r>
              <a:rPr lang="e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hyperplastic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for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lesion.</a:t>
            </a:r>
          </a:p>
        </p:txBody>
      </p: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49C2F6AE-D989-114F-A46B-BC145D04CD41}"/>
              </a:ext>
            </a:extLst>
          </p:cNvPr>
          <p:cNvCxnSpPr>
            <a:cxnSpLocks/>
          </p:cNvCxnSpPr>
          <p:nvPr/>
        </p:nvCxnSpPr>
        <p:spPr>
          <a:xfrm>
            <a:off x="4989095" y="5189039"/>
            <a:ext cx="148362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BD478CB2-E88E-1A41-9E5C-9CD47C02CA4E}"/>
              </a:ext>
            </a:extLst>
          </p:cNvPr>
          <p:cNvCxnSpPr>
            <a:cxnSpLocks/>
          </p:cNvCxnSpPr>
          <p:nvPr/>
        </p:nvCxnSpPr>
        <p:spPr>
          <a:xfrm>
            <a:off x="1072723" y="5341439"/>
            <a:ext cx="284155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D6657AD6-2A41-C140-A519-CF55D580B594}"/>
              </a:ext>
            </a:extLst>
          </p:cNvPr>
          <p:cNvCxnSpPr>
            <a:cxnSpLocks/>
          </p:cNvCxnSpPr>
          <p:nvPr/>
        </p:nvCxnSpPr>
        <p:spPr>
          <a:xfrm>
            <a:off x="1788695" y="6191671"/>
            <a:ext cx="4087849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600DB0FB-D7D8-5245-9745-4297A10FFC5E}"/>
              </a:ext>
            </a:extLst>
          </p:cNvPr>
          <p:cNvCxnSpPr>
            <a:cxnSpLocks/>
          </p:cNvCxnSpPr>
          <p:nvPr/>
        </p:nvCxnSpPr>
        <p:spPr>
          <a:xfrm>
            <a:off x="10627115" y="1072027"/>
            <a:ext cx="132283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id="{837F28CF-5CF1-2A4D-9319-E5260C47BA1C}"/>
              </a:ext>
            </a:extLst>
          </p:cNvPr>
          <p:cNvCxnSpPr>
            <a:cxnSpLocks/>
          </p:cNvCxnSpPr>
          <p:nvPr/>
        </p:nvCxnSpPr>
        <p:spPr>
          <a:xfrm>
            <a:off x="9389627" y="2577739"/>
            <a:ext cx="262128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线连接符 18">
            <a:extLst>
              <a:ext uri="{FF2B5EF4-FFF2-40B4-BE49-F238E27FC236}">
                <a16:creationId xmlns:a16="http://schemas.microsoft.com/office/drawing/2014/main" id="{9D92F06B-DBFB-554C-AC9D-40D36104D3D1}"/>
              </a:ext>
            </a:extLst>
          </p:cNvPr>
          <p:cNvCxnSpPr>
            <a:cxnSpLocks/>
          </p:cNvCxnSpPr>
          <p:nvPr/>
        </p:nvCxnSpPr>
        <p:spPr>
          <a:xfrm>
            <a:off x="6610907" y="2754523"/>
            <a:ext cx="136266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25CD728F-2DDC-F443-8A81-F0C64F631493}"/>
              </a:ext>
            </a:extLst>
          </p:cNvPr>
          <p:cNvCxnSpPr>
            <a:cxnSpLocks/>
          </p:cNvCxnSpPr>
          <p:nvPr/>
        </p:nvCxnSpPr>
        <p:spPr>
          <a:xfrm>
            <a:off x="11277600" y="2931307"/>
            <a:ext cx="67234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线连接符 22">
            <a:extLst>
              <a:ext uri="{FF2B5EF4-FFF2-40B4-BE49-F238E27FC236}">
                <a16:creationId xmlns:a16="http://schemas.microsoft.com/office/drawing/2014/main" id="{52553544-63D2-F64A-8068-C26ED08572A5}"/>
              </a:ext>
            </a:extLst>
          </p:cNvPr>
          <p:cNvCxnSpPr>
            <a:cxnSpLocks/>
          </p:cNvCxnSpPr>
          <p:nvPr/>
        </p:nvCxnSpPr>
        <p:spPr>
          <a:xfrm>
            <a:off x="6610907" y="3108091"/>
            <a:ext cx="215514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线连接符 24">
            <a:extLst>
              <a:ext uri="{FF2B5EF4-FFF2-40B4-BE49-F238E27FC236}">
                <a16:creationId xmlns:a16="http://schemas.microsoft.com/office/drawing/2014/main" id="{6893B804-D1AE-4A4B-B6D5-5943A7637197}"/>
              </a:ext>
            </a:extLst>
          </p:cNvPr>
          <p:cNvCxnSpPr>
            <a:cxnSpLocks/>
          </p:cNvCxnSpPr>
          <p:nvPr/>
        </p:nvCxnSpPr>
        <p:spPr>
          <a:xfrm>
            <a:off x="8312056" y="4126123"/>
            <a:ext cx="255101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线连接符 26">
            <a:extLst>
              <a:ext uri="{FF2B5EF4-FFF2-40B4-BE49-F238E27FC236}">
                <a16:creationId xmlns:a16="http://schemas.microsoft.com/office/drawing/2014/main" id="{75643E6A-E526-7D4E-80A2-7B91C17F9914}"/>
              </a:ext>
            </a:extLst>
          </p:cNvPr>
          <p:cNvCxnSpPr>
            <a:cxnSpLocks/>
          </p:cNvCxnSpPr>
          <p:nvPr/>
        </p:nvCxnSpPr>
        <p:spPr>
          <a:xfrm>
            <a:off x="8076099" y="4302907"/>
            <a:ext cx="393480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线连接符 28">
            <a:extLst>
              <a:ext uri="{FF2B5EF4-FFF2-40B4-BE49-F238E27FC236}">
                <a16:creationId xmlns:a16="http://schemas.microsoft.com/office/drawing/2014/main" id="{51EEF15D-0E6C-3944-B41F-0F5B7E1C392B}"/>
              </a:ext>
            </a:extLst>
          </p:cNvPr>
          <p:cNvCxnSpPr>
            <a:cxnSpLocks/>
          </p:cNvCxnSpPr>
          <p:nvPr/>
        </p:nvCxnSpPr>
        <p:spPr>
          <a:xfrm>
            <a:off x="6610907" y="4443115"/>
            <a:ext cx="358160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线连接符 30">
            <a:extLst>
              <a:ext uri="{FF2B5EF4-FFF2-40B4-BE49-F238E27FC236}">
                <a16:creationId xmlns:a16="http://schemas.microsoft.com/office/drawing/2014/main" id="{1FBD7F9B-BAD6-F644-8FCF-EBD92D0321B6}"/>
              </a:ext>
            </a:extLst>
          </p:cNvPr>
          <p:cNvCxnSpPr>
            <a:cxnSpLocks/>
          </p:cNvCxnSpPr>
          <p:nvPr/>
        </p:nvCxnSpPr>
        <p:spPr>
          <a:xfrm>
            <a:off x="8429302" y="5131963"/>
            <a:ext cx="243377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线连接符 32">
            <a:extLst>
              <a:ext uri="{FF2B5EF4-FFF2-40B4-BE49-F238E27FC236}">
                <a16:creationId xmlns:a16="http://schemas.microsoft.com/office/drawing/2014/main" id="{6020C2E7-D1AC-2840-8E7A-8A154BE90A23}"/>
              </a:ext>
            </a:extLst>
          </p:cNvPr>
          <p:cNvCxnSpPr>
            <a:cxnSpLocks/>
          </p:cNvCxnSpPr>
          <p:nvPr/>
        </p:nvCxnSpPr>
        <p:spPr>
          <a:xfrm>
            <a:off x="7973568" y="5796427"/>
            <a:ext cx="353568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788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3E913D1-5F5B-4080-8E5B-79DCC54BEDB1}"/>
</file>

<file path=customXml/itemProps2.xml><?xml version="1.0" encoding="utf-8"?>
<ds:datastoreItem xmlns:ds="http://schemas.openxmlformats.org/officeDocument/2006/customXml" ds:itemID="{C6F5812C-6975-4FFA-8198-D4A206960285}"/>
</file>

<file path=customXml/itemProps3.xml><?xml version="1.0" encoding="utf-8"?>
<ds:datastoreItem xmlns:ds="http://schemas.openxmlformats.org/officeDocument/2006/customXml" ds:itemID="{7641101E-BE61-4B1F-AA0F-F7369D09282C}"/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301</Words>
  <Application>Microsoft Office PowerPoint</Application>
  <PresentationFormat>Widescreen</PresentationFormat>
  <Paragraphs>49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Microsoft YaHei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Att.3 – Presentation (TG-Endoscopy)</dc:title>
  <dc:creator>peng liu</dc:creator>
  <cp:lastModifiedBy>Dabiri, Ayda</cp:lastModifiedBy>
  <cp:revision>107</cp:revision>
  <dcterms:created xsi:type="dcterms:W3CDTF">2016-11-19T00:46:32Z</dcterms:created>
  <dcterms:modified xsi:type="dcterms:W3CDTF">2022-02-14T15:44:28Z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