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8"/>
  </p:notesMasterIdLst>
  <p:sldIdLst>
    <p:sldId id="256" r:id="rId6"/>
    <p:sldId id="277" r:id="rId7"/>
    <p:sldId id="257" r:id="rId8"/>
    <p:sldId id="259" r:id="rId9"/>
    <p:sldId id="275" r:id="rId10"/>
    <p:sldId id="261" r:id="rId11"/>
    <p:sldId id="272" r:id="rId12"/>
    <p:sldId id="271" r:id="rId13"/>
    <p:sldId id="276" r:id="rId14"/>
    <p:sldId id="269" r:id="rId15"/>
    <p:sldId id="270" r:id="rId16"/>
    <p:sldId id="273" r:id="rId1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xandro Werneck" initials="AW" lastIdx="1" clrIdx="0">
    <p:extLst>
      <p:ext uri="{19B8F6BF-5375-455C-9EA6-DF929625EA0E}">
        <p15:presenceInfo xmlns:p15="http://schemas.microsoft.com/office/powerpoint/2012/main" userId="7c22b023d9acf6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3035EC-8431-43D8-9663-B2CC0DFA1E1E}" v="9" dt="2022-02-16T10:57:32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653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</pc:docChgLst>
  <pc:docChgLst>
    <pc:chgData name="Dabiri, Ayda" userId="b37f3988-c176-4be8-807a-107e80ddceeb" providerId="ADAL" clId="{CA3035EC-8431-43D8-9663-B2CC0DFA1E1E}"/>
    <pc:docChg chg="modSld">
      <pc:chgData name="Dabiri, Ayda" userId="b37f3988-c176-4be8-807a-107e80ddceeb" providerId="ADAL" clId="{CA3035EC-8431-43D8-9663-B2CC0DFA1E1E}" dt="2022-02-16T10:57:35.883" v="61" actId="1076"/>
      <pc:docMkLst>
        <pc:docMk/>
      </pc:docMkLst>
      <pc:sldChg chg="modSp">
        <pc:chgData name="Dabiri, Ayda" userId="b37f3988-c176-4be8-807a-107e80ddceeb" providerId="ADAL" clId="{CA3035EC-8431-43D8-9663-B2CC0DFA1E1E}" dt="2022-02-16T10:57:35.883" v="61" actId="1076"/>
        <pc:sldMkLst>
          <pc:docMk/>
          <pc:sldMk cId="2383934936" sldId="256"/>
        </pc:sldMkLst>
        <pc:spChg chg="mod">
          <ac:chgData name="Dabiri, Ayda" userId="b37f3988-c176-4be8-807a-107e80ddceeb" providerId="ADAL" clId="{CA3035EC-8431-43D8-9663-B2CC0DFA1E1E}" dt="2022-02-16T10:54:03.613" v="7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CA3035EC-8431-43D8-9663-B2CC0DFA1E1E}" dt="2022-02-16T10:57:35.883" v="61" actId="1076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</pc:docChg>
  </pc:docChgLst>
  <pc:docChgLst>
    <pc:chgData name="Campos, Simao" userId="a1bf0726-548b-4db8-a746-2e19b5e24da4" providerId="ADAL" clId="{3B8B7C98-8EDC-4EB8-AB22-619DE073BAF5}"/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8T07:58:33.335" idx="1">
    <p:pos x="3594" y="238"/>
    <p:text>We recommend to put all company/universities/startups logos, please!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0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4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8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91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53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3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29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4639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30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4240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58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2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6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54F1-8F5F-48D9-B9CF-7749BF736FA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4A7F0C-C2A3-41FF-B5FE-2484B1319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5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comments" Target="../comments/commen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xtranet.itu.int/sites/itu-t/focusgroups/ai4h/tg/SitePages/TG-Outbreaks.aspx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20904" y="935321"/>
            <a:ext cx="1987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FGAI4H-N-018-A03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803457" y="1304653"/>
            <a:ext cx="3205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15-17 February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87461"/>
              </p:ext>
            </p:extLst>
          </p:nvPr>
        </p:nvGraphicFramePr>
        <p:xfrm>
          <a:off x="1752600" y="2855867"/>
          <a:ext cx="8401049" cy="2697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TG-Outbreaks Topic Drivers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(TG-Outbreaks)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Stéphane Ghozzi </a:t>
                      </a:r>
                    </a:p>
                    <a:p>
                      <a:r>
                        <a:rPr lang="de-D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Koch Institute, Germany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GhozziS@rki.de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  <a:p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 Abbood 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Koch Institute, Germany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AbboodA@rki.de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1984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about TG-Outbreaks.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53FDED5C-9D30-4206-A765-4F259D38FD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041" y="2319883"/>
            <a:ext cx="5229955" cy="3562847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84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39814012-BBE3-4DBB-84A6-BAF46DD5A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706" y="2160588"/>
            <a:ext cx="4190626" cy="3881437"/>
          </a:xfrm>
        </p:spPr>
      </p:pic>
    </p:spTree>
    <p:extLst>
      <p:ext uri="{BB962C8B-B14F-4D97-AF65-F5344CB8AC3E}">
        <p14:creationId xmlns:p14="http://schemas.microsoft.com/office/powerpoint/2010/main" val="1562318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submitted our first simple benchmark</a:t>
            </a:r>
          </a:p>
          <a:p>
            <a:pPr lvl="1"/>
            <a:r>
              <a:rPr lang="en-US" dirty="0"/>
              <a:t>Checklist will be improved and added to benchmark</a:t>
            </a:r>
          </a:p>
          <a:p>
            <a:pPr lvl="1"/>
            <a:r>
              <a:rPr lang="en-US" dirty="0"/>
              <a:t>Test will be conducted to find risks and failures</a:t>
            </a:r>
          </a:p>
          <a:p>
            <a:pPr lvl="1"/>
            <a:r>
              <a:rPr lang="en-US" dirty="0"/>
              <a:t>Soon, interim findings will be generated</a:t>
            </a:r>
          </a:p>
          <a:p>
            <a:r>
              <a:rPr lang="en-US" dirty="0"/>
              <a:t>Improve our communication</a:t>
            </a:r>
          </a:p>
          <a:p>
            <a:pPr lvl="1"/>
            <a:r>
              <a:rPr lang="en-US" dirty="0"/>
              <a:t>Get more help, especially around organization (time zones, COVID-19, …)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64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C492D-4590-4EC4-A507-21FBAFF3D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782298"/>
            <a:ext cx="8164023" cy="1462821"/>
          </a:xfrm>
        </p:spPr>
        <p:txBody>
          <a:bodyPr>
            <a:normAutofit fontScale="90000"/>
          </a:bodyPr>
          <a:lstStyle/>
          <a:p>
            <a:r>
              <a:rPr lang="de-DE" dirty="0"/>
              <a:t>FG </a:t>
            </a:r>
            <a:r>
              <a:rPr lang="de-DE"/>
              <a:t>AI4H </a:t>
            </a:r>
            <a:br>
              <a:rPr lang="de-DE"/>
            </a:br>
            <a:r>
              <a:rPr lang="de-DE"/>
              <a:t>Meeting 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38A58-42E5-4EEA-89BA-804A6EB3F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TEAM G TG-Outbreak</a:t>
            </a:r>
          </a:p>
          <a:p>
            <a:r>
              <a:rPr lang="en-GB" dirty="0"/>
              <a:t>Leader: Stéphane Ghozzi &amp; Auss Abbood</a:t>
            </a:r>
          </a:p>
          <a:p>
            <a:r>
              <a:rPr lang="en-GB" dirty="0" err="1"/>
              <a:t>Aiaudit</a:t>
            </a:r>
            <a:r>
              <a:rPr lang="en-GB" dirty="0"/>
              <a:t> partners: </a:t>
            </a:r>
            <a:r>
              <a:rPr lang="en-GB" dirty="0" err="1"/>
              <a:t>Junai</a:t>
            </a:r>
            <a:r>
              <a:rPr lang="en-GB" dirty="0"/>
              <a:t> Nabi, </a:t>
            </a:r>
          </a:p>
          <a:p>
            <a:r>
              <a:rPr lang="en-GB" dirty="0"/>
              <a:t>Matt Arentz, Muhammad Abdullah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AF506A-DB30-4106-A047-60068BD81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634" y="377486"/>
            <a:ext cx="1531357" cy="4176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4DDF89-CD24-416F-B860-B297931A9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94" y="377486"/>
            <a:ext cx="1052171" cy="4176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8BF383-871D-497C-8EB5-3BB39B696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964" y="377486"/>
            <a:ext cx="940671" cy="4176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278A1E-6D5F-4A47-A66F-51312AD63E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70" y="2515055"/>
            <a:ext cx="3066058" cy="291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3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37" name="Gruppieren 1044">
            <a:extLst>
              <a:ext uri="{FF2B5EF4-FFF2-40B4-BE49-F238E27FC236}">
                <a16:creationId xmlns:a16="http://schemas.microsoft.com/office/drawing/2014/main" id="{4534980B-D6CA-4DE3-84E4-E655BE87EF6F}"/>
              </a:ext>
            </a:extLst>
          </p:cNvPr>
          <p:cNvGrpSpPr/>
          <p:nvPr/>
        </p:nvGrpSpPr>
        <p:grpSpPr>
          <a:xfrm>
            <a:off x="1659477" y="2264328"/>
            <a:ext cx="5353971" cy="2913417"/>
            <a:chOff x="0" y="0"/>
            <a:chExt cx="4354493" cy="2913416"/>
          </a:xfrm>
        </p:grpSpPr>
        <p:grpSp>
          <p:nvGrpSpPr>
            <p:cNvPr id="38" name="Gruppieren 1031">
              <a:extLst>
                <a:ext uri="{FF2B5EF4-FFF2-40B4-BE49-F238E27FC236}">
                  <a16:creationId xmlns:a16="http://schemas.microsoft.com/office/drawing/2014/main" id="{FC7D930E-71C6-490D-9271-073276515CBD}"/>
                </a:ext>
              </a:extLst>
            </p:cNvPr>
            <p:cNvGrpSpPr/>
            <p:nvPr/>
          </p:nvGrpSpPr>
          <p:grpSpPr>
            <a:xfrm>
              <a:off x="0" y="-1"/>
              <a:ext cx="4354494" cy="2744910"/>
              <a:chOff x="0" y="0"/>
              <a:chExt cx="4354493" cy="2744909"/>
            </a:xfrm>
          </p:grpSpPr>
          <p:pic>
            <p:nvPicPr>
              <p:cNvPr id="40" name="Picture 2" descr="Picture 2">
                <a:extLst>
                  <a:ext uri="{FF2B5EF4-FFF2-40B4-BE49-F238E27FC236}">
                    <a16:creationId xmlns:a16="http://schemas.microsoft.com/office/drawing/2014/main" id="{78BEB11E-C1C8-45B6-BA44-94381F113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4354494" cy="274491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41" name="Gruppieren 1030">
                <a:extLst>
                  <a:ext uri="{FF2B5EF4-FFF2-40B4-BE49-F238E27FC236}">
                    <a16:creationId xmlns:a16="http://schemas.microsoft.com/office/drawing/2014/main" id="{37E1CEC4-85C6-40E0-A288-EBBF3358122C}"/>
                  </a:ext>
                </a:extLst>
              </p:cNvPr>
              <p:cNvGrpSpPr/>
              <p:nvPr/>
            </p:nvGrpSpPr>
            <p:grpSpPr>
              <a:xfrm>
                <a:off x="2596968" y="255553"/>
                <a:ext cx="739263" cy="1867481"/>
                <a:chOff x="0" y="0"/>
                <a:chExt cx="739261" cy="1867480"/>
              </a:xfrm>
            </p:grpSpPr>
            <p:sp>
              <p:nvSpPr>
                <p:cNvPr id="42" name="Gerade Verbindung 16">
                  <a:extLst>
                    <a:ext uri="{FF2B5EF4-FFF2-40B4-BE49-F238E27FC236}">
                      <a16:creationId xmlns:a16="http://schemas.microsoft.com/office/drawing/2014/main" id="{A32B63C6-8C28-4DED-B149-DBDAF7236628}"/>
                    </a:ext>
                  </a:extLst>
                </p:cNvPr>
                <p:cNvSpPr/>
                <p:nvPr/>
              </p:nvSpPr>
              <p:spPr>
                <a:xfrm flipH="1">
                  <a:off x="-1" y="1152127"/>
                  <a:ext cx="1" cy="69290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Gerade Verbindung 18">
                  <a:extLst>
                    <a:ext uri="{FF2B5EF4-FFF2-40B4-BE49-F238E27FC236}">
                      <a16:creationId xmlns:a16="http://schemas.microsoft.com/office/drawing/2014/main" id="{271F895C-B9AE-4A9E-ACC6-51951EA5DD24}"/>
                    </a:ext>
                  </a:extLst>
                </p:cNvPr>
                <p:cNvSpPr/>
                <p:nvPr/>
              </p:nvSpPr>
              <p:spPr>
                <a:xfrm flipH="1">
                  <a:off x="144015" y="1008112"/>
                  <a:ext cx="1" cy="85936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Gerade Verbindung 19">
                  <a:extLst>
                    <a:ext uri="{FF2B5EF4-FFF2-40B4-BE49-F238E27FC236}">
                      <a16:creationId xmlns:a16="http://schemas.microsoft.com/office/drawing/2014/main" id="{A65EF69D-E040-42BB-8A4F-4D22E46CF5B6}"/>
                    </a:ext>
                  </a:extLst>
                </p:cNvPr>
                <p:cNvSpPr/>
                <p:nvPr/>
              </p:nvSpPr>
              <p:spPr>
                <a:xfrm flipH="1">
                  <a:off x="171265" y="695717"/>
                  <a:ext cx="1" cy="117176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Gerade Verbindung 20">
                  <a:extLst>
                    <a:ext uri="{FF2B5EF4-FFF2-40B4-BE49-F238E27FC236}">
                      <a16:creationId xmlns:a16="http://schemas.microsoft.com/office/drawing/2014/main" id="{E8F28234-89C8-4582-A7EA-98A5C2D59C0D}"/>
                    </a:ext>
                  </a:extLst>
                </p:cNvPr>
                <p:cNvSpPr/>
                <p:nvPr/>
              </p:nvSpPr>
              <p:spPr>
                <a:xfrm flipH="1">
                  <a:off x="216023" y="792087"/>
                  <a:ext cx="1" cy="105294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Gerade Verbindung 21">
                  <a:extLst>
                    <a:ext uri="{FF2B5EF4-FFF2-40B4-BE49-F238E27FC236}">
                      <a16:creationId xmlns:a16="http://schemas.microsoft.com/office/drawing/2014/main" id="{D6CFA375-884E-4E01-842A-0A40BFC7173D}"/>
                    </a:ext>
                  </a:extLst>
                </p:cNvPr>
                <p:cNvSpPr/>
                <p:nvPr/>
              </p:nvSpPr>
              <p:spPr>
                <a:xfrm flipH="1">
                  <a:off x="92864" y="0"/>
                  <a:ext cx="1" cy="1861546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Gerade Verbindung 22">
                  <a:extLst>
                    <a:ext uri="{FF2B5EF4-FFF2-40B4-BE49-F238E27FC236}">
                      <a16:creationId xmlns:a16="http://schemas.microsoft.com/office/drawing/2014/main" id="{ACEFE2A8-AE91-4A67-9267-EF26F3F4DD47}"/>
                    </a:ext>
                  </a:extLst>
                </p:cNvPr>
                <p:cNvSpPr/>
                <p:nvPr/>
              </p:nvSpPr>
              <p:spPr>
                <a:xfrm flipH="1">
                  <a:off x="187251" y="665485"/>
                  <a:ext cx="1" cy="1196062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Gerade Verbindung 30">
                  <a:extLst>
                    <a:ext uri="{FF2B5EF4-FFF2-40B4-BE49-F238E27FC236}">
                      <a16:creationId xmlns:a16="http://schemas.microsoft.com/office/drawing/2014/main" id="{FFEBEB10-9025-45B6-9DEB-9CD74918FFAB}"/>
                    </a:ext>
                  </a:extLst>
                </p:cNvPr>
                <p:cNvSpPr/>
                <p:nvPr/>
              </p:nvSpPr>
              <p:spPr>
                <a:xfrm flipH="1">
                  <a:off x="284835" y="1008111"/>
                  <a:ext cx="1" cy="836925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Gerade Verbindung 35">
                  <a:extLst>
                    <a:ext uri="{FF2B5EF4-FFF2-40B4-BE49-F238E27FC236}">
                      <a16:creationId xmlns:a16="http://schemas.microsoft.com/office/drawing/2014/main" id="{44BB36D4-E8FC-4089-9267-AFC953D47AF7}"/>
                    </a:ext>
                  </a:extLst>
                </p:cNvPr>
                <p:cNvSpPr/>
                <p:nvPr/>
              </p:nvSpPr>
              <p:spPr>
                <a:xfrm flipH="1">
                  <a:off x="739261" y="930772"/>
                  <a:ext cx="1" cy="90875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39" name="Geschweifte Klammer links 1037">
              <a:extLst>
                <a:ext uri="{FF2B5EF4-FFF2-40B4-BE49-F238E27FC236}">
                  <a16:creationId xmlns:a16="http://schemas.microsoft.com/office/drawing/2014/main" id="{CD9DE457-FDDE-4F06-A0D4-9CCE61404698}"/>
                </a:ext>
              </a:extLst>
            </p:cNvPr>
            <p:cNvSpPr/>
            <p:nvPr/>
          </p:nvSpPr>
          <p:spPr>
            <a:xfrm rot="16200000">
              <a:off x="1962102" y="913593"/>
              <a:ext cx="432049" cy="356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5635" y="21600"/>
                    <a:pt x="10800" y="21005"/>
                    <a:pt x="10800" y="20271"/>
                  </a:cubicBezTo>
                  <a:lnTo>
                    <a:pt x="10800" y="12038"/>
                  </a:lnTo>
                  <a:cubicBezTo>
                    <a:pt x="10800" y="11304"/>
                    <a:pt x="5965" y="10709"/>
                    <a:pt x="0" y="10709"/>
                  </a:cubicBezTo>
                  <a:cubicBezTo>
                    <a:pt x="5965" y="10709"/>
                    <a:pt x="10800" y="10114"/>
                    <a:pt x="10800" y="9380"/>
                  </a:cubicBezTo>
                  <a:lnTo>
                    <a:pt x="10800" y="1329"/>
                  </a:lnTo>
                  <a:cubicBezTo>
                    <a:pt x="10800" y="595"/>
                    <a:pt x="15635" y="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58" name="Gruppieren 1031">
            <a:extLst>
              <a:ext uri="{FF2B5EF4-FFF2-40B4-BE49-F238E27FC236}">
                <a16:creationId xmlns:a16="http://schemas.microsoft.com/office/drawing/2014/main" id="{D9130BC5-5D46-4793-8796-01BFDEC36AA2}"/>
              </a:ext>
            </a:extLst>
          </p:cNvPr>
          <p:cNvGrpSpPr/>
          <p:nvPr/>
        </p:nvGrpSpPr>
        <p:grpSpPr>
          <a:xfrm>
            <a:off x="677333" y="2199667"/>
            <a:ext cx="7225095" cy="3880773"/>
            <a:chOff x="0" y="0"/>
            <a:chExt cx="4354493" cy="2744909"/>
          </a:xfrm>
        </p:grpSpPr>
        <p:pic>
          <p:nvPicPr>
            <p:cNvPr id="60" name="Picture 2" descr="Picture 2">
              <a:extLst>
                <a:ext uri="{FF2B5EF4-FFF2-40B4-BE49-F238E27FC236}">
                  <a16:creationId xmlns:a16="http://schemas.microsoft.com/office/drawing/2014/main" id="{B9F38D77-47F0-4DDB-BFA4-84299FF451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354494" cy="27449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1" name="Gruppieren 1030">
              <a:extLst>
                <a:ext uri="{FF2B5EF4-FFF2-40B4-BE49-F238E27FC236}">
                  <a16:creationId xmlns:a16="http://schemas.microsoft.com/office/drawing/2014/main" id="{310F8980-6687-4CCE-94A9-A7407F9ACB35}"/>
                </a:ext>
              </a:extLst>
            </p:cNvPr>
            <p:cNvGrpSpPr/>
            <p:nvPr/>
          </p:nvGrpSpPr>
          <p:grpSpPr>
            <a:xfrm>
              <a:off x="2596968" y="255553"/>
              <a:ext cx="739263" cy="1867481"/>
              <a:chOff x="0" y="0"/>
              <a:chExt cx="739261" cy="1867480"/>
            </a:xfrm>
          </p:grpSpPr>
          <p:sp>
            <p:nvSpPr>
              <p:cNvPr id="62" name="Gerade Verbindung 16">
                <a:extLst>
                  <a:ext uri="{FF2B5EF4-FFF2-40B4-BE49-F238E27FC236}">
                    <a16:creationId xmlns:a16="http://schemas.microsoft.com/office/drawing/2014/main" id="{565E3E87-A519-47AE-AB7D-FC44E02CA113}"/>
                  </a:ext>
                </a:extLst>
              </p:cNvPr>
              <p:cNvSpPr/>
              <p:nvPr/>
            </p:nvSpPr>
            <p:spPr>
              <a:xfrm flipH="1">
                <a:off x="-1" y="1152127"/>
                <a:ext cx="1" cy="69290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3" name="Gerade Verbindung 18">
                <a:extLst>
                  <a:ext uri="{FF2B5EF4-FFF2-40B4-BE49-F238E27FC236}">
                    <a16:creationId xmlns:a16="http://schemas.microsoft.com/office/drawing/2014/main" id="{3617A4DC-DAD5-4F8D-8E61-049A43C137E4}"/>
                  </a:ext>
                </a:extLst>
              </p:cNvPr>
              <p:cNvSpPr/>
              <p:nvPr/>
            </p:nvSpPr>
            <p:spPr>
              <a:xfrm flipH="1">
                <a:off x="144015" y="1008112"/>
                <a:ext cx="1" cy="85936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4" name="Gerade Verbindung 19">
                <a:extLst>
                  <a:ext uri="{FF2B5EF4-FFF2-40B4-BE49-F238E27FC236}">
                    <a16:creationId xmlns:a16="http://schemas.microsoft.com/office/drawing/2014/main" id="{93182A1A-3331-482D-96F9-4482EDA3F6B5}"/>
                  </a:ext>
                </a:extLst>
              </p:cNvPr>
              <p:cNvSpPr/>
              <p:nvPr/>
            </p:nvSpPr>
            <p:spPr>
              <a:xfrm flipH="1">
                <a:off x="171265" y="695717"/>
                <a:ext cx="1" cy="117176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5" name="Gerade Verbindung 20">
                <a:extLst>
                  <a:ext uri="{FF2B5EF4-FFF2-40B4-BE49-F238E27FC236}">
                    <a16:creationId xmlns:a16="http://schemas.microsoft.com/office/drawing/2014/main" id="{9CEF02C6-C619-4EF2-9691-1ADA86168497}"/>
                  </a:ext>
                </a:extLst>
              </p:cNvPr>
              <p:cNvSpPr/>
              <p:nvPr/>
            </p:nvSpPr>
            <p:spPr>
              <a:xfrm flipH="1">
                <a:off x="216023" y="792087"/>
                <a:ext cx="1" cy="105294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6" name="Gerade Verbindung 21">
                <a:extLst>
                  <a:ext uri="{FF2B5EF4-FFF2-40B4-BE49-F238E27FC236}">
                    <a16:creationId xmlns:a16="http://schemas.microsoft.com/office/drawing/2014/main" id="{5B7FE26B-A23E-4145-A422-AB0B96243B47}"/>
                  </a:ext>
                </a:extLst>
              </p:cNvPr>
              <p:cNvSpPr/>
              <p:nvPr/>
            </p:nvSpPr>
            <p:spPr>
              <a:xfrm flipH="1">
                <a:off x="92864" y="0"/>
                <a:ext cx="1" cy="1861546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7" name="Gerade Verbindung 22">
                <a:extLst>
                  <a:ext uri="{FF2B5EF4-FFF2-40B4-BE49-F238E27FC236}">
                    <a16:creationId xmlns:a16="http://schemas.microsoft.com/office/drawing/2014/main" id="{C9C847B3-8C3A-4487-976B-9E77378BA0DC}"/>
                  </a:ext>
                </a:extLst>
              </p:cNvPr>
              <p:cNvSpPr/>
              <p:nvPr/>
            </p:nvSpPr>
            <p:spPr>
              <a:xfrm flipH="1">
                <a:off x="187251" y="665485"/>
                <a:ext cx="1" cy="1196062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8" name="Gerade Verbindung 30">
                <a:extLst>
                  <a:ext uri="{FF2B5EF4-FFF2-40B4-BE49-F238E27FC236}">
                    <a16:creationId xmlns:a16="http://schemas.microsoft.com/office/drawing/2014/main" id="{7E5E7D0E-B95B-4401-89D7-31FBCB61C8C3}"/>
                  </a:ext>
                </a:extLst>
              </p:cNvPr>
              <p:cNvSpPr/>
              <p:nvPr/>
            </p:nvSpPr>
            <p:spPr>
              <a:xfrm flipH="1">
                <a:off x="284835" y="1008111"/>
                <a:ext cx="1" cy="836925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9" name="Gerade Verbindung 35">
                <a:extLst>
                  <a:ext uri="{FF2B5EF4-FFF2-40B4-BE49-F238E27FC236}">
                    <a16:creationId xmlns:a16="http://schemas.microsoft.com/office/drawing/2014/main" id="{83ADE9E4-FE77-4C74-BF43-D3529D37F43C}"/>
                  </a:ext>
                </a:extLst>
              </p:cNvPr>
              <p:cNvSpPr/>
              <p:nvPr/>
            </p:nvSpPr>
            <p:spPr>
              <a:xfrm flipH="1">
                <a:off x="739261" y="930772"/>
                <a:ext cx="1" cy="90875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1" name="Textfeld 1041">
            <a:extLst>
              <a:ext uri="{FF2B5EF4-FFF2-40B4-BE49-F238E27FC236}">
                <a16:creationId xmlns:a16="http://schemas.microsoft.com/office/drawing/2014/main" id="{BD6D5EC0-87D8-4E1E-B4EC-B466916F0452}"/>
              </a:ext>
            </a:extLst>
          </p:cNvPr>
          <p:cNvSpPr txBox="1"/>
          <p:nvPr/>
        </p:nvSpPr>
        <p:spPr>
          <a:xfrm>
            <a:off x="7464589" y="3340025"/>
            <a:ext cx="1676231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Triangles: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hint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for an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potential outbreak event</a:t>
            </a:r>
          </a:p>
        </p:txBody>
      </p:sp>
    </p:spTree>
    <p:extLst>
      <p:ext uri="{BB962C8B-B14F-4D97-AF65-F5344CB8AC3E}">
        <p14:creationId xmlns:p14="http://schemas.microsoft.com/office/powerpoint/2010/main" val="299367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130277"/>
            <a:ext cx="8596668" cy="388077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7" name="Picture 2" descr="Picture 2">
            <a:extLst>
              <a:ext uri="{FF2B5EF4-FFF2-40B4-BE49-F238E27FC236}">
                <a16:creationId xmlns:a16="http://schemas.microsoft.com/office/drawing/2014/main" id="{4E3CF07A-9C64-433B-805C-B4AC5177C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3" y="2168290"/>
            <a:ext cx="4234447" cy="2495989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feld 33">
            <a:extLst>
              <a:ext uri="{FF2B5EF4-FFF2-40B4-BE49-F238E27FC236}">
                <a16:creationId xmlns:a16="http://schemas.microsoft.com/office/drawing/2014/main" id="{1BC39B65-C138-4310-8CEA-359DB5C6D497}"/>
              </a:ext>
            </a:extLst>
          </p:cNvPr>
          <p:cNvSpPr txBox="1"/>
          <p:nvPr/>
        </p:nvSpPr>
        <p:spPr>
          <a:xfrm>
            <a:off x="902772" y="5165473"/>
            <a:ext cx="467414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Test Data: 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confirmed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outbreak labels </a:t>
            </a:r>
          </a:p>
        </p:txBody>
      </p:sp>
      <p:grpSp>
        <p:nvGrpSpPr>
          <p:cNvPr id="23" name="Gruppieren 1031">
            <a:extLst>
              <a:ext uri="{FF2B5EF4-FFF2-40B4-BE49-F238E27FC236}">
                <a16:creationId xmlns:a16="http://schemas.microsoft.com/office/drawing/2014/main" id="{4CB166EF-F051-43CB-9E45-25A31887C714}"/>
              </a:ext>
            </a:extLst>
          </p:cNvPr>
          <p:cNvGrpSpPr/>
          <p:nvPr/>
        </p:nvGrpSpPr>
        <p:grpSpPr>
          <a:xfrm>
            <a:off x="4911781" y="2130277"/>
            <a:ext cx="4362222" cy="2928283"/>
            <a:chOff x="535342" y="0"/>
            <a:chExt cx="3819152" cy="2407451"/>
          </a:xfrm>
        </p:grpSpPr>
        <p:pic>
          <p:nvPicPr>
            <p:cNvPr id="24" name="Picture 2" descr="Picture 2">
              <a:extLst>
                <a:ext uri="{FF2B5EF4-FFF2-40B4-BE49-F238E27FC236}">
                  <a16:creationId xmlns:a16="http://schemas.microsoft.com/office/drawing/2014/main" id="{5448A79A-4179-48B8-A4EE-F6AC3195F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5342" y="0"/>
              <a:ext cx="3819152" cy="24074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5" name="Gruppieren 1030">
              <a:extLst>
                <a:ext uri="{FF2B5EF4-FFF2-40B4-BE49-F238E27FC236}">
                  <a16:creationId xmlns:a16="http://schemas.microsoft.com/office/drawing/2014/main" id="{65D149BE-C47D-446D-B510-EA5629CAC653}"/>
                </a:ext>
              </a:extLst>
            </p:cNvPr>
            <p:cNvGrpSpPr/>
            <p:nvPr/>
          </p:nvGrpSpPr>
          <p:grpSpPr>
            <a:xfrm>
              <a:off x="2596968" y="255553"/>
              <a:ext cx="739263" cy="1867481"/>
              <a:chOff x="0" y="0"/>
              <a:chExt cx="739261" cy="1867480"/>
            </a:xfrm>
          </p:grpSpPr>
          <p:sp>
            <p:nvSpPr>
              <p:cNvPr id="26" name="Gerade Verbindung 16">
                <a:extLst>
                  <a:ext uri="{FF2B5EF4-FFF2-40B4-BE49-F238E27FC236}">
                    <a16:creationId xmlns:a16="http://schemas.microsoft.com/office/drawing/2014/main" id="{3B8684B4-F8A8-42AA-BE67-6407AB3A7003}"/>
                  </a:ext>
                </a:extLst>
              </p:cNvPr>
              <p:cNvSpPr/>
              <p:nvPr/>
            </p:nvSpPr>
            <p:spPr>
              <a:xfrm flipH="1">
                <a:off x="-1" y="1152127"/>
                <a:ext cx="1" cy="69290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27" name="Gerade Verbindung 18">
                <a:extLst>
                  <a:ext uri="{FF2B5EF4-FFF2-40B4-BE49-F238E27FC236}">
                    <a16:creationId xmlns:a16="http://schemas.microsoft.com/office/drawing/2014/main" id="{4856978B-8384-4DED-99FA-F14DFE9B5CC7}"/>
                  </a:ext>
                </a:extLst>
              </p:cNvPr>
              <p:cNvSpPr/>
              <p:nvPr/>
            </p:nvSpPr>
            <p:spPr>
              <a:xfrm flipH="1">
                <a:off x="144015" y="1008112"/>
                <a:ext cx="1" cy="85936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28" name="Gerade Verbindung 19">
                <a:extLst>
                  <a:ext uri="{FF2B5EF4-FFF2-40B4-BE49-F238E27FC236}">
                    <a16:creationId xmlns:a16="http://schemas.microsoft.com/office/drawing/2014/main" id="{7F54F505-7119-4E9D-AA19-CF21266C7C86}"/>
                  </a:ext>
                </a:extLst>
              </p:cNvPr>
              <p:cNvSpPr/>
              <p:nvPr/>
            </p:nvSpPr>
            <p:spPr>
              <a:xfrm flipH="1">
                <a:off x="171265" y="695717"/>
                <a:ext cx="1" cy="117176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29" name="Gerade Verbindung 20">
                <a:extLst>
                  <a:ext uri="{FF2B5EF4-FFF2-40B4-BE49-F238E27FC236}">
                    <a16:creationId xmlns:a16="http://schemas.microsoft.com/office/drawing/2014/main" id="{7026CBC8-CA46-4794-A891-8CEF8DB7F3B1}"/>
                  </a:ext>
                </a:extLst>
              </p:cNvPr>
              <p:cNvSpPr/>
              <p:nvPr/>
            </p:nvSpPr>
            <p:spPr>
              <a:xfrm flipH="1">
                <a:off x="216023" y="792087"/>
                <a:ext cx="1" cy="105294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0" name="Gerade Verbindung 21">
                <a:extLst>
                  <a:ext uri="{FF2B5EF4-FFF2-40B4-BE49-F238E27FC236}">
                    <a16:creationId xmlns:a16="http://schemas.microsoft.com/office/drawing/2014/main" id="{D53F2116-ACF2-471D-A647-60CF1539C20B}"/>
                  </a:ext>
                </a:extLst>
              </p:cNvPr>
              <p:cNvSpPr/>
              <p:nvPr/>
            </p:nvSpPr>
            <p:spPr>
              <a:xfrm flipH="1">
                <a:off x="92864" y="0"/>
                <a:ext cx="1" cy="1861546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1" name="Gerade Verbindung 22">
                <a:extLst>
                  <a:ext uri="{FF2B5EF4-FFF2-40B4-BE49-F238E27FC236}">
                    <a16:creationId xmlns:a16="http://schemas.microsoft.com/office/drawing/2014/main" id="{949841F3-CAA3-4DD8-9083-ADEC349F1514}"/>
                  </a:ext>
                </a:extLst>
              </p:cNvPr>
              <p:cNvSpPr/>
              <p:nvPr/>
            </p:nvSpPr>
            <p:spPr>
              <a:xfrm flipH="1">
                <a:off x="187251" y="665485"/>
                <a:ext cx="1" cy="1196062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2" name="Gerade Verbindung 30">
                <a:extLst>
                  <a:ext uri="{FF2B5EF4-FFF2-40B4-BE49-F238E27FC236}">
                    <a16:creationId xmlns:a16="http://schemas.microsoft.com/office/drawing/2014/main" id="{D17A460F-2B04-48B9-AA2E-168BDCC5DABC}"/>
                  </a:ext>
                </a:extLst>
              </p:cNvPr>
              <p:cNvSpPr/>
              <p:nvPr/>
            </p:nvSpPr>
            <p:spPr>
              <a:xfrm flipH="1">
                <a:off x="284835" y="1008111"/>
                <a:ext cx="1" cy="836925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3" name="Gerade Verbindung 35">
                <a:extLst>
                  <a:ext uri="{FF2B5EF4-FFF2-40B4-BE49-F238E27FC236}">
                    <a16:creationId xmlns:a16="http://schemas.microsoft.com/office/drawing/2014/main" id="{70D297D9-4B4B-4719-93EB-B4C3B4FF4D3E}"/>
                  </a:ext>
                </a:extLst>
              </p:cNvPr>
              <p:cNvSpPr/>
              <p:nvPr/>
            </p:nvSpPr>
            <p:spPr>
              <a:xfrm flipH="1">
                <a:off x="739261" y="930772"/>
                <a:ext cx="1" cy="90875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4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defRPr sz="1700"/>
            </a:pPr>
            <a:r>
              <a:rPr lang="en-US" dirty="0"/>
              <a:t>Contacted almost 90 people</a:t>
            </a:r>
          </a:p>
          <a:p>
            <a:pPr>
              <a:spcBef>
                <a:spcPts val="1200"/>
              </a:spcBef>
              <a:defRPr sz="1700"/>
            </a:pPr>
            <a:r>
              <a:rPr lang="en-US" dirty="0"/>
              <a:t>50 people are interested as of now from almost over 20 organizations  and over 15 countries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H</a:t>
            </a:r>
            <a:r>
              <a:rPr lang="en-US" dirty="0" err="1"/>
              <a:t>eld</a:t>
            </a:r>
            <a:r>
              <a:rPr lang="en-US" dirty="0"/>
              <a:t> calls to harmonize ideas and goals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W</a:t>
            </a:r>
            <a:r>
              <a:rPr lang="en-US" dirty="0"/>
              <a:t>rote an extensive review on methods and metrics in outbreak detection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C</a:t>
            </a:r>
            <a:r>
              <a:rPr lang="en-US" dirty="0" err="1"/>
              <a:t>onducted</a:t>
            </a:r>
            <a:r>
              <a:rPr lang="en-US" dirty="0"/>
              <a:t> a survey to find gaps in our review and to find most important use cases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05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Outbreak label and diagnosis should be clear </a:t>
            </a:r>
          </a:p>
          <a:p>
            <a:r>
              <a:rPr lang="en-US" dirty="0"/>
              <a:t>Plenty of data should be available</a:t>
            </a:r>
          </a:p>
          <a:p>
            <a:pPr lvl="1"/>
            <a:r>
              <a:rPr lang="en-US" dirty="0"/>
              <a:t>Start with salmonella</a:t>
            </a:r>
          </a:p>
          <a:p>
            <a:pPr lvl="2"/>
            <a:r>
              <a:rPr lang="en-US" dirty="0"/>
              <a:t>Widespread and frequent</a:t>
            </a:r>
          </a:p>
          <a:p>
            <a:pPr lvl="2"/>
            <a:r>
              <a:rPr lang="en-US" dirty="0"/>
              <a:t>Data available</a:t>
            </a:r>
          </a:p>
          <a:p>
            <a:pPr lvl="2"/>
            <a:r>
              <a:rPr lang="en-US" dirty="0"/>
              <a:t>Diagnosis may be unprecise</a:t>
            </a:r>
          </a:p>
          <a:p>
            <a:pPr lvl="1"/>
            <a:r>
              <a:rPr lang="en-US" dirty="0"/>
              <a:t>Continue with Dengue and/or Ebola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515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Surveillance package for R</a:t>
            </a:r>
          </a:p>
          <a:p>
            <a:r>
              <a:rPr lang="en-US" dirty="0" err="1"/>
              <a:t>SaTScan</a:t>
            </a:r>
            <a:r>
              <a:rPr lang="en-US" dirty="0"/>
              <a:t> software</a:t>
            </a:r>
          </a:p>
          <a:p>
            <a:r>
              <a:rPr lang="en-US" dirty="0"/>
              <a:t>Review of typically used data, algorithms, and metrics can found at TG Outbreaks collaboration site (</a:t>
            </a:r>
            <a:r>
              <a:rPr lang="en-US" dirty="0">
                <a:hlinkClick r:id="rId2"/>
              </a:rPr>
              <a:t>https://extranet.itu.int/sites/itu-t/focusgroups/ai4h/tg/SitePages/TG-Outbreaks.aspx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89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8C8F-7ADF-4ACC-9FB7-49CA9571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compare algorithms that don’t share a strategy to:</a:t>
            </a:r>
          </a:p>
          <a:p>
            <a:pPr lvl="1"/>
            <a:r>
              <a:rPr lang="en-US" dirty="0"/>
              <a:t>Single case vs. aggregated data</a:t>
            </a:r>
          </a:p>
          <a:p>
            <a:pPr lvl="1"/>
            <a:r>
              <a:rPr lang="en-US" dirty="0"/>
              <a:t>Same aggregation vs. multiple testing</a:t>
            </a:r>
          </a:p>
          <a:p>
            <a:pPr lvl="1"/>
            <a:r>
              <a:rPr lang="en-US" dirty="0"/>
              <a:t>Including non-case/endemic case detection</a:t>
            </a:r>
          </a:p>
          <a:p>
            <a:r>
              <a:rPr lang="en-US" dirty="0"/>
              <a:t>Normal metrics are not enough. Additional weighting important</a:t>
            </a:r>
          </a:p>
          <a:p>
            <a:pPr lvl="1"/>
            <a:r>
              <a:rPr lang="en-US" dirty="0"/>
              <a:t>Timeliness</a:t>
            </a:r>
          </a:p>
          <a:p>
            <a:pPr lvl="1"/>
            <a:r>
              <a:rPr lang="en-US" dirty="0"/>
              <a:t>Outbreak size</a:t>
            </a:r>
          </a:p>
          <a:p>
            <a:pPr lvl="1"/>
            <a:r>
              <a:rPr lang="en-US" dirty="0"/>
              <a:t>Spatial accuracy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71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DB04-C952-4709-A043-41836977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2C336-0AB6-4D10-85A7-248F1D452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70" y="0"/>
            <a:ext cx="640832" cy="60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B5697-62D9-4308-A233-032E84D9D102}"/>
              </a:ext>
            </a:extLst>
          </p:cNvPr>
          <p:cNvSpPr txBox="1"/>
          <p:nvPr/>
        </p:nvSpPr>
        <p:spPr>
          <a:xfrm>
            <a:off x="3924517" y="10079"/>
            <a:ext cx="2102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TRIAL AUDITS 2.0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105" name="Inhaltsplatzhalter 104">
            <a:extLst>
              <a:ext uri="{FF2B5EF4-FFF2-40B4-BE49-F238E27FC236}">
                <a16:creationId xmlns:a16="http://schemas.microsoft.com/office/drawing/2014/main" id="{13B6B4E7-B3E9-4852-9691-BB09261C6D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75" y="2160588"/>
            <a:ext cx="4093487" cy="3881437"/>
          </a:xfrm>
        </p:spPr>
      </p:pic>
    </p:spTree>
    <p:extLst>
      <p:ext uri="{BB962C8B-B14F-4D97-AF65-F5344CB8AC3E}">
        <p14:creationId xmlns:p14="http://schemas.microsoft.com/office/powerpoint/2010/main" val="290620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687974-8605-4613-BF24-36F77CF53E05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375</Words>
  <Application>Microsoft Office PowerPoint</Application>
  <PresentationFormat>Widescreen</PresentationFormat>
  <Paragraphs>75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Arial</vt:lpstr>
      <vt:lpstr>Calibri</vt:lpstr>
      <vt:lpstr>Calibri Light</vt:lpstr>
      <vt:lpstr>Trebuchet MS</vt:lpstr>
      <vt:lpstr>Wingdings 3</vt:lpstr>
      <vt:lpstr>Office 主题​​</vt:lpstr>
      <vt:lpstr>Facet</vt:lpstr>
      <vt:lpstr>PowerPoint Presentation</vt:lpstr>
      <vt:lpstr>FG AI4H  Meeting N</vt:lpstr>
      <vt:lpstr>Objective</vt:lpstr>
      <vt:lpstr>Objective</vt:lpstr>
      <vt:lpstr>Timeline</vt:lpstr>
      <vt:lpstr>First use case</vt:lpstr>
      <vt:lpstr>Current standards</vt:lpstr>
      <vt:lpstr>Special considerations</vt:lpstr>
      <vt:lpstr>Example</vt:lpstr>
      <vt:lpstr>Example</vt:lpstr>
      <vt:lpstr>Example</vt:lpstr>
      <vt:lpstr>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(TG-Outbreaks)</dc:title>
  <dc:creator>Campos, Simao</dc:creator>
  <cp:lastModifiedBy>Dabiri, Ayda</cp:lastModifiedBy>
  <cp:revision>72</cp:revision>
  <cp:lastPrinted>2019-04-04T08:49:31Z</cp:lastPrinted>
  <dcterms:created xsi:type="dcterms:W3CDTF">2019-03-31T15:53:06Z</dcterms:created>
  <dcterms:modified xsi:type="dcterms:W3CDTF">2022-02-16T10:58:00Z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