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3"/>
  </p:notesMasterIdLst>
  <p:sldIdLst>
    <p:sldId id="256" r:id="rId6"/>
    <p:sldId id="310" r:id="rId7"/>
    <p:sldId id="373" r:id="rId8"/>
    <p:sldId id="363" r:id="rId9"/>
    <p:sldId id="374" r:id="rId10"/>
    <p:sldId id="386" r:id="rId11"/>
    <p:sldId id="387" r:id="rId1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D2DC3-1197-47A9-80B7-24D04F41A45B}" v="4" dt="2022-02-16T13:28:0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78ED2DC3-1197-47A9-80B7-24D04F41A45B}"/>
    <pc:docChg chg="delSld modSld">
      <pc:chgData name="Dabiri, Ayda" userId="b37f3988-c176-4be8-807a-107e80ddceeb" providerId="ADAL" clId="{78ED2DC3-1197-47A9-80B7-24D04F41A45B}" dt="2022-02-16T13:28:29.809" v="12" actId="47"/>
      <pc:docMkLst>
        <pc:docMk/>
      </pc:docMkLst>
      <pc:sldChg chg="modSp">
        <pc:chgData name="Dabiri, Ayda" userId="b37f3988-c176-4be8-807a-107e80ddceeb" providerId="ADAL" clId="{78ED2DC3-1197-47A9-80B7-24D04F41A45B}" dt="2022-02-16T13:28:12.723" v="11" actId="20577"/>
        <pc:sldMkLst>
          <pc:docMk/>
          <pc:sldMk cId="2383934936" sldId="256"/>
        </pc:sldMkLst>
        <pc:spChg chg="mod">
          <ac:chgData name="Dabiri, Ayda" userId="b37f3988-c176-4be8-807a-107e80ddceeb" providerId="ADAL" clId="{78ED2DC3-1197-47A9-80B7-24D04F41A45B}" dt="2022-02-16T13:28:12.723" v="11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">
          <ac:chgData name="Dabiri, Ayda" userId="b37f3988-c176-4be8-807a-107e80ddceeb" providerId="ADAL" clId="{78ED2DC3-1197-47A9-80B7-24D04F41A45B}" dt="2022-02-16T13:28:07.512" v="3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del">
        <pc:chgData name="Dabiri, Ayda" userId="b37f3988-c176-4be8-807a-107e80ddceeb" providerId="ADAL" clId="{78ED2DC3-1197-47A9-80B7-24D04F41A45B}" dt="2022-02-16T13:28:29.809" v="12" actId="47"/>
        <pc:sldMkLst>
          <pc:docMk/>
          <pc:sldMk cId="2344048152" sldId="257"/>
        </pc:sldMkLst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und Text">
  <p:cSld name="Bild u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87756" y="1508788"/>
            <a:ext cx="7968885" cy="451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4pPr>
            <a:lvl5pPr marL="2286000" lvl="4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327835" y="1508787"/>
            <a:ext cx="3360000" cy="4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27835" y="313256"/>
            <a:ext cx="115200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7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20904" y="935321"/>
            <a:ext cx="198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FGAI4H-N-016-A03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7" y="1304653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68852"/>
              </p:ext>
            </p:extLst>
          </p:nvPr>
        </p:nvGraphicFramePr>
        <p:xfrm>
          <a:off x="1809750" y="2650127"/>
          <a:ext cx="8401049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TG-Neuro Topic Drivers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Att.3 -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Presentation (TG-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  <a:p>
                      <a:r>
                        <a:rPr lang="fr-C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Lecoultre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status of work within TG-Neuro,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Aim: </a:t>
            </a:r>
            <a:r>
              <a:rPr lang="en-US" dirty="0"/>
              <a:t>investigate machine learning-based diagnostics for neurodegenerative diseases (Alzheimer's disease, Parkinson's Disease, and related dementia syndromes, which are located within the neurological domain of the DSM V) based on real-world imaging and genetic information.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Relevance: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the population ages, the chance of becoming demented is on the rise. Current estimates suggest that there are approximately 48 million people worldwide suffering from dementia.</a:t>
            </a:r>
          </a:p>
          <a:p>
            <a:pPr marL="0" indent="0">
              <a:buNone/>
            </a:pPr>
            <a:r>
              <a:rPr lang="en-GB" dirty="0"/>
              <a:t>The social cost of care to 1% of world’s gross domestic product – GDP. </a:t>
            </a:r>
          </a:p>
          <a:p>
            <a:pPr marL="0" indent="0">
              <a:buNone/>
            </a:pPr>
            <a:r>
              <a:rPr lang="en-US" b="1" dirty="0"/>
              <a:t>These statistics led the World Health Organization to classify neurocognitive disorders as a global public health priority. </a:t>
            </a:r>
            <a:endParaRPr lang="en-US" dirty="0"/>
          </a:p>
          <a:p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endParaRPr lang="en-GB" noProof="0" dirty="0"/>
          </a:p>
        </p:txBody>
      </p:sp>
      <p:pic>
        <p:nvPicPr>
          <p:cNvPr id="5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br>
              <a:rPr lang="en-GB" dirty="0"/>
            </a:br>
            <a:r>
              <a:rPr lang="en-GB" dirty="0"/>
              <a:t>Centralised and federated approach 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79864" y="1690688"/>
            <a:ext cx="5109736" cy="1815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Whole Brain images from MRI, PET or CT scans.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Format: DICOM or NIFTI format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Names: Images names will be anonymised to exclude any patient identifying information.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Resolution: the images will be supplied in their original resolution as captured from the MRI scanner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64" y="3623211"/>
            <a:ext cx="2885726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Count Vascular lesion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History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Genetic 	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Memory Score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Executive functioning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Co-morbidity symptoms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Verbal fluency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Delayed memory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Motor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Psychiatric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questionnaires</a:t>
            </a: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Alcohol Use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Temperature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390" y="3659357"/>
            <a:ext cx="2045188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diagnosis of cognitive disorders an disease severity: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Alzheimer's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Diseas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Mild cognitive impairment (MCI)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Cognitively normal (CN)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Other Mixed Dementia (MD)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0" y="1900975"/>
            <a:ext cx="3849511" cy="2316868"/>
            <a:chOff x="1880973" y="1812588"/>
            <a:chExt cx="7684657" cy="4322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73" y="1812588"/>
              <a:ext cx="7684657" cy="43226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33175" y="1812588"/>
              <a:ext cx="1542553" cy="41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HUB</a:t>
              </a:r>
            </a:p>
          </p:txBody>
        </p:sp>
      </p:grpSp>
      <p:pic>
        <p:nvPicPr>
          <p:cNvPr id="12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573809" y="4428130"/>
            <a:ext cx="4711143" cy="2032745"/>
            <a:chOff x="-1" y="1904127"/>
            <a:chExt cx="6432536" cy="32210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1904127"/>
              <a:ext cx="5117353" cy="3221029"/>
            </a:xfrm>
            <a:prstGeom prst="rect">
              <a:avLst/>
            </a:prstGeom>
          </p:spPr>
        </p:pic>
        <p:sp>
          <p:nvSpPr>
            <p:cNvPr id="16" name="Tytuł 1">
              <a:extLst>
                <a:ext uri="{FF2B5EF4-FFF2-40B4-BE49-F238E27FC236}">
                  <a16:creationId xmlns:a16="http://schemas.microsoft.com/office/drawing/2014/main" id="{E0EBE605-F782-4BF8-8B0A-15ACC84AF095}"/>
                </a:ext>
              </a:extLst>
            </p:cNvPr>
            <p:cNvSpPr txBox="1">
              <a:spLocks/>
            </p:cNvSpPr>
            <p:nvPr/>
          </p:nvSpPr>
          <p:spPr>
            <a:xfrm>
              <a:off x="3240465" y="4073925"/>
              <a:ext cx="3192070" cy="1051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Morphemic Brain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Leverage the cloud technology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2226"/>
                </a:buClr>
                <a:buSzPts val="1800"/>
                <a:buFont typeface="Arial"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224"/>
          <a:stretch/>
        </p:blipFill>
        <p:spPr bwMode="auto">
          <a:xfrm>
            <a:off x="1548555" y="1165701"/>
            <a:ext cx="3714750" cy="47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1" y="1578065"/>
            <a:ext cx="6418795" cy="4301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307" y="120135"/>
            <a:ext cx="328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Catalogue (Dementia Use case)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2307" y="653535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First Metadata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1" y="1165701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and general Population Data </a:t>
            </a: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627" y="250743"/>
            <a:ext cx="374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Achievements and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clinical impact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73045" y="57231"/>
            <a:ext cx="3803115" cy="15243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4417" y="2881163"/>
            <a:ext cx="4889184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474602" y="2311802"/>
            <a:ext cx="3622384" cy="4002162"/>
            <a:chOff x="8125739" y="1735803"/>
            <a:chExt cx="3251239" cy="4665957"/>
          </a:xfrm>
        </p:grpSpPr>
        <p:pic>
          <p:nvPicPr>
            <p:cNvPr id="7" name="Picture 2" descr="A model of the evolution of Alzheimer&amp;#39;s disease Presumed association... |  Download Scientific Diagram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2948" r="1598"/>
            <a:stretch/>
          </p:blipFill>
          <p:spPr bwMode="auto">
            <a:xfrm>
              <a:off x="8308193" y="3196318"/>
              <a:ext cx="3068785" cy="140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lzheimer&amp;#39;s Disease: Causes, Stages, Symptoms &amp;amp; Preven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739" y="1735803"/>
              <a:ext cx="3251239" cy="132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xmlinkhu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193" y="4729519"/>
              <a:ext cx="2872857" cy="167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90211" y="231180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Explainable 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7884" y="194247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Dynamic systems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30152" r="26687"/>
          <a:stretch/>
        </p:blipFill>
        <p:spPr>
          <a:xfrm>
            <a:off x="9096986" y="2049839"/>
            <a:ext cx="2812868" cy="22961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58051" y="3795741"/>
            <a:ext cx="1364673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FPGA hardware acceleration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96986" y="2769326"/>
            <a:ext cx="377940" cy="79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2787" y="1732006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Hardaware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65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" y="1993373"/>
            <a:ext cx="5038300" cy="321593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71386" y="5915891"/>
            <a:ext cx="2291706" cy="1302504"/>
            <a:chOff x="7503458" y="2924735"/>
            <a:chExt cx="2783541" cy="1758278"/>
          </a:xfrm>
        </p:grpSpPr>
        <p:sp>
          <p:nvSpPr>
            <p:cNvPr id="18" name="Rectangle 17"/>
            <p:cNvSpPr/>
            <p:nvPr/>
          </p:nvSpPr>
          <p:spPr>
            <a:xfrm>
              <a:off x="7503458" y="2924735"/>
              <a:ext cx="2783541" cy="1300901"/>
            </a:xfrm>
            <a:prstGeom prst="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collaboration</a:t>
              </a:r>
            </a:p>
          </p:txBody>
        </p:sp>
        <p:pic>
          <p:nvPicPr>
            <p:cNvPr id="1028" name="Picture 4" descr="Inpher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582" y="3117459"/>
              <a:ext cx="2293292" cy="156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118985" y="90665"/>
            <a:ext cx="93575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TG-Neuro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Federated Learning (FL) and </a:t>
            </a:r>
            <a:r>
              <a:rPr kumimoji="0" lang="fr-C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</a:t>
            </a:r>
            <a:r>
              <a:rPr kumimoji="0" lang="fr-C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privacy-preserving</a:t>
            </a:r>
            <a:r>
              <a:rPr kumimoji="0" lang="fr-C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machine </a:t>
            </a:r>
            <a:r>
              <a:rPr kumimoji="0" lang="fr-CH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learning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(PPML)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87" y="1601388"/>
            <a:ext cx="5058481" cy="46297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49414" y="6231184"/>
            <a:ext cx="34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Secure Multi-Party Computation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18985" y="90665"/>
            <a:ext cx="9357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TG-Neuro Next steps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010" y="1628348"/>
            <a:ext cx="8341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Attracting data providers who are also data users 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A2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 and representativeness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data, along the multiple dimensions such as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psychiatric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gender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geographic locations (environment factors, social, culture, ..)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42" y="1653574"/>
            <a:ext cx="1388715" cy="1388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341" y="3254280"/>
            <a:ext cx="1051724" cy="1051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65" y="3208234"/>
            <a:ext cx="1097770" cy="109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1093" y="3198963"/>
            <a:ext cx="1107041" cy="11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736F0D-71F1-4406-BEA1-4CD0DEA9DFB3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289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Office 主题​​</vt:lpstr>
      <vt:lpstr>Office Theme</vt:lpstr>
      <vt:lpstr>PowerPoint Presentation</vt:lpstr>
      <vt:lpstr>TG-Neuro </vt:lpstr>
      <vt:lpstr>TG-Neuro  Centralised and federated approach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(TG-Neuro)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2022-02-16T13:29:29Z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