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9"/>
  </p:notesMasterIdLst>
  <p:sldIdLst>
    <p:sldId id="256" r:id="rId6"/>
    <p:sldId id="257" r:id="rId7"/>
    <p:sldId id="304" r:id="rId8"/>
    <p:sldId id="316" r:id="rId9"/>
    <p:sldId id="259" r:id="rId10"/>
    <p:sldId id="312" r:id="rId11"/>
    <p:sldId id="311" r:id="rId12"/>
    <p:sldId id="313" r:id="rId13"/>
    <p:sldId id="314" r:id="rId14"/>
    <p:sldId id="315" r:id="rId15"/>
    <p:sldId id="317" r:id="rId16"/>
    <p:sldId id="302" r:id="rId17"/>
    <p:sldId id="307" r:id="rId18"/>
    <p:sldId id="318" r:id="rId19"/>
    <p:sldId id="301" r:id="rId20"/>
    <p:sldId id="319" r:id="rId21"/>
    <p:sldId id="299" r:id="rId22"/>
    <p:sldId id="303" r:id="rId23"/>
    <p:sldId id="305" r:id="rId24"/>
    <p:sldId id="306" r:id="rId25"/>
    <p:sldId id="298" r:id="rId26"/>
    <p:sldId id="297" r:id="rId27"/>
    <p:sldId id="276" r:id="rId2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E6A2A-4433-4C07-92E8-2E80A6176383}" v="5" dt="2022-02-16T15:30:28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561E6A2A-4433-4C07-92E8-2E80A6176383}"/>
    <pc:docChg chg="modSld">
      <pc:chgData name="Dabiri, Ayda" userId="b37f3988-c176-4be8-807a-107e80ddceeb" providerId="ADAL" clId="{561E6A2A-4433-4C07-92E8-2E80A6176383}" dt="2022-02-16T15:30:22.353" v="120" actId="20577"/>
      <pc:docMkLst>
        <pc:docMk/>
      </pc:docMkLst>
      <pc:sldChg chg="modSp">
        <pc:chgData name="Dabiri, Ayda" userId="b37f3988-c176-4be8-807a-107e80ddceeb" providerId="ADAL" clId="{561E6A2A-4433-4C07-92E8-2E80A6176383}" dt="2022-02-16T15:30:22.353" v="120" actId="20577"/>
        <pc:sldMkLst>
          <pc:docMk/>
          <pc:sldMk cId="2383934936" sldId="256"/>
        </pc:sldMkLst>
        <pc:spChg chg="mod">
          <ac:chgData name="Dabiri, Ayda" userId="b37f3988-c176-4be8-807a-107e80ddceeb" providerId="ADAL" clId="{561E6A2A-4433-4C07-92E8-2E80A6176383}" dt="2022-02-16T15:28:49.666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561E6A2A-4433-4C07-92E8-2E80A6176383}" dt="2022-02-16T15:30:22.353" v="120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7F80A-6FD0-4A83-9C71-D1FE94C2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6C1555-3331-4B1C-AB8A-11943994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E5405-EE52-49D5-95E5-E0297E63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59CF0-8BA1-4BC0-8670-73A7DB2B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0869D-CC5F-4D8F-BAB4-FCF346B7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3C0E2-785B-4CC5-A33D-ACF3785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C9F5B-064E-4F6F-B684-89D28FAA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71CAF-F620-43B8-9E2A-8316DA99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0CD41-F159-40CE-9F62-69169F88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28715-8770-43B2-B6EB-D78AF811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9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B0B25-7798-48F7-9B03-C3F7C14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CD6DC-96D1-4FEB-B239-9E919277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F5CBC-D451-42F0-B3C5-1A9E6DA3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3F5B5A-09E0-46FC-9931-62119784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B2695-01D5-4CDA-A1C8-E7677EFB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3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EBBD6-51E8-43E9-9B42-5B8BAAE4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B57F1-8329-4D28-B263-2A114C67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7F7513-C385-4BC4-BF5C-E106874B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5B3D99-ED76-42EC-8652-42B1C5F7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66F608-4AE8-4215-B645-B9041D82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A6C76-F0E1-4B6F-9727-9CC71F3F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16CC0-4378-4BED-B39F-35F9C67D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D9313C-6B03-4AA8-92D6-DBCCA3F3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50C42-A124-43E8-BDBD-B3BC986E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B68D7D-D70E-423B-B6D7-F5076F5F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0FFE92-4135-470E-9CBE-5C437216E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772E71-0270-4925-B40B-C8DF7A2F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2B7D6A-FAA4-43AC-82FB-FDC6F41A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9B6B5-73FD-4E84-A1FB-C5207EC5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4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94488-76CE-483D-8150-219E7FA0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6FA511-5266-4E85-BF92-44F574C8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F7AA7-474D-4310-87AF-4388CA59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791FBC-CE40-45C5-93E2-89D8108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51D215-575F-4D0E-82D1-F6B2131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710F6-DAF2-46A7-BD56-60ADAF73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9BE68C-2A7F-4D7C-893E-5F8D0F73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9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F7AC1-38D1-420F-AF05-74FA9613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BF38BD-0FA0-4271-8941-CBBF3CFA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CFD58B-8372-4C2F-AC5A-C97EA783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D7182-B0EE-4FF7-9F60-C2CADD9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BA6A9-384B-41EE-8545-725B8FDD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0AE4A-B29D-4DFA-8566-A1F9F5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7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71C36-8BEF-4A1E-A2DC-FBB9DD1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AF8F25-B62A-49C6-81C2-F6E99E3A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EC4FF-B1FF-437F-BA02-4E850270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62CAC-74CE-4335-B208-2B25D597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B8363D-9F45-4B50-9B38-2377DFD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B532B6-58AD-4FE4-A6E4-84E7466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9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24DCD-5AFD-4DEA-A2EA-A934D9FB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B1AE29-0651-491F-A3C1-7018E0D3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15F16-4840-44BC-9544-7A55AB12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DB8DE-F2C2-4EDC-9CF8-F334512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F6F67-292D-40F6-901D-37BF18E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04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8FCBC7-A239-4495-8E51-2DFDB617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F5F723-C201-458A-8B11-D10F883B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CD62C-3AEF-41F1-9621-6E35057E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AC38A-5392-4A00-8E3C-E59965E5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2FD03-97EC-4472-9412-23D8FAC0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F27453-83D8-442A-BCA1-56C0690D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42994-584A-418B-844E-A7FCDD5D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4B566D-9A3B-4EBC-9745-20757664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2117-2C95-4CF8-9A4C-FFD42D1768B2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A9EA5-9588-4307-800D-990B723E0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9097D1-0980-4A44-993B-01C01016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iaudit-org/trial-audits-team-k-tg-fall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20904" y="935321"/>
            <a:ext cx="198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FGAI4H-N-012-A03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7" y="1304653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94673"/>
              </p:ext>
            </p:extLst>
          </p:nvPr>
        </p:nvGraphicFramePr>
        <p:xfrm>
          <a:off x="1790700" y="2828061"/>
          <a:ext cx="8401049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Pierpaolo Palumbo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Bologna, Italy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pierpaolo.palumbo@unibo.it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status of the work within TG-Falls,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C96B4B-2863-4E33-BE8E-B9EDB94669F3}"/>
              </a:ext>
            </a:extLst>
          </p:cNvPr>
          <p:cNvGraphicFramePr/>
          <p:nvPr/>
        </p:nvGraphicFramePr>
        <p:xfrm>
          <a:off x="1437156" y="223990"/>
          <a:ext cx="10093189" cy="6510960"/>
        </p:xfrm>
        <a:graphic>
          <a:graphicData uri="http://schemas.openxmlformats.org/drawingml/2006/table">
            <a:tbl>
              <a:tblPr/>
              <a:tblGrid>
                <a:gridCol w="168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latin typeface="Arial"/>
                        </a:rPr>
                        <a:t>AI systems</a:t>
                      </a:r>
                      <a:endParaRPr lang="en-GB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latin typeface="Arial"/>
                        </a:rPr>
                        <a:t>Target populations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latin typeface="Arial"/>
                        </a:rPr>
                        <a:t>Settings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latin typeface="Arial"/>
                        </a:rPr>
                        <a:t>Input data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trike="noStrike" spc="-1">
                          <a:latin typeface="Arial"/>
                        </a:rPr>
                        <a:t>Evaluation phases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latin typeface="Arial"/>
                          <a:ea typeface="Microsoft YaHei"/>
                        </a:rPr>
                        <a:t>Domains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60"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Fall prediction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Older adults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Community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Clinical risk factors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Before implementation: internal, external validation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Sensitivity, specificity, calibration, discrimination...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840"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Fall detection, pre-impact fall prediction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Parkinson’s disease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Hospitals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Environmental risk factors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During implementation: potential effect, usability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Potential effect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DSS/recommender systems for fall prevention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Stroke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Nursing homes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Inertial sensors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After implementation: clinical effectiveness, patient safety, healthcare efficiency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Usability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Amputees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Rehabilitation centres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Cameras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Clinical effectiveness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Dementia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RF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Patient safety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</a:rPr>
                        <a:t>Force plates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strike="noStrike" spc="-1">
                          <a:latin typeface="Arial"/>
                          <a:ea typeface="Microsoft YaHei"/>
                        </a:rPr>
                        <a:t>Heathcare efficiency</a:t>
                      </a:r>
                      <a:endParaRPr lang="en-GB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1FBE6F-3359-4CBA-8A8C-BB2A8A4EE9D9}"/>
              </a:ext>
            </a:extLst>
          </p:cNvPr>
          <p:cNvSpPr/>
          <p:nvPr/>
        </p:nvSpPr>
        <p:spPr>
          <a:xfrm>
            <a:off x="1486524" y="992632"/>
            <a:ext cx="1562212" cy="540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330D8-A61B-4D0D-9808-DA430ADA34BD}"/>
              </a:ext>
            </a:extLst>
          </p:cNvPr>
          <p:cNvSpPr/>
          <p:nvPr/>
        </p:nvSpPr>
        <p:spPr>
          <a:xfrm>
            <a:off x="3177472" y="992632"/>
            <a:ext cx="1415160" cy="540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A45E2-E5A7-4CE7-B37D-01A64F2BA61B}"/>
              </a:ext>
            </a:extLst>
          </p:cNvPr>
          <p:cNvSpPr/>
          <p:nvPr/>
        </p:nvSpPr>
        <p:spPr>
          <a:xfrm>
            <a:off x="4863261" y="992632"/>
            <a:ext cx="1415160" cy="540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8AA0D5-4BFA-4B0C-AB95-B54FC2B2A37E}"/>
              </a:ext>
            </a:extLst>
          </p:cNvPr>
          <p:cNvSpPr/>
          <p:nvPr/>
        </p:nvSpPr>
        <p:spPr>
          <a:xfrm>
            <a:off x="6522314" y="992632"/>
            <a:ext cx="1415160" cy="540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B704B-162A-4D42-A44F-2E3AB56E119D}"/>
              </a:ext>
            </a:extLst>
          </p:cNvPr>
          <p:cNvSpPr/>
          <p:nvPr/>
        </p:nvSpPr>
        <p:spPr>
          <a:xfrm>
            <a:off x="6522314" y="3260632"/>
            <a:ext cx="1495370" cy="540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C5E8C0-F9C6-422A-AF1E-641FAB7E20BC}"/>
              </a:ext>
            </a:extLst>
          </p:cNvPr>
          <p:cNvSpPr/>
          <p:nvPr/>
        </p:nvSpPr>
        <p:spPr>
          <a:xfrm>
            <a:off x="9894946" y="992632"/>
            <a:ext cx="1562212" cy="1152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4DB27-F93A-4DB6-B2C4-99B50B8312C5}"/>
              </a:ext>
            </a:extLst>
          </p:cNvPr>
          <p:cNvSpPr/>
          <p:nvPr/>
        </p:nvSpPr>
        <p:spPr>
          <a:xfrm>
            <a:off x="8199893" y="992632"/>
            <a:ext cx="1562212" cy="11520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9656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6728-7418-4746-B80B-2C16678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CE2-C7B6-4B86-B9C4-A99B1B32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Introduction</a:t>
            </a:r>
          </a:p>
          <a:p>
            <a:r>
              <a:rPr lang="en-US" dirty="0">
                <a:cs typeface="Calibri"/>
              </a:rPr>
              <a:t>Topic Description Document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Benchmarking: AI Trial Audit Project 2.0</a:t>
            </a:r>
            <a:endParaRPr lang="en-US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Review on datasets for sensor-based fall prediction</a:t>
            </a:r>
            <a:endParaRPr lang="en-US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63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8904-F7AF-4F06-826C-153FC1FD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Topic Description Document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98B66-AE59-48A4-8936-0414A9E7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Domain: falls in older people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Task: one-year fall prediction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Gold Standard: prospectively recorded falls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Input data type: numerical (clinical data), signals (movement sensors)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Testing/ Training dataset: </a:t>
            </a:r>
            <a:r>
              <a:rPr lang="en-US" err="1">
                <a:ea typeface="+mn-lt"/>
                <a:cs typeface="+mn-lt"/>
              </a:rPr>
              <a:t>FallSensing</a:t>
            </a:r>
            <a:r>
              <a:rPr lang="en-US">
                <a:ea typeface="+mn-lt"/>
                <a:cs typeface="+mn-lt"/>
              </a:rPr>
              <a:t> (undisclosed), public datasets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Data annotation: NA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Algorithm: submitted by participants, TUG as reference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Evaluation: discrimination, calibration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44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0682-80B3-444E-889C-A4F500F6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Topic Description Document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D510-E334-481D-B43B-268A9EC8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One subtopic (fall prediction)</a:t>
            </a:r>
          </a:p>
          <a:p>
            <a:r>
              <a:rPr lang="en-US" dirty="0">
                <a:cs typeface="Calibri"/>
              </a:rPr>
              <a:t>Completely missing: </a:t>
            </a:r>
          </a:p>
          <a:p>
            <a:pPr lvl="1"/>
            <a:r>
              <a:rPr lang="en-US" dirty="0">
                <a:cs typeface="Calibri"/>
              </a:rPr>
              <a:t>§ 7.</a:t>
            </a:r>
            <a:r>
              <a:rPr lang="en-US" dirty="0">
                <a:ea typeface="+mn-lt"/>
                <a:cs typeface="+mn-lt"/>
              </a:rPr>
              <a:t> Overall discussion of the benchmarking </a:t>
            </a:r>
          </a:p>
          <a:p>
            <a:pPr lvl="1"/>
            <a:r>
              <a:rPr lang="en-US" dirty="0">
                <a:cs typeface="Calibri"/>
              </a:rPr>
              <a:t>§ 8. Regulatory considerations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49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6728-7418-4746-B80B-2C16678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CE2-C7B6-4B86-B9C4-A99B1B32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Topic Description Document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ea typeface="+mn-lt"/>
                <a:cs typeface="+mn-lt"/>
              </a:rPr>
              <a:t>Benchmarking: AI Trial Audit Project 2.0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Review on datasets for sensor-based fall prediction</a:t>
            </a:r>
            <a:endParaRPr lang="en-US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3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0F48-3FDB-4377-A9A8-5D0D89AE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Benchmarking: AI Trial Audit Project 2.0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E74B-661C-447E-9924-F8118234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Trial Audit Project 2.0</a:t>
            </a:r>
          </a:p>
          <a:p>
            <a:r>
              <a:rPr lang="en-US">
                <a:cs typeface="Calibri"/>
              </a:rPr>
              <a:t>Coding (</a:t>
            </a:r>
            <a:r>
              <a:rPr lang="en-US">
                <a:ea typeface="+mn-lt"/>
                <a:cs typeface="+mn-lt"/>
                <a:hlinkClick r:id="rId2"/>
              </a:rPr>
              <a:t>https://github.com/aiaudit-org/trial-audits-team-k-tg-falls</a:t>
            </a:r>
            <a:r>
              <a:rPr lang="en-US">
                <a:cs typeface="Calibri"/>
              </a:rPr>
              <a:t>)</a:t>
            </a:r>
            <a:endParaRPr lang="en-US"/>
          </a:p>
          <a:p>
            <a:r>
              <a:rPr lang="en-US" err="1">
                <a:cs typeface="Calibri"/>
              </a:rPr>
              <a:t>FallSensing</a:t>
            </a:r>
            <a:r>
              <a:rPr lang="en-US">
                <a:cs typeface="Calibri"/>
              </a:rPr>
              <a:t> data (</a:t>
            </a:r>
            <a:r>
              <a:rPr lang="en-US">
                <a:ea typeface="+mn-lt"/>
                <a:cs typeface="+mn-lt"/>
              </a:rPr>
              <a:t>Fraunhofer Portugal AICOS, Coimbra Health School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Questionnaire/checklist for qualitative assessment</a:t>
            </a:r>
          </a:p>
          <a:p>
            <a:r>
              <a:rPr lang="en-US">
                <a:cs typeface="Calibri"/>
              </a:rPr>
              <a:t>Terms and conditions</a:t>
            </a:r>
          </a:p>
          <a:p>
            <a:r>
              <a:rPr lang="en-US">
                <a:ea typeface="+mn-lt"/>
                <a:cs typeface="+mn-lt"/>
              </a:rPr>
              <a:t>Documentation for participants: description of </a:t>
            </a:r>
            <a:r>
              <a:rPr lang="en-US" err="1">
                <a:ea typeface="+mn-lt"/>
                <a:cs typeface="+mn-lt"/>
              </a:rPr>
              <a:t>FallSensing</a:t>
            </a:r>
            <a:r>
              <a:rPr lang="en-US">
                <a:ea typeface="+mn-lt"/>
                <a:cs typeface="+mn-lt"/>
              </a:rPr>
              <a:t>, technical constraints on submitted algorithms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79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6728-7418-4746-B80B-2C16678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CE2-C7B6-4B86-B9C4-A99B1B32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Topic Description Document</a:t>
            </a:r>
            <a:endParaRPr lang="en-US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Benchmarking: AI Trial Audit Project 2.0</a:t>
            </a:r>
            <a:endParaRPr lang="en-US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Review on datasets for sensor-based fall prediction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57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8797-1D62-4FDF-97CD-7B61E1DD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Review on datasets for sensor-based fall prediction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F9C39C3-1C40-40D6-98F0-8A154114E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38" b="5106"/>
          <a:stretch/>
        </p:blipFill>
        <p:spPr>
          <a:xfrm>
            <a:off x="3574750" y="1629977"/>
            <a:ext cx="4826272" cy="5082149"/>
          </a:xfrm>
        </p:spPr>
      </p:pic>
    </p:spTree>
    <p:extLst>
      <p:ext uri="{BB962C8B-B14F-4D97-AF65-F5344CB8AC3E}">
        <p14:creationId xmlns:p14="http://schemas.microsoft.com/office/powerpoint/2010/main" val="150494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8797-1D62-4FDF-97CD-7B61E1DD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Review on datasets for sensor-based fall prediction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F9C39C3-1C40-40D6-98F0-8A154114E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38" b="5106"/>
          <a:stretch/>
        </p:blipFill>
        <p:spPr>
          <a:xfrm>
            <a:off x="3574750" y="1629977"/>
            <a:ext cx="4826272" cy="508214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2FCF036-02D3-47B2-8867-7FCA49BD4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60000">
            <a:off x="3593469" y="2088137"/>
            <a:ext cx="4370172" cy="27534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F9F7E9-35F6-4CEB-87F9-6985D85A3678}"/>
              </a:ext>
            </a:extLst>
          </p:cNvPr>
          <p:cNvSpPr/>
          <p:nvPr/>
        </p:nvSpPr>
        <p:spPr>
          <a:xfrm>
            <a:off x="3579340" y="1571367"/>
            <a:ext cx="2512539" cy="13386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4D8AA-09B0-41F2-A84B-6EBC88969CA6}"/>
              </a:ext>
            </a:extLst>
          </p:cNvPr>
          <p:cNvSpPr txBox="1"/>
          <p:nvPr/>
        </p:nvSpPr>
        <p:spPr>
          <a:xfrm>
            <a:off x="8688859" y="2232453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Review on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datasets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for Artificial Intelligence systems for fall prediction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6ACBFC-2F63-4AB3-882A-1F9E16FC86FB}"/>
              </a:ext>
            </a:extLst>
          </p:cNvPr>
          <p:cNvSpPr>
            <a:spLocks noGrp="1"/>
          </p:cNvSpPr>
          <p:nvPr/>
        </p:nvSpPr>
        <p:spPr>
          <a:xfrm>
            <a:off x="416011" y="2361085"/>
            <a:ext cx="343106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J. Howcroft, J. Kofman, and E. D. Lemaire, “Review of fall risk assessment in geriatric populations using inertial sensors.,” J.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Neuroeng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Rehabil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2013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L. Montesinos, R. Castaldo, and L. Pecchia, “Wearable Inertial Sensors for Fall Risk Assessment and Prediction in Older Adults: A Systematic Review and Meta-Analysis,” IEEE Trans. Neural Syst.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Rehabil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Eng. 2018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A. Kristoffersson, J. Du, and M. Ehn, “Performance and Characteristics of Wearable Sensor Systems Discriminating and Classifying Older Adults According to Fall Risk: A Systematic Review,” Sensors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D. J. Warrington, E. J.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Shortis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and P. J. Whittaker, “Are wearable devices effective for preventing and detecting falls: an umbrella review (a review of systematic reviews),” BMC Public Health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2452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309E-0FF9-424D-951F-926733CB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Review on datasets for sensor-based fall prediction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7FCB12-8A11-4073-A93D-15AD7178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362" y="1825625"/>
            <a:ext cx="3894438" cy="47941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Inclusion criteria</a:t>
            </a:r>
          </a:p>
          <a:p>
            <a:r>
              <a:rPr lang="en-US" sz="1600" dirty="0">
                <a:ea typeface="+mn-lt"/>
                <a:cs typeface="+mn-lt"/>
              </a:rPr>
              <a:t>Datasets including at least 20 individuals 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Datasets with information on falls at individual level (occurrence of at least one fall in a given time period, number of falls, date of first fall occurrence)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Datasets with individual-level features to be used as fall predictors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Datasets where the predicting features comprised at least one sensor-based feature. Included sensors were: inertial sensors, cameras, force platforms, others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Datasets where the information about falls was collected after the predicting features (prospective design)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Datasets described in at least one peer-reviewed article in English or Italian language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94787-4C07-4043-A5E1-BC44BF53AC5D}"/>
              </a:ext>
            </a:extLst>
          </p:cNvPr>
          <p:cNvSpPr txBox="1"/>
          <p:nvPr/>
        </p:nvSpPr>
        <p:spPr>
          <a:xfrm>
            <a:off x="2641772" y="4423203"/>
            <a:ext cx="2063579" cy="3796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Articles/datasets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F4648-1ACF-4F03-8DFE-A3F34B26381E}"/>
              </a:ext>
            </a:extLst>
          </p:cNvPr>
          <p:cNvSpPr txBox="1"/>
          <p:nvPr/>
        </p:nvSpPr>
        <p:spPr>
          <a:xfrm>
            <a:off x="1209161" y="1785808"/>
            <a:ext cx="21150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PubMed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Web of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Scopus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A62B7-364F-493E-9127-B3E0FE4E6F8C}"/>
              </a:ext>
            </a:extLst>
          </p:cNvPr>
          <p:cNvSpPr txBox="1"/>
          <p:nvPr/>
        </p:nvSpPr>
        <p:spPr>
          <a:xfrm>
            <a:off x="1209161" y="3381889"/>
            <a:ext cx="2115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Review papers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93A5E-9860-41EA-8CF9-2986D01BB2DB}"/>
              </a:ext>
            </a:extLst>
          </p:cNvPr>
          <p:cNvSpPr txBox="1"/>
          <p:nvPr/>
        </p:nvSpPr>
        <p:spPr>
          <a:xfrm>
            <a:off x="3804080" y="1713727"/>
            <a:ext cx="281527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Google Dataset Search Mendeley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IEEE DataPort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Physionet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Figshare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Dataverse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Dryad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013909-19D2-47C3-A335-7E1D7F3003D1}"/>
              </a:ext>
            </a:extLst>
          </p:cNvPr>
          <p:cNvCxnSpPr/>
          <p:nvPr/>
        </p:nvCxnSpPr>
        <p:spPr>
          <a:xfrm flipH="1">
            <a:off x="2265664" y="2720801"/>
            <a:ext cx="2059" cy="66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9092542-DE0B-4CAE-836F-D4D13B363486}"/>
              </a:ext>
            </a:extLst>
          </p:cNvPr>
          <p:cNvCxnSpPr/>
          <p:nvPr/>
        </p:nvCxnSpPr>
        <p:spPr>
          <a:xfrm>
            <a:off x="1890586" y="3754394"/>
            <a:ext cx="759938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D08432C-1525-40C0-BEED-8E0CEDD4C77A}"/>
              </a:ext>
            </a:extLst>
          </p:cNvPr>
          <p:cNvCxnSpPr/>
          <p:nvPr/>
        </p:nvCxnSpPr>
        <p:spPr>
          <a:xfrm flipH="1">
            <a:off x="4730578" y="3744096"/>
            <a:ext cx="1289222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C995AB7-0C34-4A8E-AB96-5A00D5FFDE79}"/>
              </a:ext>
            </a:extLst>
          </p:cNvPr>
          <p:cNvSpPr txBox="1"/>
          <p:nvPr/>
        </p:nvSpPr>
        <p:spPr>
          <a:xfrm>
            <a:off x="2314833" y="5208371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for eligibility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Feature extraction (1)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Access request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Feature extraction (2)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EE7CBE-1213-448B-B8A9-000C59039039}"/>
              </a:ext>
            </a:extLst>
          </p:cNvPr>
          <p:cNvCxnSpPr>
            <a:cxnSpLocks/>
          </p:cNvCxnSpPr>
          <p:nvPr/>
        </p:nvCxnSpPr>
        <p:spPr>
          <a:xfrm>
            <a:off x="3678453" y="4790558"/>
            <a:ext cx="18535" cy="40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0E291-586A-43E8-8FBB-0E7D51C92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AI4H TG-Falls</a:t>
            </a:r>
            <a:r>
              <a:rPr lang="en-US"/>
              <a:t> among the elderly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C58F54-BDBE-4E69-9214-894769C92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February 2022</a:t>
            </a:r>
          </a:p>
        </p:txBody>
      </p:sp>
    </p:spTree>
    <p:extLst>
      <p:ext uri="{BB962C8B-B14F-4D97-AF65-F5344CB8AC3E}">
        <p14:creationId xmlns:p14="http://schemas.microsoft.com/office/powerpoint/2010/main" val="45687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309E-0FF9-424D-951F-926733CB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Review on datasets for sensor-based fall prediction</a:t>
            </a:r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0A78988-F72E-4B6A-A8FC-8B451886F576}"/>
              </a:ext>
            </a:extLst>
          </p:cNvPr>
          <p:cNvGraphicFramePr>
            <a:graphicFrameLocks noGrp="1"/>
          </p:cNvGraphicFramePr>
          <p:nvPr/>
        </p:nvGraphicFramePr>
        <p:xfrm>
          <a:off x="175054" y="3037702"/>
          <a:ext cx="117100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08">
                  <a:extLst>
                    <a:ext uri="{9D8B030D-6E8A-4147-A177-3AD203B41FA5}">
                      <a16:colId xmlns:a16="http://schemas.microsoft.com/office/drawing/2014/main" val="3823743632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3314379782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1371306576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2364367934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3711682492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2727779769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1246960953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2431660746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3627350188"/>
                    </a:ext>
                  </a:extLst>
                </a:gridCol>
                <a:gridCol w="1171008">
                  <a:extLst>
                    <a:ext uri="{9D8B030D-6E8A-4147-A177-3AD203B41FA5}">
                      <a16:colId xmlns:a16="http://schemas.microsoft.com/office/drawing/2014/main" val="14992917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Dataset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Data access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Geographic location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Study design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Participant’s eligibility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Application domain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Number of participants 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File type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File format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Link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174331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Name (citation)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On request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No answer to our request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France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Observational: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Baseline + follow-up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Healthy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Age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Non-CI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Non assistive devices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Was it primarily collected to assess falls?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150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Clinical records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Physiological measures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.csv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.mat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For public datasets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1422002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4788359-3B17-407B-8CFE-ACC785432FE0}"/>
              </a:ext>
            </a:extLst>
          </p:cNvPr>
          <p:cNvGraphicFramePr>
            <a:graphicFrameLocks noGrp="1"/>
          </p:cNvGraphicFramePr>
          <p:nvPr/>
        </p:nvGraphicFramePr>
        <p:xfrm>
          <a:off x="164756" y="4499918"/>
          <a:ext cx="11759488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36">
                  <a:extLst>
                    <a:ext uri="{9D8B030D-6E8A-4147-A177-3AD203B41FA5}">
                      <a16:colId xmlns:a16="http://schemas.microsoft.com/office/drawing/2014/main" val="2356116525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2399071502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3259135528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1710160089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917693906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2061297265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3219341730"/>
                    </a:ext>
                  </a:extLst>
                </a:gridCol>
                <a:gridCol w="1469936">
                  <a:extLst>
                    <a:ext uri="{9D8B030D-6E8A-4147-A177-3AD203B41FA5}">
                      <a16:colId xmlns:a16="http://schemas.microsoft.com/office/drawing/2014/main" val="403092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Dataset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Clinical Predictors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Sensor or tech-based predictors (sampling frequency)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Task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Sensor location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Fall data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Fall recording method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Follow-up time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347081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Ireland Dataset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Falls history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Medication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Accelerometer (100 Hz)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Heart rate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TUG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7-day activity monitoring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Trunk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Number of falls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For each fall event: date, time, location, injuries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Prospective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Monthly phone calls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6 months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3699625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766A6F2-DBD8-4C2B-BD35-2D8919CEFF97}"/>
              </a:ext>
            </a:extLst>
          </p:cNvPr>
          <p:cNvGraphicFramePr>
            <a:graphicFrameLocks noGrp="1"/>
          </p:cNvGraphicFramePr>
          <p:nvPr/>
        </p:nvGraphicFramePr>
        <p:xfrm>
          <a:off x="164756" y="5817973"/>
          <a:ext cx="1179656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223">
                  <a:extLst>
                    <a:ext uri="{9D8B030D-6E8A-4147-A177-3AD203B41FA5}">
                      <a16:colId xmlns:a16="http://schemas.microsoft.com/office/drawing/2014/main" val="2773325381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1282924692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759281367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2945065428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1195929948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73875488"/>
                    </a:ext>
                  </a:extLst>
                </a:gridCol>
                <a:gridCol w="1685223">
                  <a:extLst>
                    <a:ext uri="{9D8B030D-6E8A-4147-A177-3AD203B41FA5}">
                      <a16:colId xmlns:a16="http://schemas.microsoft.com/office/drawing/2014/main" val="36754022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Dataset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Article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Algorithm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(citation)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Output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Accuracy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Feature selection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Validation method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615653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Ireland Dataset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 err="1">
                          <a:effectLst/>
                        </a:rPr>
                        <a:t>Enstein</a:t>
                      </a:r>
                      <a:r>
                        <a:rPr lang="en-US" sz="1100" dirty="0">
                          <a:effectLst/>
                        </a:rPr>
                        <a:t> et al. 1915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Maxwell et al. 2022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Elastic NN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(XXX, YEAR)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Discrete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Probability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Manual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Cross validation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786950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791E39-50DF-4BF0-B393-F02C1CC6BCCF}"/>
              </a:ext>
            </a:extLst>
          </p:cNvPr>
          <p:cNvGraphicFramePr>
            <a:graphicFrameLocks noGrp="1"/>
          </p:cNvGraphicFramePr>
          <p:nvPr/>
        </p:nvGraphicFramePr>
        <p:xfrm>
          <a:off x="175054" y="1894702"/>
          <a:ext cx="116977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45">
                  <a:extLst>
                    <a:ext uri="{9D8B030D-6E8A-4147-A177-3AD203B41FA5}">
                      <a16:colId xmlns:a16="http://schemas.microsoft.com/office/drawing/2014/main" val="1954280497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1522585843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3554542724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808784172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688444592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4036374875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2380326738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2304847709"/>
                    </a:ext>
                  </a:extLst>
                </a:gridCol>
                <a:gridCol w="1299745">
                  <a:extLst>
                    <a:ext uri="{9D8B030D-6E8A-4147-A177-3AD203B41FA5}">
                      <a16:colId xmlns:a16="http://schemas.microsoft.com/office/drawing/2014/main" val="36679131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Paper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Review type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Journal (Index)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Search timeline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Search criteria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Inclusion criteria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Number of screened papers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Number of reported papers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Main findings/recommendations</a:t>
                      </a:r>
                      <a:endParaRPr lang="en-US" sz="1100" b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53472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Name (citation)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Systematic/Scoping/Narrative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AAA (Scopus)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up to August 2019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"word1" AND "word2" 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above 65 + No CI + fall outcomes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150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Most studies place sensors on low back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71273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3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82F2-669E-47C1-A2F4-14C90BA4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Long-term strategy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B2B84-93CC-4656-A951-139179D1A805}"/>
              </a:ext>
            </a:extLst>
          </p:cNvPr>
          <p:cNvSpPr/>
          <p:nvPr/>
        </p:nvSpPr>
        <p:spPr>
          <a:xfrm>
            <a:off x="4279557" y="1859690"/>
            <a:ext cx="1987377" cy="916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Dataset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85507-46AF-4867-A0E5-82432A087E91}"/>
              </a:ext>
            </a:extLst>
          </p:cNvPr>
          <p:cNvSpPr/>
          <p:nvPr/>
        </p:nvSpPr>
        <p:spPr>
          <a:xfrm>
            <a:off x="726990" y="3424879"/>
            <a:ext cx="1987377" cy="916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Benchmarking v1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B9442-E643-47CF-9EFC-238880A7C960}"/>
              </a:ext>
            </a:extLst>
          </p:cNvPr>
          <p:cNvSpPr/>
          <p:nvPr/>
        </p:nvSpPr>
        <p:spPr>
          <a:xfrm>
            <a:off x="6019799" y="5504933"/>
            <a:ext cx="1987377" cy="916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Consensus process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3F75D-8D23-4CB4-A5CF-93734940A563}"/>
              </a:ext>
            </a:extLst>
          </p:cNvPr>
          <p:cNvSpPr/>
          <p:nvPr/>
        </p:nvSpPr>
        <p:spPr>
          <a:xfrm>
            <a:off x="9788612" y="3424879"/>
            <a:ext cx="1987377" cy="916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Benchmarking v2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67671-4504-4450-947C-E53808BD1A00}"/>
              </a:ext>
            </a:extLst>
          </p:cNvPr>
          <p:cNvSpPr txBox="1"/>
          <p:nvPr/>
        </p:nvSpPr>
        <p:spPr>
          <a:xfrm>
            <a:off x="3899329" y="303435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 for benchmarking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7239C-1928-48F5-8A4F-3D4DDC569C18}"/>
              </a:ext>
            </a:extLst>
          </p:cNvPr>
          <p:cNvSpPr txBox="1"/>
          <p:nvPr/>
        </p:nvSpPr>
        <p:spPr>
          <a:xfrm>
            <a:off x="5464518" y="4856976"/>
            <a:ext cx="3422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methods for benchmarking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C7ECCF-148C-4CA4-87B5-BA740458125B}"/>
              </a:ext>
            </a:extLst>
          </p:cNvPr>
          <p:cNvCxnSpPr/>
          <p:nvPr/>
        </p:nvCxnSpPr>
        <p:spPr>
          <a:xfrm flipV="1">
            <a:off x="2763280" y="3883624"/>
            <a:ext cx="7020696" cy="22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54A24-6169-493B-B3BA-7026574154FD}"/>
              </a:ext>
            </a:extLst>
          </p:cNvPr>
          <p:cNvCxnSpPr/>
          <p:nvPr/>
        </p:nvCxnSpPr>
        <p:spPr>
          <a:xfrm flipH="1">
            <a:off x="5220988" y="3410720"/>
            <a:ext cx="2059" cy="481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689865-DE0D-4BCB-AA56-8EEBCFBB1D7A}"/>
              </a:ext>
            </a:extLst>
          </p:cNvPr>
          <p:cNvCxnSpPr>
            <a:cxnSpLocks/>
          </p:cNvCxnSpPr>
          <p:nvPr/>
        </p:nvCxnSpPr>
        <p:spPr>
          <a:xfrm flipH="1">
            <a:off x="5220987" y="2782585"/>
            <a:ext cx="2059" cy="29656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2B730D-647F-4722-907B-060C30EFB731}"/>
              </a:ext>
            </a:extLst>
          </p:cNvPr>
          <p:cNvCxnSpPr>
            <a:cxnSpLocks/>
          </p:cNvCxnSpPr>
          <p:nvPr/>
        </p:nvCxnSpPr>
        <p:spPr>
          <a:xfrm flipH="1">
            <a:off x="7033311" y="5202450"/>
            <a:ext cx="2059" cy="29656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EBE807-2BF7-4DB9-BA68-F8924E573103}"/>
              </a:ext>
            </a:extLst>
          </p:cNvPr>
          <p:cNvCxnSpPr>
            <a:cxnSpLocks/>
          </p:cNvCxnSpPr>
          <p:nvPr/>
        </p:nvCxnSpPr>
        <p:spPr>
          <a:xfrm flipH="1">
            <a:off x="7033312" y="3894693"/>
            <a:ext cx="2059" cy="96588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1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E238-BA7A-4B8B-88F7-5D3FD904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 steps for publications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B114-0E1E-48CC-85A0-3DEFDCFF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    Topic Description Document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    Benchmarking: AI Trial Audit Project 2.0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  Review on datasets for sensor-based fall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0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0C17-EA0D-4DE4-88C4-093A9095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4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6728-7418-4746-B80B-2C16678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CE2-C7B6-4B86-B9C4-A99B1B32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</a:t>
            </a:r>
          </a:p>
          <a:p>
            <a:r>
              <a:rPr lang="en-US" dirty="0">
                <a:cs typeface="Calibri"/>
              </a:rPr>
              <a:t>Topic Description Document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Benchmarking: AI Trial Audit Project 2.0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Review on datasets for sensor-based fall prediction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1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6728-7418-4746-B80B-2C16678F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CE2-C7B6-4B86-B9C4-A99B1B32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Topic Description Document</a:t>
            </a:r>
            <a:endParaRPr lang="en-US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Benchmarking: AI Trial Audit Project 2.0</a:t>
            </a:r>
            <a:endParaRPr lang="en-US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cs typeface="Calibri"/>
              </a:rPr>
              <a:t>Review on datasets for sensor-based fall prediction</a:t>
            </a:r>
            <a:endParaRPr lang="en-US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06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A1F16-24D6-40EC-A3F4-4120482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CB3AF9-588A-4C1B-98F3-92438D03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43856"/>
            <a:ext cx="6668470" cy="4673098"/>
          </a:xfr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16E47C8-653B-4C2F-ACB8-749BBBC042EA}"/>
              </a:ext>
            </a:extLst>
          </p:cNvPr>
          <p:cNvSpPr/>
          <p:nvPr/>
        </p:nvSpPr>
        <p:spPr>
          <a:xfrm>
            <a:off x="6664960" y="4724400"/>
            <a:ext cx="1209040" cy="9550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9D4BEF6-237E-4C80-9E2F-2FC0B1E75B85}"/>
              </a:ext>
            </a:extLst>
          </p:cNvPr>
          <p:cNvSpPr/>
          <p:nvPr/>
        </p:nvSpPr>
        <p:spPr>
          <a:xfrm>
            <a:off x="7782560" y="4043740"/>
            <a:ext cx="2742415" cy="955040"/>
          </a:xfrm>
          <a:custGeom>
            <a:avLst/>
            <a:gdLst>
              <a:gd name="connsiteX0" fmla="*/ 0 w 3190240"/>
              <a:gd name="connsiteY0" fmla="*/ 843220 h 843220"/>
              <a:gd name="connsiteX1" fmla="*/ 1452880 w 3190240"/>
              <a:gd name="connsiteY1" fmla="*/ 71060 h 843220"/>
              <a:gd name="connsiteX2" fmla="*/ 3190240 w 3190240"/>
              <a:gd name="connsiteY2" fmla="*/ 81220 h 84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240" h="843220">
                <a:moveTo>
                  <a:pt x="0" y="843220"/>
                </a:moveTo>
                <a:cubicBezTo>
                  <a:pt x="460586" y="520640"/>
                  <a:pt x="921173" y="198060"/>
                  <a:pt x="1452880" y="71060"/>
                </a:cubicBezTo>
                <a:cubicBezTo>
                  <a:pt x="1984587" y="-55940"/>
                  <a:pt x="2587413" y="12640"/>
                  <a:pt x="3190240" y="81220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066FAA-61B2-4A42-ADC0-5EFA758AEC77}"/>
              </a:ext>
            </a:extLst>
          </p:cNvPr>
          <p:cNvSpPr txBox="1"/>
          <p:nvPr/>
        </p:nvSpPr>
        <p:spPr>
          <a:xfrm>
            <a:off x="10392895" y="3901440"/>
            <a:ext cx="88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DEF97-6183-4749-9796-04E1BF7F9324}"/>
              </a:ext>
            </a:extLst>
          </p:cNvPr>
          <p:cNvSpPr txBox="1"/>
          <p:nvPr/>
        </p:nvSpPr>
        <p:spPr>
          <a:xfrm>
            <a:off x="254000" y="638048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Burden of Disease, 2019, https://vizhub.healthdata.org/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91FE9-D09D-4859-80EE-0B9C7FA0FFFD}"/>
              </a:ext>
            </a:extLst>
          </p:cNvPr>
          <p:cNvSpPr txBox="1"/>
          <p:nvPr/>
        </p:nvSpPr>
        <p:spPr>
          <a:xfrm>
            <a:off x="513708" y="1962364"/>
            <a:ext cx="2393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common, multifactorial, burdensome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preventable (RR </a:t>
            </a:r>
            <a:r>
              <a:rPr kumimoji="0" lang="en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≈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0.7-0.8)</a:t>
            </a: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2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D24E-A4E1-48C2-9194-B291762C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AI systems for fall prevention and management</a:t>
            </a:r>
            <a:endParaRPr lang="en-US" dirty="0"/>
          </a:p>
        </p:txBody>
      </p:sp>
      <p:sp>
        <p:nvSpPr>
          <p:cNvPr id="4" name="Content Placeholder 2_2">
            <a:extLst>
              <a:ext uri="{FF2B5EF4-FFF2-40B4-BE49-F238E27FC236}">
                <a16:creationId xmlns:a16="http://schemas.microsoft.com/office/drawing/2014/main" id="{96D8EA17-EE94-494E-A754-A3788C76A076}"/>
              </a:ext>
            </a:extLst>
          </p:cNvPr>
          <p:cNvSpPr txBox="1"/>
          <p:nvPr/>
        </p:nvSpPr>
        <p:spPr>
          <a:xfrm>
            <a:off x="677520" y="2161080"/>
            <a:ext cx="4722480" cy="538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Fall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8A98C9A-AF8B-4587-8EA4-4D95FFB749C5}"/>
              </a:ext>
            </a:extLst>
          </p:cNvPr>
          <p:cNvSpPr txBox="1"/>
          <p:nvPr/>
        </p:nvSpPr>
        <p:spPr>
          <a:xfrm>
            <a:off x="4500000" y="2157840"/>
            <a:ext cx="7200000" cy="9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V. Gade et al., “Predicting falls in community-dwelling older adults: a systematic review of prognostic models,” BMJ Open, vol. 11, no. 5, p. e044170, May 2021, doi: 10.1136/bmjopen-2020-044170.</a:t>
            </a:r>
          </a:p>
        </p:txBody>
      </p:sp>
      <p:sp>
        <p:nvSpPr>
          <p:cNvPr id="6" name="Content Placeholder 2_3">
            <a:extLst>
              <a:ext uri="{FF2B5EF4-FFF2-40B4-BE49-F238E27FC236}">
                <a16:creationId xmlns:a16="http://schemas.microsoft.com/office/drawing/2014/main" id="{891412B4-D36E-43C6-86B4-2BFE5A8488A1}"/>
              </a:ext>
            </a:extLst>
          </p:cNvPr>
          <p:cNvSpPr txBox="1"/>
          <p:nvPr/>
        </p:nvSpPr>
        <p:spPr>
          <a:xfrm>
            <a:off x="677520" y="3168000"/>
            <a:ext cx="4722480" cy="72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Fall detection, classification</a:t>
            </a:r>
          </a:p>
          <a:p>
            <a:pPr marL="864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charset="2"/>
              <a:buChar char=""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Content Placeholder 2_4">
            <a:extLst>
              <a:ext uri="{FF2B5EF4-FFF2-40B4-BE49-F238E27FC236}">
                <a16:creationId xmlns:a16="http://schemas.microsoft.com/office/drawing/2014/main" id="{4DCDD634-CAD8-4F23-80A4-E7767C85AA9A}"/>
              </a:ext>
            </a:extLst>
          </p:cNvPr>
          <p:cNvSpPr txBox="1"/>
          <p:nvPr/>
        </p:nvSpPr>
        <p:spPr>
          <a:xfrm>
            <a:off x="648000" y="4248000"/>
            <a:ext cx="3240000" cy="90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Fall prevention recommendation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3C2C2F9-8BC7-4279-8561-551D905123F0}"/>
              </a:ext>
            </a:extLst>
          </p:cNvPr>
          <p:cNvSpPr txBox="1"/>
          <p:nvPr/>
        </p:nvSpPr>
        <p:spPr>
          <a:xfrm>
            <a:off x="4500000" y="3168000"/>
            <a:ext cx="7380000" cy="9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X. Wang, J. Ellul, and G. Azzopardi, “Elderly Fall Detection Systems: A Literature Survey,” Front. Robot. AI, vol. 7, p. 71, Jun. 2020, doi: 10.3389/FROBT.2020.00071/BIBTEX.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0EC7746-07E7-472F-ACAD-78657C9DE6BC}"/>
              </a:ext>
            </a:extLst>
          </p:cNvPr>
          <p:cNvSpPr txBox="1"/>
          <p:nvPr/>
        </p:nvSpPr>
        <p:spPr>
          <a:xfrm>
            <a:off x="4500000" y="4248000"/>
            <a:ext cx="7380000" cy="189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Chaieb, A. Ben Mrad, and B. Hnich, “Interventions Recommendation System for Preventing future Falls in Older Adults,” Procedia Comput. Sci., vol. 192, pp. 192–201, Jan. 2021, doi: 10.1016/J.PROCS.2021.08.020.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T. F. Mebrahtu et al., “Effects of computerised clinical decision support systems (CDSS) on nursing and allied health professional performance and patient outcomes: a systematic review of experimental and observational studies,” BMJ Open, vol. 11, no. 12, p. e053886, Dec. 2021, doi: 10.1136/BMJOPEN-2021-053886.</a:t>
            </a:r>
          </a:p>
        </p:txBody>
      </p:sp>
    </p:spTree>
    <p:extLst>
      <p:ext uri="{BB962C8B-B14F-4D97-AF65-F5344CB8AC3E}">
        <p14:creationId xmlns:p14="http://schemas.microsoft.com/office/powerpoint/2010/main" val="11071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3CC6-15FF-4D5A-90AD-8364B05A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Populations-settings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0B26A-DC3D-4405-8029-43AC3DFBE740}"/>
              </a:ext>
            </a:extLst>
          </p:cNvPr>
          <p:cNvSpPr txBox="1"/>
          <p:nvPr/>
        </p:nvSpPr>
        <p:spPr>
          <a:xfrm>
            <a:off x="1260000" y="4320000"/>
            <a:ext cx="12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Amputees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E3A3E-266D-4A65-90E9-4155999DDFB4}"/>
              </a:ext>
            </a:extLst>
          </p:cNvPr>
          <p:cNvSpPr txBox="1"/>
          <p:nvPr/>
        </p:nvSpPr>
        <p:spPr>
          <a:xfrm>
            <a:off x="720000" y="3361680"/>
            <a:ext cx="8406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C0EF4-99DA-48E7-A3A5-88B41F16F714}"/>
              </a:ext>
            </a:extLst>
          </p:cNvPr>
          <p:cNvSpPr txBox="1"/>
          <p:nvPr/>
        </p:nvSpPr>
        <p:spPr>
          <a:xfrm>
            <a:off x="2454766" y="3492000"/>
            <a:ext cx="2389990" cy="48356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Parkinson’s disease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BB424-5866-4AB7-B0C6-EA63E16560CA}"/>
              </a:ext>
            </a:extLst>
          </p:cNvPr>
          <p:cNvSpPr txBox="1"/>
          <p:nvPr/>
        </p:nvSpPr>
        <p:spPr>
          <a:xfrm>
            <a:off x="3352865" y="4714274"/>
            <a:ext cx="1403095" cy="31542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Dementia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50558-60BD-4B21-82FE-54E311DD1E34}"/>
              </a:ext>
            </a:extLst>
          </p:cNvPr>
          <p:cNvSpPr txBox="1"/>
          <p:nvPr/>
        </p:nvSpPr>
        <p:spPr>
          <a:xfrm>
            <a:off x="3390120" y="2547360"/>
            <a:ext cx="16498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Cerebral palsy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E5393-E08C-4DBE-9418-89AD43520E84}"/>
              </a:ext>
            </a:extLst>
          </p:cNvPr>
          <p:cNvSpPr txBox="1"/>
          <p:nvPr/>
        </p:nvSpPr>
        <p:spPr>
          <a:xfrm>
            <a:off x="900000" y="5434274"/>
            <a:ext cx="1320103" cy="59345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411E2-ACE5-4A6B-BFAA-44FAEC141D23}"/>
              </a:ext>
            </a:extLst>
          </p:cNvPr>
          <p:cNvSpPr txBox="1"/>
          <p:nvPr/>
        </p:nvSpPr>
        <p:spPr>
          <a:xfrm>
            <a:off x="962640" y="2376000"/>
            <a:ext cx="148536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Older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F6D181-1714-4B0A-A969-550302F92FAD}"/>
              </a:ext>
            </a:extLst>
          </p:cNvPr>
          <p:cNvSpPr txBox="1"/>
          <p:nvPr/>
        </p:nvSpPr>
        <p:spPr>
          <a:xfrm>
            <a:off x="2708280" y="5749703"/>
            <a:ext cx="3391126" cy="71702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 pressure hydrocephalus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9CD76-6FD7-4751-942A-65C02D2352B2}"/>
              </a:ext>
            </a:extLst>
          </p:cNvPr>
          <p:cNvSpPr txBox="1"/>
          <p:nvPr/>
        </p:nvSpPr>
        <p:spPr>
          <a:xfrm>
            <a:off x="7560000" y="1270297"/>
            <a:ext cx="1633141" cy="3772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49122B-E895-4E42-A471-541893EE907A}"/>
              </a:ext>
            </a:extLst>
          </p:cNvPr>
          <p:cNvSpPr txBox="1"/>
          <p:nvPr/>
        </p:nvSpPr>
        <p:spPr>
          <a:xfrm>
            <a:off x="1980000" y="6300000"/>
            <a:ext cx="3726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30FFB-2B91-4B50-99BD-79B0A853EABC}"/>
              </a:ext>
            </a:extLst>
          </p:cNvPr>
          <p:cNvSpPr txBox="1"/>
          <p:nvPr/>
        </p:nvSpPr>
        <p:spPr>
          <a:xfrm>
            <a:off x="8953200" y="2160000"/>
            <a:ext cx="1499159" cy="44929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Hospitals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2E9EDA-5908-4919-9F8B-D5B73932E4AB}"/>
              </a:ext>
            </a:extLst>
          </p:cNvPr>
          <p:cNvSpPr txBox="1"/>
          <p:nvPr/>
        </p:nvSpPr>
        <p:spPr>
          <a:xfrm>
            <a:off x="7719480" y="3060000"/>
            <a:ext cx="23724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Rehabilitation centres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6D75E0-E339-4FF2-9667-6500FC0B09A1}"/>
              </a:ext>
            </a:extLst>
          </p:cNvPr>
          <p:cNvSpPr txBox="1"/>
          <p:nvPr/>
        </p:nvSpPr>
        <p:spPr>
          <a:xfrm>
            <a:off x="6480000" y="1980000"/>
            <a:ext cx="2362689" cy="67583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Nursing homes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42E09D-980C-49D0-8DB1-2AEB71282FA2}"/>
              </a:ext>
            </a:extLst>
          </p:cNvPr>
          <p:cNvSpPr txBox="1"/>
          <p:nvPr/>
        </p:nvSpPr>
        <p:spPr>
          <a:xfrm>
            <a:off x="9684000" y="5024594"/>
            <a:ext cx="943456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7DBEF6-0619-42C2-BFCF-82827ADA95F5}"/>
              </a:ext>
            </a:extLst>
          </p:cNvPr>
          <p:cNvSpPr txBox="1"/>
          <p:nvPr/>
        </p:nvSpPr>
        <p:spPr>
          <a:xfrm>
            <a:off x="8064000" y="4716000"/>
            <a:ext cx="7642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Africa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ECFB6-91EC-4EFB-AAC1-79C3C7E873EF}"/>
              </a:ext>
            </a:extLst>
          </p:cNvPr>
          <p:cNvSpPr txBox="1"/>
          <p:nvPr/>
        </p:nvSpPr>
        <p:spPr>
          <a:xfrm>
            <a:off x="8608946" y="5415406"/>
            <a:ext cx="1079877" cy="42869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911A88-DDB7-413B-A484-499B4307846C}"/>
              </a:ext>
            </a:extLst>
          </p:cNvPr>
          <p:cNvSpPr txBox="1"/>
          <p:nvPr/>
        </p:nvSpPr>
        <p:spPr>
          <a:xfrm>
            <a:off x="10584000" y="5436000"/>
            <a:ext cx="108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Australia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265018-CDF2-4793-9D3D-286E590A7AB0}"/>
              </a:ext>
            </a:extLst>
          </p:cNvPr>
          <p:cNvSpPr txBox="1"/>
          <p:nvPr/>
        </p:nvSpPr>
        <p:spPr>
          <a:xfrm>
            <a:off x="10580040" y="4695406"/>
            <a:ext cx="1305684" cy="49048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America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16ABD1-671D-40D2-A798-E2E860D8203E}"/>
              </a:ext>
            </a:extLst>
          </p:cNvPr>
          <p:cNvSpPr txBox="1"/>
          <p:nvPr/>
        </p:nvSpPr>
        <p:spPr>
          <a:xfrm>
            <a:off x="5040000" y="4140000"/>
            <a:ext cx="1965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Workers at height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D082134-9079-45AD-801D-4A6309AF070D}"/>
              </a:ext>
            </a:extLst>
          </p:cNvPr>
          <p:cNvSpPr/>
          <p:nvPr/>
        </p:nvSpPr>
        <p:spPr>
          <a:xfrm>
            <a:off x="140042" y="1818502"/>
            <a:ext cx="6404918" cy="46955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6BE2F7-ADDE-400D-9157-F806905D6C8D}"/>
              </a:ext>
            </a:extLst>
          </p:cNvPr>
          <p:cNvSpPr/>
          <p:nvPr/>
        </p:nvSpPr>
        <p:spPr>
          <a:xfrm>
            <a:off x="5690284" y="1107988"/>
            <a:ext cx="4767648" cy="2986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8E330C-CD98-4057-A8C5-FAD3F788D3BD}"/>
              </a:ext>
            </a:extLst>
          </p:cNvPr>
          <p:cNvSpPr/>
          <p:nvPr/>
        </p:nvSpPr>
        <p:spPr>
          <a:xfrm>
            <a:off x="7667365" y="4053014"/>
            <a:ext cx="4479324" cy="2316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37C7-073B-4C2A-B87A-C3E3A585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AI input data</a:t>
            </a:r>
            <a:endParaRPr lang="en-US" dirty="0"/>
          </a:p>
        </p:txBody>
      </p:sp>
      <p:sp>
        <p:nvSpPr>
          <p:cNvPr id="4" name="Content Placeholder 2_5">
            <a:extLst>
              <a:ext uri="{FF2B5EF4-FFF2-40B4-BE49-F238E27FC236}">
                <a16:creationId xmlns:a16="http://schemas.microsoft.com/office/drawing/2014/main" id="{FDDA5761-B79A-404C-8173-2BA765CA78AD}"/>
              </a:ext>
            </a:extLst>
          </p:cNvPr>
          <p:cNvSpPr txBox="1"/>
          <p:nvPr/>
        </p:nvSpPr>
        <p:spPr>
          <a:xfrm>
            <a:off x="648000" y="1837080"/>
            <a:ext cx="4722480" cy="538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Clinical risk factors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25A268B-944F-4B38-AA69-779F33F7336B}"/>
              </a:ext>
            </a:extLst>
          </p:cNvPr>
          <p:cNvSpPr txBox="1"/>
          <p:nvPr/>
        </p:nvSpPr>
        <p:spPr>
          <a:xfrm>
            <a:off x="4500000" y="1833840"/>
            <a:ext cx="7200000" cy="90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Deandrea et al. “Risk Factors for Falls in Community-dwelling Older People: A Systematic Review and Meta-analysis,” Epidemiology, vol. 21, no. 5, pp. 658–668, 2010.</a:t>
            </a:r>
          </a:p>
        </p:txBody>
      </p:sp>
      <p:sp>
        <p:nvSpPr>
          <p:cNvPr id="6" name="Content Placeholder 2_6">
            <a:extLst>
              <a:ext uri="{FF2B5EF4-FFF2-40B4-BE49-F238E27FC236}">
                <a16:creationId xmlns:a16="http://schemas.microsoft.com/office/drawing/2014/main" id="{75DDA044-1C0C-49D5-8D5C-0204DFD9033F}"/>
              </a:ext>
            </a:extLst>
          </p:cNvPr>
          <p:cNvSpPr txBox="1"/>
          <p:nvPr/>
        </p:nvSpPr>
        <p:spPr>
          <a:xfrm>
            <a:off x="648000" y="2844000"/>
            <a:ext cx="4722480" cy="72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Environmental risk factors</a:t>
            </a:r>
          </a:p>
          <a:p>
            <a:pPr marL="864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charset="2"/>
              <a:buChar char=""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Content Placeholder 2_7">
            <a:extLst>
              <a:ext uri="{FF2B5EF4-FFF2-40B4-BE49-F238E27FC236}">
                <a16:creationId xmlns:a16="http://schemas.microsoft.com/office/drawing/2014/main" id="{0D3EB4A2-177B-4927-82DE-1287A801B750}"/>
              </a:ext>
            </a:extLst>
          </p:cNvPr>
          <p:cNvSpPr txBox="1"/>
          <p:nvPr/>
        </p:nvSpPr>
        <p:spPr>
          <a:xfrm>
            <a:off x="648000" y="3924000"/>
            <a:ext cx="3312000" cy="936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Sensors (inertial, cameras, RF, etc.)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7883EC1-1129-42B6-96DD-F1EFF0866D5D}"/>
              </a:ext>
            </a:extLst>
          </p:cNvPr>
          <p:cNvSpPr txBox="1"/>
          <p:nvPr/>
        </p:nvSpPr>
        <p:spPr>
          <a:xfrm>
            <a:off x="4500000" y="2844000"/>
            <a:ext cx="7380000" cy="9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Valipoor et al. “Falls in Older Adults: A Systematic Review of Literature on Interior-Scale Elements of the Built Environment,” J. Ageing Environ., vol. 34, no. 4, pp. 351–374, Oct. 2020, doi: 10.1080/02763893.2019.1683672.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0FDB164-54FF-41D7-AB35-A38909489B69}"/>
              </a:ext>
            </a:extLst>
          </p:cNvPr>
          <p:cNvSpPr txBox="1"/>
          <p:nvPr/>
        </p:nvSpPr>
        <p:spPr>
          <a:xfrm>
            <a:off x="4500000" y="3924000"/>
            <a:ext cx="7380000" cy="9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L. Montesinos, R. Castaldo, and L. Pecchia, “Wearable Inertial Sensors for Fall Risk Assessment and Prediction in Older Adults: A Systematic Review and Meta-Analysis,” IEEE Trans. Neural Syst. Rehabil. Eng., vol. 26, no. 3, pp. 573–582, Mar. 2018, doi: 10.1109/TNSRE.2017.2771383.</a:t>
            </a:r>
          </a:p>
        </p:txBody>
      </p:sp>
      <p:sp>
        <p:nvSpPr>
          <p:cNvPr id="10" name="Content Placeholder 2_8">
            <a:extLst>
              <a:ext uri="{FF2B5EF4-FFF2-40B4-BE49-F238E27FC236}">
                <a16:creationId xmlns:a16="http://schemas.microsoft.com/office/drawing/2014/main" id="{F78A1F1D-1B0E-4689-B66C-6B4CAEC2618F}"/>
              </a:ext>
            </a:extLst>
          </p:cNvPr>
          <p:cNvSpPr txBox="1"/>
          <p:nvPr/>
        </p:nvSpPr>
        <p:spPr>
          <a:xfrm>
            <a:off x="648000" y="5004000"/>
            <a:ext cx="3600000" cy="90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Available preventive interventions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8D68BEC-364A-48DB-B024-A923F5ADDEEB}"/>
              </a:ext>
            </a:extLst>
          </p:cNvPr>
          <p:cNvSpPr txBox="1"/>
          <p:nvPr/>
        </p:nvSpPr>
        <p:spPr>
          <a:xfrm>
            <a:off x="4500000" y="5040360"/>
            <a:ext cx="7380000" cy="79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 C. Grossman et al., “Interventions to Prevent Falls in Community-Dwelling Older Adults. US Preventive Services Task Force Recommendation Statement,” JAMA, vol. 319, no. 16, p. 1696, Apr. 2018, doi: 10.1001/jama.2018.3097.</a:t>
            </a:r>
          </a:p>
        </p:txBody>
      </p:sp>
      <p:sp>
        <p:nvSpPr>
          <p:cNvPr id="12" name="Content Placeholder 2_1">
            <a:extLst>
              <a:ext uri="{FF2B5EF4-FFF2-40B4-BE49-F238E27FC236}">
                <a16:creationId xmlns:a16="http://schemas.microsoft.com/office/drawing/2014/main" id="{AF90A47E-2A79-42C9-8DBE-342AAA1A9362}"/>
              </a:ext>
            </a:extLst>
          </p:cNvPr>
          <p:cNvSpPr txBox="1"/>
          <p:nvPr/>
        </p:nvSpPr>
        <p:spPr>
          <a:xfrm>
            <a:off x="648000" y="5868000"/>
            <a:ext cx="3600000" cy="90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4254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4E4A-A32F-48FF-8558-45E101CB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AI systems assessment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A4D23-BE3F-4F37-9409-C041177016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84000" y="2716560"/>
            <a:ext cx="5811120" cy="3223440"/>
          </a:xfrm>
          <a:prstGeom prst="rect">
            <a:avLst/>
          </a:prstGeom>
          <a:ln w="0">
            <a:noFill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966B374-24EB-4C6A-A65F-D1AF2BAD842B}"/>
              </a:ext>
            </a:extLst>
          </p:cNvPr>
          <p:cNvSpPr txBox="1"/>
          <p:nvPr/>
        </p:nvSpPr>
        <p:spPr>
          <a:xfrm>
            <a:off x="324000" y="6264000"/>
            <a:ext cx="1134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Khalifa, F. Magrabi, and B. Gallego, “Developing a framework for evidence-based grading and assessment of predictive tools for clinical decision support,” BMC Med. Informatics Decis. Mak. 2019 191, vol. 19, no. 1, pp. 1–17, Oct. 2019, doi: 10.1186/S12911-019-0940-7.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F67145A-491A-4B13-853D-ECF79CD8D5D7}"/>
              </a:ext>
            </a:extLst>
          </p:cNvPr>
          <p:cNvSpPr txBox="1"/>
          <p:nvPr/>
        </p:nvSpPr>
        <p:spPr>
          <a:xfrm>
            <a:off x="360000" y="2340000"/>
            <a:ext cx="278028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evaluation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evaluation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assessment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Ethical assessment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F0DFEA9-B660-4661-B2FB-01F0AB9346F8}"/>
              </a:ext>
            </a:extLst>
          </p:cNvPr>
          <p:cNvSpPr txBox="1"/>
          <p:nvPr/>
        </p:nvSpPr>
        <p:spPr>
          <a:xfrm>
            <a:off x="360000" y="4140000"/>
            <a:ext cx="252108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Predictive accuracy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safety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effectiveness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Usability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Healthcare efficiency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AFD92E2-D9C0-47DC-B268-5FB1F9458772}"/>
              </a:ext>
            </a:extLst>
          </p:cNvPr>
          <p:cNvSpPr txBox="1"/>
          <p:nvPr/>
        </p:nvSpPr>
        <p:spPr>
          <a:xfrm>
            <a:off x="3536280" y="3672000"/>
            <a:ext cx="315972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Sensitivity, specificity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Discriminative ability (AUC)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Calibration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Fairness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4C86587-6CFE-436E-9471-F8F106EA6777}"/>
              </a:ext>
            </a:extLst>
          </p:cNvPr>
          <p:cNvSpPr/>
          <p:nvPr/>
        </p:nvSpPr>
        <p:spPr>
          <a:xfrm>
            <a:off x="2844000" y="4320000"/>
            <a:ext cx="540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2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434EA2-8E99-4689-81E8-B0636D4F50E5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1459</Words>
  <Application>Microsoft Office PowerPoint</Application>
  <PresentationFormat>Widescreen</PresentationFormat>
  <Paragraphs>272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Arial</vt:lpstr>
      <vt:lpstr>Arial,Sans-Serif</vt:lpstr>
      <vt:lpstr>Calibri</vt:lpstr>
      <vt:lpstr>Calibri Light</vt:lpstr>
      <vt:lpstr>Symbol</vt:lpstr>
      <vt:lpstr>Trebuchet MS</vt:lpstr>
      <vt:lpstr>Wingdings</vt:lpstr>
      <vt:lpstr>Office 主题​​</vt:lpstr>
      <vt:lpstr>Tema di Office</vt:lpstr>
      <vt:lpstr>PowerPoint Presentation</vt:lpstr>
      <vt:lpstr>AI4H TG-Falls among the elderly</vt:lpstr>
      <vt:lpstr>Overview</vt:lpstr>
      <vt:lpstr>Overview</vt:lpstr>
      <vt:lpstr>Introduction</vt:lpstr>
      <vt:lpstr>AI systems for fall prevention and management</vt:lpstr>
      <vt:lpstr>Populations-settings</vt:lpstr>
      <vt:lpstr>AI input data</vt:lpstr>
      <vt:lpstr>AI systems assessment</vt:lpstr>
      <vt:lpstr>PowerPoint Presentation</vt:lpstr>
      <vt:lpstr>Overview</vt:lpstr>
      <vt:lpstr>Topic Description Document</vt:lpstr>
      <vt:lpstr>Topic Description Document</vt:lpstr>
      <vt:lpstr>Overview</vt:lpstr>
      <vt:lpstr>Benchmarking: AI Trial Audit Project 2.0 </vt:lpstr>
      <vt:lpstr>Overview</vt:lpstr>
      <vt:lpstr>Review on datasets for sensor-based fall prediction</vt:lpstr>
      <vt:lpstr>Review on datasets for sensor-based fall prediction</vt:lpstr>
      <vt:lpstr>Review on datasets for sensor-based fall prediction</vt:lpstr>
      <vt:lpstr>Review on datasets for sensor-based fall prediction</vt:lpstr>
      <vt:lpstr>Long-term strategy</vt:lpstr>
      <vt:lpstr>Next steps for publications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2022-02-16T15:31:44Z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