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A008A-702A-4C29-BDBB-51EBD36180DD}" v="5" dt="2022-02-11T14:56:11.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p:scale>
          <a:sx n="60" d="100"/>
          <a:sy n="60" d="100"/>
        </p:scale>
        <p:origin x="1525" y="2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76C2F6A2-90D3-456A-9336-329D45CCA3A9}"/>
  </pc:docChgLst>
  <pc:docChgLst>
    <pc:chgData name="Simao Ferraz" userId="a1bf0726-548b-4db8-a746-2e19b5e24da4" providerId="ADAL" clId="{69EF09B1-A933-448A-B950-25F8866D31FB}"/>
  </pc:docChgLst>
  <pc:docChgLst>
    <pc:chgData name="Campos, Simao" userId="a1bf0726-548b-4db8-a746-2e19b5e24da4" providerId="ADAL" clId="{4C9FE182-AD50-4CA9-B5B7-B12D5C51583E}"/>
  </pc:docChgLst>
  <pc:docChgLst>
    <pc:chgData name="Ayda Dabiri" userId="b37f3988-c176-4be8-807a-107e80ddceeb" providerId="ADAL" clId="{DE4A008A-702A-4C29-BDBB-51EBD36180DD}"/>
    <pc:docChg chg="undo custSel delSld modSld">
      <pc:chgData name="Ayda Dabiri" userId="b37f3988-c176-4be8-807a-107e80ddceeb" providerId="ADAL" clId="{DE4A008A-702A-4C29-BDBB-51EBD36180DD}" dt="2022-02-11T14:56:18.473" v="13" actId="47"/>
      <pc:docMkLst>
        <pc:docMk/>
      </pc:docMkLst>
      <pc:sldChg chg="del">
        <pc:chgData name="Ayda Dabiri" userId="b37f3988-c176-4be8-807a-107e80ddceeb" providerId="ADAL" clId="{DE4A008A-702A-4C29-BDBB-51EBD36180DD}" dt="2022-02-11T14:56:18.473" v="13" actId="47"/>
        <pc:sldMkLst>
          <pc:docMk/>
          <pc:sldMk cId="0" sldId="256"/>
        </pc:sldMkLst>
      </pc:sldChg>
      <pc:sldChg chg="modSp">
        <pc:chgData name="Ayda Dabiri" userId="b37f3988-c176-4be8-807a-107e80ddceeb" providerId="ADAL" clId="{DE4A008A-702A-4C29-BDBB-51EBD36180DD}" dt="2022-02-11T14:56:15.070" v="12" actId="14734"/>
        <pc:sldMkLst>
          <pc:docMk/>
          <pc:sldMk cId="2344048152" sldId="257"/>
        </pc:sldMkLst>
        <pc:spChg chg="mod">
          <ac:chgData name="Ayda Dabiri" userId="b37f3988-c176-4be8-807a-107e80ddceeb" providerId="ADAL" clId="{DE4A008A-702A-4C29-BDBB-51EBD36180DD}" dt="2022-02-11T14:55:29.990" v="2" actId="207"/>
          <ac:spMkLst>
            <pc:docMk/>
            <pc:sldMk cId="2344048152" sldId="257"/>
            <ac:spMk id="3" creationId="{3AA5875A-E589-402B-B809-F6D4BAA63A02}"/>
          </ac:spMkLst>
        </pc:spChg>
        <pc:graphicFrameChg chg="mod modGraphic">
          <ac:chgData name="Ayda Dabiri" userId="b37f3988-c176-4be8-807a-107e80ddceeb" providerId="ADAL" clId="{DE4A008A-702A-4C29-BDBB-51EBD36180DD}" dt="2022-02-11T14:56:15.070" v="12" actId="14734"/>
          <ac:graphicFrameMkLst>
            <pc:docMk/>
            <pc:sldMk cId="2344048152" sldId="257"/>
            <ac:graphicFrameMk id="2" creationId="{11319B83-41D3-459A-A1F4-845662CEA6B8}"/>
          </ac:graphicFrameMkLst>
        </pc:graphicFrameChg>
      </pc:sldChg>
      <pc:sldChg chg="modSp del">
        <pc:chgData name="Ayda Dabiri" userId="b37f3988-c176-4be8-807a-107e80ddceeb" providerId="ADAL" clId="{DE4A008A-702A-4C29-BDBB-51EBD36180DD}" dt="2022-02-11T14:55:53.926" v="7" actId="27636"/>
        <pc:sldMkLst>
          <pc:docMk/>
          <pc:sldMk cId="0" sldId="258"/>
        </pc:sldMkLst>
        <pc:spChg chg="mod">
          <ac:chgData name="Ayda Dabiri" userId="b37f3988-c176-4be8-807a-107e80ddceeb" providerId="ADAL" clId="{DE4A008A-702A-4C29-BDBB-51EBD36180DD}" dt="2022-02-11T14:55:53.926" v="7" actId="27636"/>
          <ac:spMkLst>
            <pc:docMk/>
            <pc:sldMk cId="0" sldId="258"/>
            <ac:spMk id="102" creationId="{00000000-0000-0000-0000-000000000000}"/>
          </ac:spMkLst>
        </pc:spChg>
      </pc:sldChg>
      <pc:sldChg chg="del">
        <pc:chgData name="Ayda Dabiri" userId="b37f3988-c176-4be8-807a-107e80ddceeb" providerId="ADAL" clId="{DE4A008A-702A-4C29-BDBB-51EBD36180DD}" dt="2022-02-11T14:55:51.468" v="6"/>
        <pc:sldMkLst>
          <pc:docMk/>
          <pc:sldMk cId="0" sldId="259"/>
        </pc:sldMkLst>
      </pc:sldChg>
      <pc:sldChg chg="del">
        <pc:chgData name="Ayda Dabiri" userId="b37f3988-c176-4be8-807a-107e80ddceeb" providerId="ADAL" clId="{DE4A008A-702A-4C29-BDBB-51EBD36180DD}" dt="2022-02-11T14:55:51.468" v="6"/>
        <pc:sldMkLst>
          <pc:docMk/>
          <pc:sldMk cId="0" sldId="260"/>
        </pc:sldMkLst>
      </pc:sldChg>
      <pc:sldChg chg="del">
        <pc:chgData name="Ayda Dabiri" userId="b37f3988-c176-4be8-807a-107e80ddceeb" providerId="ADAL" clId="{DE4A008A-702A-4C29-BDBB-51EBD36180DD}" dt="2022-02-11T14:55:51.468" v="6"/>
        <pc:sldMkLst>
          <pc:docMk/>
          <pc:sldMk cId="0" sldId="261"/>
        </pc:sldMkLst>
      </pc:sldChg>
      <pc:sldChg chg="del">
        <pc:chgData name="Ayda Dabiri" userId="b37f3988-c176-4be8-807a-107e80ddceeb" providerId="ADAL" clId="{DE4A008A-702A-4C29-BDBB-51EBD36180DD}" dt="2022-02-11T14:55:51.468" v="6"/>
        <pc:sldMkLst>
          <pc:docMk/>
          <pc:sldMk cId="0" sldId="262"/>
        </pc:sldMkLst>
      </pc:sldChg>
      <pc:sldChg chg="del">
        <pc:chgData name="Ayda Dabiri" userId="b37f3988-c176-4be8-807a-107e80ddceeb" providerId="ADAL" clId="{DE4A008A-702A-4C29-BDBB-51EBD36180DD}" dt="2022-02-11T14:55:51.468" v="6"/>
        <pc:sldMkLst>
          <pc:docMk/>
          <pc:sldMk cId="0" sldId="263"/>
        </pc:sldMkLst>
      </pc:sldChg>
      <pc:sldChg chg="del">
        <pc:chgData name="Ayda Dabiri" userId="b37f3988-c176-4be8-807a-107e80ddceeb" providerId="ADAL" clId="{DE4A008A-702A-4C29-BDBB-51EBD36180DD}" dt="2022-02-11T14:55:51.468" v="6"/>
        <pc:sldMkLst>
          <pc:docMk/>
          <pc:sldMk cId="0" sldId="264"/>
        </pc:sldMkLst>
      </pc:sldChg>
      <pc:sldChg chg="del">
        <pc:chgData name="Ayda Dabiri" userId="b37f3988-c176-4be8-807a-107e80ddceeb" providerId="ADAL" clId="{DE4A008A-702A-4C29-BDBB-51EBD36180DD}" dt="2022-02-11T14:55:51.468" v="6"/>
        <pc:sldMkLst>
          <pc:docMk/>
          <pc:sldMk cId="0" sldId="265"/>
        </pc:sldMkLst>
      </pc:sldChg>
      <pc:sldChg chg="del">
        <pc:chgData name="Ayda Dabiri" userId="b37f3988-c176-4be8-807a-107e80ddceeb" providerId="ADAL" clId="{DE4A008A-702A-4C29-BDBB-51EBD36180DD}" dt="2022-02-11T14:55:51.468" v="6"/>
        <pc:sldMkLst>
          <pc:docMk/>
          <pc:sldMk cId="0" sldId="266"/>
        </pc:sldMkLst>
      </pc:sldChg>
      <pc:sldChg chg="del">
        <pc:chgData name="Ayda Dabiri" userId="b37f3988-c176-4be8-807a-107e80ddceeb" providerId="ADAL" clId="{DE4A008A-702A-4C29-BDBB-51EBD36180DD}" dt="2022-02-11T14:55:51.468" v="6"/>
        <pc:sldMkLst>
          <pc:docMk/>
          <pc:sldMk cId="0" sldId="267"/>
        </pc:sldMkLst>
      </pc:sldChg>
      <pc:sldChg chg="del">
        <pc:chgData name="Ayda Dabiri" userId="b37f3988-c176-4be8-807a-107e80ddceeb" providerId="ADAL" clId="{DE4A008A-702A-4C29-BDBB-51EBD36180DD}" dt="2022-02-11T14:55:51.468" v="6"/>
        <pc:sldMkLst>
          <pc:docMk/>
          <pc:sldMk cId="0" sldId="268"/>
        </pc:sldMkLst>
      </pc:sldChg>
      <pc:sldChg chg="del">
        <pc:chgData name="Ayda Dabiri" userId="b37f3988-c176-4be8-807a-107e80ddceeb" providerId="ADAL" clId="{DE4A008A-702A-4C29-BDBB-51EBD36180DD}" dt="2022-02-11T14:55:51.468" v="6"/>
        <pc:sldMkLst>
          <pc:docMk/>
          <pc:sldMk cId="0" sldId="269"/>
        </pc:sldMkLst>
      </pc:sldChg>
      <pc:sldChg chg="del">
        <pc:chgData name="Ayda Dabiri" userId="b37f3988-c176-4be8-807a-107e80ddceeb" providerId="ADAL" clId="{DE4A008A-702A-4C29-BDBB-51EBD36180DD}" dt="2022-02-11T14:55:51.468" v="6"/>
        <pc:sldMkLst>
          <pc:docMk/>
          <pc:sldMk cId="0" sldId="270"/>
        </pc:sldMkLst>
      </pc:sldChg>
      <pc:sldChg chg="del">
        <pc:chgData name="Ayda Dabiri" userId="b37f3988-c176-4be8-807a-107e80ddceeb" providerId="ADAL" clId="{DE4A008A-702A-4C29-BDBB-51EBD36180DD}" dt="2022-02-11T14:55:51.468" v="6"/>
        <pc:sldMkLst>
          <pc:docMk/>
          <pc:sldMk cId="0" sldId="271"/>
        </pc:sldMkLst>
      </pc:sldChg>
      <pc:sldChg chg="del">
        <pc:chgData name="Ayda Dabiri" userId="b37f3988-c176-4be8-807a-107e80ddceeb" providerId="ADAL" clId="{DE4A008A-702A-4C29-BDBB-51EBD36180DD}" dt="2022-02-11T14:55:51.468" v="6"/>
        <pc:sldMkLst>
          <pc:docMk/>
          <pc:sldMk cId="0" sldId="272"/>
        </pc:sldMkLst>
      </pc:sldChg>
      <pc:sldChg chg="del">
        <pc:chgData name="Ayda Dabiri" userId="b37f3988-c176-4be8-807a-107e80ddceeb" providerId="ADAL" clId="{DE4A008A-702A-4C29-BDBB-51EBD36180DD}" dt="2022-02-11T14:55:51.468" v="6"/>
        <pc:sldMkLst>
          <pc:docMk/>
          <pc:sldMk cId="0" sldId="273"/>
        </pc:sldMkLst>
      </pc:sldChg>
      <pc:sldChg chg="modSp del">
        <pc:chgData name="Ayda Dabiri" userId="b37f3988-c176-4be8-807a-107e80ddceeb" providerId="ADAL" clId="{DE4A008A-702A-4C29-BDBB-51EBD36180DD}" dt="2022-02-11T14:55:53.950" v="8" actId="27636"/>
        <pc:sldMkLst>
          <pc:docMk/>
          <pc:sldMk cId="0" sldId="274"/>
        </pc:sldMkLst>
        <pc:spChg chg="mod">
          <ac:chgData name="Ayda Dabiri" userId="b37f3988-c176-4be8-807a-107e80ddceeb" providerId="ADAL" clId="{DE4A008A-702A-4C29-BDBB-51EBD36180DD}" dt="2022-02-11T14:55:53.950" v="8" actId="27636"/>
          <ac:spMkLst>
            <pc:docMk/>
            <pc:sldMk cId="0" sldId="274"/>
            <ac:spMk id="3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2022/2/11</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2e7fd39bb_0_12: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14" name="Google Shape;214;g112e7fd39bb_0_12: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11c9d23d3d_2_61: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26" name="Google Shape;226;g111c9d23d3d_2_61: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1c9d23d3d_2_67: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44" name="Google Shape;244;g111c9d23d3d_2_67: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1c9d23d3d_2_73: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61" name="Google Shape;261;g111c9d23d3d_2_73: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1c9d23d3d_2_79: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74" name="Google Shape;274;g111c9d23d3d_2_79: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e7fd39bb_0_2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90" name="Google Shape;290;g112e7fd39bb_0_26: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2: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01" name="Google Shape;301;p12: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08" name="Google Shape;308;p13: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16" name="Google Shape;316;p14: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r>
              <a:rPr lang="de-DE"/>
              <a:t>Shank, Ulrike and Balazs is missing</a:t>
            </a:r>
            <a:endParaRPr/>
          </a:p>
        </p:txBody>
      </p:sp>
      <p:sp>
        <p:nvSpPr>
          <p:cNvPr id="123" name="Google Shape;123;p4: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1c9d23d3d_2_11: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r>
              <a:rPr lang="de-DE"/>
              <a:t>Shank, Ulrike and Balazs is missing</a:t>
            </a:r>
            <a:endParaRPr/>
          </a:p>
        </p:txBody>
      </p:sp>
      <p:sp>
        <p:nvSpPr>
          <p:cNvPr id="136" name="Google Shape;136;g111c9d23d3d_2_11: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1c9d23d3d_2_20: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Clr>
                <a:schemeClr val="dk1"/>
              </a:buClr>
              <a:buSzPts val="1200"/>
              <a:buFont typeface="Arial"/>
              <a:buNone/>
            </a:pPr>
            <a:r>
              <a:rPr lang="de-DE"/>
              <a:t>Shank, Ulrike and Balazs is missing</a:t>
            </a:r>
            <a:endParaRPr/>
          </a:p>
        </p:txBody>
      </p:sp>
      <p:sp>
        <p:nvSpPr>
          <p:cNvPr id="145" name="Google Shape;145;g111c9d23d3d_2_20: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2e7fd39bb_0_0:notes"/>
          <p:cNvSpPr>
            <a:spLocks noGrp="1" noRot="1" noChangeAspect="1"/>
          </p:cNvSpPr>
          <p:nvPr>
            <p:ph type="sldImg" idx="2"/>
          </p:nvPr>
        </p:nvSpPr>
        <p:spPr>
          <a:xfrm>
            <a:off x="1249363" y="1279525"/>
            <a:ext cx="4605300" cy="345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2e7fd39bb_0_0: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56" name="Google Shape;156;g112e7fd39bb_0_0:notes"/>
          <p:cNvSpPr txBox="1">
            <a:spLocks noGrp="1"/>
          </p:cNvSpPr>
          <p:nvPr>
            <p:ph type="sldNum" idx="12"/>
          </p:nvPr>
        </p:nvSpPr>
        <p:spPr>
          <a:xfrm>
            <a:off x="4023992" y="9721107"/>
            <a:ext cx="3078300" cy="513600"/>
          </a:xfrm>
          <a:prstGeom prst="rect">
            <a:avLst/>
          </a:prstGeom>
        </p:spPr>
        <p:txBody>
          <a:bodyPr spcFirstLastPara="1" wrap="square" lIns="99075" tIns="49525" rIns="99075" bIns="49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1c9d23d3d_2_49: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1" name="Google Shape;171;g111c9d23d3d_2_49: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706127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 type="tx">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229359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153078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347825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103950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600984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168406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362403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4129429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24251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100936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234351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2022/2/11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extLst>
      <p:ext uri="{BB962C8B-B14F-4D97-AF65-F5344CB8AC3E}">
        <p14:creationId xmlns:p14="http://schemas.microsoft.com/office/powerpoint/2010/main" val="303341868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hyperlink" Target="https://github.com/TG-Denta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github.com/aiaudit-org/trial-audits-team-i-tg-dental" TargetMode="External"/><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jpe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7">
            <a:extLst>
              <a:ext uri="{FF2B5EF4-FFF2-40B4-BE49-F238E27FC236}">
                <a16:creationId xmlns:a16="http://schemas.microsoft.com/office/drawing/2014/main" id="{8DE32652-D7F2-421B-9A7B-236BD22F6105}"/>
              </a:ext>
            </a:extLst>
          </p:cNvPr>
          <p:cNvGraphicFramePr>
            <a:graphicFrameLocks noGrp="1"/>
          </p:cNvGraphicFramePr>
          <p:nvPr/>
        </p:nvGraphicFramePr>
        <p:xfrm>
          <a:off x="778564" y="4107794"/>
          <a:ext cx="7077956" cy="342900"/>
        </p:xfrm>
        <a:graphic>
          <a:graphicData uri="http://schemas.openxmlformats.org/drawingml/2006/table">
            <a:tbl>
              <a:tblPr firstRow="1" bandRow="1">
                <a:tableStyleId>{2D5ABB26-0587-4C30-8999-92F81FD0307C}</a:tableStyleId>
              </a:tblPr>
              <a:tblGrid>
                <a:gridCol w="1205082">
                  <a:extLst>
                    <a:ext uri="{9D8B030D-6E8A-4147-A177-3AD203B41FA5}">
                      <a16:colId xmlns:a16="http://schemas.microsoft.com/office/drawing/2014/main" val="796392913"/>
                    </a:ext>
                  </a:extLst>
                </a:gridCol>
                <a:gridCol w="2550167">
                  <a:extLst>
                    <a:ext uri="{9D8B030D-6E8A-4147-A177-3AD203B41FA5}">
                      <a16:colId xmlns:a16="http://schemas.microsoft.com/office/drawing/2014/main" val="1325938463"/>
                    </a:ext>
                  </a:extLst>
                </a:gridCol>
                <a:gridCol w="3322707">
                  <a:extLst>
                    <a:ext uri="{9D8B030D-6E8A-4147-A177-3AD203B41FA5}">
                      <a16:colId xmlns:a16="http://schemas.microsoft.com/office/drawing/2014/main" val="590138374"/>
                    </a:ext>
                  </a:extLst>
                </a:gridCol>
              </a:tblGrid>
              <a:tr h="278130">
                <a:tc>
                  <a:txBody>
                    <a:bodyPr/>
                    <a:lstStyle/>
                    <a:p>
                      <a:endParaRPr lang="en-GB"/>
                    </a:p>
                  </a:txBody>
                  <a:tcPr marL="68580" marR="68580" marT="34290" marB="34290"/>
                </a:tc>
                <a:tc>
                  <a:txBody>
                    <a:bodyPr/>
                    <a:lstStyle/>
                    <a:p>
                      <a:endParaRPr lang="en-GB"/>
                    </a:p>
                  </a:txBody>
                  <a:tcPr marL="68580" marR="68580" marT="34290" marB="34290"/>
                </a:tc>
                <a:tc>
                  <a:txBody>
                    <a:bodyPr/>
                    <a:lstStyle/>
                    <a:p>
                      <a:endParaRPr lang="en-GB" dirty="0"/>
                    </a:p>
                  </a:txBody>
                  <a:tcPr marL="68580" marR="68580" marT="34290" marB="34290"/>
                </a:tc>
                <a:extLst>
                  <a:ext uri="{0D108BD9-81ED-4DB2-BD59-A6C34878D82A}">
                    <a16:rowId xmlns:a16="http://schemas.microsoft.com/office/drawing/2014/main" val="1197539626"/>
                  </a:ext>
                </a:extLst>
              </a:tr>
            </a:tbl>
          </a:graphicData>
        </a:graphic>
      </p:graphicFrame>
      <p:graphicFrame>
        <p:nvGraphicFramePr>
          <p:cNvPr id="2" name="Table 2">
            <a:extLst>
              <a:ext uri="{FF2B5EF4-FFF2-40B4-BE49-F238E27FC236}">
                <a16:creationId xmlns:a16="http://schemas.microsoft.com/office/drawing/2014/main" id="{11319B83-41D3-459A-A1F4-845662CEA6B8}"/>
              </a:ext>
            </a:extLst>
          </p:cNvPr>
          <p:cNvGraphicFramePr>
            <a:graphicFrameLocks noGrp="1"/>
          </p:cNvGraphicFramePr>
          <p:nvPr>
            <p:extLst>
              <p:ext uri="{D42A27DB-BD31-4B8C-83A1-F6EECF244321}">
                <p14:modId xmlns:p14="http://schemas.microsoft.com/office/powerpoint/2010/main" val="2716698972"/>
              </p:ext>
            </p:extLst>
          </p:nvPr>
        </p:nvGraphicFramePr>
        <p:xfrm>
          <a:off x="902034" y="2838983"/>
          <a:ext cx="7112397" cy="208028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558711">
                  <a:extLst>
                    <a:ext uri="{9D8B030D-6E8A-4147-A177-3AD203B41FA5}">
                      <a16:colId xmlns:a16="http://schemas.microsoft.com/office/drawing/2014/main" val="4118390399"/>
                    </a:ext>
                  </a:extLst>
                </a:gridCol>
                <a:gridCol w="3413856">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pPr marL="0" marR="0" lvl="0" indent="0" algn="l" rtl="0">
                        <a:spcBef>
                          <a:spcPts val="0"/>
                        </a:spcBef>
                        <a:spcAft>
                          <a:spcPts val="0"/>
                        </a:spcAft>
                        <a:buNone/>
                      </a:pPr>
                      <a:r>
                        <a:rPr lang="de-DE" sz="1800" dirty="0">
                          <a:solidFill>
                            <a:schemeClr val="dk1"/>
                          </a:solidFill>
                          <a:latin typeface="Calibri"/>
                          <a:ea typeface="Calibri"/>
                          <a:cs typeface="Calibri"/>
                          <a:sym typeface="Calibri"/>
                        </a:rPr>
                        <a:t>TG-Dental Topic Drivers</a:t>
                      </a:r>
                      <a:endParaRPr sz="1800" dirty="0">
                        <a:solidFill>
                          <a:schemeClr val="dk1"/>
                        </a:solidFill>
                        <a:latin typeface="Calibri"/>
                        <a:ea typeface="Calibri"/>
                        <a:cs typeface="Calibri"/>
                        <a:sym typeface="Calibri"/>
                      </a:endParaRPr>
                    </a:p>
                  </a:txBody>
                  <a:tcPr marL="68575" marR="68575" marT="34300" marB="34300"/>
                </a:tc>
                <a:tc hMerge="1">
                  <a:txBody>
                    <a:bodyPr/>
                    <a:lstStyle/>
                    <a:p>
                      <a:endParaRPr lang="en-DE"/>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pPr marL="0" marR="0" lvl="0" indent="0" algn="l" rtl="0">
                        <a:spcBef>
                          <a:spcPts val="0"/>
                        </a:spcBef>
                        <a:spcAft>
                          <a:spcPts val="0"/>
                        </a:spcAft>
                        <a:buNone/>
                      </a:pPr>
                      <a:r>
                        <a:rPr lang="de-DE" sz="1800" dirty="0">
                          <a:solidFill>
                            <a:schemeClr val="dk1"/>
                          </a:solidFill>
                          <a:latin typeface="Calibri"/>
                          <a:ea typeface="Calibri"/>
                          <a:cs typeface="Calibri"/>
                          <a:sym typeface="Calibri"/>
                        </a:rPr>
                        <a:t>Att.3 - Presentation (TG-Dental)</a:t>
                      </a:r>
                      <a:endParaRPr dirty="0"/>
                    </a:p>
                  </a:txBody>
                  <a:tcPr marL="68575" marR="68575" marT="34300" marB="34300"/>
                </a:tc>
                <a:tc hMerge="1">
                  <a:txBody>
                    <a:bodyPr/>
                    <a:lstStyle/>
                    <a:p>
                      <a:endParaRPr lang="en-DE"/>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pPr marL="0" marR="0" lvl="0" indent="0" algn="l" rtl="0">
                        <a:spcBef>
                          <a:spcPts val="0"/>
                        </a:spcBef>
                        <a:spcAft>
                          <a:spcPts val="0"/>
                        </a:spcAft>
                        <a:buNone/>
                      </a:pPr>
                      <a:r>
                        <a:rPr lang="de-DE" sz="1800" dirty="0">
                          <a:solidFill>
                            <a:schemeClr val="dk1"/>
                          </a:solidFill>
                          <a:latin typeface="Calibri"/>
                          <a:ea typeface="Calibri"/>
                          <a:cs typeface="Calibri"/>
                          <a:sym typeface="Calibri"/>
                        </a:rPr>
                        <a:t>Discussion</a:t>
                      </a:r>
                      <a:endParaRPr sz="1800" dirty="0">
                        <a:solidFill>
                          <a:schemeClr val="dk1"/>
                        </a:solidFill>
                        <a:latin typeface="Calibri"/>
                        <a:ea typeface="Calibri"/>
                        <a:cs typeface="Calibri"/>
                        <a:sym typeface="Calibri"/>
                      </a:endParaRPr>
                    </a:p>
                  </a:txBody>
                  <a:tcPr marL="68575" marR="68575" marT="34300" marB="34300">
                    <a:lnB w="19050" cap="flat" cmpd="sng" algn="ctr">
                      <a:solidFill>
                        <a:schemeClr val="tx1"/>
                      </a:solidFill>
                      <a:prstDash val="solid"/>
                      <a:round/>
                      <a:headEnd type="none" w="med" len="med"/>
                      <a:tailEnd type="none" w="med" len="med"/>
                    </a:lnB>
                  </a:tcPr>
                </a:tc>
                <a:tc hMerge="1">
                  <a:txBody>
                    <a:bodyPr/>
                    <a:lstStyle/>
                    <a:p>
                      <a:endParaRPr lang="en-DE"/>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de-DE" sz="1800"/>
                        <a:t>Dr Joachim Krois</a:t>
                      </a:r>
                      <a:endParaRPr sz="1800">
                        <a:solidFill>
                          <a:srgbClr val="FF0000"/>
                        </a:solidFill>
                      </a:endParaRPr>
                    </a:p>
                  </a:txBody>
                  <a:tcPr marL="68575" marR="68575" marT="34300" marB="3430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de-DE" sz="1800"/>
                        <a:t>E-mail: </a:t>
                      </a:r>
                      <a:r>
                        <a:rPr lang="de-DE" sz="1800">
                          <a:solidFill>
                            <a:schemeClr val="dk1"/>
                          </a:solidFill>
                        </a:rPr>
                        <a:t>joachim.krois@charite.de</a:t>
                      </a:r>
                      <a:endParaRPr sz="1800">
                        <a:solidFill>
                          <a:schemeClr val="dk1"/>
                        </a:solidFill>
                      </a:endParaRPr>
                    </a:p>
                  </a:txBody>
                  <a:tcPr marL="68575" marR="68575" marT="34300" marB="3430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rtl="0">
                        <a:spcBef>
                          <a:spcPts val="0"/>
                        </a:spcBef>
                        <a:spcAft>
                          <a:spcPts val="0"/>
                        </a:spcAft>
                        <a:buNone/>
                      </a:pPr>
                      <a:r>
                        <a:rPr lang="de-DE" sz="1800" dirty="0"/>
                        <a:t>This PPT summarizes the status of work within TG-Dental, for presentation and discussion during the meeting.</a:t>
                      </a:r>
                      <a:endParaRPr sz="1800" dirty="0"/>
                    </a:p>
                  </a:txBody>
                  <a:tcPr marL="68575" marR="68575" marT="34300" marB="34300">
                    <a:lnT w="19050" cap="flat" cmpd="sng" algn="ctr">
                      <a:solidFill>
                        <a:schemeClr val="tx1"/>
                      </a:solidFill>
                      <a:prstDash val="solid"/>
                      <a:round/>
                      <a:headEnd type="none" w="med" len="med"/>
                      <a:tailEnd type="none" w="med" len="med"/>
                    </a:lnT>
                  </a:tcPr>
                </a:tc>
                <a:tc hMerge="1">
                  <a:txBody>
                    <a:bodyPr/>
                    <a:lstStyle/>
                    <a:p>
                      <a:endParaRPr lang="en-DE"/>
                    </a:p>
                  </a:txBody>
                  <a:tcPr/>
                </a:tc>
                <a:extLst>
                  <a:ext uri="{0D108BD9-81ED-4DB2-BD59-A6C34878D82A}">
                    <a16:rowId xmlns:a16="http://schemas.microsoft.com/office/drawing/2014/main" val="1297947478"/>
                  </a:ext>
                </a:extLst>
              </a:tr>
            </a:tbl>
          </a:graphicData>
        </a:graphic>
      </p:graphicFrame>
      <p:sp>
        <p:nvSpPr>
          <p:cNvPr id="3" name="Rectangle 6">
            <a:extLst>
              <a:ext uri="{FF2B5EF4-FFF2-40B4-BE49-F238E27FC236}">
                <a16:creationId xmlns:a16="http://schemas.microsoft.com/office/drawing/2014/main" id="{3AA5875A-E589-402B-B809-F6D4BAA63A02}"/>
              </a:ext>
            </a:extLst>
          </p:cNvPr>
          <p:cNvSpPr/>
          <p:nvPr/>
        </p:nvSpPr>
        <p:spPr>
          <a:xfrm>
            <a:off x="6366274" y="602812"/>
            <a:ext cx="1987981" cy="369332"/>
          </a:xfrm>
          <a:prstGeom prst="rect">
            <a:avLst/>
          </a:prstGeom>
        </p:spPr>
        <p:txBody>
          <a:bodyPr wrap="none">
            <a:spAutoFit/>
          </a:bodyPr>
          <a:lstStyle/>
          <a:p>
            <a:pPr algn="r"/>
            <a:r>
              <a:rPr lang="en-GB" b="1" dirty="0"/>
              <a:t>FGAI4H-N-010-A03</a:t>
            </a:r>
          </a:p>
        </p:txBody>
      </p:sp>
      <p:sp>
        <p:nvSpPr>
          <p:cNvPr id="4" name="Rectangle 3">
            <a:extLst>
              <a:ext uri="{FF2B5EF4-FFF2-40B4-BE49-F238E27FC236}">
                <a16:creationId xmlns:a16="http://schemas.microsoft.com/office/drawing/2014/main" id="{50B7AC7D-3CD4-41C4-9C8C-988494B72852}"/>
              </a:ext>
            </a:extLst>
          </p:cNvPr>
          <p:cNvSpPr/>
          <p:nvPr/>
        </p:nvSpPr>
        <p:spPr>
          <a:xfrm>
            <a:off x="5147760" y="972144"/>
            <a:ext cx="3205428" cy="369332"/>
          </a:xfrm>
          <a:prstGeom prst="rect">
            <a:avLst/>
          </a:prstGeom>
        </p:spPr>
        <p:txBody>
          <a:bodyPr wrap="none">
            <a:spAutoFit/>
          </a:bodyPr>
          <a:lstStyle/>
          <a:p>
            <a:pPr algn="r"/>
            <a:r>
              <a:rPr lang="en-US" dirty="0"/>
              <a:t>E-meeting, </a:t>
            </a:r>
            <a:r>
              <a:rPr lang="en-US" sz="1800" kern="1200" dirty="0">
                <a:solidFill>
                  <a:srgbClr val="000000"/>
                </a:solidFill>
                <a:effectLst/>
                <a:latin typeface="Calibri" panose="020F0502020204030204" pitchFamily="34" charset="0"/>
                <a:ea typeface="+mn-ea"/>
                <a:cs typeface="+mn-cs"/>
              </a:rPr>
              <a:t>15-17 February 2022</a:t>
            </a:r>
            <a:endParaRPr lang="en-GB" dirty="0"/>
          </a:p>
        </p:txBody>
      </p:sp>
    </p:spTree>
    <p:extLst>
      <p:ext uri="{BB962C8B-B14F-4D97-AF65-F5344CB8AC3E}">
        <p14:creationId xmlns:p14="http://schemas.microsoft.com/office/powerpoint/2010/main" val="234404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371250" y="238625"/>
            <a:ext cx="6906000" cy="994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25000"/>
              <a:buFont typeface="Calibri"/>
              <a:buNone/>
            </a:pPr>
            <a:r>
              <a:rPr lang="de-DE" sz="3200">
                <a:solidFill>
                  <a:schemeClr val="accent1"/>
                </a:solidFill>
              </a:rPr>
              <a:t>Advancing TDD subtopics and adding the Endodontics subtopic group (section 3 in TDD)</a:t>
            </a:r>
            <a:endParaRPr sz="3200">
              <a:solidFill>
                <a:schemeClr val="accent1"/>
              </a:solidFill>
            </a:endParaRPr>
          </a:p>
        </p:txBody>
      </p:sp>
      <p:pic>
        <p:nvPicPr>
          <p:cNvPr id="217" name="Google Shape;217;p23"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218" name="Google Shape;218;p23"/>
          <p:cNvSpPr txBox="1"/>
          <p:nvPr/>
        </p:nvSpPr>
        <p:spPr>
          <a:xfrm>
            <a:off x="5766000" y="2761913"/>
            <a:ext cx="3000000" cy="9234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Operative Dentistry &amp; Endodontics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Department of Operative Dentistry &amp; Endodontics, Medical University - Plovdiv</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Bulgaria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19" name="Google Shape;219;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03950" y="1399475"/>
            <a:ext cx="1124100" cy="1195800"/>
          </a:xfrm>
          <a:prstGeom prst="ellipse">
            <a:avLst/>
          </a:prstGeom>
          <a:noFill/>
          <a:ln>
            <a:noFill/>
          </a:ln>
        </p:spPr>
      </p:pic>
      <p:sp>
        <p:nvSpPr>
          <p:cNvPr id="220" name="Google Shape;220;p23"/>
          <p:cNvSpPr txBox="1"/>
          <p:nvPr/>
        </p:nvSpPr>
        <p:spPr>
          <a:xfrm>
            <a:off x="3159300" y="1430700"/>
            <a:ext cx="2606700" cy="2401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TEODORA KARTEVA (PI)</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Contributors</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Olga Tryfonos</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Lubaina Arsiwala</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Manal Hamdan</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Nielsen Pereira</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Rata Rokhshad</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Revan Birke Koca-Ünsal</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1" name="Google Shape;221;p23"/>
          <p:cNvSpPr txBox="1">
            <a:spLocks noGrp="1"/>
          </p:cNvSpPr>
          <p:nvPr>
            <p:ph type="body" idx="1"/>
          </p:nvPr>
        </p:nvSpPr>
        <p:spPr>
          <a:xfrm>
            <a:off x="3220075" y="4228050"/>
            <a:ext cx="5350800" cy="2449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None/>
            </a:pPr>
            <a:r>
              <a:rPr lang="de-DE" sz="2000"/>
              <a:t>Endodontics is the art &amp; science of retaining a natural tooth. Machine learning algorithms can improve the diagnosis, treatment, and prognosis of pulpal and periapical diseases as they assist clinicians in their exploration of the winding pathways of the pulp.</a:t>
            </a:r>
            <a:endParaRPr sz="2000"/>
          </a:p>
        </p:txBody>
      </p:sp>
      <p:pic>
        <p:nvPicPr>
          <p:cNvPr id="222" name="Google Shape;222;p2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868700"/>
            <a:ext cx="2884099" cy="5989299"/>
          </a:xfrm>
          <a:prstGeom prst="rect">
            <a:avLst/>
          </a:prstGeom>
          <a:noFill/>
          <a:ln>
            <a:noFill/>
          </a:ln>
        </p:spPr>
      </p:pic>
      <p:sp>
        <p:nvSpPr>
          <p:cNvPr id="223" name="Google Shape;223;p23"/>
          <p:cNvSpPr/>
          <p:nvPr/>
        </p:nvSpPr>
        <p:spPr>
          <a:xfrm>
            <a:off x="1298950" y="4876550"/>
            <a:ext cx="495300" cy="517500"/>
          </a:xfrm>
          <a:prstGeom prst="ellipse">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txBox="1">
            <a:spLocks noGrp="1"/>
          </p:cNvSpPr>
          <p:nvPr>
            <p:ph type="title"/>
          </p:nvPr>
        </p:nvSpPr>
        <p:spPr>
          <a:xfrm>
            <a:off x="371250" y="238625"/>
            <a:ext cx="68178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a:solidFill>
                  <a:schemeClr val="accent1"/>
                </a:solidFill>
              </a:rPr>
              <a:t>Established a team to contribute to Ethics (section 4 in TDD)</a:t>
            </a:r>
            <a:endParaRPr sz="3200">
              <a:solidFill>
                <a:schemeClr val="accent1"/>
              </a:solidFill>
            </a:endParaRPr>
          </a:p>
        </p:txBody>
      </p:sp>
      <p:pic>
        <p:nvPicPr>
          <p:cNvPr id="229" name="Google Shape;229;p24"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230" name="Google Shape;230;p24"/>
          <p:cNvSpPr/>
          <p:nvPr/>
        </p:nvSpPr>
        <p:spPr>
          <a:xfrm>
            <a:off x="3797575" y="3769400"/>
            <a:ext cx="1790700" cy="101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800" b="1" i="1" u="none" strike="noStrike" kern="0" cap="none" spc="0" normalizeH="0" baseline="0" noProof="0">
                <a:ln>
                  <a:noFill/>
                </a:ln>
                <a:solidFill>
                  <a:srgbClr val="0C343D"/>
                </a:solidFill>
                <a:effectLst/>
                <a:uLnTx/>
                <a:uFillTx/>
                <a:latin typeface="Arial"/>
                <a:cs typeface="Arial"/>
                <a:sym typeface="Arial"/>
              </a:rPr>
              <a:t>Currently working on</a:t>
            </a:r>
            <a:endParaRPr kumimoji="0" sz="1800" b="1" i="1" u="none" strike="noStrike" kern="0" cap="none" spc="0" normalizeH="0" baseline="0" noProof="0">
              <a:ln>
                <a:noFill/>
              </a:ln>
              <a:solidFill>
                <a:srgbClr val="0C343D"/>
              </a:solidFill>
              <a:effectLst/>
              <a:uLnTx/>
              <a:uFillTx/>
              <a:latin typeface="Arial"/>
              <a:cs typeface="Arial"/>
              <a:sym typeface="Arial"/>
            </a:endParaRPr>
          </a:p>
        </p:txBody>
      </p:sp>
      <p:sp>
        <p:nvSpPr>
          <p:cNvPr id="231" name="Google Shape;231;p24"/>
          <p:cNvSpPr/>
          <p:nvPr/>
        </p:nvSpPr>
        <p:spPr>
          <a:xfrm>
            <a:off x="6648450" y="3194563"/>
            <a:ext cx="1752600" cy="101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0" i="0" u="none" strike="noStrike" kern="0" cap="none" spc="0" normalizeH="0" baseline="0" noProof="0">
                <a:ln>
                  <a:noFill/>
                </a:ln>
                <a:solidFill>
                  <a:srgbClr val="FFFFFF"/>
                </a:solidFill>
                <a:effectLst/>
                <a:highlight>
                  <a:srgbClr val="073763"/>
                </a:highlight>
                <a:uLnTx/>
                <a:uFillTx/>
                <a:latin typeface="Arial"/>
                <a:cs typeface="Arial"/>
                <a:sym typeface="Arial"/>
              </a:rPr>
              <a:t>Communication</a:t>
            </a:r>
            <a:endParaRPr kumimoji="0" sz="1500" b="0" i="0" u="none" strike="noStrike" kern="0" cap="none" spc="0" normalizeH="0" baseline="0" noProof="0">
              <a:ln>
                <a:noFill/>
              </a:ln>
              <a:solidFill>
                <a:srgbClr val="FFFFFF"/>
              </a:solidFill>
              <a:effectLst/>
              <a:highlight>
                <a:srgbClr val="073763"/>
              </a:highlight>
              <a:uLnTx/>
              <a:uFillTx/>
              <a:latin typeface="Arial"/>
              <a:cs typeface="Arial"/>
              <a:sym typeface="Arial"/>
            </a:endParaRPr>
          </a:p>
        </p:txBody>
      </p:sp>
      <p:sp>
        <p:nvSpPr>
          <p:cNvPr id="232" name="Google Shape;232;p24"/>
          <p:cNvSpPr/>
          <p:nvPr/>
        </p:nvSpPr>
        <p:spPr>
          <a:xfrm>
            <a:off x="6648450" y="4285313"/>
            <a:ext cx="1752600" cy="924300"/>
          </a:xfrm>
          <a:prstGeom prst="roundRect">
            <a:avLst>
              <a:gd name="adj" fmla="val 1666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0" i="0" u="none" strike="noStrike" kern="0" cap="none" spc="0" normalizeH="0" baseline="0" noProof="0">
                <a:ln>
                  <a:noFill/>
                </a:ln>
                <a:solidFill>
                  <a:srgbClr val="FFFFFF"/>
                </a:solidFill>
                <a:effectLst/>
                <a:highlight>
                  <a:srgbClr val="073763"/>
                </a:highlight>
                <a:uLnTx/>
                <a:uFillTx/>
                <a:latin typeface="Arial"/>
                <a:cs typeface="Arial"/>
                <a:sym typeface="Arial"/>
              </a:rPr>
              <a:t>Data Diversity</a:t>
            </a:r>
            <a:endParaRPr kumimoji="0" sz="1500" b="0" i="0" u="none" strike="noStrike" kern="0" cap="none" spc="0" normalizeH="0" baseline="0" noProof="0">
              <a:ln>
                <a:noFill/>
              </a:ln>
              <a:solidFill>
                <a:srgbClr val="FFFFFF"/>
              </a:solidFill>
              <a:effectLst/>
              <a:highlight>
                <a:srgbClr val="073763"/>
              </a:highlight>
              <a:uLnTx/>
              <a:uFillTx/>
              <a:latin typeface="Arial"/>
              <a:cs typeface="Arial"/>
              <a:sym typeface="Arial"/>
            </a:endParaRPr>
          </a:p>
        </p:txBody>
      </p:sp>
      <p:sp>
        <p:nvSpPr>
          <p:cNvPr id="233" name="Google Shape;233;p24"/>
          <p:cNvSpPr/>
          <p:nvPr/>
        </p:nvSpPr>
        <p:spPr>
          <a:xfrm>
            <a:off x="6648600" y="5289950"/>
            <a:ext cx="1752600" cy="101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0" i="0" u="none" strike="noStrike" kern="0" cap="none" spc="0" normalizeH="0" baseline="0" noProof="0">
                <a:ln>
                  <a:noFill/>
                </a:ln>
                <a:solidFill>
                  <a:srgbClr val="FFFFFF"/>
                </a:solidFill>
                <a:effectLst/>
                <a:highlight>
                  <a:srgbClr val="0C343D"/>
                </a:highlight>
                <a:uLnTx/>
                <a:uFillTx/>
                <a:latin typeface="Arial"/>
                <a:cs typeface="Arial"/>
                <a:sym typeface="Arial"/>
              </a:rPr>
              <a:t>Data Quality</a:t>
            </a:r>
            <a:endParaRPr kumimoji="0" sz="1500" b="0" i="0" u="none" strike="noStrike" kern="0" cap="none" spc="0" normalizeH="0" baseline="0" noProof="0">
              <a:ln>
                <a:noFill/>
              </a:ln>
              <a:solidFill>
                <a:srgbClr val="FFFFFF"/>
              </a:solidFill>
              <a:effectLst/>
              <a:highlight>
                <a:srgbClr val="0C343D"/>
              </a:highlight>
              <a:uLnTx/>
              <a:uFillTx/>
              <a:latin typeface="Arial"/>
              <a:cs typeface="Arial"/>
              <a:sym typeface="Arial"/>
            </a:endParaRPr>
          </a:p>
        </p:txBody>
      </p:sp>
      <p:sp>
        <p:nvSpPr>
          <p:cNvPr id="234" name="Google Shape;234;p24"/>
          <p:cNvSpPr/>
          <p:nvPr/>
        </p:nvSpPr>
        <p:spPr>
          <a:xfrm>
            <a:off x="6610354" y="2109575"/>
            <a:ext cx="1790700" cy="101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0" i="0" u="none" strike="noStrike" kern="0" cap="none" spc="0" normalizeH="0" baseline="0" noProof="0">
                <a:ln>
                  <a:noFill/>
                </a:ln>
                <a:solidFill>
                  <a:srgbClr val="FFFFFF"/>
                </a:solidFill>
                <a:effectLst/>
                <a:highlight>
                  <a:srgbClr val="0C343D"/>
                </a:highlight>
                <a:uLnTx/>
                <a:uFillTx/>
                <a:latin typeface="Arial"/>
                <a:cs typeface="Arial"/>
                <a:sym typeface="Arial"/>
              </a:rPr>
              <a:t>Data protection</a:t>
            </a:r>
            <a:endParaRPr kumimoji="0" sz="1500" b="0" i="0" u="none" strike="noStrike" kern="0" cap="none" spc="0" normalizeH="0" baseline="0" noProof="0">
              <a:ln>
                <a:noFill/>
              </a:ln>
              <a:solidFill>
                <a:srgbClr val="FFFFFF"/>
              </a:solidFill>
              <a:effectLst/>
              <a:highlight>
                <a:srgbClr val="0C343D"/>
              </a:highlight>
              <a:uLnTx/>
              <a:uFillTx/>
              <a:latin typeface="Arial"/>
              <a:cs typeface="Arial"/>
              <a:sym typeface="Arial"/>
            </a:endParaRPr>
          </a:p>
        </p:txBody>
      </p:sp>
      <p:cxnSp>
        <p:nvCxnSpPr>
          <p:cNvPr id="235" name="Google Shape;235;p24"/>
          <p:cNvCxnSpPr>
            <a:stCxn id="230" idx="3"/>
            <a:endCxn id="234" idx="1"/>
          </p:cNvCxnSpPr>
          <p:nvPr/>
        </p:nvCxnSpPr>
        <p:spPr>
          <a:xfrm rot="10800000" flipH="1">
            <a:off x="5588275" y="2614700"/>
            <a:ext cx="1022100" cy="1659900"/>
          </a:xfrm>
          <a:prstGeom prst="straightConnector1">
            <a:avLst/>
          </a:prstGeom>
          <a:noFill/>
          <a:ln w="9525" cap="flat" cmpd="sng">
            <a:solidFill>
              <a:schemeClr val="dk2"/>
            </a:solidFill>
            <a:prstDash val="solid"/>
            <a:round/>
            <a:headEnd type="none" w="med" len="med"/>
            <a:tailEnd type="none" w="med" len="med"/>
          </a:ln>
        </p:spPr>
      </p:cxnSp>
      <p:cxnSp>
        <p:nvCxnSpPr>
          <p:cNvPr id="236" name="Google Shape;236;p24"/>
          <p:cNvCxnSpPr/>
          <p:nvPr/>
        </p:nvCxnSpPr>
        <p:spPr>
          <a:xfrm rot="10800000" flipH="1">
            <a:off x="5569225" y="3710513"/>
            <a:ext cx="1060200" cy="57480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p24"/>
          <p:cNvCxnSpPr>
            <a:stCxn id="230" idx="3"/>
            <a:endCxn id="232" idx="1"/>
          </p:cNvCxnSpPr>
          <p:nvPr/>
        </p:nvCxnSpPr>
        <p:spPr>
          <a:xfrm>
            <a:off x="5588275" y="4274600"/>
            <a:ext cx="1060200" cy="47280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p24"/>
          <p:cNvCxnSpPr>
            <a:stCxn id="230" idx="3"/>
            <a:endCxn id="233" idx="1"/>
          </p:cNvCxnSpPr>
          <p:nvPr/>
        </p:nvCxnSpPr>
        <p:spPr>
          <a:xfrm>
            <a:off x="5588275" y="4274600"/>
            <a:ext cx="1060200" cy="1520700"/>
          </a:xfrm>
          <a:prstGeom prst="straightConnector1">
            <a:avLst/>
          </a:prstGeom>
          <a:noFill/>
          <a:ln w="9525" cap="flat" cmpd="sng">
            <a:solidFill>
              <a:schemeClr val="dk2"/>
            </a:solidFill>
            <a:prstDash val="solid"/>
            <a:round/>
            <a:headEnd type="none" w="med" len="med"/>
            <a:tailEnd type="none" w="med" len="med"/>
          </a:ln>
        </p:spPr>
      </p:cxnSp>
      <p:sp>
        <p:nvSpPr>
          <p:cNvPr id="239" name="Google Shape;239;p24"/>
          <p:cNvSpPr txBox="1"/>
          <p:nvPr/>
        </p:nvSpPr>
        <p:spPr>
          <a:xfrm>
            <a:off x="266700" y="1749575"/>
            <a:ext cx="3411000" cy="2893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RATA ROKHSHAD (PI)</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Contributors</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OLGA TRYFONOS</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JANET BRINZ</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JELENA ROGANOVIC</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KUNAAL DHINGRA</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NIELSEN PEREIRA</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PRABHAT KUMAR CHAUDHARI</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de-DE" sz="1600" b="0" i="0" u="none" strike="noStrike" kern="0" cap="none" spc="0" normalizeH="0" baseline="0" noProof="0">
                <a:ln>
                  <a:noFill/>
                </a:ln>
                <a:solidFill>
                  <a:srgbClr val="000000"/>
                </a:solidFill>
                <a:effectLst/>
                <a:uLnTx/>
                <a:uFillTx/>
                <a:latin typeface="Calibri"/>
                <a:ea typeface="Calibri"/>
                <a:cs typeface="Calibri"/>
                <a:sym typeface="Calibri"/>
              </a:rPr>
              <a:t>SHANKEETH VINAYAHALINGAM</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40" name="Google Shape;240;p24"/>
          <p:cNvPicPr preferRelativeResize="0"/>
          <p:nvPr/>
        </p:nvPicPr>
        <p:blipFill rotWithShape="1">
          <a:blip r:embed="rId4" cstate="screen">
            <a:alphaModFix/>
            <a:extLst>
              <a:ext uri="{28A0092B-C50C-407E-A947-70E740481C1C}">
                <a14:useLocalDpi xmlns:a14="http://schemas.microsoft.com/office/drawing/2010/main"/>
              </a:ext>
            </a:extLst>
          </a:blip>
          <a:srcRect t="-958"/>
          <a:stretch/>
        </p:blipFill>
        <p:spPr>
          <a:xfrm>
            <a:off x="2312575" y="1482875"/>
            <a:ext cx="823200" cy="842700"/>
          </a:xfrm>
          <a:prstGeom prst="ellipse">
            <a:avLst/>
          </a:prstGeom>
          <a:noFill/>
          <a:ln>
            <a:noFill/>
          </a:ln>
        </p:spPr>
      </p:pic>
      <p:sp>
        <p:nvSpPr>
          <p:cNvPr id="241" name="Google Shape;241;p24"/>
          <p:cNvSpPr txBox="1"/>
          <p:nvPr/>
        </p:nvSpPr>
        <p:spPr>
          <a:xfrm>
            <a:off x="3135775" y="1771475"/>
            <a:ext cx="19551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Dental material center</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Azad Tehran University Iran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a:spLocks noGrp="1"/>
          </p:cNvSpPr>
          <p:nvPr>
            <p:ph type="title"/>
          </p:nvPr>
        </p:nvSpPr>
        <p:spPr>
          <a:xfrm>
            <a:off x="371250" y="238625"/>
            <a:ext cx="6696600" cy="994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25000"/>
              <a:buFont typeface="Calibri"/>
              <a:buNone/>
            </a:pPr>
            <a:r>
              <a:rPr lang="de-DE" sz="3200">
                <a:solidFill>
                  <a:schemeClr val="accent1"/>
                </a:solidFill>
              </a:rPr>
              <a:t>Establishment of a benchmark dataset for tooth classification, detection and segmentation</a:t>
            </a:r>
            <a:endParaRPr sz="3200">
              <a:solidFill>
                <a:schemeClr val="accent1"/>
              </a:solidFill>
            </a:endParaRPr>
          </a:p>
        </p:txBody>
      </p:sp>
      <p:sp>
        <p:nvSpPr>
          <p:cNvPr id="247" name="Google Shape;247;p25"/>
          <p:cNvSpPr txBox="1">
            <a:spLocks noGrp="1"/>
          </p:cNvSpPr>
          <p:nvPr>
            <p:ph type="body" idx="1"/>
          </p:nvPr>
        </p:nvSpPr>
        <p:spPr>
          <a:xfrm>
            <a:off x="135700" y="1437425"/>
            <a:ext cx="6570000" cy="17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de-DE" sz="2200" b="1"/>
              <a:t>Multi-center benchmark study (MCBS)</a:t>
            </a:r>
            <a:endParaRPr sz="2200" b="1"/>
          </a:p>
          <a:p>
            <a:pPr marL="457200" lvl="0" indent="-349250" algn="l" rtl="0">
              <a:lnSpc>
                <a:spcPct val="90000"/>
              </a:lnSpc>
              <a:spcBef>
                <a:spcPts val="0"/>
              </a:spcBef>
              <a:spcAft>
                <a:spcPts val="0"/>
              </a:spcAft>
              <a:buSzPts val="1900"/>
              <a:buChar char="•"/>
            </a:pPr>
            <a:r>
              <a:rPr lang="de-DE" sz="1900"/>
              <a:t>Establish a dataset of high heterogeneity and bias</a:t>
            </a:r>
            <a:endParaRPr sz="1900"/>
          </a:p>
          <a:p>
            <a:pPr marL="457200" lvl="0" indent="-349250" algn="l" rtl="0">
              <a:lnSpc>
                <a:spcPct val="90000"/>
              </a:lnSpc>
              <a:spcBef>
                <a:spcPts val="0"/>
              </a:spcBef>
              <a:spcAft>
                <a:spcPts val="0"/>
              </a:spcAft>
              <a:buSzPts val="1900"/>
              <a:buChar char="•"/>
            </a:pPr>
            <a:r>
              <a:rPr lang="de-DE" sz="1900"/>
              <a:t>Establish a process to generate ground truth labels</a:t>
            </a:r>
            <a:endParaRPr sz="1900"/>
          </a:p>
          <a:p>
            <a:pPr marL="457200" lvl="0" indent="-349250" algn="l" rtl="0">
              <a:lnSpc>
                <a:spcPct val="90000"/>
              </a:lnSpc>
              <a:spcBef>
                <a:spcPts val="0"/>
              </a:spcBef>
              <a:spcAft>
                <a:spcPts val="0"/>
              </a:spcAft>
              <a:buSzPts val="1900"/>
              <a:buChar char="•"/>
            </a:pPr>
            <a:r>
              <a:rPr lang="de-DE" sz="1900"/>
              <a:t>Multi-center modelling with the goal to establish most influential biases (population characteristics, dental status, X-ray machinery, etc)</a:t>
            </a:r>
            <a:endParaRPr sz="1900"/>
          </a:p>
          <a:p>
            <a:pPr marL="0" lvl="0" indent="0" algn="l" rtl="0">
              <a:lnSpc>
                <a:spcPct val="90000"/>
              </a:lnSpc>
              <a:spcBef>
                <a:spcPts val="0"/>
              </a:spcBef>
              <a:spcAft>
                <a:spcPts val="0"/>
              </a:spcAft>
              <a:buNone/>
            </a:pPr>
            <a:endParaRPr sz="2200" b="1"/>
          </a:p>
        </p:txBody>
      </p:sp>
      <p:pic>
        <p:nvPicPr>
          <p:cNvPr id="248" name="Google Shape;248;p25"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pic>
        <p:nvPicPr>
          <p:cNvPr id="249" name="Google Shape;249;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30793" y="1117920"/>
            <a:ext cx="835800" cy="1080000"/>
          </a:xfrm>
          <a:prstGeom prst="ellipse">
            <a:avLst/>
          </a:prstGeom>
          <a:noFill/>
          <a:ln>
            <a:noFill/>
          </a:ln>
        </p:spPr>
      </p:pic>
      <p:sp>
        <p:nvSpPr>
          <p:cNvPr id="250" name="Google Shape;250;p25"/>
          <p:cNvSpPr txBox="1"/>
          <p:nvPr/>
        </p:nvSpPr>
        <p:spPr>
          <a:xfrm>
            <a:off x="5999750" y="2197925"/>
            <a:ext cx="3000000" cy="14160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AKHILANAND</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CHAURASIA</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1" i="0" u="none" strike="noStrike" kern="0" cap="none" spc="0" normalizeH="0" baseline="0" noProof="0">
                <a:ln>
                  <a:noFill/>
                </a:ln>
                <a:solidFill>
                  <a:srgbClr val="000000"/>
                </a:solidFill>
                <a:effectLst/>
                <a:uLnTx/>
                <a:uFillTx/>
                <a:latin typeface="Calibri"/>
                <a:ea typeface="Calibri"/>
                <a:cs typeface="Calibri"/>
                <a:sym typeface="Calibri"/>
              </a:rPr>
              <a:t>PI of Oral Medicine an</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1" i="0" u="none" strike="noStrike" kern="0" cap="none" spc="0" normalizeH="0" baseline="0" noProof="0">
                <a:ln>
                  <a:noFill/>
                </a:ln>
                <a:solidFill>
                  <a:srgbClr val="000000"/>
                </a:solidFill>
                <a:effectLst/>
                <a:uLnTx/>
                <a:uFillTx/>
                <a:latin typeface="Calibri"/>
                <a:ea typeface="Calibri"/>
                <a:cs typeface="Calibri"/>
                <a:sym typeface="Calibri"/>
              </a:rPr>
              <a:t> Maxillofacial Radiology</a:t>
            </a:r>
            <a:b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b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King George Medical University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Lucknow, India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51" name="Google Shape;251;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71249" y="4893065"/>
            <a:ext cx="3502121" cy="1571459"/>
          </a:xfrm>
          <a:prstGeom prst="rect">
            <a:avLst/>
          </a:prstGeom>
          <a:noFill/>
          <a:ln>
            <a:noFill/>
          </a:ln>
        </p:spPr>
      </p:pic>
      <p:pic>
        <p:nvPicPr>
          <p:cNvPr id="252" name="Google Shape;252;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1327" y="5016492"/>
            <a:ext cx="3502121" cy="1571459"/>
          </a:xfrm>
          <a:prstGeom prst="rect">
            <a:avLst/>
          </a:prstGeom>
          <a:noFill/>
          <a:ln>
            <a:noFill/>
          </a:ln>
        </p:spPr>
      </p:pic>
      <p:pic>
        <p:nvPicPr>
          <p:cNvPr id="253" name="Google Shape;253;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1405" y="5139920"/>
            <a:ext cx="3502121" cy="1571459"/>
          </a:xfrm>
          <a:prstGeom prst="rect">
            <a:avLst/>
          </a:prstGeom>
          <a:noFill/>
          <a:ln>
            <a:noFill/>
          </a:ln>
        </p:spPr>
      </p:pic>
      <p:pic>
        <p:nvPicPr>
          <p:cNvPr id="254" name="Google Shape;254;p2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000504" y="4943156"/>
            <a:ext cx="3394736" cy="1526812"/>
          </a:xfrm>
          <a:prstGeom prst="rect">
            <a:avLst/>
          </a:prstGeom>
          <a:noFill/>
          <a:ln>
            <a:noFill/>
          </a:ln>
        </p:spPr>
      </p:pic>
      <p:pic>
        <p:nvPicPr>
          <p:cNvPr id="255" name="Google Shape;255;p2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140582" y="5066584"/>
            <a:ext cx="3394736" cy="1526812"/>
          </a:xfrm>
          <a:prstGeom prst="rect">
            <a:avLst/>
          </a:prstGeom>
          <a:noFill/>
          <a:ln>
            <a:noFill/>
          </a:ln>
        </p:spPr>
      </p:pic>
      <p:pic>
        <p:nvPicPr>
          <p:cNvPr id="256" name="Google Shape;256;p2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280660" y="5190012"/>
            <a:ext cx="3394736" cy="1526812"/>
          </a:xfrm>
          <a:prstGeom prst="rect">
            <a:avLst/>
          </a:prstGeom>
          <a:noFill/>
          <a:ln>
            <a:noFill/>
          </a:ln>
        </p:spPr>
      </p:pic>
      <p:sp>
        <p:nvSpPr>
          <p:cNvPr id="257" name="Google Shape;257;p25"/>
          <p:cNvSpPr txBox="1">
            <a:spLocks noGrp="1"/>
          </p:cNvSpPr>
          <p:nvPr>
            <p:ph type="body" idx="1"/>
          </p:nvPr>
        </p:nvSpPr>
        <p:spPr>
          <a:xfrm>
            <a:off x="135700" y="3149325"/>
            <a:ext cx="5145000" cy="17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de-DE" sz="2200" b="1"/>
              <a:t>Dataset</a:t>
            </a:r>
            <a:endParaRPr sz="2200" b="1"/>
          </a:p>
          <a:p>
            <a:pPr marL="457200" lvl="0" indent="-349250" algn="l" rtl="0">
              <a:lnSpc>
                <a:spcPct val="90000"/>
              </a:lnSpc>
              <a:spcBef>
                <a:spcPts val="0"/>
              </a:spcBef>
              <a:spcAft>
                <a:spcPts val="0"/>
              </a:spcAft>
              <a:buSzPts val="1900"/>
              <a:buChar char="•"/>
            </a:pPr>
            <a:r>
              <a:rPr lang="de-DE" sz="1900"/>
              <a:t>Dental panoramic radiographs</a:t>
            </a:r>
            <a:endParaRPr sz="1900"/>
          </a:p>
          <a:p>
            <a:pPr marL="457200" lvl="0" indent="-349250" algn="l" rtl="0">
              <a:lnSpc>
                <a:spcPct val="90000"/>
              </a:lnSpc>
              <a:spcBef>
                <a:spcPts val="0"/>
              </a:spcBef>
              <a:spcAft>
                <a:spcPts val="0"/>
              </a:spcAft>
              <a:buSzPts val="1900"/>
              <a:buChar char="•"/>
            </a:pPr>
            <a:r>
              <a:rPr lang="de-DE" sz="1900"/>
              <a:t>Collected according to defined data specification requirements (yet unpublished)</a:t>
            </a:r>
            <a:endParaRPr sz="1900"/>
          </a:p>
          <a:p>
            <a:pPr marL="457200" lvl="0" indent="-349250" algn="l" rtl="0">
              <a:lnSpc>
                <a:spcPct val="90000"/>
              </a:lnSpc>
              <a:spcBef>
                <a:spcPts val="0"/>
              </a:spcBef>
              <a:spcAft>
                <a:spcPts val="0"/>
              </a:spcAft>
              <a:buSzPts val="1900"/>
              <a:buChar char="•"/>
            </a:pPr>
            <a:r>
              <a:rPr lang="de-DE" sz="1900"/>
              <a:t>1996 images (continuously expanding)</a:t>
            </a:r>
            <a:endParaRPr sz="1900"/>
          </a:p>
          <a:p>
            <a:pPr marL="457200" lvl="0" indent="-349250" algn="l" rtl="0">
              <a:lnSpc>
                <a:spcPct val="90000"/>
              </a:lnSpc>
              <a:spcBef>
                <a:spcPts val="0"/>
              </a:spcBef>
              <a:spcAft>
                <a:spcPts val="0"/>
              </a:spcAft>
              <a:buSzPts val="1900"/>
              <a:buChar char="•"/>
            </a:pPr>
            <a:r>
              <a:rPr lang="de-DE" sz="1900"/>
              <a:t>7 centers from 5 countries</a:t>
            </a:r>
            <a:endParaRPr sz="1900"/>
          </a:p>
          <a:p>
            <a:pPr marL="0" lvl="0" indent="0" algn="l" rtl="0">
              <a:lnSpc>
                <a:spcPct val="90000"/>
              </a:lnSpc>
              <a:spcBef>
                <a:spcPts val="0"/>
              </a:spcBef>
              <a:spcAft>
                <a:spcPts val="0"/>
              </a:spcAft>
              <a:buNone/>
            </a:pPr>
            <a:endParaRPr sz="2200" b="1"/>
          </a:p>
        </p:txBody>
      </p:sp>
      <p:sp>
        <p:nvSpPr>
          <p:cNvPr id="258" name="Google Shape;258;p25"/>
          <p:cNvSpPr txBox="1">
            <a:spLocks noGrp="1"/>
          </p:cNvSpPr>
          <p:nvPr>
            <p:ph type="body" idx="1"/>
          </p:nvPr>
        </p:nvSpPr>
        <p:spPr>
          <a:xfrm>
            <a:off x="4930400" y="3123625"/>
            <a:ext cx="3815100" cy="17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2200" b="1"/>
          </a:p>
          <a:p>
            <a:pPr marL="457200" lvl="0" indent="-349250" algn="l" rtl="0">
              <a:lnSpc>
                <a:spcPct val="90000"/>
              </a:lnSpc>
              <a:spcBef>
                <a:spcPts val="0"/>
              </a:spcBef>
              <a:spcAft>
                <a:spcPts val="0"/>
              </a:spcAft>
              <a:buSzPts val="1900"/>
              <a:buChar char="•"/>
            </a:pPr>
            <a:r>
              <a:rPr lang="de-DE" sz="1900"/>
              <a:t>24 annotators</a:t>
            </a:r>
            <a:endParaRPr sz="1900"/>
          </a:p>
          <a:p>
            <a:pPr marL="457200" lvl="0" indent="-349250" algn="l" rtl="0">
              <a:lnSpc>
                <a:spcPct val="90000"/>
              </a:lnSpc>
              <a:spcBef>
                <a:spcPts val="0"/>
              </a:spcBef>
              <a:spcAft>
                <a:spcPts val="0"/>
              </a:spcAft>
              <a:buSzPts val="1900"/>
              <a:buChar char="•"/>
            </a:pPr>
            <a:r>
              <a:rPr lang="de-DE" sz="1900"/>
              <a:t>1673 (84%) images have been annotated, resulting in approx.  </a:t>
            </a:r>
            <a:r>
              <a:rPr lang="de-DE" sz="1900" b="1"/>
              <a:t>41,800 tooth masks!</a:t>
            </a:r>
            <a:endParaRPr sz="1900" b="1"/>
          </a:p>
          <a:p>
            <a:pPr marL="0" lvl="0" indent="0" algn="l" rtl="0">
              <a:lnSpc>
                <a:spcPct val="90000"/>
              </a:lnSpc>
              <a:spcBef>
                <a:spcPts val="0"/>
              </a:spcBef>
              <a:spcAft>
                <a:spcPts val="0"/>
              </a:spcAft>
              <a:buNone/>
            </a:pPr>
            <a:endParaRPr sz="2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371250" y="238625"/>
            <a:ext cx="6696600" cy="994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25000"/>
              <a:buFont typeface="Calibri"/>
              <a:buNone/>
            </a:pPr>
            <a:r>
              <a:rPr lang="de-DE" sz="3200">
                <a:solidFill>
                  <a:schemeClr val="accent1"/>
                </a:solidFill>
              </a:rPr>
              <a:t>Evaluation of annotation accuracy of dental expert for caries detection on bitewing radiographs</a:t>
            </a:r>
            <a:endParaRPr sz="3200">
              <a:solidFill>
                <a:schemeClr val="accent1"/>
              </a:solidFill>
            </a:endParaRPr>
          </a:p>
        </p:txBody>
      </p:sp>
      <p:pic>
        <p:nvPicPr>
          <p:cNvPr id="264" name="Google Shape;264;p26"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265" name="Google Shape;265;p26"/>
          <p:cNvSpPr txBox="1">
            <a:spLocks noGrp="1"/>
          </p:cNvSpPr>
          <p:nvPr>
            <p:ph type="body" idx="1"/>
          </p:nvPr>
        </p:nvSpPr>
        <p:spPr>
          <a:xfrm>
            <a:off x="478600" y="1663425"/>
            <a:ext cx="4722300" cy="17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de-DE" sz="2200" b="1"/>
              <a:t>Dataset</a:t>
            </a:r>
            <a:endParaRPr sz="2200" b="1"/>
          </a:p>
          <a:p>
            <a:pPr marL="457200" marR="0" lvl="0" indent="-355600" algn="l" rtl="0">
              <a:lnSpc>
                <a:spcPct val="90000"/>
              </a:lnSpc>
              <a:spcBef>
                <a:spcPts val="0"/>
              </a:spcBef>
              <a:spcAft>
                <a:spcPts val="0"/>
              </a:spcAft>
              <a:buSzPts val="2000"/>
              <a:buChar char="•"/>
            </a:pPr>
            <a:r>
              <a:rPr lang="de-DE" sz="2000"/>
              <a:t>Dental bitewing radiographs</a:t>
            </a:r>
            <a:endParaRPr sz="2000"/>
          </a:p>
          <a:p>
            <a:pPr marL="457200" marR="0" lvl="0" indent="-355600" algn="l" rtl="0">
              <a:lnSpc>
                <a:spcPct val="90000"/>
              </a:lnSpc>
              <a:spcBef>
                <a:spcPts val="0"/>
              </a:spcBef>
              <a:spcAft>
                <a:spcPts val="0"/>
              </a:spcAft>
              <a:buSzPts val="2000"/>
              <a:buChar char="•"/>
            </a:pPr>
            <a:r>
              <a:rPr lang="de-DE" sz="2000"/>
              <a:t>Collected according to defined data specification requirements</a:t>
            </a:r>
            <a:endParaRPr sz="2000"/>
          </a:p>
          <a:p>
            <a:pPr marL="457200" marR="0" lvl="0" indent="-355600" algn="l" rtl="0">
              <a:lnSpc>
                <a:spcPct val="90000"/>
              </a:lnSpc>
              <a:spcBef>
                <a:spcPts val="0"/>
              </a:spcBef>
              <a:spcAft>
                <a:spcPts val="0"/>
              </a:spcAft>
              <a:buSzPts val="2000"/>
              <a:buChar char="•"/>
            </a:pPr>
            <a:r>
              <a:rPr lang="de-DE" sz="2000"/>
              <a:t>880 images</a:t>
            </a:r>
            <a:endParaRPr sz="2000"/>
          </a:p>
          <a:p>
            <a:pPr marL="457200" marR="0" lvl="0" indent="-355600" algn="l" rtl="0">
              <a:lnSpc>
                <a:spcPct val="90000"/>
              </a:lnSpc>
              <a:spcBef>
                <a:spcPts val="0"/>
              </a:spcBef>
              <a:spcAft>
                <a:spcPts val="0"/>
              </a:spcAft>
              <a:buSzPts val="2000"/>
              <a:buChar char="•"/>
            </a:pPr>
            <a:r>
              <a:rPr lang="de-DE" sz="2000"/>
              <a:t>3 annotators</a:t>
            </a:r>
            <a:endParaRPr sz="2000"/>
          </a:p>
          <a:p>
            <a:pPr marL="0" lvl="0" indent="0" algn="l" rtl="0">
              <a:lnSpc>
                <a:spcPct val="90000"/>
              </a:lnSpc>
              <a:spcBef>
                <a:spcPts val="0"/>
              </a:spcBef>
              <a:spcAft>
                <a:spcPts val="0"/>
              </a:spcAft>
              <a:buNone/>
            </a:pPr>
            <a:endParaRPr sz="2200" b="1"/>
          </a:p>
        </p:txBody>
      </p:sp>
      <p:pic>
        <p:nvPicPr>
          <p:cNvPr id="266" name="Google Shape;266;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68738" y="3831625"/>
            <a:ext cx="3751175" cy="2914251"/>
          </a:xfrm>
          <a:prstGeom prst="rect">
            <a:avLst/>
          </a:prstGeom>
          <a:noFill/>
          <a:ln>
            <a:noFill/>
          </a:ln>
        </p:spPr>
      </p:pic>
      <p:pic>
        <p:nvPicPr>
          <p:cNvPr id="267" name="Google Shape;267;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02400" y="3831625"/>
            <a:ext cx="3679689" cy="2818799"/>
          </a:xfrm>
          <a:prstGeom prst="rect">
            <a:avLst/>
          </a:prstGeom>
          <a:noFill/>
          <a:ln>
            <a:noFill/>
          </a:ln>
        </p:spPr>
      </p:pic>
      <p:sp>
        <p:nvSpPr>
          <p:cNvPr id="268" name="Google Shape;268;p26"/>
          <p:cNvSpPr txBox="1"/>
          <p:nvPr/>
        </p:nvSpPr>
        <p:spPr>
          <a:xfrm>
            <a:off x="1771850" y="3505800"/>
            <a:ext cx="933300" cy="4155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1" i="0" u="none" strike="noStrike" kern="0" cap="none" spc="0" normalizeH="0" baseline="0" noProof="0">
                <a:ln>
                  <a:noFill/>
                </a:ln>
                <a:solidFill>
                  <a:srgbClr val="000000"/>
                </a:solidFill>
                <a:effectLst/>
                <a:uLnTx/>
                <a:uFillTx/>
                <a:latin typeface="Calibri"/>
                <a:ea typeface="Calibri"/>
                <a:cs typeface="Calibri"/>
                <a:sym typeface="Calibri"/>
              </a:rPr>
              <a:t>Original</a:t>
            </a:r>
            <a:endParaRPr kumimoji="0" sz="1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9" name="Google Shape;269;p26"/>
          <p:cNvSpPr txBox="1"/>
          <p:nvPr/>
        </p:nvSpPr>
        <p:spPr>
          <a:xfrm>
            <a:off x="6344779" y="3505800"/>
            <a:ext cx="1199100" cy="4155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1" i="0" u="none" strike="noStrike" kern="0" cap="none" spc="0" normalizeH="0" baseline="0" noProof="0">
                <a:ln>
                  <a:noFill/>
                </a:ln>
                <a:solidFill>
                  <a:srgbClr val="000000"/>
                </a:solidFill>
                <a:effectLst/>
                <a:uLnTx/>
                <a:uFillTx/>
                <a:latin typeface="Calibri"/>
                <a:ea typeface="Calibri"/>
                <a:cs typeface="Calibri"/>
                <a:sym typeface="Calibri"/>
              </a:rPr>
              <a:t>Annotated</a:t>
            </a:r>
            <a:endParaRPr kumimoji="0" sz="1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0" name="Google Shape;270;p26"/>
          <p:cNvSpPr txBox="1"/>
          <p:nvPr/>
        </p:nvSpPr>
        <p:spPr>
          <a:xfrm>
            <a:off x="6056900" y="2268213"/>
            <a:ext cx="3000000" cy="9852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SERGIO URIBE</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1" i="0" u="none" strike="noStrike" kern="0" cap="none" spc="0" normalizeH="0" baseline="0" noProof="0">
                <a:ln>
                  <a:noFill/>
                </a:ln>
                <a:solidFill>
                  <a:srgbClr val="000000"/>
                </a:solidFill>
                <a:effectLst/>
                <a:uLnTx/>
                <a:uFillTx/>
                <a:latin typeface="Calibri"/>
                <a:ea typeface="Calibri"/>
                <a:cs typeface="Calibri"/>
                <a:sym typeface="Calibri"/>
              </a:rPr>
              <a:t>PI Operative and Cariology</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Riga Stradins University, Riga, Latvia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Universidad Austral de Chile, Valdivia, Chile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71" name="Google Shape;271;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19000" y="1232817"/>
            <a:ext cx="900900" cy="10800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title"/>
          </p:nvPr>
        </p:nvSpPr>
        <p:spPr>
          <a:xfrm>
            <a:off x="371250" y="238625"/>
            <a:ext cx="6734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a:solidFill>
                  <a:schemeClr val="accent1"/>
                </a:solidFill>
              </a:rPr>
              <a:t>Participation in FG-AI4H Trial Audits 2.0 project</a:t>
            </a:r>
            <a:endParaRPr sz="3200">
              <a:solidFill>
                <a:schemeClr val="accent1"/>
              </a:solidFill>
            </a:endParaRPr>
          </a:p>
        </p:txBody>
      </p:sp>
      <p:pic>
        <p:nvPicPr>
          <p:cNvPr id="277" name="Google Shape;277;p27"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278" name="Google Shape;278;p27"/>
          <p:cNvSpPr txBox="1"/>
          <p:nvPr/>
        </p:nvSpPr>
        <p:spPr>
          <a:xfrm>
            <a:off x="6056900" y="2268213"/>
            <a:ext cx="3000000" cy="9852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JOACHIM KROIS</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1" i="0" u="none" strike="noStrike" kern="0" cap="none" spc="0" normalizeH="0" baseline="0" noProof="0">
                <a:ln>
                  <a:noFill/>
                </a:ln>
                <a:solidFill>
                  <a:srgbClr val="000000"/>
                </a:solidFill>
                <a:effectLst/>
                <a:uLnTx/>
                <a:uFillTx/>
                <a:latin typeface="Calibri"/>
                <a:ea typeface="Calibri"/>
                <a:cs typeface="Calibri"/>
                <a:sym typeface="Calibri"/>
              </a:rPr>
              <a:t>Topic Driver</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Charité – Universitätsmedizin Berlin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Berlin, Germany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79" name="Google Shape;279;p27"/>
          <p:cNvPicPr preferRelativeResize="0"/>
          <p:nvPr/>
        </p:nvPicPr>
        <p:blipFill rotWithShape="1">
          <a:blip r:embed="rId4" cstate="screen">
            <a:alphaModFix/>
            <a:extLst>
              <a:ext uri="{28A0092B-C50C-407E-A947-70E740481C1C}">
                <a14:useLocalDpi xmlns:a14="http://schemas.microsoft.com/office/drawing/2010/main"/>
              </a:ext>
            </a:extLst>
          </a:blip>
          <a:srcRect t="-1061"/>
          <a:stretch/>
        </p:blipFill>
        <p:spPr>
          <a:xfrm>
            <a:off x="7902354" y="1232813"/>
            <a:ext cx="1027200" cy="1080000"/>
          </a:xfrm>
          <a:prstGeom prst="ellipse">
            <a:avLst/>
          </a:prstGeom>
          <a:noFill/>
          <a:ln>
            <a:noFill/>
          </a:ln>
        </p:spPr>
      </p:pic>
      <p:pic>
        <p:nvPicPr>
          <p:cNvPr id="280" name="Google Shape;280;p27"/>
          <p:cNvPicPr preferRelativeResize="0"/>
          <p:nvPr/>
        </p:nvPicPr>
        <p:blipFill rotWithShape="1">
          <a:blip r:embed="rId5" cstate="screen">
            <a:alphaModFix/>
            <a:extLst>
              <a:ext uri="{28A0092B-C50C-407E-A947-70E740481C1C}">
                <a14:useLocalDpi xmlns:a14="http://schemas.microsoft.com/office/drawing/2010/main"/>
              </a:ext>
            </a:extLst>
          </a:blip>
          <a:srcRect l="2343" t="4298" r="1622" b="6152"/>
          <a:stretch/>
        </p:blipFill>
        <p:spPr>
          <a:xfrm>
            <a:off x="295050" y="3515700"/>
            <a:ext cx="6272199" cy="2607001"/>
          </a:xfrm>
          <a:prstGeom prst="rect">
            <a:avLst/>
          </a:prstGeom>
          <a:noFill/>
          <a:ln>
            <a:noFill/>
          </a:ln>
          <a:effectLst>
            <a:outerShdw blurRad="57150" dist="19050" dir="5400000" algn="bl" rotWithShape="0">
              <a:srgbClr val="000000">
                <a:alpha val="50000"/>
              </a:srgbClr>
            </a:outerShdw>
          </a:effectLst>
        </p:spPr>
      </p:pic>
      <p:sp>
        <p:nvSpPr>
          <p:cNvPr id="281" name="Google Shape;281;p27"/>
          <p:cNvSpPr txBox="1"/>
          <p:nvPr/>
        </p:nvSpPr>
        <p:spPr>
          <a:xfrm>
            <a:off x="293850" y="6154425"/>
            <a:ext cx="6432300" cy="708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700" b="1" i="0" u="sng" strike="noStrike" kern="0" cap="none" spc="0" normalizeH="0" baseline="0" noProof="0">
                <a:ln>
                  <a:noFill/>
                </a:ln>
                <a:solidFill>
                  <a:srgbClr val="99CA3C"/>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https://github.com/aiaudit-org/trial-audits-team-i-tg-dental</a:t>
            </a:r>
            <a:endParaRPr kumimoji="0" sz="1700" b="1" i="0" u="none" strike="noStrike" kern="0" cap="none" spc="0" normalizeH="0" baseline="0" noProof="0">
              <a:ln>
                <a:noFill/>
              </a:ln>
              <a:solidFill>
                <a:srgbClr val="3F3F3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700" b="1" i="0" u="sng" strike="noStrike" kern="0" cap="none" spc="0" normalizeH="0" baseline="0" noProof="0">
                <a:ln>
                  <a:noFill/>
                </a:ln>
                <a:solidFill>
                  <a:srgbClr val="99CA3C"/>
                </a:solidFill>
                <a:effectLst/>
                <a:uLnTx/>
                <a:uFillTx/>
                <a:latin typeface="Calibri"/>
                <a:ea typeface="Calibri"/>
                <a:cs typeface="Calibri"/>
                <a:sym typeface="Calibri"/>
                <a:hlinkClick r:id="rId7">
                  <a:extLst>
                    <a:ext uri="{A12FA001-AC4F-418D-AE19-62706E023703}">
                      <ahyp:hlinkClr xmlns:ahyp="http://schemas.microsoft.com/office/drawing/2018/hyperlinkcolor" val="tx"/>
                    </a:ext>
                  </a:extLst>
                </a:hlinkClick>
              </a:rPr>
              <a:t>https://github.com/TG-Dental</a:t>
            </a:r>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2" name="Google Shape;282;p27"/>
          <p:cNvSpPr txBox="1"/>
          <p:nvPr/>
        </p:nvSpPr>
        <p:spPr>
          <a:xfrm>
            <a:off x="6542300" y="3267325"/>
            <a:ext cx="2514600" cy="18564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Contributors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AKHILANAND CHAURASIA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ANAHITA HAIAT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FALK SCHWENDICKE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NIELSEN SANTOS PEREIRA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JOHANNES TANNE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HOSSEIN MOHAMMAD-RAHIMI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SHANKEETH VINAYAHALINGAM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3" name="Google Shape;283;p27"/>
          <p:cNvSpPr txBox="1"/>
          <p:nvPr/>
        </p:nvSpPr>
        <p:spPr>
          <a:xfrm>
            <a:off x="273600" y="1442716"/>
            <a:ext cx="8596800" cy="6156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200" b="1" i="0" u="none" strike="noStrike" kern="0" cap="none" spc="0" normalizeH="0" baseline="0" noProof="0">
                <a:ln>
                  <a:noFill/>
                </a:ln>
                <a:solidFill>
                  <a:srgbClr val="3F3F3F"/>
                </a:solidFill>
                <a:effectLst/>
                <a:uLnTx/>
                <a:uFillTx/>
                <a:latin typeface="Calibri"/>
                <a:ea typeface="Calibri"/>
                <a:cs typeface="Calibri"/>
                <a:sym typeface="Calibri"/>
              </a:rPr>
              <a:t>Prediction of Angle‘s classification </a:t>
            </a:r>
            <a:endParaRPr kumimoji="0" sz="2200" b="1" i="0" u="none" strike="noStrike" kern="0" cap="none" spc="0" normalizeH="0" baseline="0" noProof="0">
              <a:ln>
                <a:noFill/>
              </a:ln>
              <a:solidFill>
                <a:srgbClr val="3F3F3F"/>
              </a:solidFill>
              <a:effectLst/>
              <a:uLnTx/>
              <a:uFillTx/>
              <a:latin typeface="Calibri"/>
              <a:ea typeface="Calibri"/>
              <a:cs typeface="Calibri"/>
              <a:sym typeface="Calibri"/>
            </a:endParaRPr>
          </a:p>
        </p:txBody>
      </p:sp>
      <p:pic>
        <p:nvPicPr>
          <p:cNvPr id="284" name="Google Shape;284;p2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71250" y="1949075"/>
            <a:ext cx="3314701" cy="1394900"/>
          </a:xfrm>
          <a:prstGeom prst="rect">
            <a:avLst/>
          </a:prstGeom>
          <a:noFill/>
          <a:ln>
            <a:noFill/>
          </a:ln>
        </p:spPr>
      </p:pic>
      <p:pic>
        <p:nvPicPr>
          <p:cNvPr id="285" name="Google Shape;285;p27"/>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3925475" y="1949076"/>
            <a:ext cx="1434706" cy="1394900"/>
          </a:xfrm>
          <a:prstGeom prst="rect">
            <a:avLst/>
          </a:prstGeom>
          <a:noFill/>
          <a:ln>
            <a:noFill/>
          </a:ln>
        </p:spPr>
      </p:pic>
      <p:pic>
        <p:nvPicPr>
          <p:cNvPr id="286" name="Google Shape;286;p27"/>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5360168" y="1949075"/>
            <a:ext cx="1098082" cy="1394900"/>
          </a:xfrm>
          <a:prstGeom prst="rect">
            <a:avLst/>
          </a:prstGeom>
          <a:noFill/>
          <a:ln>
            <a:noFill/>
          </a:ln>
        </p:spPr>
      </p:pic>
      <p:pic>
        <p:nvPicPr>
          <p:cNvPr id="287" name="Google Shape;287;p27"/>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6588723" y="5507100"/>
            <a:ext cx="2417027" cy="61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8"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293" name="Google Shape;293;p28"/>
          <p:cNvSpPr txBox="1">
            <a:spLocks noGrp="1"/>
          </p:cNvSpPr>
          <p:nvPr>
            <p:ph type="title"/>
          </p:nvPr>
        </p:nvSpPr>
        <p:spPr>
          <a:xfrm>
            <a:off x="371250" y="238625"/>
            <a:ext cx="67155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a:solidFill>
                  <a:schemeClr val="accent1"/>
                </a:solidFill>
              </a:rPr>
              <a:t>Exploration of public reachout via an own website (knowledge hub)  </a:t>
            </a:r>
            <a:endParaRPr sz="3200">
              <a:solidFill>
                <a:schemeClr val="accent1"/>
              </a:solidFill>
            </a:endParaRPr>
          </a:p>
        </p:txBody>
      </p:sp>
      <p:pic>
        <p:nvPicPr>
          <p:cNvPr id="294" name="Google Shape;294;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7150" y="1317425"/>
            <a:ext cx="1124100" cy="1195800"/>
          </a:xfrm>
          <a:prstGeom prst="ellipse">
            <a:avLst/>
          </a:prstGeom>
          <a:noFill/>
          <a:ln>
            <a:noFill/>
          </a:ln>
        </p:spPr>
      </p:pic>
      <p:sp>
        <p:nvSpPr>
          <p:cNvPr id="295" name="Google Shape;295;p28"/>
          <p:cNvSpPr txBox="1"/>
          <p:nvPr/>
        </p:nvSpPr>
        <p:spPr>
          <a:xfrm>
            <a:off x="1714500" y="1330475"/>
            <a:ext cx="3000000" cy="1169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1" i="0" u="none" strike="noStrike" kern="0" cap="none" spc="0" normalizeH="0" baseline="0" noProof="0">
                <a:ln>
                  <a:noFill/>
                </a:ln>
                <a:solidFill>
                  <a:srgbClr val="000000"/>
                </a:solidFill>
                <a:effectLst/>
                <a:uLnTx/>
                <a:uFillTx/>
                <a:latin typeface="Calibri"/>
                <a:ea typeface="Calibri"/>
                <a:cs typeface="Calibri"/>
                <a:sym typeface="Calibri"/>
              </a:rPr>
              <a:t>TEODORA KARTEVA</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Operative Dentistry &amp; Endodontics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Department of Operative Dentistry &amp; Endodontics, Medical University - Plovdiv</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t>Bulgaria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96" name="Google Shape;296;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2400" y="3035350"/>
            <a:ext cx="2896825" cy="2974100"/>
          </a:xfrm>
          <a:prstGeom prst="rect">
            <a:avLst/>
          </a:prstGeom>
          <a:noFill/>
          <a:ln>
            <a:noFill/>
          </a:ln>
        </p:spPr>
      </p:pic>
      <p:sp>
        <p:nvSpPr>
          <p:cNvPr id="297" name="Google Shape;297;p28"/>
          <p:cNvSpPr txBox="1"/>
          <p:nvPr/>
        </p:nvSpPr>
        <p:spPr>
          <a:xfrm>
            <a:off x="3148300" y="2731700"/>
            <a:ext cx="5909700" cy="3581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250" b="1" i="0" u="none" strike="noStrike" kern="0" cap="none" spc="0" normalizeH="0" baseline="0" noProof="0">
                <a:ln>
                  <a:noFill/>
                </a:ln>
                <a:solidFill>
                  <a:srgbClr val="C70654"/>
                </a:solidFill>
                <a:effectLst/>
                <a:uLnTx/>
                <a:uFillTx/>
                <a:latin typeface="Arial"/>
                <a:cs typeface="Arial"/>
                <a:sym typeface="Arial"/>
              </a:rPr>
              <a:t>What we do</a:t>
            </a:r>
            <a:endParaRPr kumimoji="0" sz="2250" b="1" i="0" u="none" strike="noStrike" kern="0" cap="none" spc="0" normalizeH="0" baseline="0" noProof="0">
              <a:ln>
                <a:noFill/>
              </a:ln>
              <a:solidFill>
                <a:srgbClr val="C70654"/>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350" b="1" i="0" u="none" strike="noStrike" kern="0" cap="none" spc="0" normalizeH="0" baseline="0" noProof="0">
                <a:ln>
                  <a:noFill/>
                </a:ln>
                <a:solidFill>
                  <a:srgbClr val="324158"/>
                </a:solidFill>
                <a:effectLst/>
                <a:uLnTx/>
                <a:uFillTx/>
                <a:latin typeface="Arial"/>
                <a:cs typeface="Arial"/>
                <a:sym typeface="Arial"/>
              </a:rPr>
              <a:t>Benchmarking</a:t>
            </a:r>
            <a:endParaRPr kumimoji="0" sz="1350" b="1" i="0" u="none" strike="noStrike" kern="0" cap="none" spc="0" normalizeH="0" baseline="0" noProof="0">
              <a:ln>
                <a:noFill/>
              </a:ln>
              <a:solidFill>
                <a:srgbClr val="324158"/>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350" b="0" i="0" u="none" strike="noStrike" kern="0" cap="none" spc="0" normalizeH="0" baseline="0" noProof="0">
                <a:ln>
                  <a:noFill/>
                </a:ln>
                <a:solidFill>
                  <a:srgbClr val="324158"/>
                </a:solidFill>
                <a:effectLst/>
                <a:uLnTx/>
                <a:uFillTx/>
                <a:latin typeface="Arial"/>
                <a:cs typeface="Arial"/>
                <a:sym typeface="Arial"/>
              </a:rPr>
              <a:t>Our main goal is to establish standardised benchmarking of Endodontic artificial intelligence systems​. We are excited - benchmarking is expected to yield more robust models and algorithms and to allow transparency and collaboration.</a:t>
            </a:r>
            <a:endParaRPr kumimoji="0" sz="1350" b="0" i="0" u="none" strike="noStrike" kern="0" cap="none" spc="0" normalizeH="0" baseline="0" noProof="0">
              <a:ln>
                <a:noFill/>
              </a:ln>
              <a:solidFill>
                <a:srgbClr val="324158"/>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324158"/>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de-DE" sz="1350" b="1" i="0" u="none" strike="noStrike" kern="0" cap="none" spc="0" normalizeH="0" baseline="0" noProof="0">
                <a:ln>
                  <a:noFill/>
                </a:ln>
                <a:solidFill>
                  <a:srgbClr val="324158"/>
                </a:solidFill>
                <a:effectLst/>
                <a:uLnTx/>
                <a:uFillTx/>
                <a:latin typeface="Arial"/>
                <a:cs typeface="Arial"/>
                <a:sym typeface="Arial"/>
              </a:rPr>
              <a:t>Get the conversation going</a:t>
            </a:r>
            <a:endParaRPr kumimoji="0" sz="1350" b="1" i="0" u="none" strike="noStrike" kern="0" cap="none" spc="0" normalizeH="0" baseline="0" noProof="0">
              <a:ln>
                <a:noFill/>
              </a:ln>
              <a:solidFill>
                <a:srgbClr val="324158"/>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350" b="0" i="0" u="none" strike="noStrike" kern="0" cap="none" spc="0" normalizeH="0" baseline="0" noProof="0">
                <a:ln>
                  <a:noFill/>
                </a:ln>
                <a:solidFill>
                  <a:srgbClr val="324158"/>
                </a:solidFill>
                <a:effectLst/>
                <a:uLnTx/>
                <a:uFillTx/>
                <a:latin typeface="Arial"/>
                <a:cs typeface="Arial"/>
                <a:sym typeface="Arial"/>
              </a:rPr>
              <a:t>Artificial intelligence algorithms are coming to the daily Endodontic practice - let's get to know them!</a:t>
            </a:r>
            <a:endParaRPr kumimoji="0" sz="1350" b="0" i="0" u="none" strike="noStrike" kern="0" cap="none" spc="0" normalizeH="0" baseline="0" noProof="0">
              <a:ln>
                <a:noFill/>
              </a:ln>
              <a:solidFill>
                <a:srgbClr val="324158"/>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350" b="1" i="0" u="none" strike="noStrike" kern="0" cap="none" spc="0" normalizeH="0" baseline="0" noProof="0">
                <a:ln>
                  <a:noFill/>
                </a:ln>
                <a:solidFill>
                  <a:srgbClr val="324158"/>
                </a:solidFill>
                <a:effectLst/>
                <a:uLnTx/>
                <a:uFillTx/>
                <a:latin typeface="Arial"/>
                <a:cs typeface="Arial"/>
                <a:sym typeface="Arial"/>
              </a:rPr>
              <a:t>Collaboration</a:t>
            </a:r>
            <a:endParaRPr kumimoji="0" sz="1350" b="1" i="0" u="none" strike="noStrike" kern="0" cap="none" spc="0" normalizeH="0" baseline="0" noProof="0">
              <a:ln>
                <a:noFill/>
              </a:ln>
              <a:solidFill>
                <a:srgbClr val="324158"/>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350" b="0" i="0" u="none" strike="noStrike" kern="0" cap="none" spc="0" normalizeH="0" baseline="0" noProof="0">
                <a:ln>
                  <a:noFill/>
                </a:ln>
                <a:solidFill>
                  <a:srgbClr val="324158"/>
                </a:solidFill>
                <a:effectLst/>
                <a:uLnTx/>
                <a:uFillTx/>
                <a:latin typeface="Arial"/>
                <a:cs typeface="Arial"/>
                <a:sym typeface="Arial"/>
              </a:rPr>
              <a:t>Autodontics is an open platform that connects dentists from all around the world -from novices to experts.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98" name="Google Shape;298;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27750" y="1247925"/>
            <a:ext cx="3540900" cy="1334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a:spLocks noGrp="1"/>
          </p:cNvSpPr>
          <p:nvPr>
            <p:ph type="title"/>
          </p:nvPr>
        </p:nvSpPr>
        <p:spPr>
          <a:xfrm>
            <a:off x="371170" y="284913"/>
            <a:ext cx="8772751" cy="994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Outputs</a:t>
            </a:r>
            <a:endParaRPr sz="3200"/>
          </a:p>
        </p:txBody>
      </p:sp>
      <p:sp>
        <p:nvSpPr>
          <p:cNvPr id="304" name="Google Shape;304;p29"/>
          <p:cNvSpPr txBox="1">
            <a:spLocks noGrp="1"/>
          </p:cNvSpPr>
          <p:nvPr>
            <p:ph type="body" idx="1"/>
          </p:nvPr>
        </p:nvSpPr>
        <p:spPr>
          <a:xfrm>
            <a:off x="371175" y="2065811"/>
            <a:ext cx="8291700" cy="4506300"/>
          </a:xfrm>
          <a:prstGeom prst="rect">
            <a:avLst/>
          </a:prstGeom>
          <a:noFill/>
          <a:ln>
            <a:noFill/>
          </a:ln>
        </p:spPr>
        <p:txBody>
          <a:bodyPr spcFirstLastPara="1" wrap="square" lIns="91425" tIns="45700" rIns="91425" bIns="45700" anchor="t" anchorCtr="0">
            <a:noAutofit/>
          </a:bodyPr>
          <a:lstStyle/>
          <a:p>
            <a:pPr marL="400050" lvl="0" indent="-323850" algn="l" rtl="0">
              <a:lnSpc>
                <a:spcPct val="90000"/>
              </a:lnSpc>
              <a:spcBef>
                <a:spcPts val="0"/>
              </a:spcBef>
              <a:spcAft>
                <a:spcPts val="0"/>
              </a:spcAft>
              <a:buClr>
                <a:schemeClr val="dk1"/>
              </a:buClr>
              <a:buSzPts val="2900"/>
              <a:buChar char="•"/>
            </a:pPr>
            <a:r>
              <a:rPr lang="de-DE" sz="2900"/>
              <a:t>TDD – Topic description document (FGAI4H-N-010-A01)</a:t>
            </a:r>
            <a:endParaRPr sz="2900"/>
          </a:p>
          <a:p>
            <a:pPr marL="228600" lvl="0" indent="0" algn="l" rtl="0">
              <a:lnSpc>
                <a:spcPct val="90000"/>
              </a:lnSpc>
              <a:spcBef>
                <a:spcPts val="0"/>
              </a:spcBef>
              <a:spcAft>
                <a:spcPts val="0"/>
              </a:spcAft>
              <a:buNone/>
            </a:pPr>
            <a:endParaRPr sz="2900"/>
          </a:p>
          <a:p>
            <a:pPr marL="400050" lvl="0" indent="-323850" algn="l" rtl="0">
              <a:lnSpc>
                <a:spcPct val="90000"/>
              </a:lnSpc>
              <a:spcBef>
                <a:spcPts val="0"/>
              </a:spcBef>
              <a:spcAft>
                <a:spcPts val="0"/>
              </a:spcAft>
              <a:buClr>
                <a:schemeClr val="dk1"/>
              </a:buClr>
              <a:buSzPts val="2900"/>
              <a:buChar char="•"/>
            </a:pPr>
            <a:r>
              <a:rPr lang="de-DE" sz="2900"/>
              <a:t>Call for Topic Group Participation “Dental Diagnostics and Digital Dentistry”  (FGAI4H-N-010-A02)</a:t>
            </a:r>
            <a:endParaRPr sz="2900"/>
          </a:p>
          <a:p>
            <a:pPr marL="0" lvl="0" indent="0" algn="l" rtl="0">
              <a:lnSpc>
                <a:spcPct val="90000"/>
              </a:lnSpc>
              <a:spcBef>
                <a:spcPts val="375"/>
              </a:spcBef>
              <a:spcAft>
                <a:spcPts val="0"/>
              </a:spcAft>
              <a:buNone/>
            </a:pPr>
            <a:endParaRPr sz="2900"/>
          </a:p>
        </p:txBody>
      </p:sp>
      <p:pic>
        <p:nvPicPr>
          <p:cNvPr id="305" name="Google Shape;305;p29"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0"/>
          <p:cNvSpPr txBox="1">
            <a:spLocks noGrp="1"/>
          </p:cNvSpPr>
          <p:nvPr>
            <p:ph type="title"/>
          </p:nvPr>
        </p:nvSpPr>
        <p:spPr>
          <a:xfrm>
            <a:off x="371171" y="360112"/>
            <a:ext cx="8772751" cy="994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Next steps</a:t>
            </a:r>
            <a:endParaRPr sz="3200"/>
          </a:p>
        </p:txBody>
      </p:sp>
      <p:sp>
        <p:nvSpPr>
          <p:cNvPr id="311" name="Google Shape;311;p30"/>
          <p:cNvSpPr txBox="1"/>
          <p:nvPr/>
        </p:nvSpPr>
        <p:spPr>
          <a:xfrm>
            <a:off x="371175" y="1481525"/>
            <a:ext cx="8291700" cy="51504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r>
              <a:rPr kumimoji="0" lang="de-DE" sz="3200" b="0" i="0" u="none" strike="noStrike" kern="0" cap="none" spc="0" normalizeH="0" baseline="0" noProof="0">
                <a:ln>
                  <a:noFill/>
                </a:ln>
                <a:solidFill>
                  <a:srgbClr val="000000"/>
                </a:solidFill>
                <a:effectLst/>
                <a:uLnTx/>
                <a:uFillTx/>
                <a:latin typeface="Calibri"/>
                <a:ea typeface="Calibri"/>
                <a:cs typeface="Calibri"/>
                <a:sym typeface="Calibri"/>
              </a:rPr>
              <a:t>-) Further develop the subtopics in the TDD for publication</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ct val="137500"/>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200"/>
              </a:spcBef>
              <a:spcAft>
                <a:spcPts val="0"/>
              </a:spcAft>
              <a:buClr>
                <a:srgbClr val="000000"/>
              </a:buClr>
              <a:buSzPct val="137500"/>
              <a:buFont typeface="Arial"/>
              <a:buNone/>
              <a:tabLst/>
              <a:defRPr/>
            </a:pPr>
            <a:r>
              <a:rPr kumimoji="0" lang="de-DE" sz="3200" b="0" i="0" u="none" strike="noStrike" kern="0" cap="none" spc="0" normalizeH="0" baseline="0" noProof="0">
                <a:ln>
                  <a:noFill/>
                </a:ln>
                <a:solidFill>
                  <a:srgbClr val="000000"/>
                </a:solidFill>
                <a:effectLst/>
                <a:uLnTx/>
                <a:uFillTx/>
                <a:latin typeface="Calibri"/>
                <a:ea typeface="Calibri"/>
                <a:cs typeface="Calibri"/>
                <a:sym typeface="Calibri"/>
              </a:rPr>
              <a:t>-) Publication(s) related to the Multi-Center Benchmark Study</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200"/>
              </a:spcBef>
              <a:spcAft>
                <a:spcPts val="0"/>
              </a:spcAft>
              <a:buClr>
                <a:srgbClr val="000000"/>
              </a:buClr>
              <a:buSzPct val="137500"/>
              <a:buFont typeface="Arial"/>
              <a:buNone/>
              <a:tabLst/>
              <a:defRPr/>
            </a:pPr>
            <a:r>
              <a:rPr kumimoji="0" lang="de-DE" sz="3200" b="0" i="0" u="none" strike="noStrike" kern="0" cap="none" spc="0" normalizeH="0" baseline="0" noProof="0">
                <a:ln>
                  <a:noFill/>
                </a:ln>
                <a:solidFill>
                  <a:srgbClr val="000000"/>
                </a:solidFill>
                <a:effectLst/>
                <a:uLnTx/>
                <a:uFillTx/>
                <a:latin typeface="Calibri"/>
                <a:ea typeface="Calibri"/>
                <a:cs typeface="Calibri"/>
                <a:sym typeface="Calibri"/>
              </a:rPr>
              <a:t>-) FG-AI4H Trial Audits 2.0 project</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12" name="Google Shape;312;p30"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graphicFrame>
        <p:nvGraphicFramePr>
          <p:cNvPr id="313" name="Google Shape;313;p30"/>
          <p:cNvGraphicFramePr/>
          <p:nvPr/>
        </p:nvGraphicFramePr>
        <p:xfrm>
          <a:off x="888625" y="1841663"/>
          <a:ext cx="7366725" cy="3738675"/>
        </p:xfrm>
        <a:graphic>
          <a:graphicData uri="http://schemas.openxmlformats.org/drawingml/2006/table">
            <a:tbl>
              <a:tblPr>
                <a:noFill/>
              </a:tblPr>
              <a:tblGrid>
                <a:gridCol w="6137125">
                  <a:extLst>
                    <a:ext uri="{9D8B030D-6E8A-4147-A177-3AD203B41FA5}">
                      <a16:colId xmlns:a16="http://schemas.microsoft.com/office/drawing/2014/main" val="20000"/>
                    </a:ext>
                  </a:extLst>
                </a:gridCol>
                <a:gridCol w="1229600">
                  <a:extLst>
                    <a:ext uri="{9D8B030D-6E8A-4147-A177-3AD203B41FA5}">
                      <a16:colId xmlns:a16="http://schemas.microsoft.com/office/drawing/2014/main" val="20001"/>
                    </a:ext>
                  </a:extLst>
                </a:gridCol>
              </a:tblGrid>
              <a:tr h="264500">
                <a:tc>
                  <a:txBody>
                    <a:bodyPr/>
                    <a:lstStyle/>
                    <a:p>
                      <a:pPr marL="0" lvl="0" indent="0" algn="l" rtl="0">
                        <a:lnSpc>
                          <a:spcPct val="115000"/>
                        </a:lnSpc>
                        <a:spcBef>
                          <a:spcPts val="0"/>
                        </a:spcBef>
                        <a:spcAft>
                          <a:spcPts val="0"/>
                        </a:spcAft>
                        <a:buNone/>
                      </a:pPr>
                      <a:r>
                        <a:rPr lang="de-DE" b="1">
                          <a:solidFill>
                            <a:schemeClr val="dk1"/>
                          </a:solidFill>
                          <a:latin typeface="Calibri"/>
                          <a:ea typeface="Calibri"/>
                          <a:cs typeface="Calibri"/>
                          <a:sym typeface="Calibri"/>
                        </a:rPr>
                        <a:t>Section in TDD</a:t>
                      </a:r>
                      <a:endParaRPr b="1">
                        <a:solidFill>
                          <a:schemeClr val="dk1"/>
                        </a:solidFill>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de-DE" b="1">
                          <a:solidFill>
                            <a:schemeClr val="dk1"/>
                          </a:solidFill>
                          <a:latin typeface="Calibri"/>
                          <a:ea typeface="Calibri"/>
                          <a:cs typeface="Calibri"/>
                          <a:sym typeface="Calibri"/>
                        </a:rPr>
                        <a:t>Completeness</a:t>
                      </a:r>
                      <a:endParaRPr b="1">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64500">
                <a:tc>
                  <a:txBody>
                    <a:bodyPr/>
                    <a:lstStyle/>
                    <a:p>
                      <a:pPr marL="0" lvl="0" indent="0" algn="l" rtl="0">
                        <a:lnSpc>
                          <a:spcPct val="115000"/>
                        </a:lnSpc>
                        <a:spcBef>
                          <a:spcPts val="0"/>
                        </a:spcBef>
                        <a:spcAft>
                          <a:spcPts val="0"/>
                        </a:spcAft>
                        <a:buNone/>
                      </a:pPr>
                      <a:r>
                        <a:rPr lang="de-DE">
                          <a:solidFill>
                            <a:schemeClr val="dk1"/>
                          </a:solidFill>
                          <a:latin typeface="Calibri"/>
                          <a:ea typeface="Calibri"/>
                          <a:cs typeface="Calibri"/>
                          <a:sym typeface="Calibri"/>
                        </a:rPr>
                        <a:t>Sec 1. Introduction</a:t>
                      </a:r>
                      <a:endParaRPr>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100%</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28275">
                <a:tc>
                  <a:txBody>
                    <a:bodyPr/>
                    <a:lstStyle/>
                    <a:p>
                      <a:pPr marL="0" marR="0" lvl="0" indent="0" algn="l" rtl="0">
                        <a:lnSpc>
                          <a:spcPct val="115000"/>
                        </a:lnSpc>
                        <a:spcBef>
                          <a:spcPts val="0"/>
                        </a:spcBef>
                        <a:spcAft>
                          <a:spcPts val="0"/>
                        </a:spcAft>
                        <a:buNone/>
                      </a:pPr>
                      <a:r>
                        <a:rPr lang="de-DE">
                          <a:solidFill>
                            <a:schemeClr val="dk1"/>
                          </a:solidFill>
                          <a:latin typeface="Calibri"/>
                          <a:ea typeface="Calibri"/>
                          <a:cs typeface="Calibri"/>
                          <a:sym typeface="Calibri"/>
                        </a:rPr>
                        <a:t>Sec 2. About the FG-AI4H topic group on Dental Diagnostics and Digital Dentistry</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de-DE">
                          <a:solidFill>
                            <a:schemeClr val="dk1"/>
                          </a:solidFill>
                          <a:latin typeface="Calibri"/>
                          <a:ea typeface="Calibri"/>
                          <a:cs typeface="Calibri"/>
                          <a:sym typeface="Calibri"/>
                        </a:rPr>
                        <a:t>100%</a:t>
                      </a:r>
                      <a:endParaRPr>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264500">
                <a:tc>
                  <a:txBody>
                    <a:bodyPr/>
                    <a:lstStyle/>
                    <a:p>
                      <a:pPr marL="0" marR="0" lvl="0" indent="0" algn="l" rtl="0">
                        <a:lnSpc>
                          <a:spcPct val="115000"/>
                        </a:lnSpc>
                        <a:spcBef>
                          <a:spcPts val="0"/>
                        </a:spcBef>
                        <a:spcAft>
                          <a:spcPts val="0"/>
                        </a:spcAft>
                        <a:buNone/>
                      </a:pPr>
                      <a:r>
                        <a:rPr lang="de-DE">
                          <a:solidFill>
                            <a:schemeClr val="dk1"/>
                          </a:solidFill>
                          <a:latin typeface="Calibri"/>
                          <a:ea typeface="Calibri"/>
                          <a:cs typeface="Calibri"/>
                          <a:sym typeface="Calibri"/>
                        </a:rPr>
                        <a:t>Sec 3. Topic description</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85%</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264500">
                <a:tc>
                  <a:txBody>
                    <a:bodyPr/>
                    <a:lstStyle/>
                    <a:p>
                      <a:pPr marL="0" marR="0" lvl="0" indent="0" algn="l" rtl="0">
                        <a:lnSpc>
                          <a:spcPct val="115000"/>
                        </a:lnSpc>
                        <a:spcBef>
                          <a:spcPts val="0"/>
                        </a:spcBef>
                        <a:spcAft>
                          <a:spcPts val="0"/>
                        </a:spcAft>
                        <a:buNone/>
                      </a:pPr>
                      <a:r>
                        <a:rPr lang="de-DE">
                          <a:solidFill>
                            <a:schemeClr val="dk1"/>
                          </a:solidFill>
                          <a:latin typeface="Calibri"/>
                          <a:ea typeface="Calibri"/>
                          <a:cs typeface="Calibri"/>
                          <a:sym typeface="Calibri"/>
                        </a:rPr>
                        <a:t>Sec 4. Ethical considerations</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de-DE">
                          <a:solidFill>
                            <a:schemeClr val="dk1"/>
                          </a:solidFill>
                          <a:latin typeface="Calibri"/>
                          <a:ea typeface="Calibri"/>
                          <a:cs typeface="Calibri"/>
                          <a:sym typeface="Calibri"/>
                        </a:rPr>
                        <a:t>10%</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264500">
                <a:tc>
                  <a:txBody>
                    <a:bodyPr/>
                    <a:lstStyle/>
                    <a:p>
                      <a:pPr marL="0" marR="0" lvl="0" indent="0" algn="l" rtl="0">
                        <a:lnSpc>
                          <a:spcPct val="115000"/>
                        </a:lnSpc>
                        <a:spcBef>
                          <a:spcPts val="0"/>
                        </a:spcBef>
                        <a:spcAft>
                          <a:spcPts val="0"/>
                        </a:spcAft>
                        <a:buNone/>
                      </a:pPr>
                      <a:r>
                        <a:rPr lang="de-DE">
                          <a:solidFill>
                            <a:schemeClr val="dk1"/>
                          </a:solidFill>
                          <a:latin typeface="Calibri"/>
                          <a:ea typeface="Calibri"/>
                          <a:cs typeface="Calibri"/>
                          <a:sym typeface="Calibri"/>
                        </a:rPr>
                        <a:t>Sec 5. Existing work on benchmarking</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2%</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264500">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Sec 6. Benchmarking by the topic group</a:t>
                      </a:r>
                      <a:endParaRPr>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25%</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264500">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Sec 7. Overall discussion of the benchmarking</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0%</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264500">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Sec 8. Regulatory considerations</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latin typeface="Calibri"/>
                          <a:ea typeface="Calibri"/>
                          <a:cs typeface="Calibri"/>
                          <a:sym typeface="Calibri"/>
                        </a:rPr>
                        <a:t>0%</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body" idx="1"/>
          </p:nvPr>
        </p:nvSpPr>
        <p:spPr>
          <a:xfrm>
            <a:off x="3325950" y="1668677"/>
            <a:ext cx="2492100" cy="5262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accent1"/>
              </a:buClr>
              <a:buSzPct val="100000"/>
              <a:buNone/>
            </a:pPr>
            <a:r>
              <a:rPr lang="de-DE" sz="4180">
                <a:solidFill>
                  <a:schemeClr val="accent1"/>
                </a:solidFill>
              </a:rPr>
              <a:t>Thank you!</a:t>
            </a:r>
            <a:endParaRPr/>
          </a:p>
        </p:txBody>
      </p:sp>
      <p:pic>
        <p:nvPicPr>
          <p:cNvPr id="319" name="Google Shape;319;p31" descr="Google Shape;143;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86929" y="2526550"/>
            <a:ext cx="3770141" cy="1625061"/>
          </a:xfrm>
          <a:prstGeom prst="rect">
            <a:avLst/>
          </a:prstGeom>
          <a:noFill/>
          <a:ln>
            <a:noFill/>
          </a:ln>
        </p:spPr>
      </p:pic>
      <p:sp>
        <p:nvSpPr>
          <p:cNvPr id="320" name="Google Shape;320;p31"/>
          <p:cNvSpPr txBox="1">
            <a:spLocks noGrp="1"/>
          </p:cNvSpPr>
          <p:nvPr>
            <p:ph type="subTitle" idx="4294967295"/>
          </p:nvPr>
        </p:nvSpPr>
        <p:spPr>
          <a:xfrm>
            <a:off x="1201003" y="4495145"/>
            <a:ext cx="6741900" cy="1836300"/>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ctr" rtl="0">
              <a:lnSpc>
                <a:spcPct val="90000"/>
              </a:lnSpc>
              <a:spcBef>
                <a:spcPts val="0"/>
              </a:spcBef>
              <a:spcAft>
                <a:spcPts val="0"/>
              </a:spcAft>
              <a:buClr>
                <a:schemeClr val="dk1"/>
              </a:buClr>
              <a:buSzPct val="56896"/>
              <a:buNone/>
            </a:pPr>
            <a:r>
              <a:rPr lang="de-DE" sz="5800"/>
              <a:t>February 15–17, 2022</a:t>
            </a:r>
            <a:endParaRPr sz="5800"/>
          </a:p>
          <a:p>
            <a:pPr marL="0" marR="0" lvl="0" indent="0" algn="ctr" rtl="0">
              <a:lnSpc>
                <a:spcPct val="90000"/>
              </a:lnSpc>
              <a:spcBef>
                <a:spcPts val="0"/>
              </a:spcBef>
              <a:spcAft>
                <a:spcPts val="0"/>
              </a:spcAft>
              <a:buClr>
                <a:schemeClr val="dk1"/>
              </a:buClr>
              <a:buSzPct val="80337"/>
              <a:buNone/>
            </a:pPr>
            <a:endParaRPr sz="4107"/>
          </a:p>
          <a:p>
            <a:pPr marL="0" marR="0" lvl="0" indent="0" algn="ctr" rtl="0">
              <a:lnSpc>
                <a:spcPct val="90000"/>
              </a:lnSpc>
              <a:spcBef>
                <a:spcPts val="0"/>
              </a:spcBef>
              <a:spcAft>
                <a:spcPts val="0"/>
              </a:spcAft>
              <a:buClr>
                <a:schemeClr val="dk1"/>
              </a:buClr>
              <a:buSzPct val="80337"/>
              <a:buFont typeface="Arial"/>
              <a:buNone/>
            </a:pPr>
            <a:r>
              <a:rPr lang="de-DE" sz="4107"/>
              <a:t>Falk Schwendicke, Joachim Krois, Tarry Singh, Jae-Hong Lee</a:t>
            </a:r>
            <a:endParaRPr sz="4107"/>
          </a:p>
          <a:p>
            <a:pPr marL="0" marR="0" lvl="0" indent="0" algn="ctr" rtl="0">
              <a:lnSpc>
                <a:spcPct val="90000"/>
              </a:lnSpc>
              <a:spcBef>
                <a:spcPts val="0"/>
              </a:spcBef>
              <a:spcAft>
                <a:spcPts val="0"/>
              </a:spcAft>
              <a:buClr>
                <a:schemeClr val="dk1"/>
              </a:buClr>
              <a:buSzPct val="80337"/>
              <a:buNone/>
            </a:pPr>
            <a:r>
              <a:rPr lang="de-DE" sz="4107"/>
              <a:t>Akhilanand Chaurasia, Robert André Gaudin, Sergio Uribe, Hossein Mohammad-Rahimi, Janet Brinz, Anahita Haiat, Gürkan Ünsal, Nielsen Santos Pereira, Ulrike Kuchler, Shankeeth Vinayahalingam, Balazs Feher, Francesc Perez Pastor, Lisa Schneider, Chen Nadler, Sahel Hassanzadeh-Samani, Parisa Motie, Ragda Abdalla-Aslan, Teodora Karteva, Jelena Roganovic, Kunaal Dhingra, Prabhat Kumar Chaudhari, Olga Tryfonos, Marja Laine, Rata Rokhshad, Fatemeh Sohrabniya, Zeynab Pirayesh, Shada Alsalamah, Sakher AlQahtani,  Revan Birke Koca-Ünsal, Lubaina T. Arsiwala</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1" y="857250"/>
            <a:ext cx="9279403" cy="173420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80000"/>
              <a:buFont typeface="Calibri"/>
              <a:buNone/>
            </a:pPr>
            <a:r>
              <a:rPr lang="de-DE"/>
              <a:t>Meeting N  </a:t>
            </a:r>
            <a:br>
              <a:rPr lang="de-DE"/>
            </a:br>
            <a:r>
              <a:rPr lang="de-DE"/>
              <a:t>TG-Dental Update</a:t>
            </a:r>
            <a:endParaRPr/>
          </a:p>
        </p:txBody>
      </p:sp>
      <p:sp>
        <p:nvSpPr>
          <p:cNvPr id="102" name="Google Shape;102;p15"/>
          <p:cNvSpPr txBox="1">
            <a:spLocks noGrp="1"/>
          </p:cNvSpPr>
          <p:nvPr>
            <p:ph type="subTitle" idx="1"/>
          </p:nvPr>
        </p:nvSpPr>
        <p:spPr>
          <a:xfrm>
            <a:off x="1201003" y="4495145"/>
            <a:ext cx="6741994" cy="1836421"/>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ctr" rtl="0">
              <a:lnSpc>
                <a:spcPct val="90000"/>
              </a:lnSpc>
              <a:spcBef>
                <a:spcPts val="0"/>
              </a:spcBef>
              <a:spcAft>
                <a:spcPts val="0"/>
              </a:spcAft>
              <a:buClr>
                <a:schemeClr val="dk1"/>
              </a:buClr>
              <a:buSzPct val="56896"/>
              <a:buNone/>
            </a:pPr>
            <a:r>
              <a:rPr lang="de-DE" sz="5800"/>
              <a:t>February 15–17, 2022</a:t>
            </a:r>
            <a:endParaRPr sz="5800"/>
          </a:p>
          <a:p>
            <a:pPr marL="0" marR="0" lvl="0" indent="0" algn="ctr" rtl="0">
              <a:lnSpc>
                <a:spcPct val="90000"/>
              </a:lnSpc>
              <a:spcBef>
                <a:spcPts val="0"/>
              </a:spcBef>
              <a:spcAft>
                <a:spcPts val="0"/>
              </a:spcAft>
              <a:buClr>
                <a:schemeClr val="dk1"/>
              </a:buClr>
              <a:buSzPct val="80337"/>
              <a:buNone/>
            </a:pPr>
            <a:endParaRPr sz="4107"/>
          </a:p>
          <a:p>
            <a:pPr marL="0" marR="0" lvl="0" indent="0" algn="ctr" rtl="0">
              <a:lnSpc>
                <a:spcPct val="90000"/>
              </a:lnSpc>
              <a:spcBef>
                <a:spcPts val="0"/>
              </a:spcBef>
              <a:spcAft>
                <a:spcPts val="0"/>
              </a:spcAft>
              <a:buClr>
                <a:schemeClr val="dk1"/>
              </a:buClr>
              <a:buSzPct val="80337"/>
              <a:buFont typeface="Arial"/>
              <a:buNone/>
            </a:pPr>
            <a:r>
              <a:rPr lang="de-DE" sz="4107"/>
              <a:t>Falk Schwendicke, Joachim Krois, Tarry Singh, Jae-Hong Lee</a:t>
            </a:r>
            <a:endParaRPr sz="4107"/>
          </a:p>
          <a:p>
            <a:pPr marL="0" marR="0" lvl="0" indent="0" algn="ctr" rtl="0">
              <a:lnSpc>
                <a:spcPct val="90000"/>
              </a:lnSpc>
              <a:spcBef>
                <a:spcPts val="0"/>
              </a:spcBef>
              <a:spcAft>
                <a:spcPts val="0"/>
              </a:spcAft>
              <a:buClr>
                <a:schemeClr val="dk1"/>
              </a:buClr>
              <a:buSzPct val="80337"/>
              <a:buNone/>
            </a:pPr>
            <a:r>
              <a:rPr lang="de-DE" sz="4107"/>
              <a:t>Akhilanand Chaurasia, Robert André Gaudin, Sergio Uribe, Hossein Mohammad-Rahimi, Janet Brinz, Anahita Haiat, Gürkan Ünsal, Nielsen Santos Pereira, Ulrike Kuchler, Shankeeth Vinayahalingam, Balazs Feher, Francesc Perez Pastor, Lisa Schneider, Chen Nadler, Sahel Hassanzadeh-Samani, Parisa Motie, Ragda Abdalla-Aslan, Teodora Karteva, Jelena Roganovic, Kunaal Dhingra, Prabhat Kumar Chaudhari, Olga Tryfonos, Marja Laine, Rata Rokhshad, Fatemeh Sohrabniya, Zeynab Pirayesh, Shada Alsalamah, Sakher AlQahtani,  Revan Birke Koca-Ünsal, Lubaina T. Arsiwala</a:t>
            </a:r>
            <a:endParaRPr sz="2800"/>
          </a:p>
        </p:txBody>
      </p:sp>
      <p:pic>
        <p:nvPicPr>
          <p:cNvPr id="103" name="Google Shape;103;p15" descr="Google Shape;90;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54628" y="2591455"/>
            <a:ext cx="3770143" cy="16250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32149" y="110920"/>
            <a:ext cx="8772751" cy="994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TG-Dental – An overview</a:t>
            </a:r>
            <a:endParaRPr sz="3200" b="0" i="0" u="none" strike="noStrike" cap="none">
              <a:solidFill>
                <a:schemeClr val="accent1"/>
              </a:solidFill>
              <a:latin typeface="Calibri"/>
              <a:ea typeface="Calibri"/>
              <a:cs typeface="Calibri"/>
              <a:sym typeface="Calibri"/>
            </a:endParaRPr>
          </a:p>
        </p:txBody>
      </p:sp>
      <p:sp>
        <p:nvSpPr>
          <p:cNvPr id="109" name="Google Shape;109;p16"/>
          <p:cNvSpPr txBox="1">
            <a:spLocks noGrp="1"/>
          </p:cNvSpPr>
          <p:nvPr>
            <p:ph type="body" idx="1"/>
          </p:nvPr>
        </p:nvSpPr>
        <p:spPr>
          <a:xfrm>
            <a:off x="335514" y="1332477"/>
            <a:ext cx="8499255" cy="908005"/>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0"/>
              </a:spcBef>
              <a:spcAft>
                <a:spcPts val="0"/>
              </a:spcAft>
              <a:buClr>
                <a:schemeClr val="accent1"/>
              </a:buClr>
              <a:buSzPts val="3600"/>
              <a:buNone/>
            </a:pPr>
            <a:r>
              <a:rPr lang="de-DE" sz="3200">
                <a:solidFill>
                  <a:schemeClr val="accent1"/>
                </a:solidFill>
              </a:rPr>
              <a:t>Dental Diagnostics and Digital Dentistry</a:t>
            </a:r>
            <a:endParaRPr/>
          </a:p>
          <a:p>
            <a:pPr marL="57150" lvl="0" indent="0" algn="l" rtl="0">
              <a:lnSpc>
                <a:spcPct val="90000"/>
              </a:lnSpc>
              <a:spcBef>
                <a:spcPts val="375"/>
              </a:spcBef>
              <a:spcAft>
                <a:spcPts val="0"/>
              </a:spcAft>
              <a:buClr>
                <a:schemeClr val="accent1"/>
              </a:buClr>
              <a:buSzPts val="3600"/>
              <a:buNone/>
            </a:pPr>
            <a:r>
              <a:rPr lang="de-DE" sz="1800">
                <a:solidFill>
                  <a:schemeClr val="accent1"/>
                </a:solidFill>
              </a:rPr>
              <a:t>Established at Meeting G (New Delhi, India)</a:t>
            </a:r>
            <a:endParaRPr sz="1800">
              <a:solidFill>
                <a:schemeClr val="accent1"/>
              </a:solidFill>
            </a:endParaRPr>
          </a:p>
          <a:p>
            <a:pPr marL="57150" lvl="0" indent="0" algn="l" rtl="0">
              <a:lnSpc>
                <a:spcPct val="90000"/>
              </a:lnSpc>
              <a:spcBef>
                <a:spcPts val="375"/>
              </a:spcBef>
              <a:spcAft>
                <a:spcPts val="0"/>
              </a:spcAft>
              <a:buClr>
                <a:schemeClr val="dk1"/>
              </a:buClr>
              <a:buSzPts val="3600"/>
              <a:buNone/>
            </a:pPr>
            <a:endParaRPr sz="1800">
              <a:solidFill>
                <a:schemeClr val="accent1"/>
              </a:solidFill>
            </a:endParaRPr>
          </a:p>
          <a:p>
            <a:pPr marL="57150" lvl="0" indent="0" algn="l" rtl="0">
              <a:lnSpc>
                <a:spcPct val="90000"/>
              </a:lnSpc>
              <a:spcBef>
                <a:spcPts val="375"/>
              </a:spcBef>
              <a:spcAft>
                <a:spcPts val="0"/>
              </a:spcAft>
              <a:buClr>
                <a:schemeClr val="accent1"/>
              </a:buClr>
              <a:buSzPts val="3600"/>
              <a:buNone/>
            </a:pPr>
            <a:r>
              <a:rPr lang="de-DE" sz="1800">
                <a:solidFill>
                  <a:schemeClr val="accent1"/>
                </a:solidFill>
              </a:rPr>
              <a:t>Data modalities</a:t>
            </a:r>
            <a:endParaRPr sz="1800">
              <a:solidFill>
                <a:schemeClr val="accent1"/>
              </a:solidFill>
            </a:endParaRPr>
          </a:p>
          <a:p>
            <a:pPr marL="57150" lvl="0" indent="0" algn="l" rtl="0">
              <a:lnSpc>
                <a:spcPct val="90000"/>
              </a:lnSpc>
              <a:spcBef>
                <a:spcPts val="375"/>
              </a:spcBef>
              <a:spcAft>
                <a:spcPts val="0"/>
              </a:spcAft>
              <a:buClr>
                <a:schemeClr val="dk1"/>
              </a:buClr>
              <a:buSzPts val="3600"/>
              <a:buNone/>
            </a:pPr>
            <a:endParaRPr sz="1800">
              <a:solidFill>
                <a:schemeClr val="accent1"/>
              </a:solidFill>
            </a:endParaRPr>
          </a:p>
          <a:p>
            <a:pPr marL="57150" lvl="0" indent="0" algn="l" rtl="0">
              <a:lnSpc>
                <a:spcPct val="90000"/>
              </a:lnSpc>
              <a:spcBef>
                <a:spcPts val="375"/>
              </a:spcBef>
              <a:spcAft>
                <a:spcPts val="0"/>
              </a:spcAft>
              <a:buClr>
                <a:schemeClr val="dk1"/>
              </a:buClr>
              <a:buSzPts val="3600"/>
              <a:buNone/>
            </a:pPr>
            <a:endParaRPr sz="1800"/>
          </a:p>
          <a:p>
            <a:pPr marL="57150" lvl="0" indent="0" algn="l" rtl="0">
              <a:lnSpc>
                <a:spcPct val="90000"/>
              </a:lnSpc>
              <a:spcBef>
                <a:spcPts val="375"/>
              </a:spcBef>
              <a:spcAft>
                <a:spcPts val="0"/>
              </a:spcAft>
              <a:buClr>
                <a:schemeClr val="dk1"/>
              </a:buClr>
              <a:buSzPts val="3600"/>
              <a:buNone/>
            </a:pPr>
            <a:endParaRPr sz="1800"/>
          </a:p>
        </p:txBody>
      </p:sp>
      <p:pic>
        <p:nvPicPr>
          <p:cNvPr id="110" name="Google Shape;110;p16"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111" name="Google Shape;111;p16"/>
          <p:cNvSpPr txBox="1"/>
          <p:nvPr/>
        </p:nvSpPr>
        <p:spPr>
          <a:xfrm>
            <a:off x="273574" y="2299030"/>
            <a:ext cx="2110565" cy="369332"/>
          </a:xfrm>
          <a:prstGeom prst="rect">
            <a:avLst/>
          </a:prstGeom>
          <a:noFill/>
          <a:ln>
            <a:noFill/>
          </a:ln>
        </p:spPr>
        <p:txBody>
          <a:bodyPr spcFirstLastPara="1" wrap="square" lIns="34275" tIns="45700" rIns="3427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472C4"/>
              </a:solidFill>
              <a:effectLst/>
              <a:uLnTx/>
              <a:uFillTx/>
              <a:latin typeface="Calibri"/>
              <a:ea typeface="Calibri"/>
              <a:cs typeface="Calibri"/>
              <a:sym typeface="Calibri"/>
            </a:endParaRPr>
          </a:p>
        </p:txBody>
      </p:sp>
      <p:sp>
        <p:nvSpPr>
          <p:cNvPr id="112" name="Google Shape;112;p16"/>
          <p:cNvSpPr txBox="1"/>
          <p:nvPr/>
        </p:nvSpPr>
        <p:spPr>
          <a:xfrm>
            <a:off x="666300" y="4425880"/>
            <a:ext cx="2235273" cy="1015663"/>
          </a:xfrm>
          <a:prstGeom prst="rect">
            <a:avLst/>
          </a:prstGeom>
          <a:noFill/>
          <a:ln>
            <a:noFill/>
          </a:ln>
        </p:spPr>
        <p:txBody>
          <a:bodyPr spcFirstLastPara="1" wrap="square" lIns="34275" tIns="45700" rIns="3427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0" i="0" u="none" strike="noStrike" kern="0" cap="none" spc="0" normalizeH="0" baseline="0" noProof="0">
                <a:ln>
                  <a:noFill/>
                </a:ln>
                <a:solidFill>
                  <a:srgbClr val="000000"/>
                </a:solidFill>
                <a:effectLst/>
                <a:uLnTx/>
                <a:uFillTx/>
                <a:latin typeface="Calibri"/>
                <a:ea typeface="Calibri"/>
                <a:cs typeface="Calibri"/>
                <a:sym typeface="Calibri"/>
              </a:rPr>
              <a:t>further physical or (bio)chemical or microbiological assessments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3" name="Google Shape;113;p16" descr="Grafik 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7082" y="3112230"/>
            <a:ext cx="270931" cy="270931"/>
          </a:xfrm>
          <a:prstGeom prst="rect">
            <a:avLst/>
          </a:prstGeom>
          <a:noFill/>
          <a:ln>
            <a:noFill/>
          </a:ln>
        </p:spPr>
      </p:pic>
      <p:pic>
        <p:nvPicPr>
          <p:cNvPr id="114" name="Google Shape;114;p16" descr="Grafik 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76946" y="2589940"/>
            <a:ext cx="436907" cy="436907"/>
          </a:xfrm>
          <a:prstGeom prst="rect">
            <a:avLst/>
          </a:prstGeom>
          <a:noFill/>
          <a:ln>
            <a:noFill/>
          </a:ln>
        </p:spPr>
      </p:pic>
      <p:pic>
        <p:nvPicPr>
          <p:cNvPr id="115" name="Google Shape;115;p16" descr="Grafik 1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73574" y="3860826"/>
            <a:ext cx="392727" cy="391978"/>
          </a:xfrm>
          <a:prstGeom prst="rect">
            <a:avLst/>
          </a:prstGeom>
          <a:noFill/>
          <a:ln>
            <a:noFill/>
          </a:ln>
        </p:spPr>
      </p:pic>
      <p:pic>
        <p:nvPicPr>
          <p:cNvPr id="116" name="Google Shape;116;p16" descr="Grafik 1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73575" y="4725807"/>
            <a:ext cx="392726" cy="392726"/>
          </a:xfrm>
          <a:prstGeom prst="rect">
            <a:avLst/>
          </a:prstGeom>
          <a:noFill/>
          <a:ln>
            <a:noFill/>
          </a:ln>
        </p:spPr>
      </p:pic>
      <p:sp>
        <p:nvSpPr>
          <p:cNvPr id="117" name="Google Shape;117;p16"/>
          <p:cNvSpPr txBox="1"/>
          <p:nvPr/>
        </p:nvSpPr>
        <p:spPr>
          <a:xfrm>
            <a:off x="666300" y="3789868"/>
            <a:ext cx="1614101" cy="553998"/>
          </a:xfrm>
          <a:prstGeom prst="rect">
            <a:avLst/>
          </a:prstGeom>
          <a:noFill/>
          <a:ln>
            <a:noFill/>
          </a:ln>
        </p:spPr>
        <p:txBody>
          <a:bodyPr spcFirstLastPara="1" wrap="square" lIns="34275" tIns="45700" rIns="3427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0" i="0" u="none" strike="noStrike" kern="0" cap="none" spc="0" normalizeH="0" baseline="0" noProof="0">
                <a:ln>
                  <a:noFill/>
                </a:ln>
                <a:solidFill>
                  <a:srgbClr val="000000"/>
                </a:solidFill>
                <a:effectLst/>
                <a:uLnTx/>
                <a:uFillTx/>
                <a:latin typeface="Calibri"/>
                <a:ea typeface="Calibri"/>
                <a:cs typeface="Calibri"/>
                <a:sym typeface="Calibri"/>
              </a:rPr>
              <a:t>Clinical investigation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16"/>
          <p:cNvSpPr txBox="1"/>
          <p:nvPr/>
        </p:nvSpPr>
        <p:spPr>
          <a:xfrm>
            <a:off x="666300" y="3084635"/>
            <a:ext cx="1614101" cy="323165"/>
          </a:xfrm>
          <a:prstGeom prst="rect">
            <a:avLst/>
          </a:prstGeom>
          <a:noFill/>
          <a:ln>
            <a:noFill/>
          </a:ln>
        </p:spPr>
        <p:txBody>
          <a:bodyPr spcFirstLastPara="1" wrap="square" lIns="34275" tIns="45700" rIns="3427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500" b="0" i="0" u="none" strike="noStrike" kern="0" cap="none" spc="0" normalizeH="0" baseline="0" noProof="0">
                <a:ln>
                  <a:noFill/>
                </a:ln>
                <a:solidFill>
                  <a:srgbClr val="000000"/>
                </a:solidFill>
                <a:effectLst/>
                <a:uLnTx/>
                <a:uFillTx/>
                <a:latin typeface="Calibri"/>
                <a:ea typeface="Calibri"/>
                <a:cs typeface="Calibri"/>
                <a:sym typeface="Calibri"/>
              </a:rPr>
              <a:t>Dental history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9" name="Google Shape;119;p16" descr="Grafik 1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939386" y="3055400"/>
            <a:ext cx="4938860" cy="3382512"/>
          </a:xfrm>
          <a:prstGeom prst="rect">
            <a:avLst/>
          </a:prstGeom>
          <a:noFill/>
          <a:ln>
            <a:noFill/>
          </a:ln>
        </p:spPr>
      </p:pic>
      <p:sp>
        <p:nvSpPr>
          <p:cNvPr id="120" name="Google Shape;120;p16"/>
          <p:cNvSpPr txBox="1"/>
          <p:nvPr/>
        </p:nvSpPr>
        <p:spPr>
          <a:xfrm>
            <a:off x="3870988" y="2530019"/>
            <a:ext cx="1614101" cy="461665"/>
          </a:xfrm>
          <a:prstGeom prst="rect">
            <a:avLst/>
          </a:prstGeom>
          <a:noFill/>
          <a:ln>
            <a:noFill/>
          </a:ln>
        </p:spPr>
        <p:txBody>
          <a:bodyPr spcFirstLastPara="1" wrap="square" lIns="34275" tIns="45700" rIns="3427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a:ln>
                  <a:noFill/>
                </a:ln>
                <a:solidFill>
                  <a:srgbClr val="000000"/>
                </a:solidFill>
                <a:effectLst/>
                <a:uLnTx/>
                <a:uFillTx/>
                <a:latin typeface="Calibri"/>
                <a:ea typeface="Calibri"/>
                <a:cs typeface="Calibri"/>
                <a:sym typeface="Calibri"/>
              </a:rPr>
              <a:t>Imaging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300" y="1456750"/>
            <a:ext cx="9029499" cy="5139694"/>
          </a:xfrm>
          <a:prstGeom prst="rect">
            <a:avLst/>
          </a:prstGeom>
          <a:noFill/>
          <a:ln>
            <a:noFill/>
          </a:ln>
        </p:spPr>
      </p:pic>
      <p:sp>
        <p:nvSpPr>
          <p:cNvPr id="126" name="Google Shape;126;p17"/>
          <p:cNvSpPr txBox="1">
            <a:spLocks noGrp="1"/>
          </p:cNvSpPr>
          <p:nvPr>
            <p:ph type="title"/>
          </p:nvPr>
        </p:nvSpPr>
        <p:spPr>
          <a:xfrm>
            <a:off x="278436" y="157678"/>
            <a:ext cx="8772751" cy="994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TG-Dental – Contributors</a:t>
            </a:r>
            <a:endParaRPr sz="3200" b="0" i="0" u="none" strike="noStrike" cap="none">
              <a:solidFill>
                <a:schemeClr val="accent1"/>
              </a:solidFill>
              <a:latin typeface="Calibri"/>
              <a:ea typeface="Calibri"/>
              <a:cs typeface="Calibri"/>
              <a:sym typeface="Calibri"/>
            </a:endParaRPr>
          </a:p>
        </p:txBody>
      </p:sp>
      <p:pic>
        <p:nvPicPr>
          <p:cNvPr id="127" name="Google Shape;127;p17" descr="Google Shape;97;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128" name="Google Shape;128;p17"/>
          <p:cNvSpPr txBox="1"/>
          <p:nvPr/>
        </p:nvSpPr>
        <p:spPr>
          <a:xfrm>
            <a:off x="185624" y="-572319"/>
            <a:ext cx="8772751" cy="994275"/>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4472C4"/>
              </a:buClr>
              <a:buSzPts val="4000"/>
              <a:buFont typeface="Calibri"/>
              <a:buNone/>
              <a:tabLst/>
              <a:defRPr/>
            </a:pPr>
            <a:endParaRPr kumimoji="0" sz="4000" b="0" i="0" u="none" strike="noStrike" kern="0" cap="none" spc="0" normalizeH="0" baseline="0" noProof="0">
              <a:ln>
                <a:noFill/>
              </a:ln>
              <a:solidFill>
                <a:srgbClr val="4472C4"/>
              </a:solidFill>
              <a:effectLst/>
              <a:uLnTx/>
              <a:uFillTx/>
              <a:latin typeface="Calibri"/>
              <a:ea typeface="Calibri"/>
              <a:cs typeface="Calibri"/>
              <a:sym typeface="Calibri"/>
            </a:endParaRPr>
          </a:p>
        </p:txBody>
      </p:sp>
      <p:pic>
        <p:nvPicPr>
          <p:cNvPr id="129" name="Google Shape;129;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115437" y="2538425"/>
            <a:ext cx="210575" cy="210575"/>
          </a:xfrm>
          <a:prstGeom prst="rect">
            <a:avLst/>
          </a:prstGeom>
          <a:noFill/>
          <a:ln>
            <a:noFill/>
          </a:ln>
        </p:spPr>
      </p:pic>
      <p:pic>
        <p:nvPicPr>
          <p:cNvPr id="130" name="Google Shape;130;p1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99953" y="5207450"/>
            <a:ext cx="862923" cy="994275"/>
          </a:xfrm>
          <a:prstGeom prst="rect">
            <a:avLst/>
          </a:prstGeom>
          <a:noFill/>
          <a:ln>
            <a:noFill/>
          </a:ln>
        </p:spPr>
      </p:pic>
      <p:sp>
        <p:nvSpPr>
          <p:cNvPr id="131" name="Google Shape;131;p17"/>
          <p:cNvSpPr txBox="1"/>
          <p:nvPr/>
        </p:nvSpPr>
        <p:spPr>
          <a:xfrm>
            <a:off x="278425" y="4957250"/>
            <a:ext cx="6936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200" b="1" i="0" u="none" strike="noStrike" kern="0" cap="none" spc="0" normalizeH="0" baseline="0" noProof="0">
                <a:ln>
                  <a:noFill/>
                </a:ln>
                <a:solidFill>
                  <a:srgbClr val="000000"/>
                </a:solidFill>
                <a:effectLst/>
                <a:uLnTx/>
                <a:uFillTx/>
                <a:latin typeface="Calibri"/>
                <a:ea typeface="Calibri"/>
                <a:cs typeface="Calibri"/>
                <a:sym typeface="Calibri"/>
              </a:rPr>
              <a:t>16</a:t>
            </a:r>
            <a:endParaRPr kumimoji="0" sz="2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132;p17"/>
          <p:cNvSpPr txBox="1"/>
          <p:nvPr/>
        </p:nvSpPr>
        <p:spPr>
          <a:xfrm>
            <a:off x="1157075" y="5786225"/>
            <a:ext cx="5709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200" b="1" i="0" u="none" strike="noStrike" kern="0" cap="none" spc="0" normalizeH="0" baseline="0" noProof="0">
                <a:ln>
                  <a:noFill/>
                </a:ln>
                <a:solidFill>
                  <a:srgbClr val="000000"/>
                </a:solidFill>
                <a:effectLst/>
                <a:uLnTx/>
                <a:uFillTx/>
                <a:latin typeface="Calibri"/>
                <a:ea typeface="Calibri"/>
                <a:cs typeface="Calibri"/>
                <a:sym typeface="Calibri"/>
              </a:rPr>
              <a:t>18</a:t>
            </a:r>
            <a:endParaRPr kumimoji="0" sz="2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17"/>
          <p:cNvSpPr txBox="1"/>
          <p:nvPr/>
        </p:nvSpPr>
        <p:spPr>
          <a:xfrm>
            <a:off x="33225" y="3723175"/>
            <a:ext cx="1771500" cy="1293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a:ln>
                  <a:noFill/>
                </a:ln>
                <a:solidFill>
                  <a:srgbClr val="000000"/>
                </a:solidFill>
                <a:effectLst/>
                <a:uLnTx/>
                <a:uFillTx/>
                <a:latin typeface="Calibri"/>
                <a:ea typeface="Calibri"/>
                <a:cs typeface="Calibri"/>
                <a:sym typeface="Calibri"/>
              </a:rPr>
              <a:t>34 members</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a:ln>
                  <a:noFill/>
                </a:ln>
                <a:solidFill>
                  <a:srgbClr val="000000"/>
                </a:solidFill>
                <a:effectLst/>
                <a:uLnTx/>
                <a:uFillTx/>
                <a:latin typeface="Calibri"/>
                <a:ea typeface="Calibri"/>
                <a:cs typeface="Calibri"/>
                <a:sym typeface="Calibri"/>
              </a:rPr>
              <a:t>18 countries</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a:ln>
                  <a:noFill/>
                </a:ln>
                <a:solidFill>
                  <a:srgbClr val="000000"/>
                </a:solidFill>
                <a:effectLst/>
                <a:uLnTx/>
                <a:uFillTx/>
                <a:latin typeface="Calibri"/>
                <a:ea typeface="Calibri"/>
                <a:cs typeface="Calibri"/>
                <a:sym typeface="Calibri"/>
              </a:rPr>
              <a:t>5 continents</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8"/>
          <p:cNvPicPr preferRelativeResize="0"/>
          <p:nvPr/>
        </p:nvPicPr>
        <p:blipFill rotWithShape="1">
          <a:blip r:embed="rId3" cstate="screen">
            <a:alphaModFix amt="5000"/>
            <a:extLst>
              <a:ext uri="{28A0092B-C50C-407E-A947-70E740481C1C}">
                <a14:useLocalDpi xmlns:a14="http://schemas.microsoft.com/office/drawing/2010/main"/>
              </a:ext>
            </a:extLst>
          </a:blip>
          <a:srcRect l="11237"/>
          <a:stretch/>
        </p:blipFill>
        <p:spPr>
          <a:xfrm>
            <a:off x="88300" y="965475"/>
            <a:ext cx="9039073" cy="5826525"/>
          </a:xfrm>
          <a:prstGeom prst="rect">
            <a:avLst/>
          </a:prstGeom>
          <a:noFill/>
          <a:ln>
            <a:noFill/>
          </a:ln>
        </p:spPr>
      </p:pic>
      <p:sp>
        <p:nvSpPr>
          <p:cNvPr id="139" name="Google Shape;139;p18"/>
          <p:cNvSpPr txBox="1">
            <a:spLocks noGrp="1"/>
          </p:cNvSpPr>
          <p:nvPr>
            <p:ph type="title"/>
          </p:nvPr>
        </p:nvSpPr>
        <p:spPr>
          <a:xfrm>
            <a:off x="278436" y="157678"/>
            <a:ext cx="87729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TG-Dental – Contributors</a:t>
            </a:r>
            <a:endParaRPr sz="3200" b="0" i="0" u="none" strike="noStrike" cap="none">
              <a:solidFill>
                <a:schemeClr val="accent1"/>
              </a:solidFill>
              <a:latin typeface="Calibri"/>
              <a:ea typeface="Calibri"/>
              <a:cs typeface="Calibri"/>
              <a:sym typeface="Calibri"/>
            </a:endParaRPr>
          </a:p>
        </p:txBody>
      </p:sp>
      <p:pic>
        <p:nvPicPr>
          <p:cNvPr id="140" name="Google Shape;140;p18" descr="Google Shape;97;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141" name="Google Shape;141;p18"/>
          <p:cNvSpPr txBox="1"/>
          <p:nvPr/>
        </p:nvSpPr>
        <p:spPr>
          <a:xfrm>
            <a:off x="185624" y="-572319"/>
            <a:ext cx="8772900" cy="99420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4472C4"/>
              </a:buClr>
              <a:buSzPts val="4000"/>
              <a:buFont typeface="Calibri"/>
              <a:buNone/>
              <a:tabLst/>
              <a:defRPr/>
            </a:pPr>
            <a:endParaRPr kumimoji="0" sz="4000" b="0" i="0" u="none" strike="noStrike" kern="0" cap="none" spc="0" normalizeH="0" baseline="0" noProof="0">
              <a:ln>
                <a:noFill/>
              </a:ln>
              <a:solidFill>
                <a:srgbClr val="4472C4"/>
              </a:solidFill>
              <a:effectLst/>
              <a:uLnTx/>
              <a:uFillTx/>
              <a:latin typeface="Calibri"/>
              <a:ea typeface="Calibri"/>
              <a:cs typeface="Calibri"/>
              <a:sym typeface="Calibri"/>
            </a:endParaRPr>
          </a:p>
        </p:txBody>
      </p:sp>
      <p:pic>
        <p:nvPicPr>
          <p:cNvPr id="142" name="Google Shape;142;p1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2975" y="1798938"/>
            <a:ext cx="9144003" cy="447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9"/>
          <p:cNvPicPr preferRelativeResize="0"/>
          <p:nvPr/>
        </p:nvPicPr>
        <p:blipFill rotWithShape="1">
          <a:blip r:embed="rId3" cstate="screen">
            <a:alphaModFix amt="5000"/>
            <a:extLst>
              <a:ext uri="{28A0092B-C50C-407E-A947-70E740481C1C}">
                <a14:useLocalDpi xmlns:a14="http://schemas.microsoft.com/office/drawing/2010/main"/>
              </a:ext>
            </a:extLst>
          </a:blip>
          <a:srcRect l="11237"/>
          <a:stretch/>
        </p:blipFill>
        <p:spPr>
          <a:xfrm>
            <a:off x="88300" y="965475"/>
            <a:ext cx="9039073" cy="5826525"/>
          </a:xfrm>
          <a:prstGeom prst="rect">
            <a:avLst/>
          </a:prstGeom>
          <a:noFill/>
          <a:ln>
            <a:noFill/>
          </a:ln>
        </p:spPr>
      </p:pic>
      <p:sp>
        <p:nvSpPr>
          <p:cNvPr id="148" name="Google Shape;148;p19"/>
          <p:cNvSpPr txBox="1">
            <a:spLocks noGrp="1"/>
          </p:cNvSpPr>
          <p:nvPr>
            <p:ph type="title"/>
          </p:nvPr>
        </p:nvSpPr>
        <p:spPr>
          <a:xfrm>
            <a:off x="278436" y="157678"/>
            <a:ext cx="87729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TG-Dental – Contributors</a:t>
            </a:r>
            <a:endParaRPr sz="3200" b="0" i="0" u="none" strike="noStrike" cap="none">
              <a:solidFill>
                <a:schemeClr val="accent1"/>
              </a:solidFill>
              <a:latin typeface="Calibri"/>
              <a:ea typeface="Calibri"/>
              <a:cs typeface="Calibri"/>
              <a:sym typeface="Calibri"/>
            </a:endParaRPr>
          </a:p>
        </p:txBody>
      </p:sp>
      <p:pic>
        <p:nvPicPr>
          <p:cNvPr id="149" name="Google Shape;149;p19" descr="Google Shape;97;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150" name="Google Shape;150;p19"/>
          <p:cNvSpPr txBox="1"/>
          <p:nvPr/>
        </p:nvSpPr>
        <p:spPr>
          <a:xfrm>
            <a:off x="185624" y="-572319"/>
            <a:ext cx="8772900" cy="99420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4472C4"/>
              </a:buClr>
              <a:buSzPts val="4000"/>
              <a:buFont typeface="Calibri"/>
              <a:buNone/>
              <a:tabLst/>
              <a:defRPr/>
            </a:pPr>
            <a:endParaRPr kumimoji="0" sz="4000" b="0" i="0" u="none" strike="noStrike" kern="0" cap="none" spc="0" normalizeH="0" baseline="0" noProof="0">
              <a:ln>
                <a:noFill/>
              </a:ln>
              <a:solidFill>
                <a:srgbClr val="4472C4"/>
              </a:solidFill>
              <a:effectLst/>
              <a:uLnTx/>
              <a:uFillTx/>
              <a:latin typeface="Calibri"/>
              <a:ea typeface="Calibri"/>
              <a:cs typeface="Calibri"/>
              <a:sym typeface="Calibri"/>
            </a:endParaRPr>
          </a:p>
        </p:txBody>
      </p:sp>
      <p:pic>
        <p:nvPicPr>
          <p:cNvPr id="151" name="Google Shape;151;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6475" y="1745063"/>
            <a:ext cx="9144003" cy="4429126"/>
          </a:xfrm>
          <a:prstGeom prst="rect">
            <a:avLst/>
          </a:prstGeom>
          <a:noFill/>
          <a:ln>
            <a:noFill/>
          </a:ln>
        </p:spPr>
      </p:pic>
      <p:pic>
        <p:nvPicPr>
          <p:cNvPr id="152" name="Google Shape;152;p19"/>
          <p:cNvPicPr preferRelativeResize="0"/>
          <p:nvPr/>
        </p:nvPicPr>
        <p:blipFill>
          <a:blip r:embed="rId6" cstate="screen">
            <a:alphaModFix amt="39000"/>
            <a:extLst>
              <a:ext uri="{28A0092B-C50C-407E-A947-70E740481C1C}">
                <a14:useLocalDpi xmlns:a14="http://schemas.microsoft.com/office/drawing/2010/main"/>
              </a:ext>
            </a:extLst>
          </a:blip>
          <a:stretch>
            <a:fillRect/>
          </a:stretch>
        </p:blipFill>
        <p:spPr>
          <a:xfrm>
            <a:off x="4848225" y="2257675"/>
            <a:ext cx="1569075" cy="1688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374275" y="26025"/>
            <a:ext cx="6729000" cy="99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TDD – </a:t>
            </a:r>
            <a:r>
              <a:rPr lang="de-DE" sz="3200">
                <a:solidFill>
                  <a:schemeClr val="accent1"/>
                </a:solidFill>
              </a:rPr>
              <a:t>Section 3: Topic description and subtopics</a:t>
            </a:r>
            <a:endParaRPr sz="3200" b="0" i="0" u="none" strike="noStrike" cap="none">
              <a:solidFill>
                <a:schemeClr val="accent1"/>
              </a:solidFill>
              <a:latin typeface="Calibri"/>
              <a:ea typeface="Calibri"/>
              <a:cs typeface="Calibri"/>
              <a:sym typeface="Calibri"/>
            </a:endParaRPr>
          </a:p>
        </p:txBody>
      </p:sp>
      <p:pic>
        <p:nvPicPr>
          <p:cNvPr id="159" name="Google Shape;159;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00350" y="497757"/>
            <a:ext cx="6729001" cy="6055444"/>
          </a:xfrm>
          <a:prstGeom prst="rect">
            <a:avLst/>
          </a:prstGeom>
          <a:noFill/>
          <a:ln>
            <a:noFill/>
          </a:ln>
        </p:spPr>
      </p:pic>
      <p:pic>
        <p:nvPicPr>
          <p:cNvPr id="160" name="Google Shape;160;p20" descr="Google Shape;97;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pic>
        <p:nvPicPr>
          <p:cNvPr id="161" name="Google Shape;161;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13800" y="6130375"/>
            <a:ext cx="785275" cy="698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371249" y="238614"/>
            <a:ext cx="8772751" cy="994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b="0" i="0" u="none" strike="noStrike" cap="none">
                <a:solidFill>
                  <a:schemeClr val="accent1"/>
                </a:solidFill>
                <a:latin typeface="Calibri"/>
                <a:ea typeface="Calibri"/>
                <a:cs typeface="Calibri"/>
                <a:sym typeface="Calibri"/>
              </a:rPr>
              <a:t>Activities since Meeting </a:t>
            </a:r>
            <a:r>
              <a:rPr lang="de-DE" sz="3200">
                <a:solidFill>
                  <a:schemeClr val="accent1"/>
                </a:solidFill>
              </a:rPr>
              <a:t>M</a:t>
            </a:r>
            <a:r>
              <a:rPr lang="de-DE" sz="3200" b="0" i="0" u="none" strike="noStrike" cap="none">
                <a:solidFill>
                  <a:schemeClr val="accent1"/>
                </a:solidFill>
                <a:latin typeface="Calibri"/>
                <a:ea typeface="Calibri"/>
                <a:cs typeface="Calibri"/>
                <a:sym typeface="Calibri"/>
              </a:rPr>
              <a:t> </a:t>
            </a:r>
            <a:endParaRPr sz="3200"/>
          </a:p>
        </p:txBody>
      </p:sp>
      <p:sp>
        <p:nvSpPr>
          <p:cNvPr id="167" name="Google Shape;167;p21"/>
          <p:cNvSpPr txBox="1">
            <a:spLocks noGrp="1"/>
          </p:cNvSpPr>
          <p:nvPr>
            <p:ph type="body" idx="1"/>
          </p:nvPr>
        </p:nvSpPr>
        <p:spPr>
          <a:xfrm>
            <a:off x="631000" y="1570775"/>
            <a:ext cx="7881900" cy="50400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000"/>
              <a:buFont typeface="Calibri"/>
              <a:buChar char="−"/>
            </a:pPr>
            <a:r>
              <a:rPr lang="de-DE" sz="2000"/>
              <a:t>Welcoming </a:t>
            </a:r>
            <a:r>
              <a:rPr lang="de-DE" sz="2000" u="sng"/>
              <a:t>nineteen</a:t>
            </a:r>
            <a:r>
              <a:rPr lang="de-DE" sz="2000"/>
              <a:t> new members to the topic group</a:t>
            </a:r>
            <a:endParaRPr sz="2000"/>
          </a:p>
          <a:p>
            <a:pPr marL="228600" lvl="1" indent="-203200" algn="l" rtl="0">
              <a:lnSpc>
                <a:spcPct val="90000"/>
              </a:lnSpc>
              <a:spcBef>
                <a:spcPts val="1000"/>
              </a:spcBef>
              <a:spcAft>
                <a:spcPts val="0"/>
              </a:spcAft>
              <a:buClr>
                <a:schemeClr val="dk1"/>
              </a:buClr>
              <a:buSzPts val="2000"/>
              <a:buFont typeface="Calibri"/>
              <a:buChar char="−"/>
            </a:pPr>
            <a:r>
              <a:rPr lang="de-DE" sz="2000"/>
              <a:t>Advancing TDD subtopics and adding the Endodontics subtopic group (section 3 in TDD)</a:t>
            </a:r>
            <a:endParaRPr sz="1400"/>
          </a:p>
          <a:p>
            <a:pPr marL="228600" lvl="0" indent="-203200" algn="l" rtl="0">
              <a:lnSpc>
                <a:spcPct val="90000"/>
              </a:lnSpc>
              <a:spcBef>
                <a:spcPts val="1000"/>
              </a:spcBef>
              <a:spcAft>
                <a:spcPts val="0"/>
              </a:spcAft>
              <a:buClr>
                <a:schemeClr val="dk1"/>
              </a:buClr>
              <a:buSzPts val="2000"/>
              <a:buFont typeface="Noto Sans Symbols"/>
              <a:buChar char="−"/>
            </a:pPr>
            <a:r>
              <a:rPr lang="de-DE" sz="2000"/>
              <a:t>Established a team to contribute to Ethics (section 4 in TDD)</a:t>
            </a:r>
            <a:endParaRPr sz="2000"/>
          </a:p>
          <a:p>
            <a:pPr marL="228600" lvl="0" indent="-203200" algn="l" rtl="0">
              <a:lnSpc>
                <a:spcPct val="90000"/>
              </a:lnSpc>
              <a:spcBef>
                <a:spcPts val="1000"/>
              </a:spcBef>
              <a:spcAft>
                <a:spcPts val="0"/>
              </a:spcAft>
              <a:buSzPts val="2000"/>
              <a:buFont typeface="Calibri"/>
              <a:buChar char="−"/>
            </a:pPr>
            <a:r>
              <a:rPr lang="de-DE" sz="2000"/>
              <a:t>[ongoing] Establishment of a benchmark dataset for tooth classification, detection and segmentation</a:t>
            </a:r>
            <a:endParaRPr sz="2000"/>
          </a:p>
          <a:p>
            <a:pPr marL="228600" lvl="0" indent="-203200" algn="l" rtl="0">
              <a:lnSpc>
                <a:spcPct val="90000"/>
              </a:lnSpc>
              <a:spcBef>
                <a:spcPts val="1000"/>
              </a:spcBef>
              <a:spcAft>
                <a:spcPts val="0"/>
              </a:spcAft>
              <a:buSzPts val="2000"/>
              <a:buChar char="−"/>
            </a:pPr>
            <a:r>
              <a:rPr lang="de-DE" sz="2000"/>
              <a:t>[ongoing] Evaluation of annotation accuracy of dental expert for caries detection on bitewing radiographs</a:t>
            </a:r>
            <a:endParaRPr sz="2000"/>
          </a:p>
          <a:p>
            <a:pPr marL="228600" lvl="0" indent="-203200" algn="l" rtl="0">
              <a:lnSpc>
                <a:spcPct val="90000"/>
              </a:lnSpc>
              <a:spcBef>
                <a:spcPts val="1000"/>
              </a:spcBef>
              <a:spcAft>
                <a:spcPts val="0"/>
              </a:spcAft>
              <a:buSzPts val="2000"/>
              <a:buFont typeface="Calibri"/>
              <a:buChar char="−"/>
            </a:pPr>
            <a:r>
              <a:rPr lang="de-DE" sz="2000"/>
              <a:t>Participation in FG-AI4H Trial Audits 2.0 project</a:t>
            </a:r>
            <a:endParaRPr sz="2000"/>
          </a:p>
          <a:p>
            <a:pPr marL="228600" lvl="0" indent="-203200" algn="l" rtl="0">
              <a:lnSpc>
                <a:spcPct val="90000"/>
              </a:lnSpc>
              <a:spcBef>
                <a:spcPts val="1000"/>
              </a:spcBef>
              <a:spcAft>
                <a:spcPts val="0"/>
              </a:spcAft>
              <a:buSzPts val="2000"/>
              <a:buChar char="−"/>
            </a:pPr>
            <a:r>
              <a:rPr lang="de-DE" sz="2000"/>
              <a:t>Exploration of public reachout via an own website (knowledge hub)  </a:t>
            </a:r>
            <a:endParaRPr sz="2000"/>
          </a:p>
          <a:p>
            <a:pPr marL="228600" lvl="0" indent="-203200" algn="l" rtl="0">
              <a:lnSpc>
                <a:spcPct val="90000"/>
              </a:lnSpc>
              <a:spcBef>
                <a:spcPts val="1000"/>
              </a:spcBef>
              <a:spcAft>
                <a:spcPts val="0"/>
              </a:spcAft>
              <a:buSzPts val="2000"/>
              <a:buChar char="−"/>
            </a:pPr>
            <a:r>
              <a:rPr lang="de-DE" sz="2000"/>
              <a:t>Establishment of research cooperations, which are preparing joint peer-review publications</a:t>
            </a:r>
            <a:endParaRPr sz="2000"/>
          </a:p>
          <a:p>
            <a:pPr marL="685800" marR="0" lvl="1" indent="-215900" algn="l" rtl="0">
              <a:lnSpc>
                <a:spcPct val="90000"/>
              </a:lnSpc>
              <a:spcBef>
                <a:spcPts val="1000"/>
              </a:spcBef>
              <a:spcAft>
                <a:spcPts val="0"/>
              </a:spcAft>
              <a:buSzPts val="1600"/>
              <a:buChar char="−"/>
            </a:pPr>
            <a:r>
              <a:rPr lang="de-DE" sz="1600"/>
              <a:t>Systematic reviews (ethics, implant research, caries detection, …)</a:t>
            </a:r>
            <a:endParaRPr sz="1600"/>
          </a:p>
          <a:p>
            <a:pPr marL="685800" marR="0" lvl="1" indent="-215900" algn="l" rtl="0">
              <a:lnSpc>
                <a:spcPct val="90000"/>
              </a:lnSpc>
              <a:spcBef>
                <a:spcPts val="1000"/>
              </a:spcBef>
              <a:spcAft>
                <a:spcPts val="0"/>
              </a:spcAft>
              <a:buSzPts val="1600"/>
              <a:buChar char="−"/>
            </a:pPr>
            <a:r>
              <a:rPr lang="de-DE" sz="1600"/>
              <a:t>“Automated Detection and Classification Of Jaw Cysts Using Deep Learning” (submitted)</a:t>
            </a:r>
            <a:endParaRPr sz="1600"/>
          </a:p>
        </p:txBody>
      </p:sp>
      <p:pic>
        <p:nvPicPr>
          <p:cNvPr id="168" name="Google Shape;168;p21" descr="Google Shape;97;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24227" y="2154975"/>
            <a:ext cx="813000" cy="541800"/>
          </a:xfrm>
          <a:prstGeom prst="ellipse">
            <a:avLst/>
          </a:prstGeom>
          <a:noFill/>
          <a:ln>
            <a:noFill/>
          </a:ln>
        </p:spPr>
      </p:pic>
      <p:sp>
        <p:nvSpPr>
          <p:cNvPr id="174" name="Google Shape;174;p22"/>
          <p:cNvSpPr txBox="1">
            <a:spLocks noGrp="1"/>
          </p:cNvSpPr>
          <p:nvPr>
            <p:ph type="title"/>
          </p:nvPr>
        </p:nvSpPr>
        <p:spPr>
          <a:xfrm>
            <a:off x="371250" y="238625"/>
            <a:ext cx="68178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de-DE" sz="3200">
                <a:solidFill>
                  <a:schemeClr val="accent1"/>
                </a:solidFill>
              </a:rPr>
              <a:t>Welcoming nineteen new members to the topic group</a:t>
            </a:r>
            <a:endParaRPr sz="3200">
              <a:solidFill>
                <a:schemeClr val="accent1"/>
              </a:solidFill>
            </a:endParaRPr>
          </a:p>
        </p:txBody>
      </p:sp>
      <p:pic>
        <p:nvPicPr>
          <p:cNvPr id="175" name="Google Shape;175;p22" descr="Google Shape;97;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89012" y="26026"/>
            <a:ext cx="1954988" cy="842668"/>
          </a:xfrm>
          <a:prstGeom prst="rect">
            <a:avLst/>
          </a:prstGeom>
          <a:noFill/>
          <a:ln>
            <a:noFill/>
          </a:ln>
        </p:spPr>
      </p:pic>
      <p:sp>
        <p:nvSpPr>
          <p:cNvPr id="176" name="Google Shape;176;p22"/>
          <p:cNvSpPr txBox="1"/>
          <p:nvPr/>
        </p:nvSpPr>
        <p:spPr>
          <a:xfrm>
            <a:off x="6836900" y="2110517"/>
            <a:ext cx="21600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Francesc Perez Pastor</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Collaborating Prof.  Master Orthodontics UB</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IDISBA  Palma, Mallorca, Spain</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7" name="Google Shape;177;p22"/>
          <p:cNvSpPr txBox="1"/>
          <p:nvPr/>
        </p:nvSpPr>
        <p:spPr>
          <a:xfrm>
            <a:off x="6836900" y="4537117"/>
            <a:ext cx="21600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Lisa Schneider</a:t>
            </a:r>
            <a:b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b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Charité – Universitätsmedizin Berlin</a:t>
            </a:r>
            <a:b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b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Germany</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8" name="Google Shape;178;p22"/>
          <p:cNvSpPr txBox="1"/>
          <p:nvPr/>
        </p:nvSpPr>
        <p:spPr>
          <a:xfrm>
            <a:off x="896525" y="13017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Chen Nadler</a:t>
            </a:r>
            <a:b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b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Oral-Maxillofacial Imaging Unit, Hadassah Medical Center, Faculty of Dental Medicine, Hebrew University of Jerusalem, Israel </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p22"/>
          <p:cNvSpPr txBox="1"/>
          <p:nvPr/>
        </p:nvSpPr>
        <p:spPr>
          <a:xfrm>
            <a:off x="3841325" y="47900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Sahel Hassanzadeh-Samani</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Dentofacial Deformities Research Center, Shahid Beheshti University of Medical Sciences</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Tehran, Iran</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0" name="Google Shape;180;p22"/>
          <p:cNvSpPr txBox="1"/>
          <p:nvPr/>
        </p:nvSpPr>
        <p:spPr>
          <a:xfrm>
            <a:off x="896525" y="2099830"/>
            <a:ext cx="2160000" cy="800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Parisa Motie                                                              </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Student Research Committee, school of dentistry</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Shahid Beheshti University of Medical Sciences</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Tehran, Iran</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1" name="Google Shape;181;p22"/>
          <p:cNvSpPr txBox="1"/>
          <p:nvPr/>
        </p:nvSpPr>
        <p:spPr>
          <a:xfrm>
            <a:off x="896525" y="4863970"/>
            <a:ext cx="2160000" cy="1046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Ragda Abdalla-Aslan</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Department of Oral and Maxillofacial Surgery, Rambam Health Care Campus, Haifa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Department of Oral Medicine, Sedation and Maxillofacial Imaging, Hebrew University-Hadassah School of Dental Medicine, Jerusalem, Israel</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2" name="Google Shape;182;p22"/>
          <p:cNvSpPr txBox="1"/>
          <p:nvPr/>
        </p:nvSpPr>
        <p:spPr>
          <a:xfrm>
            <a:off x="3841325" y="2922750"/>
            <a:ext cx="2160000" cy="800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Teodora Karteva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Operative Dentistry &amp; Endodontics</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Department of Operative Dentistry &amp; Endodontics, Medical University - Plovdiv, Bulgaria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3" name="Google Shape;183;p22"/>
          <p:cNvSpPr txBox="1"/>
          <p:nvPr/>
        </p:nvSpPr>
        <p:spPr>
          <a:xfrm>
            <a:off x="3841325" y="39180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Jelena Roganovic</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Associate professor</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Department of Pharmacology in Dentistry, University of Belgrade, Serbia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 name="Google Shape;184;p22"/>
          <p:cNvSpPr txBox="1"/>
          <p:nvPr/>
        </p:nvSpPr>
        <p:spPr>
          <a:xfrm>
            <a:off x="6836900" y="13017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Kunaal Dhingra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Periodontics Division, Centre for Dental Education and Research, All India Institute of Medical Sciences,  New Delhi, India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5" name="Google Shape;185;p22"/>
          <p:cNvSpPr txBox="1"/>
          <p:nvPr/>
        </p:nvSpPr>
        <p:spPr>
          <a:xfrm>
            <a:off x="6836900" y="2796283"/>
            <a:ext cx="2160000" cy="800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Dr. Prabhat Kumar Chaudhari</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Division of Orthodontics and Dentofacial Deformities, Centre for Dental Education and Research (CDER), All India Institute of Medical Sciences (AIIMS), New Delhi, India. </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6" name="Google Shape;186;p22"/>
          <p:cNvSpPr txBox="1"/>
          <p:nvPr/>
        </p:nvSpPr>
        <p:spPr>
          <a:xfrm>
            <a:off x="896525" y="3942590"/>
            <a:ext cx="2160000" cy="800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Olga Tryfonos</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Periodontology Department</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ACTA (Academic Center for Dentistry Amsterdam)</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The Netherlands</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7" name="Google Shape;187;p22"/>
          <p:cNvSpPr txBox="1"/>
          <p:nvPr/>
        </p:nvSpPr>
        <p:spPr>
          <a:xfrm>
            <a:off x="896525" y="3021210"/>
            <a:ext cx="2160000" cy="80018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Prof. Marja </a:t>
            </a:r>
            <a:r>
              <a:rPr kumimoji="0" lang="de-DE" sz="800" b="0" i="0" u="none" strike="noStrike" kern="0" cap="none" spc="0" normalizeH="0" baseline="0" noProof="0" dirty="0" err="1">
                <a:ln>
                  <a:noFill/>
                </a:ln>
                <a:solidFill>
                  <a:srgbClr val="000000"/>
                </a:solidFill>
                <a:effectLst/>
                <a:uLnTx/>
                <a:uFillTx/>
                <a:latin typeface="Calibri"/>
                <a:ea typeface="Calibri"/>
                <a:cs typeface="Calibri"/>
                <a:sym typeface="Calibri"/>
              </a:rPr>
              <a:t>Laine</a:t>
            </a: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dirty="0" err="1">
                <a:ln>
                  <a:noFill/>
                </a:ln>
                <a:solidFill>
                  <a:srgbClr val="000000"/>
                </a:solidFill>
                <a:effectLst/>
                <a:uLnTx/>
                <a:uFillTx/>
                <a:latin typeface="Calibri"/>
                <a:ea typeface="Calibri"/>
                <a:cs typeface="Calibri"/>
                <a:sym typeface="Calibri"/>
              </a:rPr>
              <a:t>Chair</a:t>
            </a: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800" b="0" i="0" u="none" strike="noStrike" kern="0" cap="none" spc="0" normalizeH="0" baseline="0" noProof="0" dirty="0" err="1">
                <a:ln>
                  <a:noFill/>
                </a:ln>
                <a:solidFill>
                  <a:srgbClr val="000000"/>
                </a:solidFill>
                <a:effectLst/>
                <a:uLnTx/>
                <a:uFillTx/>
                <a:latin typeface="Calibri"/>
                <a:ea typeface="Calibri"/>
                <a:cs typeface="Calibri"/>
                <a:sym typeface="Calibri"/>
              </a:rPr>
              <a:t>Periodontology</a:t>
            </a: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 Department</a:t>
            </a:r>
            <a:endParaRPr kumimoji="0" sz="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ACTA (Academic Center </a:t>
            </a:r>
            <a:r>
              <a:rPr kumimoji="0" lang="de-DE" sz="800" b="0" i="0" u="none" strike="noStrike" kern="0" cap="none" spc="0" normalizeH="0" baseline="0" noProof="0" dirty="0" err="1">
                <a:ln>
                  <a:noFill/>
                </a:ln>
                <a:solidFill>
                  <a:srgbClr val="000000"/>
                </a:solidFill>
                <a:effectLst/>
                <a:uLnTx/>
                <a:uFillTx/>
                <a:latin typeface="Calibri"/>
                <a:ea typeface="Calibri"/>
                <a:cs typeface="Calibri"/>
                <a:sym typeface="Calibri"/>
              </a:rPr>
              <a:t>for</a:t>
            </a: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de-DE" sz="800" b="0" i="0" u="none" strike="noStrike" kern="0" cap="none" spc="0" normalizeH="0" baseline="0" noProof="0" dirty="0" err="1">
                <a:ln>
                  <a:noFill/>
                </a:ln>
                <a:solidFill>
                  <a:srgbClr val="000000"/>
                </a:solidFill>
                <a:effectLst/>
                <a:uLnTx/>
                <a:uFillTx/>
                <a:latin typeface="Calibri"/>
                <a:ea typeface="Calibri"/>
                <a:cs typeface="Calibri"/>
                <a:sym typeface="Calibri"/>
              </a:rPr>
              <a:t>Dentistry</a:t>
            </a: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 Amsterdam)</a:t>
            </a:r>
            <a:endParaRPr kumimoji="0" sz="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dirty="0">
                <a:ln>
                  <a:noFill/>
                </a:ln>
                <a:solidFill>
                  <a:srgbClr val="000000"/>
                </a:solidFill>
                <a:effectLst/>
                <a:uLnTx/>
                <a:uFillTx/>
                <a:latin typeface="Calibri"/>
                <a:ea typeface="Calibri"/>
                <a:cs typeface="Calibri"/>
                <a:sym typeface="Calibri"/>
              </a:rPr>
              <a:t>The </a:t>
            </a:r>
            <a:r>
              <a:rPr kumimoji="0" lang="de-DE" sz="800" b="0" i="0" u="none" strike="noStrike" kern="0" cap="none" spc="0" normalizeH="0" baseline="0" noProof="0" dirty="0" err="1">
                <a:ln>
                  <a:noFill/>
                </a:ln>
                <a:solidFill>
                  <a:srgbClr val="000000"/>
                </a:solidFill>
                <a:effectLst/>
                <a:uLnTx/>
                <a:uFillTx/>
                <a:latin typeface="Calibri"/>
                <a:ea typeface="Calibri"/>
                <a:cs typeface="Calibri"/>
                <a:sym typeface="Calibri"/>
              </a:rPr>
              <a:t>Netherlands</a:t>
            </a:r>
            <a:endParaRPr kumimoji="0" sz="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8" name="Google Shape;188;p22"/>
          <p:cNvSpPr txBox="1"/>
          <p:nvPr/>
        </p:nvSpPr>
        <p:spPr>
          <a:xfrm>
            <a:off x="3841325" y="1301750"/>
            <a:ext cx="21600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Rata Rokhshad</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Dental material center, Azad tehran University</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Iran</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9" name="Google Shape;189;p22"/>
          <p:cNvSpPr txBox="1"/>
          <p:nvPr/>
        </p:nvSpPr>
        <p:spPr>
          <a:xfrm>
            <a:off x="3841325" y="20507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Fatemeh Sohrabniya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Research Committee , Shiraz University of Medical Science</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Iran</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0" name="Google Shape;190;p22"/>
          <p:cNvSpPr txBox="1"/>
          <p:nvPr/>
        </p:nvSpPr>
        <p:spPr>
          <a:xfrm>
            <a:off x="6836900" y="37283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Zeynab Pirayesh</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Department of Orthodontics, School of Dentistry, Zanjan University of Medical Sciences, Zanjan, Iran.</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91" name="Google Shape;191;p2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3310" y="3110900"/>
            <a:ext cx="537600" cy="608100"/>
          </a:xfrm>
          <a:prstGeom prst="ellipse">
            <a:avLst/>
          </a:prstGeom>
          <a:noFill/>
          <a:ln>
            <a:noFill/>
          </a:ln>
        </p:spPr>
      </p:pic>
      <p:pic>
        <p:nvPicPr>
          <p:cNvPr id="192" name="Google Shape;192;p2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219650" y="3952260"/>
            <a:ext cx="635100" cy="608700"/>
          </a:xfrm>
          <a:prstGeom prst="ellipse">
            <a:avLst/>
          </a:prstGeom>
          <a:noFill/>
          <a:ln>
            <a:noFill/>
          </a:ln>
        </p:spPr>
      </p:pic>
      <p:pic>
        <p:nvPicPr>
          <p:cNvPr id="193" name="Google Shape;193;p2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268400" y="4823198"/>
            <a:ext cx="537600" cy="610800"/>
          </a:xfrm>
          <a:prstGeom prst="ellipse">
            <a:avLst/>
          </a:prstGeom>
          <a:noFill/>
          <a:ln>
            <a:noFill/>
          </a:ln>
        </p:spPr>
      </p:pic>
      <p:pic>
        <p:nvPicPr>
          <p:cNvPr id="194" name="Google Shape;194;p22"/>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6315327" y="1370599"/>
            <a:ext cx="430800" cy="554100"/>
          </a:xfrm>
          <a:prstGeom prst="ellipse">
            <a:avLst/>
          </a:prstGeom>
          <a:noFill/>
          <a:ln>
            <a:noFill/>
          </a:ln>
        </p:spPr>
      </p:pic>
      <p:pic>
        <p:nvPicPr>
          <p:cNvPr id="195" name="Google Shape;195;p22"/>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6261927" y="3748459"/>
            <a:ext cx="537600" cy="537600"/>
          </a:xfrm>
          <a:prstGeom prst="ellipse">
            <a:avLst/>
          </a:prstGeom>
          <a:noFill/>
          <a:ln>
            <a:noFill/>
          </a:ln>
        </p:spPr>
      </p:pic>
      <p:pic>
        <p:nvPicPr>
          <p:cNvPr id="196" name="Google Shape;196;p22"/>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61927" y="4497513"/>
            <a:ext cx="537600" cy="537600"/>
          </a:xfrm>
          <a:prstGeom prst="ellipse">
            <a:avLst/>
          </a:prstGeom>
          <a:noFill/>
          <a:ln>
            <a:noFill/>
          </a:ln>
        </p:spPr>
      </p:pic>
      <p:pic>
        <p:nvPicPr>
          <p:cNvPr id="197" name="Google Shape;197;p22"/>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93310" y="2188361"/>
            <a:ext cx="537600" cy="566400"/>
          </a:xfrm>
          <a:prstGeom prst="ellipse">
            <a:avLst/>
          </a:prstGeom>
          <a:noFill/>
          <a:ln>
            <a:noFill/>
          </a:ln>
        </p:spPr>
      </p:pic>
      <p:pic>
        <p:nvPicPr>
          <p:cNvPr id="198" name="Google Shape;198;p22"/>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315327" y="2979013"/>
            <a:ext cx="430800" cy="487200"/>
          </a:xfrm>
          <a:prstGeom prst="ellipse">
            <a:avLst/>
          </a:prstGeom>
          <a:noFill/>
          <a:ln>
            <a:noFill/>
          </a:ln>
        </p:spPr>
      </p:pic>
      <p:pic>
        <p:nvPicPr>
          <p:cNvPr id="199" name="Google Shape;199;p22"/>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293310" y="4083024"/>
            <a:ext cx="537600" cy="537600"/>
          </a:xfrm>
          <a:prstGeom prst="ellipse">
            <a:avLst/>
          </a:prstGeom>
          <a:noFill/>
          <a:ln>
            <a:noFill/>
          </a:ln>
        </p:spPr>
      </p:pic>
      <p:pic>
        <p:nvPicPr>
          <p:cNvPr id="200" name="Google Shape;200;p22"/>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44560" y="5075113"/>
            <a:ext cx="635100" cy="635100"/>
          </a:xfrm>
          <a:prstGeom prst="ellipse">
            <a:avLst/>
          </a:prstGeom>
          <a:noFill/>
          <a:ln>
            <a:noFill/>
          </a:ln>
        </p:spPr>
      </p:pic>
      <p:pic>
        <p:nvPicPr>
          <p:cNvPr id="201" name="Google Shape;201;p22"/>
          <p:cNvPicPr preferRelativeResize="0"/>
          <p:nvPr/>
        </p:nvPicPr>
        <p:blipFill rotWithShape="1">
          <a:blip r:embed="rId15" cstate="screen">
            <a:alphaModFix/>
            <a:extLst>
              <a:ext uri="{28A0092B-C50C-407E-A947-70E740481C1C}">
                <a14:useLocalDpi xmlns:a14="http://schemas.microsoft.com/office/drawing/2010/main"/>
              </a:ext>
            </a:extLst>
          </a:blip>
          <a:srcRect t="-958"/>
          <a:stretch/>
        </p:blipFill>
        <p:spPr>
          <a:xfrm>
            <a:off x="3268400" y="1366901"/>
            <a:ext cx="537600" cy="550200"/>
          </a:xfrm>
          <a:prstGeom prst="ellipse">
            <a:avLst/>
          </a:prstGeom>
          <a:noFill/>
          <a:ln>
            <a:noFill/>
          </a:ln>
        </p:spPr>
      </p:pic>
      <p:pic>
        <p:nvPicPr>
          <p:cNvPr id="202" name="Google Shape;202;p22"/>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3268400" y="3037047"/>
            <a:ext cx="537600" cy="571800"/>
          </a:xfrm>
          <a:prstGeom prst="ellipse">
            <a:avLst/>
          </a:prstGeom>
          <a:noFill/>
          <a:ln>
            <a:noFill/>
          </a:ln>
        </p:spPr>
      </p:pic>
      <p:pic>
        <p:nvPicPr>
          <p:cNvPr id="203" name="Google Shape;203;p22"/>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293310" y="1385538"/>
            <a:ext cx="537600" cy="650100"/>
          </a:xfrm>
          <a:prstGeom prst="ellipse">
            <a:avLst/>
          </a:prstGeom>
          <a:noFill/>
          <a:ln>
            <a:noFill/>
          </a:ln>
        </p:spPr>
      </p:pic>
      <p:pic>
        <p:nvPicPr>
          <p:cNvPr id="204" name="Google Shape;204;p22"/>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293310" y="6090009"/>
            <a:ext cx="537600" cy="508200"/>
          </a:xfrm>
          <a:prstGeom prst="ellipse">
            <a:avLst/>
          </a:prstGeom>
          <a:noFill/>
          <a:ln>
            <a:noFill/>
          </a:ln>
        </p:spPr>
      </p:pic>
      <p:pic>
        <p:nvPicPr>
          <p:cNvPr id="205" name="Google Shape;205;p22"/>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315327" y="6110079"/>
            <a:ext cx="430800" cy="514500"/>
          </a:xfrm>
          <a:prstGeom prst="ellipse">
            <a:avLst/>
          </a:prstGeom>
          <a:noFill/>
          <a:ln>
            <a:noFill/>
          </a:ln>
        </p:spPr>
      </p:pic>
      <p:pic>
        <p:nvPicPr>
          <p:cNvPr id="206" name="Google Shape;206;p22"/>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219650" y="5885103"/>
            <a:ext cx="635100" cy="600600"/>
          </a:xfrm>
          <a:prstGeom prst="ellipse">
            <a:avLst/>
          </a:prstGeom>
          <a:noFill/>
          <a:ln>
            <a:noFill/>
          </a:ln>
        </p:spPr>
      </p:pic>
      <p:pic>
        <p:nvPicPr>
          <p:cNvPr id="207" name="Google Shape;207;p2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6315327" y="5318399"/>
            <a:ext cx="430800" cy="473400"/>
          </a:xfrm>
          <a:prstGeom prst="ellipse">
            <a:avLst/>
          </a:prstGeom>
          <a:noFill/>
          <a:ln>
            <a:noFill/>
          </a:ln>
        </p:spPr>
      </p:pic>
      <p:sp>
        <p:nvSpPr>
          <p:cNvPr id="208" name="Google Shape;208;p22"/>
          <p:cNvSpPr txBox="1"/>
          <p:nvPr/>
        </p:nvSpPr>
        <p:spPr>
          <a:xfrm>
            <a:off x="896525" y="60316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Revan Birke Koca-Ünsal</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Assistant Professor, Department of Periodontology, Faculty of Dentistry, University of Kyrenia, Kyrenia, Cyprus</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9" name="Google Shape;209;p22"/>
          <p:cNvSpPr txBox="1"/>
          <p:nvPr/>
        </p:nvSpPr>
        <p:spPr>
          <a:xfrm>
            <a:off x="3841325" y="5662050"/>
            <a:ext cx="2160000" cy="1046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Shada Alsalamah</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Technical Officer, Digital Health and Innovations Department, World Health Organization, Geneva, Switzerland; </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Assistant Professor, College of Computer and Information Sciences, King Saud University, Saudi Arabia, Riyadh.</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0" name="Google Shape;210;p22"/>
          <p:cNvSpPr txBox="1"/>
          <p:nvPr/>
        </p:nvSpPr>
        <p:spPr>
          <a:xfrm>
            <a:off x="6836900" y="6031650"/>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Lubaina T. Arsiwala</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Associate researcher</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Charité – Universitätsmedizin Berlin</a:t>
            </a:r>
            <a:b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b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Germany</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1" name="Google Shape;211;p22"/>
          <p:cNvSpPr txBox="1"/>
          <p:nvPr/>
        </p:nvSpPr>
        <p:spPr>
          <a:xfrm>
            <a:off x="6836900" y="5222883"/>
            <a:ext cx="2160000" cy="677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Sakher AlQahtani</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Associate Professor, College of Dentistry, King Saud University; </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800" b="0" i="0" u="none" strike="noStrike" kern="0" cap="none" spc="0" normalizeH="0" baseline="0" noProof="0">
                <a:ln>
                  <a:noFill/>
                </a:ln>
                <a:solidFill>
                  <a:srgbClr val="000000"/>
                </a:solidFill>
                <a:effectLst/>
                <a:uLnTx/>
                <a:uFillTx/>
                <a:latin typeface="Calibri"/>
                <a:ea typeface="Calibri"/>
                <a:cs typeface="Calibri"/>
                <a:sym typeface="Calibri"/>
              </a:rPr>
              <a:t>Honorary Professor, University of Queensland</a:t>
            </a: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76CC2F-252F-4DAA-BCD4-DBBED80F7705}"/>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1789</TotalTime>
  <Words>1436</Words>
  <Application>Microsoft Office PowerPoint</Application>
  <PresentationFormat>On-screen Show (4:3)</PresentationFormat>
  <Paragraphs>245</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等线</vt:lpstr>
      <vt:lpstr>Arial</vt:lpstr>
      <vt:lpstr>Calibri</vt:lpstr>
      <vt:lpstr>Calibri Light</vt:lpstr>
      <vt:lpstr>Noto Sans Symbols</vt:lpstr>
      <vt:lpstr>Office 主题​​</vt:lpstr>
      <vt:lpstr>1_Office 主题​​</vt:lpstr>
      <vt:lpstr>PowerPoint Presentation</vt:lpstr>
      <vt:lpstr>Meeting N   TG-Dental Update</vt:lpstr>
      <vt:lpstr>TG-Dental – An overview</vt:lpstr>
      <vt:lpstr>TG-Dental – Contributors</vt:lpstr>
      <vt:lpstr>TG-Dental – Contributors</vt:lpstr>
      <vt:lpstr>TG-Dental – Contributors</vt:lpstr>
      <vt:lpstr>TDD – Section 3: Topic description and subtopics</vt:lpstr>
      <vt:lpstr>Activities since Meeting M </vt:lpstr>
      <vt:lpstr>Welcoming nineteen new members to the topic group</vt:lpstr>
      <vt:lpstr>Advancing TDD subtopics and adding the Endodontics subtopic group (section 3 in TDD)</vt:lpstr>
      <vt:lpstr>Established a team to contribute to Ethics (section 4 in TDD)</vt:lpstr>
      <vt:lpstr>Establishment of a benchmark dataset for tooth classification, detection and segmentation</vt:lpstr>
      <vt:lpstr>Evaluation of annotation accuracy of dental expert for caries detection on bitewing radiographs</vt:lpstr>
      <vt:lpstr>Participation in FG-AI4H Trial Audits 2.0 project</vt:lpstr>
      <vt:lpstr>Exploration of public reachout via an own website (knowledge hub)  </vt:lpstr>
      <vt:lpstr>Outputs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(TG-Dental)</dc:title>
  <dc:creator>Campos, Simao</dc:creator>
  <cp:lastModifiedBy>Dabiri, Ayda</cp:lastModifiedBy>
  <cp:revision>76</cp:revision>
  <cp:lastPrinted>2019-04-04T08:49:31Z</cp:lastPrinted>
  <dcterms:created xsi:type="dcterms:W3CDTF">2019-03-31T15:53:06Z</dcterms:created>
  <dcterms:modified xsi:type="dcterms:W3CDTF">2022-02-11T14:57:29Z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