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63" r:id="rId6"/>
    <p:sldId id="272" r:id="rId7"/>
    <p:sldId id="280" r:id="rId8"/>
    <p:sldId id="275" r:id="rId9"/>
    <p:sldId id="276" r:id="rId10"/>
    <p:sldId id="277" r:id="rId11"/>
    <p:sldId id="281" r:id="rId12"/>
    <p:sldId id="273" r:id="rId13"/>
    <p:sldId id="274" r:id="rId14"/>
    <p:sldId id="279" r:id="rId15"/>
    <p:sldId id="278" r:id="rId16"/>
    <p:sldId id="258" r:id="rId17"/>
    <p:sldId id="267" r:id="rId18"/>
    <p:sldId id="270" r:id="rId19"/>
    <p:sldId id="271" r:id="rId20"/>
    <p:sldId id="268" r:id="rId21"/>
    <p:sldId id="269" r:id="rId22"/>
    <p:sldId id="266" r:id="rId23"/>
    <p:sldId id="262" r:id="rId2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6B435-DA0E-4094-8694-562B4D8FE562}" v="2" dt="2022-02-15T14:12:30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1302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</pc:docChgLst>
  <pc:docChgLst>
    <pc:chgData name="Dabiri, Ayda" userId="b37f3988-c176-4be8-807a-107e80ddceeb" providerId="ADAL" clId="{3776B435-DA0E-4094-8694-562B4D8FE562}"/>
    <pc:docChg chg="undo custSel delSld modSld">
      <pc:chgData name="Dabiri, Ayda" userId="b37f3988-c176-4be8-807a-107e80ddceeb" providerId="ADAL" clId="{3776B435-DA0E-4094-8694-562B4D8FE562}" dt="2022-02-15T14:12:39.452" v="16" actId="47"/>
      <pc:docMkLst>
        <pc:docMk/>
      </pc:docMkLst>
      <pc:sldChg chg="del">
        <pc:chgData name="Dabiri, Ayda" userId="b37f3988-c176-4be8-807a-107e80ddceeb" providerId="ADAL" clId="{3776B435-DA0E-4094-8694-562B4D8FE562}" dt="2022-02-15T14:12:39.452" v="16" actId="47"/>
        <pc:sldMkLst>
          <pc:docMk/>
          <pc:sldMk cId="2383934936" sldId="256"/>
        </pc:sldMkLst>
      </pc:sldChg>
      <pc:sldChg chg="modSp">
        <pc:chgData name="Dabiri, Ayda" userId="b37f3988-c176-4be8-807a-107e80ddceeb" providerId="ADAL" clId="{3776B435-DA0E-4094-8694-562B4D8FE562}" dt="2022-02-15T14:12:30.833" v="15"/>
        <pc:sldMkLst>
          <pc:docMk/>
          <pc:sldMk cId="2344048152" sldId="257"/>
        </pc:sldMkLst>
        <pc:spChg chg="mod">
          <ac:chgData name="Dabiri, Ayda" userId="b37f3988-c176-4be8-807a-107e80ddceeb" providerId="ADAL" clId="{3776B435-DA0E-4094-8694-562B4D8FE562}" dt="2022-02-15T14:11:13.702" v="13" actId="20577"/>
          <ac:spMkLst>
            <pc:docMk/>
            <pc:sldMk cId="2344048152" sldId="257"/>
            <ac:spMk id="3" creationId="{3AA5875A-E589-402B-B809-F6D4BAA63A02}"/>
          </ac:spMkLst>
        </pc:spChg>
        <pc:graphicFrameChg chg="mod">
          <ac:chgData name="Dabiri, Ayda" userId="b37f3988-c176-4be8-807a-107e80ddceeb" providerId="ADAL" clId="{3776B435-DA0E-4094-8694-562B4D8FE562}" dt="2022-02-15T14:12:30.833" v="15"/>
          <ac:graphicFrameMkLst>
            <pc:docMk/>
            <pc:sldMk cId="2344048152" sldId="257"/>
            <ac:graphicFrameMk id="2" creationId="{11319B83-41D3-459A-A1F4-845662CEA6B8}"/>
          </ac:graphicFrameMkLst>
        </pc:graphicFrameChg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3680550953" sldId="258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2131810429" sldId="262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1723007173" sldId="263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254201980" sldId="266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3046191300" sldId="267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2643404969" sldId="268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2163932829" sldId="269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3346625343" sldId="270"/>
        </pc:sldMkLst>
      </pc:sldChg>
      <pc:sldChg chg="del">
        <pc:chgData name="Dabiri, Ayda" userId="b37f3988-c176-4be8-807a-107e80ddceeb" providerId="ADAL" clId="{3776B435-DA0E-4094-8694-562B4D8FE562}" dt="2022-02-15T14:12:04.135" v="14" actId="47"/>
        <pc:sldMkLst>
          <pc:docMk/>
          <pc:sldMk cId="3225759653" sldId="271"/>
        </pc:sldMkLst>
      </pc:sldChg>
    </pc:docChg>
  </pc:docChgLst>
  <pc:docChgLst>
    <pc:chgData name="Simao Ferraz" userId="a1bf0726-548b-4db8-a746-2e19b5e24da4" providerId="ADAL" clId="{69EF09B1-A933-448A-B950-25F8866D31FB}"/>
  </pc:docChgLst>
  <pc:docChgLst>
    <pc:chgData name="Campos, Simao" userId="a1bf0726-548b-4db8-a746-2e19b5e24da4" providerId="ADAL" clId="{4C9FE182-AD50-4CA9-B5B7-B12D5C51583E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ingshu@infervisi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778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14061"/>
              </p:ext>
            </p:extLst>
          </p:nvPr>
        </p:nvGraphicFramePr>
        <p:xfrm>
          <a:off x="902034" y="2838983"/>
          <a:ext cx="7112397" cy="2354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DiagnosticCT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Topic Driver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DiagnosticCT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QI Ji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altLang="zh-CN" sz="1800" dirty="0">
                          <a:hlinkClick r:id="rId3"/>
                        </a:rPr>
                        <a:t>qji</a:t>
                      </a:r>
                      <a:r>
                        <a:rPr lang="en-US" sz="1800" dirty="0">
                          <a:hlinkClick r:id="rId3"/>
                        </a:rPr>
                        <a:t>@infervision.com</a:t>
                      </a:r>
                      <a:r>
                        <a:rPr lang="en-US" sz="1800" dirty="0"/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research about lung tumor detection, updates on </a:t>
                      </a:r>
                      <a:r>
                        <a:rPr lang="en-US" altLang="zh-CN" sz="1800" dirty="0"/>
                        <a:t>three </a:t>
                      </a:r>
                      <a:r>
                        <a:rPr lang="en-US" sz="1800" dirty="0"/>
                        <a:t>indicators for </a:t>
                      </a:r>
                      <a:r>
                        <a:rPr lang="en-US" altLang="zh-CN" sz="1800" dirty="0"/>
                        <a:t>secondary</a:t>
                      </a:r>
                      <a:r>
                        <a:rPr lang="en-US" sz="1800" dirty="0"/>
                        <a:t> benchmarking metrics and future plans for further indicators and methods.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5931861" y="602812"/>
            <a:ext cx="2422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FGAI4H-N-009-A03-R01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5147760" y="972144"/>
            <a:ext cx="320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15-17 February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The Accuracy of the ICLR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F25BEF9-C62E-4921-BB24-B0C9A8D6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6" y="1230628"/>
            <a:ext cx="5751027" cy="48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Assessing the predictive accuracy of lung cancer, metastases, and benign lesions using an artificial intelligence-driven computer-aided diagnosis system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92727" y="2429635"/>
            <a:ext cx="775854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Conclusion: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The accuracy of the ICLR for risk prediction is very high for primary lung cancers but poor for metastases and benign lesions.</a:t>
            </a:r>
          </a:p>
        </p:txBody>
      </p:sp>
    </p:spTree>
    <p:extLst>
      <p:ext uri="{BB962C8B-B14F-4D97-AF65-F5344CB8AC3E}">
        <p14:creationId xmlns:p14="http://schemas.microsoft.com/office/powerpoint/2010/main" val="276163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260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Assessing the predictive accuracy of lung cancer, metastases, and benign lesions using an artificial intelligence-driven computer-aided diagnosis system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3692192" y="4112829"/>
            <a:ext cx="511400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Quantitative Imaging in Medicine and Surgery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doi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: 10.21037/qims-20-1314</a:t>
            </a:r>
          </a:p>
        </p:txBody>
      </p:sp>
    </p:spTree>
    <p:extLst>
      <p:ext uri="{BB962C8B-B14F-4D97-AF65-F5344CB8AC3E}">
        <p14:creationId xmlns:p14="http://schemas.microsoft.com/office/powerpoint/2010/main" val="94457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Secondary Benchmarking Metrics</a:t>
            </a:r>
            <a:r>
              <a:rPr lang="zh-CN" altLang="zh-CN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28650" y="1374292"/>
            <a:ext cx="775854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In addition to the primary benchmarking metrics, other performance metrics relevant to the task at hand should be included as secondary benchmark metrics.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Robustness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Reproducibility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Generalization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5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Robustness 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820D7538-C37D-4702-9DB8-AE9192D5488B}"/>
              </a:ext>
            </a:extLst>
          </p:cNvPr>
          <p:cNvSpPr/>
          <p:nvPr/>
        </p:nvSpPr>
        <p:spPr>
          <a:xfrm>
            <a:off x="628650" y="1374292"/>
            <a:ext cx="775854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Evaluate various factors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Obtain or simulate relevant data </a:t>
            </a:r>
          </a:p>
        </p:txBody>
      </p:sp>
    </p:spTree>
    <p:extLst>
      <p:ext uri="{BB962C8B-B14F-4D97-AF65-F5344CB8AC3E}">
        <p14:creationId xmlns:p14="http://schemas.microsoft.com/office/powerpoint/2010/main" val="304619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Robustness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41AC4598-06F4-48C5-AB9E-F7F7E6303FA8}"/>
              </a:ext>
            </a:extLst>
          </p:cNvPr>
          <p:cNvSpPr/>
          <p:nvPr/>
        </p:nvSpPr>
        <p:spPr>
          <a:xfrm>
            <a:off x="628650" y="1374292"/>
            <a:ext cx="775854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Adversarial testing for hardware changes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Adversarial testing for software pre-processing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Adversarial testing for spoofing attacks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Stress test</a:t>
            </a:r>
          </a:p>
        </p:txBody>
      </p:sp>
    </p:spTree>
    <p:extLst>
      <p:ext uri="{BB962C8B-B14F-4D97-AF65-F5344CB8AC3E}">
        <p14:creationId xmlns:p14="http://schemas.microsoft.com/office/powerpoint/2010/main" val="334662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Stress Test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41AC4598-06F4-48C5-AB9E-F7F7E6303FA8}"/>
              </a:ext>
            </a:extLst>
          </p:cNvPr>
          <p:cNvSpPr/>
          <p:nvPr/>
        </p:nvSpPr>
        <p:spPr>
          <a:xfrm>
            <a:off x="628650" y="1374292"/>
            <a:ext cx="7758546" cy="513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Stress testing is to test the performance, reliability, stability, etc. of an algorithm model in the simulation of long-term extreme inputs or environments that may be encountered in practical applications.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The selection of stress test samples can follow the following principles: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a) images with older subjects;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b) imaging of specific diseases;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c) images with artifacts but meeting data quality requirements;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d) the layer thickness of the image is extremely large or small;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e) the image series contains a very large number of images;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f) with implants (interfering items);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g) with complications;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h) multiple, diffuse lesions.</a:t>
            </a:r>
          </a:p>
        </p:txBody>
      </p:sp>
    </p:spTree>
    <p:extLst>
      <p:ext uri="{BB962C8B-B14F-4D97-AF65-F5344CB8AC3E}">
        <p14:creationId xmlns:p14="http://schemas.microsoft.com/office/powerpoint/2010/main" val="322575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Reproducibility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1F11AFEC-0078-4DB8-AC14-323542887D93}"/>
              </a:ext>
            </a:extLst>
          </p:cNvPr>
          <p:cNvSpPr/>
          <p:nvPr/>
        </p:nvSpPr>
        <p:spPr>
          <a:xfrm>
            <a:off x="628650" y="1374292"/>
            <a:ext cx="775854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Testers should repeat the test on the same test set, and the number of tests should not be less than three times.</a:t>
            </a:r>
          </a:p>
        </p:txBody>
      </p:sp>
    </p:spTree>
    <p:extLst>
      <p:ext uri="{BB962C8B-B14F-4D97-AF65-F5344CB8AC3E}">
        <p14:creationId xmlns:p14="http://schemas.microsoft.com/office/powerpoint/2010/main" val="264340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Generalization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41AC4598-06F4-48C5-AB9E-F7F7E6303FA8}"/>
              </a:ext>
            </a:extLst>
          </p:cNvPr>
          <p:cNvSpPr/>
          <p:nvPr/>
        </p:nvSpPr>
        <p:spPr>
          <a:xfrm>
            <a:off x="628650" y="1374292"/>
            <a:ext cx="775854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Generalization ability refers to the ability of the algorithm to adapt to unfamiliar samples.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Analyze the differences between the training set and real-world samples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Verify the generalization ability of the algorithm</a:t>
            </a:r>
          </a:p>
        </p:txBody>
      </p:sp>
    </p:spTree>
    <p:extLst>
      <p:ext uri="{BB962C8B-B14F-4D97-AF65-F5344CB8AC3E}">
        <p14:creationId xmlns:p14="http://schemas.microsoft.com/office/powerpoint/2010/main" val="216393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B9754C-058F-F54E-934C-B21451CC7C89}"/>
              </a:ext>
            </a:extLst>
          </p:cNvPr>
          <p:cNvSpPr/>
          <p:nvPr/>
        </p:nvSpPr>
        <p:spPr>
          <a:xfrm>
            <a:off x="477982" y="376489"/>
            <a:ext cx="8188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Future Plans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289E59-1BFC-4D4B-9F36-E86CBF8EE400}"/>
              </a:ext>
            </a:extLst>
          </p:cNvPr>
          <p:cNvSpPr/>
          <p:nvPr/>
        </p:nvSpPr>
        <p:spPr>
          <a:xfrm>
            <a:off x="595746" y="1457327"/>
            <a:ext cx="6220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More discussion on different indicators and explanation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Nodule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characterization indicators: size measurement, density, classification and malignancy</a:t>
            </a:r>
          </a:p>
        </p:txBody>
      </p:sp>
    </p:spTree>
    <p:extLst>
      <p:ext uri="{BB962C8B-B14F-4D97-AF65-F5344CB8AC3E}">
        <p14:creationId xmlns:p14="http://schemas.microsoft.com/office/powerpoint/2010/main" val="25420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3A6E22-0034-E143-BB41-95D87F778D90}"/>
              </a:ext>
            </a:extLst>
          </p:cNvPr>
          <p:cNvSpPr/>
          <p:nvPr/>
        </p:nvSpPr>
        <p:spPr>
          <a:xfrm>
            <a:off x="628649" y="1387917"/>
            <a:ext cx="7886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Establish a standardized assessment framework for the evaluation of AI-based methods for medical applications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Propose a benchmark for AI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in volumetric Chest CT which include data format, desired data for AI training and testing as well as AI performance evaluation methodologies.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C282608-144C-2D4B-A957-F58982CCE620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j-cs"/>
              </a:rPr>
              <a:t>Purpose of the TG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j-cs"/>
              </a:rPr>
              <a:t> 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CCE672-CD53-C34C-AA26-493DB91ED747}"/>
              </a:ext>
            </a:extLst>
          </p:cNvPr>
          <p:cNvSpPr/>
          <p:nvPr/>
        </p:nvSpPr>
        <p:spPr>
          <a:xfrm>
            <a:off x="628649" y="4005836"/>
            <a:ext cx="81412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Include a general review of a specific area of Chest CT lung cancer detection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Relevant existing AI solutions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AI Input Data Structure and Output Data Structure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Test Data Labels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Score and Metrics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 updated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Available Public Data and Undisclosed Test Data Set Collection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Reporting Methodology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3CCCF947-7286-B141-886B-A5CB557158FA}"/>
              </a:ext>
            </a:extLst>
          </p:cNvPr>
          <p:cNvSpPr txBox="1">
            <a:spLocks/>
          </p:cNvSpPr>
          <p:nvPr/>
        </p:nvSpPr>
        <p:spPr>
          <a:xfrm>
            <a:off x="628647" y="3343054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 Light" panose="02010600030101010101" pitchFamily="2" charset="-122"/>
                <a:cs typeface="+mj-cs"/>
              </a:rPr>
              <a:t>Structure and Content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等线 Light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00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ThinkPad\Desktop\桌面\网站用图\产品解决方案\肺部疾病智能解决方案.png肺部疾病智能解决方案">
            <a:extLst>
              <a:ext uri="{FF2B5EF4-FFF2-40B4-BE49-F238E27FC236}">
                <a16:creationId xmlns:a16="http://schemas.microsoft.com/office/drawing/2014/main" id="{48192CE1-43E8-AB4A-85EF-F886FB8D6BD6}"/>
              </a:ext>
            </a:extLst>
          </p:cNvPr>
          <p:cNvPicPr>
            <a:picLocks noChangeAspect="1"/>
          </p:cNvPicPr>
          <p:nvPr/>
        </p:nvPicPr>
        <p:blipFill>
          <a:blip r:embed="rId2" cstate="hqprint"/>
          <a:srcRect/>
          <a:stretch>
            <a:fillRect/>
          </a:stretch>
        </p:blipFill>
        <p:spPr>
          <a:xfrm>
            <a:off x="4918365" y="2472131"/>
            <a:ext cx="4225636" cy="25404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05634F-C21E-1D49-9237-638356690765}"/>
              </a:ext>
            </a:extLst>
          </p:cNvPr>
          <p:cNvSpPr/>
          <p:nvPr/>
        </p:nvSpPr>
        <p:spPr>
          <a:xfrm>
            <a:off x="0" y="2472131"/>
            <a:ext cx="4918365" cy="2540459"/>
          </a:xfrm>
          <a:prstGeom prst="rect">
            <a:avLst/>
          </a:prstGeom>
          <a:solidFill>
            <a:srgbClr val="60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A94A04-139E-6645-BB87-524CFE0EE3DB}"/>
              </a:ext>
            </a:extLst>
          </p:cNvPr>
          <p:cNvSpPr/>
          <p:nvPr/>
        </p:nvSpPr>
        <p:spPr>
          <a:xfrm>
            <a:off x="1122219" y="2905780"/>
            <a:ext cx="8188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Thank You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等线" panose="02010600030101010101" pitchFamily="2" charset="-122"/>
                <a:cs typeface="+mn-cs"/>
              </a:rPr>
              <a:t>qji@infervision.com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Chest CT</a:t>
            </a:r>
            <a:r>
              <a:rPr lang="zh-CN" altLang="zh-CN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28650" y="1374292"/>
            <a:ext cx="775854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A chest computed tomography (CT) scan is an imaging test that takes detailed pictures of the lungs and the inside of the chest. Computers combine the pictures to create a 3-D model showing the size, shape, and position of the lungs and structures in the chest.</a:t>
            </a:r>
          </a:p>
        </p:txBody>
      </p:sp>
    </p:spTree>
    <p:extLst>
      <p:ext uri="{BB962C8B-B14F-4D97-AF65-F5344CB8AC3E}">
        <p14:creationId xmlns:p14="http://schemas.microsoft.com/office/powerpoint/2010/main" val="23202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AI on lung tumor detection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28650" y="1374292"/>
            <a:ext cx="775854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Artificial intelligence (AI) products have been widely used for the clinical detection of primary lung tumors. </a:t>
            </a: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However,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their performance and accuracy in risk prediction for metastases or benign lesions remain underexplored.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800613-0C7F-47DC-AC67-B98D78028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35" y="3198058"/>
            <a:ext cx="6232262" cy="2188632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A69D09BC-CBBB-408C-9954-4A428FEA320E}"/>
              </a:ext>
            </a:extLst>
          </p:cNvPr>
          <p:cNvSpPr/>
          <p:nvPr/>
        </p:nvSpPr>
        <p:spPr>
          <a:xfrm>
            <a:off x="2841858" y="5386690"/>
            <a:ext cx="5114004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A example of 3D convolutional neural network (CNN)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6965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Cases on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</a:rPr>
              <a:t>InferRead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CT Lung Research (ICLR)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CA13FA-C214-4BA6-A273-29F139112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90689"/>
            <a:ext cx="8424000" cy="38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Cases on </a:t>
            </a:r>
            <a:r>
              <a:rPr lang="en-US" altLang="zh-CN" sz="2800" b="1" dirty="0" err="1">
                <a:solidFill>
                  <a:schemeClr val="accent1">
                    <a:lumMod val="75000"/>
                  </a:schemeClr>
                </a:solidFill>
              </a:rPr>
              <a:t>InferRead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 CT Lung Research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A13FA-C214-4BA6-A273-29F139112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44" y="1690689"/>
            <a:ext cx="7868512" cy="38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4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Assessing the predictive accuracy of lung cancer, metastases, and benign lesions using an artificial intelligence-driven computer-aided diagnosis system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92727" y="1934577"/>
            <a:ext cx="7758546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Research sites: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Department of Radiology, Fifth Affiliated Hospital of Sun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Yat-sen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University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Guangdong Provincial Key Laboratory of Biomedical Imaging in Fifth Affiliated Hospital of Sun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Yat-sen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University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Department of Radiology, The First Affiliated Hospital of Nanchang University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Jiangxi Province Medical Imaging Research Institute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Software from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InferVision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Medical Technology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Funding: Guangdong Ministry of Education Industry-University-Research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127464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Method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334E15-1744-7949-88A4-1B96309B7BAC}"/>
              </a:ext>
            </a:extLst>
          </p:cNvPr>
          <p:cNvSpPr/>
          <p:nvPr/>
        </p:nvSpPr>
        <p:spPr>
          <a:xfrm>
            <a:off x="692727" y="1934577"/>
            <a:ext cx="7758546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A retrospective study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486 consecutive resected lung lesions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From September 2015 to November 2018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Using the ICLR software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Based on a 3D convolutional neural network (CNN) with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DenseNet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Two resident doctors independently graded each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leison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The performances of the AI compared to the radiologists</a:t>
            </a:r>
          </a:p>
        </p:txBody>
      </p:sp>
    </p:spTree>
    <p:extLst>
      <p:ext uri="{BB962C8B-B14F-4D97-AF65-F5344CB8AC3E}">
        <p14:creationId xmlns:p14="http://schemas.microsoft.com/office/powerpoint/2010/main" val="16033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2884C-F3C2-0E4E-A887-493E117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Study workflow for patient recruitment</a:t>
            </a:r>
            <a:r>
              <a:rPr lang="zh-CN" altLang="zh-CN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1"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98E47D4-20BD-4139-B39A-1E859922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" y="1690689"/>
            <a:ext cx="7830710" cy="41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503EBE-4426-425D-9EEC-C9E141DB5095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758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Chest CT </vt:lpstr>
      <vt:lpstr>AI on lung tumor detection</vt:lpstr>
      <vt:lpstr>Cases on InferRead CT Lung Research (ICLR)</vt:lpstr>
      <vt:lpstr>Cases on InferRead CT Lung Research</vt:lpstr>
      <vt:lpstr>Assessing the predictive accuracy of lung cancer, metastases, and benign lesions using an artificial intelligence-driven computer-aided diagnosis system</vt:lpstr>
      <vt:lpstr>Method</vt:lpstr>
      <vt:lpstr>Study workflow for patient recruitment </vt:lpstr>
      <vt:lpstr>The Accuracy of the ICLR</vt:lpstr>
      <vt:lpstr>Assessing the predictive accuracy of lung cancer, metastases, and benign lesions using an artificial intelligence-driven computer-aided diagnosis system</vt:lpstr>
      <vt:lpstr>Assessing the predictive accuracy of lung cancer, metastases, and benign lesions using an artificial intelligence-driven computer-aided diagnosis system</vt:lpstr>
      <vt:lpstr>Secondary Benchmarking Metrics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(TG-DiagnosticCT)</dc:title>
  <dc:creator>Campos, Simao</dc:creator>
  <cp:lastModifiedBy>Dabiri, Ayda</cp:lastModifiedBy>
  <cp:revision>77</cp:revision>
  <cp:lastPrinted>2019-04-04T08:49:31Z</cp:lastPrinted>
  <dcterms:created xsi:type="dcterms:W3CDTF">2019-03-31T15:53:06Z</dcterms:created>
  <dcterms:modified xsi:type="dcterms:W3CDTF">2022-02-15T14:13:32Z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