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1"/>
  </p:notesMasterIdLst>
  <p:sldIdLst>
    <p:sldId id="256" r:id="rId6"/>
    <p:sldId id="257" r:id="rId7"/>
    <p:sldId id="282" r:id="rId8"/>
    <p:sldId id="290" r:id="rId9"/>
    <p:sldId id="292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E7FFC-A6CC-4C79-8CAB-9A7BA1EF762B}" v="5" dt="2022-02-18T10:06:02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754E7FFC-A6CC-4C79-8CAB-9A7BA1EF762B}"/>
    <pc:docChg chg="custSel modSld">
      <pc:chgData name="Dabiri, Ayda" userId="b37f3988-c176-4be8-807a-107e80ddceeb" providerId="ADAL" clId="{754E7FFC-A6CC-4C79-8CAB-9A7BA1EF762B}" dt="2022-02-18T10:06:50.845" v="160" actId="20577"/>
      <pc:docMkLst>
        <pc:docMk/>
      </pc:docMkLst>
      <pc:sldChg chg="modSp">
        <pc:chgData name="Dabiri, Ayda" userId="b37f3988-c176-4be8-807a-107e80ddceeb" providerId="ADAL" clId="{754E7FFC-A6CC-4C79-8CAB-9A7BA1EF762B}" dt="2022-02-18T10:06:50.845" v="160" actId="20577"/>
        <pc:sldMkLst>
          <pc:docMk/>
          <pc:sldMk cId="2383934936" sldId="256"/>
        </pc:sldMkLst>
        <pc:spChg chg="mod">
          <ac:chgData name="Dabiri, Ayda" userId="b37f3988-c176-4be8-807a-107e80ddceeb" providerId="ADAL" clId="{754E7FFC-A6CC-4C79-8CAB-9A7BA1EF762B}" dt="2022-02-18T10:05:00.086" v="9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754E7FFC-A6CC-4C79-8CAB-9A7BA1EF762B}" dt="2022-02-18T10:06:50.845" v="160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</pc:docChg>
  </pc:docChgLst>
  <pc:docChgLst>
    <pc:chgData name="Campos, Simao" userId="a1bf0726-548b-4db8-a746-2e19b5e24da4" providerId="ADAL" clId="{3B8B7C98-8EDC-4EB8-AB22-619DE073BAF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8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7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6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8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53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9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51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615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76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82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6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1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24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m5-@-caa.columb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bmuthamb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CfSoZ2gBKzO-GJWdhETy1165tFVUeUOH0-B_7PCElk/edit#gid=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20904" y="935321"/>
            <a:ext cx="198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FGAI4H-N-006-A03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03457" y="1304653"/>
            <a:ext cx="320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24618"/>
              </p:ext>
            </p:extLst>
          </p:nvPr>
        </p:nvGraphicFramePr>
        <p:xfrm>
          <a:off x="1304926" y="2656611"/>
          <a:ext cx="9267824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257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3516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47400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TG-Cardio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(TG-Cardio)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Benjamin R. Henri Muthambi, DrPH, MPH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TG-Cardio Topic Driver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Institutes of Institutes of Epidemiology &amp; Public Health, Inc. South Africa &amp; USA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de-DE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brm5-@-caa.columbia.edu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status of work within TG-Cardio,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cake, table, birthday&#10;&#10;Description automatically generated">
            <a:extLst>
              <a:ext uri="{FF2B5EF4-FFF2-40B4-BE49-F238E27FC236}">
                <a16:creationId xmlns:a16="http://schemas.microsoft.com/office/drawing/2014/main" id="{4F32A5D7-0563-4660-8D2D-3AAAF1D2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1" y="3371914"/>
            <a:ext cx="6933176" cy="2517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DCA7F-69E3-470D-8ECD-3FCD7F4BC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923"/>
            <a:ext cx="12192000" cy="307150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Status Update [ fg-ai4h MEETING N ] FEB-16-2022</a:t>
            </a:r>
            <a:br>
              <a:rPr lang="en-US" sz="3600" dirty="0">
                <a:solidFill>
                  <a:srgbClr val="0070C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fg-ai4h </a:t>
            </a:r>
            <a:r>
              <a:rPr lang="en-US" sz="3600" b="1" dirty="0" err="1"/>
              <a:t>tOPIC</a:t>
            </a:r>
            <a:r>
              <a:rPr lang="en-US" sz="3600" b="1" dirty="0"/>
              <a:t> GROUP | </a:t>
            </a:r>
            <a:r>
              <a:rPr lang="en-US" sz="3600" b="1" dirty="0" err="1"/>
              <a:t>tg</a:t>
            </a:r>
            <a:r>
              <a:rPr lang="en-US" sz="3600" b="1" dirty="0"/>
              <a:t>-cardio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ai use in </a:t>
            </a:r>
            <a:r>
              <a:rPr lang="en-US" sz="3600" dirty="0" err="1">
                <a:solidFill>
                  <a:srgbClr val="FF0000"/>
                </a:solidFill>
              </a:rPr>
              <a:t>cARDIOVASCULAR</a:t>
            </a:r>
            <a:r>
              <a:rPr lang="en-US" sz="3600" dirty="0">
                <a:solidFill>
                  <a:srgbClr val="FF0000"/>
                </a:solidFill>
              </a:rPr>
              <a:t> DISEASE (CVD) management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58A43-0A6C-4649-A5E6-DB71B8754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0150" y="3527081"/>
            <a:ext cx="8791575" cy="2245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UPDATE SUBMITTED BY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DR. BENJAMIN MUTHAMBI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  <a:hlinkClick r:id="rId3"/>
              </a:rPr>
              <a:t>www.linkedin.com/in/bmuthambi</a:t>
            </a:r>
            <a:r>
              <a:rPr lang="en-US" dirty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Snr Scholar-in-Residence/MANAGING DIRECTOR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IEPH/Institutes of Epidemiology &amp; Public Health</a:t>
            </a:r>
          </a:p>
          <a:p>
            <a:pPr algn="ctr"/>
            <a:r>
              <a:rPr lang="en-US" dirty="0"/>
              <a:t>-</a:t>
            </a:r>
          </a:p>
        </p:txBody>
      </p:sp>
      <p:pic>
        <p:nvPicPr>
          <p:cNvPr id="1026" name="Picture 2" descr="http://ieph.dev.onpressidium.com/wp-content/uploads/2016/03/280x80IEPH-logo-lrg-t2-2D.png">
            <a:extLst>
              <a:ext uri="{FF2B5EF4-FFF2-40B4-BE49-F238E27FC236}">
                <a16:creationId xmlns:a16="http://schemas.microsoft.com/office/drawing/2014/main" id="{E805BE69-AC30-4288-8357-9F0FC1B8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1" y="5991078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DD884-CD74-4A4D-96F0-C5EDCAB07CDB}"/>
              </a:ext>
            </a:extLst>
          </p:cNvPr>
          <p:cNvCxnSpPr/>
          <p:nvPr/>
        </p:nvCxnSpPr>
        <p:spPr>
          <a:xfrm>
            <a:off x="271844" y="3336324"/>
            <a:ext cx="1154121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C1B925-54D7-4F00-ACBD-21AEA81FC974}"/>
              </a:ext>
            </a:extLst>
          </p:cNvPr>
          <p:cNvCxnSpPr/>
          <p:nvPr/>
        </p:nvCxnSpPr>
        <p:spPr>
          <a:xfrm>
            <a:off x="208001" y="5951951"/>
            <a:ext cx="1154121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518B-1A87-42F0-B067-FF960EEE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18840"/>
            <a:ext cx="12001494" cy="5704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Tg</a:t>
            </a:r>
            <a:r>
              <a:rPr lang="en-US" dirty="0"/>
              <a:t>-cardio | multiple subtopics in Expanded scope</a:t>
            </a:r>
          </a:p>
        </p:txBody>
      </p:sp>
      <p:pic>
        <p:nvPicPr>
          <p:cNvPr id="6" name="Picture 2" descr="http://ieph.dev.onpressidium.com/wp-content/uploads/2016/03/280x80IEPH-logo-lrg-t2-2D.png">
            <a:extLst>
              <a:ext uri="{FF2B5EF4-FFF2-40B4-BE49-F238E27FC236}">
                <a16:creationId xmlns:a16="http://schemas.microsoft.com/office/drawing/2014/main" id="{87814BBB-2297-4F2B-B14B-02AD73B8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92" y="5991078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E7074-C4C7-4ADD-9ED0-005BB28E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22" y="891961"/>
            <a:ext cx="6978612" cy="48992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SUBTOPIC #1 –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CLINICAL PREDICTIONS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| </a:t>
            </a:r>
            <a:r>
              <a:rPr lang="en-US" b="1" dirty="0">
                <a:solidFill>
                  <a:srgbClr val="FFFF00"/>
                </a:solidFill>
              </a:rPr>
              <a:t>CVD Risk Prediction using AI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SUBTOPIC #2 –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CARDIAC IMAGE ANALYSIS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| </a:t>
            </a:r>
            <a:r>
              <a:rPr lang="en-US" b="1" dirty="0">
                <a:solidFill>
                  <a:srgbClr val="FFFF00"/>
                </a:solidFill>
              </a:rPr>
              <a:t>AI-assisted Coronary CT Image Processing/​Recognition​ for Coronary Artery Disease (CAD) Diagnosis in Coronary Computed Tomography Angiography (CCTA)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SUBTOPIC #3 –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INTELLIGENT ROBOTS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| e.g. Surgical Robot Technologies incl. AI-assisted Minimally Invasive Cardiac Surgery​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SUBTOPIC #4 –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PRECISION MEDICINE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| e.g. AI-assisted Individualized Medicine and healthcare customized for each patient</a:t>
            </a:r>
          </a:p>
        </p:txBody>
      </p:sp>
    </p:spTree>
    <p:extLst>
      <p:ext uri="{BB962C8B-B14F-4D97-AF65-F5344CB8AC3E}">
        <p14:creationId xmlns:p14="http://schemas.microsoft.com/office/powerpoint/2010/main" val="427288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1BE8-9A6F-4F0F-BC9E-26D8E241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293"/>
            <a:ext cx="9905998" cy="4898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Published Manuscript-Format Outputs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416D4A-20F0-4083-8804-EEB5F297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BB14D-59E9-4845-8C10-1668FDD9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6" y="523155"/>
            <a:ext cx="11543767" cy="6263583"/>
          </a:xfrm>
          <a:prstGeom prst="rect">
            <a:avLst/>
          </a:prstGeom>
        </p:spPr>
      </p:pic>
      <p:pic>
        <p:nvPicPr>
          <p:cNvPr id="4" name="Picture 2" descr="http://ieph.dev.onpressidium.com/wp-content/uploads/2016/03/280x80IEPH-logo-lrg-t2-2D.png">
            <a:extLst>
              <a:ext uri="{FF2B5EF4-FFF2-40B4-BE49-F238E27FC236}">
                <a16:creationId xmlns:a16="http://schemas.microsoft.com/office/drawing/2014/main" id="{464006D5-FEB5-4F18-B8B4-9D66D4B6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8" y="6024738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6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518B-1A87-42F0-B067-FF960EEE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18840"/>
            <a:ext cx="12001494" cy="9729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SIGN-UP SHEET FOR SELECTION OF SECTION OF TDD THAT topic GROUP MEMBERS </a:t>
            </a:r>
            <a:r>
              <a:rPr lang="en-US" dirty="0" err="1"/>
              <a:t>WIsH</a:t>
            </a:r>
            <a:r>
              <a:rPr lang="en-US" dirty="0"/>
              <a:t> TO CONTRIBUTE TO</a:t>
            </a:r>
          </a:p>
        </p:txBody>
      </p:sp>
      <p:pic>
        <p:nvPicPr>
          <p:cNvPr id="6" name="Picture 2" descr="http://ieph.dev.onpressidium.com/wp-content/uploads/2016/03/280x80IEPH-logo-lrg-t2-2D.png">
            <a:extLst>
              <a:ext uri="{FF2B5EF4-FFF2-40B4-BE49-F238E27FC236}">
                <a16:creationId xmlns:a16="http://schemas.microsoft.com/office/drawing/2014/main" id="{87814BBB-2297-4F2B-B14B-02AD73B8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92" y="5991078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E7074-C4C7-4ADD-9ED0-005BB28E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03" y="1285801"/>
            <a:ext cx="10333960" cy="4899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TOPIC GROUP MEMBERS INTERESTED IN PARTICIPATING IN THE DRAFTING OF OUTSTANDING SECTIONS OF THE TDD RELEVANT TO  TG-CARDIO'S SUBTOPIC A: AI USE IN CARDIOVASCULAR DISEASE RISK PREDICTION:</a:t>
            </a:r>
          </a:p>
          <a:p>
            <a:r>
              <a:rPr lang="en-US" dirty="0"/>
              <a:t>Please click on the hyperlink below to request access to this Google Sheet in which you can enter your name &amp; email address (Column A: Cells A9 - A17, colored green) and tentative to-do timeframe (Column B: Cells B9 - B17, colored green) in the row corresponding with the sections of the TDD draft that you'd like to volunteer to work on: </a:t>
            </a:r>
            <a:br>
              <a:rPr lang="en-US" dirty="0"/>
            </a:br>
            <a:r>
              <a:rPr lang="en-US" dirty="0">
                <a:hlinkClick r:id="rId3"/>
              </a:rPr>
              <a:t>https://docs.google.com/spreadsheets/d/1pCfSoZ2gBKzO-GJWdhETy1165tFVUeUOH0-B_7PCElk/edit#gid=0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0468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DCBBDC-35FE-4A56-ADD8-CBA7974CE0B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293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Tw Cen MT</vt:lpstr>
      <vt:lpstr>Office 主题​​</vt:lpstr>
      <vt:lpstr>Circuit</vt:lpstr>
      <vt:lpstr>PowerPoint Presentation</vt:lpstr>
      <vt:lpstr>Status Update [ fg-ai4h MEETING N ] FEB-16-2022   fg-ai4h tOPIC GROUP | tg-cardio ai use in cARDIOVASCULAR DISEASE (CVD) management </vt:lpstr>
      <vt:lpstr>Tg-cardio | multiple subtopics in Expanded scope</vt:lpstr>
      <vt:lpstr>Published Manuscript-Format Outputs</vt:lpstr>
      <vt:lpstr>SIGN-UP SHEET FOR SELECTION OF SECTION OF TDD THAT topic GROUP MEMBERS WIsH TO CONTRIBUTE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(TG-Cardio)</dc:title>
  <dc:creator>Campos, Simao</dc:creator>
  <cp:lastModifiedBy>Dabiri, Ayda</cp:lastModifiedBy>
  <cp:revision>72</cp:revision>
  <cp:lastPrinted>2019-04-04T08:49:31Z</cp:lastPrinted>
  <dcterms:created xsi:type="dcterms:W3CDTF">2019-03-31T15:53:06Z</dcterms:created>
  <dcterms:modified xsi:type="dcterms:W3CDTF">2022-02-18T10:07:32Z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