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8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" y="4451603"/>
            <a:ext cx="2887979" cy="2125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1799" y="696833"/>
            <a:ext cx="11028400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2941" y="2928579"/>
            <a:ext cx="5366116" cy="26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24" y="1921108"/>
            <a:ext cx="10358150" cy="2115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rath.kherif@fraunhofer.de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atlas.apache.org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mobi.inovexcor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biba.org/" TargetMode="External"/><Relationship Id="rId5" Type="http://schemas.openxmlformats.org/officeDocument/2006/relationships/hyperlink" Target="https://magda.io/" TargetMode="External"/><Relationship Id="rId4" Type="http://schemas.openxmlformats.org/officeDocument/2006/relationships/hyperlink" Target="https://egeria.odpi.org/" TargetMode="External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8.jpg"/><Relationship Id="rId7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2.jp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jpg"/><Relationship Id="rId9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Ferath.kherif@chuv.ch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3467" y="773594"/>
            <a:ext cx="3202940" cy="75565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791970">
              <a:lnSpc>
                <a:spcPct val="100000"/>
              </a:lnSpc>
              <a:spcBef>
                <a:spcPts val="815"/>
              </a:spcBef>
            </a:pPr>
            <a:r>
              <a:rPr sz="1800" b="1" dirty="0">
                <a:latin typeface="Calibri"/>
                <a:cs typeface="Calibri"/>
              </a:rPr>
              <a:t>FGAI4H-M-057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spc="-10" dirty="0">
                <a:latin typeface="Calibri"/>
                <a:cs typeface="Calibri"/>
              </a:rPr>
              <a:t>E-meeting, 27-29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September </a:t>
            </a:r>
            <a:r>
              <a:rPr sz="1800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01397" y="3246081"/>
          <a:ext cx="7205980" cy="2745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marL="68580">
                        <a:lnSpc>
                          <a:spcPts val="1745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Source: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48590">
                        <a:lnSpc>
                          <a:spcPts val="171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Editor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DEL5.6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Updated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DEL5.6: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practices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report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Title: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Purpose: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Discussion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Contact: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 marR="8820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Ferath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Kherif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CHUV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LREN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Switzerland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E-mail: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5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Ferath.kherif@chuv.ch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Abstract: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49225" marR="2520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PPT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discusses 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latest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updates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deliverable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Updated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DEL5.6: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practices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sourcing.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2178"/>
            <a:ext cx="5262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1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r>
              <a:rPr sz="4400" b="0" spc="-1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scenarios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8589" y="2203100"/>
            <a:ext cx="7165340" cy="11137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4643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latin typeface="Calibri"/>
                <a:cs typeface="Calibri"/>
              </a:rPr>
              <a:t>Data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accessible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repositories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Research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stored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private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databases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Hospitals)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68596" y="3907535"/>
            <a:ext cx="384175" cy="774700"/>
            <a:chOff x="4768596" y="3907535"/>
            <a:chExt cx="384175" cy="774700"/>
          </a:xfrm>
        </p:grpSpPr>
        <p:sp>
          <p:nvSpPr>
            <p:cNvPr id="5" name="object 5"/>
            <p:cNvSpPr/>
            <p:nvPr/>
          </p:nvSpPr>
          <p:spPr>
            <a:xfrm>
              <a:off x="4774692" y="3913631"/>
              <a:ext cx="372110" cy="762000"/>
            </a:xfrm>
            <a:custGeom>
              <a:avLst/>
              <a:gdLst/>
              <a:ahLst/>
              <a:cxnLst/>
              <a:rect l="l" t="t" r="r" b="b"/>
              <a:pathLst>
                <a:path w="372110" h="762000">
                  <a:moveTo>
                    <a:pt x="278891" y="0"/>
                  </a:moveTo>
                  <a:lnTo>
                    <a:pt x="92963" y="0"/>
                  </a:lnTo>
                  <a:lnTo>
                    <a:pt x="92963" y="576072"/>
                  </a:lnTo>
                  <a:lnTo>
                    <a:pt x="0" y="576072"/>
                  </a:lnTo>
                  <a:lnTo>
                    <a:pt x="185927" y="762000"/>
                  </a:lnTo>
                  <a:lnTo>
                    <a:pt x="371855" y="576072"/>
                  </a:lnTo>
                  <a:lnTo>
                    <a:pt x="278891" y="576072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4692" y="3913631"/>
              <a:ext cx="372110" cy="762000"/>
            </a:xfrm>
            <a:custGeom>
              <a:avLst/>
              <a:gdLst/>
              <a:ahLst/>
              <a:cxnLst/>
              <a:rect l="l" t="t" r="r" b="b"/>
              <a:pathLst>
                <a:path w="372110" h="762000">
                  <a:moveTo>
                    <a:pt x="278891" y="0"/>
                  </a:moveTo>
                  <a:lnTo>
                    <a:pt x="278891" y="576072"/>
                  </a:lnTo>
                  <a:lnTo>
                    <a:pt x="371855" y="576072"/>
                  </a:lnTo>
                  <a:lnTo>
                    <a:pt x="185927" y="762000"/>
                  </a:lnTo>
                  <a:lnTo>
                    <a:pt x="0" y="576072"/>
                  </a:lnTo>
                  <a:lnTo>
                    <a:pt x="92963" y="576072"/>
                  </a:lnTo>
                  <a:lnTo>
                    <a:pt x="92963" y="0"/>
                  </a:lnTo>
                  <a:lnTo>
                    <a:pt x="278891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08227" y="4724427"/>
            <a:ext cx="17081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latin typeface="Calibri"/>
                <a:cs typeface="Calibri"/>
              </a:rPr>
              <a:t>Data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Catalogue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39" y="295338"/>
            <a:ext cx="4721860" cy="118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b="0" spc="-20" dirty="0">
                <a:solidFill>
                  <a:srgbClr val="000000"/>
                </a:solidFill>
                <a:latin typeface="Calibri Light"/>
                <a:cs typeface="Calibri Light"/>
              </a:rPr>
              <a:t>RoadMap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ts val="4560"/>
              </a:lnSpc>
            </a:pP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Federated</a:t>
            </a:r>
            <a:r>
              <a:rPr sz="40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catalog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6339" y="1941134"/>
            <a:ext cx="3583304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35" dirty="0">
                <a:latin typeface="Calibri Light"/>
                <a:cs typeface="Calibri Light"/>
              </a:rPr>
              <a:t>Ferath</a:t>
            </a:r>
            <a:r>
              <a:rPr sz="4000" b="0" spc="-3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Kherif </a:t>
            </a:r>
            <a:r>
              <a:rPr sz="4000" b="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Shobha </a:t>
            </a:r>
            <a:r>
              <a:rPr sz="4000" b="0" spc="-20" dirty="0">
                <a:latin typeface="Calibri Light"/>
                <a:cs typeface="Calibri Light"/>
              </a:rPr>
              <a:t>Iyer </a:t>
            </a:r>
            <a:r>
              <a:rPr sz="4000" b="0" spc="-15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Shruti</a:t>
            </a:r>
            <a:r>
              <a:rPr sz="4000" b="0" spc="-6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Choudhary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7472" y="5138928"/>
            <a:ext cx="11058525" cy="183515"/>
            <a:chOff x="347472" y="5138928"/>
            <a:chExt cx="11058525" cy="183515"/>
          </a:xfrm>
        </p:grpSpPr>
        <p:sp>
          <p:nvSpPr>
            <p:cNvPr id="6" name="object 6"/>
            <p:cNvSpPr/>
            <p:nvPr/>
          </p:nvSpPr>
          <p:spPr>
            <a:xfrm>
              <a:off x="353568" y="5231892"/>
              <a:ext cx="10988675" cy="0"/>
            </a:xfrm>
            <a:custGeom>
              <a:avLst/>
              <a:gdLst/>
              <a:ahLst/>
              <a:cxnLst/>
              <a:rect l="l" t="t" r="r" b="b"/>
              <a:pathLst>
                <a:path w="10988675">
                  <a:moveTo>
                    <a:pt x="0" y="0"/>
                  </a:moveTo>
                  <a:lnTo>
                    <a:pt x="10988636" y="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29510" y="51937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044" y="514197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97"/>
                  </a:lnTo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4767" y="514197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97"/>
                  </a:lnTo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7492" y="514197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97"/>
                  </a:lnTo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0216" y="514197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97"/>
                  </a:lnTo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81415" y="514197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97"/>
                  </a:lnTo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89464" y="5138928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97"/>
                  </a:lnTo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6317" y="5587841"/>
            <a:ext cx="1417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1375" y="4288535"/>
            <a:ext cx="647700" cy="647700"/>
            <a:chOff x="341375" y="4288535"/>
            <a:chExt cx="647700" cy="647700"/>
          </a:xfrm>
        </p:grpSpPr>
        <p:sp>
          <p:nvSpPr>
            <p:cNvPr id="16" name="object 16"/>
            <p:cNvSpPr/>
            <p:nvPr/>
          </p:nvSpPr>
          <p:spPr>
            <a:xfrm>
              <a:off x="341375" y="4288535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5994" y="3511"/>
                  </a:lnTo>
                  <a:lnTo>
                    <a:pt x="230319" y="13711"/>
                  </a:lnTo>
                  <a:lnTo>
                    <a:pt x="187324" y="30099"/>
                  </a:lnTo>
                  <a:lnTo>
                    <a:pt x="147511" y="52175"/>
                  </a:lnTo>
                  <a:lnTo>
                    <a:pt x="111381" y="79436"/>
                  </a:lnTo>
                  <a:lnTo>
                    <a:pt x="79436" y="111381"/>
                  </a:lnTo>
                  <a:lnTo>
                    <a:pt x="52175" y="147511"/>
                  </a:lnTo>
                  <a:lnTo>
                    <a:pt x="30099" y="187324"/>
                  </a:lnTo>
                  <a:lnTo>
                    <a:pt x="13711" y="230319"/>
                  </a:lnTo>
                  <a:lnTo>
                    <a:pt x="3511" y="275994"/>
                  </a:lnTo>
                  <a:lnTo>
                    <a:pt x="0" y="323850"/>
                  </a:lnTo>
                  <a:lnTo>
                    <a:pt x="3511" y="371705"/>
                  </a:lnTo>
                  <a:lnTo>
                    <a:pt x="13711" y="417380"/>
                  </a:lnTo>
                  <a:lnTo>
                    <a:pt x="30099" y="460375"/>
                  </a:lnTo>
                  <a:lnTo>
                    <a:pt x="52175" y="500188"/>
                  </a:lnTo>
                  <a:lnTo>
                    <a:pt x="79436" y="536318"/>
                  </a:lnTo>
                  <a:lnTo>
                    <a:pt x="111381" y="568263"/>
                  </a:lnTo>
                  <a:lnTo>
                    <a:pt x="147511" y="595524"/>
                  </a:lnTo>
                  <a:lnTo>
                    <a:pt x="187324" y="617600"/>
                  </a:lnTo>
                  <a:lnTo>
                    <a:pt x="230319" y="633988"/>
                  </a:lnTo>
                  <a:lnTo>
                    <a:pt x="275994" y="644188"/>
                  </a:lnTo>
                  <a:lnTo>
                    <a:pt x="323850" y="647700"/>
                  </a:lnTo>
                  <a:lnTo>
                    <a:pt x="371705" y="644188"/>
                  </a:lnTo>
                  <a:lnTo>
                    <a:pt x="417380" y="633988"/>
                  </a:lnTo>
                  <a:lnTo>
                    <a:pt x="460375" y="617600"/>
                  </a:lnTo>
                  <a:lnTo>
                    <a:pt x="500188" y="595524"/>
                  </a:lnTo>
                  <a:lnTo>
                    <a:pt x="536318" y="568263"/>
                  </a:lnTo>
                  <a:lnTo>
                    <a:pt x="568263" y="536318"/>
                  </a:lnTo>
                  <a:lnTo>
                    <a:pt x="595524" y="500188"/>
                  </a:lnTo>
                  <a:lnTo>
                    <a:pt x="617600" y="460375"/>
                  </a:lnTo>
                  <a:lnTo>
                    <a:pt x="633988" y="417380"/>
                  </a:lnTo>
                  <a:lnTo>
                    <a:pt x="644188" y="371705"/>
                  </a:lnTo>
                  <a:lnTo>
                    <a:pt x="647700" y="323850"/>
                  </a:lnTo>
                  <a:lnTo>
                    <a:pt x="644188" y="275994"/>
                  </a:lnTo>
                  <a:lnTo>
                    <a:pt x="633988" y="230319"/>
                  </a:lnTo>
                  <a:lnTo>
                    <a:pt x="617600" y="187324"/>
                  </a:lnTo>
                  <a:lnTo>
                    <a:pt x="595524" y="147511"/>
                  </a:lnTo>
                  <a:lnTo>
                    <a:pt x="568263" y="111381"/>
                  </a:lnTo>
                  <a:lnTo>
                    <a:pt x="536318" y="79436"/>
                  </a:lnTo>
                  <a:lnTo>
                    <a:pt x="500188" y="52175"/>
                  </a:lnTo>
                  <a:lnTo>
                    <a:pt x="460375" y="30099"/>
                  </a:lnTo>
                  <a:lnTo>
                    <a:pt x="417380" y="13711"/>
                  </a:lnTo>
                  <a:lnTo>
                    <a:pt x="371705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3" y="4411979"/>
              <a:ext cx="396239" cy="39471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401313" y="5587841"/>
            <a:ext cx="1120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Data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Storage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42388" y="4288535"/>
            <a:ext cx="647700" cy="647700"/>
            <a:chOff x="2342388" y="4288535"/>
            <a:chExt cx="647700" cy="647700"/>
          </a:xfrm>
        </p:grpSpPr>
        <p:sp>
          <p:nvSpPr>
            <p:cNvPr id="20" name="object 20"/>
            <p:cNvSpPr/>
            <p:nvPr/>
          </p:nvSpPr>
          <p:spPr>
            <a:xfrm>
              <a:off x="2342388" y="4288535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5994" y="3511"/>
                  </a:lnTo>
                  <a:lnTo>
                    <a:pt x="230319" y="13711"/>
                  </a:lnTo>
                  <a:lnTo>
                    <a:pt x="187324" y="30099"/>
                  </a:lnTo>
                  <a:lnTo>
                    <a:pt x="147511" y="52175"/>
                  </a:lnTo>
                  <a:lnTo>
                    <a:pt x="111381" y="79436"/>
                  </a:lnTo>
                  <a:lnTo>
                    <a:pt x="79436" y="111381"/>
                  </a:lnTo>
                  <a:lnTo>
                    <a:pt x="52175" y="147511"/>
                  </a:lnTo>
                  <a:lnTo>
                    <a:pt x="30099" y="187324"/>
                  </a:lnTo>
                  <a:lnTo>
                    <a:pt x="13711" y="230319"/>
                  </a:lnTo>
                  <a:lnTo>
                    <a:pt x="3511" y="275994"/>
                  </a:lnTo>
                  <a:lnTo>
                    <a:pt x="0" y="323850"/>
                  </a:lnTo>
                  <a:lnTo>
                    <a:pt x="3511" y="371705"/>
                  </a:lnTo>
                  <a:lnTo>
                    <a:pt x="13711" y="417380"/>
                  </a:lnTo>
                  <a:lnTo>
                    <a:pt x="30099" y="460375"/>
                  </a:lnTo>
                  <a:lnTo>
                    <a:pt x="52175" y="500188"/>
                  </a:lnTo>
                  <a:lnTo>
                    <a:pt x="79436" y="536318"/>
                  </a:lnTo>
                  <a:lnTo>
                    <a:pt x="111381" y="568263"/>
                  </a:lnTo>
                  <a:lnTo>
                    <a:pt x="147511" y="595524"/>
                  </a:lnTo>
                  <a:lnTo>
                    <a:pt x="187324" y="617600"/>
                  </a:lnTo>
                  <a:lnTo>
                    <a:pt x="230319" y="633988"/>
                  </a:lnTo>
                  <a:lnTo>
                    <a:pt x="275994" y="644188"/>
                  </a:lnTo>
                  <a:lnTo>
                    <a:pt x="323850" y="647700"/>
                  </a:lnTo>
                  <a:lnTo>
                    <a:pt x="371705" y="644188"/>
                  </a:lnTo>
                  <a:lnTo>
                    <a:pt x="417380" y="633988"/>
                  </a:lnTo>
                  <a:lnTo>
                    <a:pt x="460375" y="617600"/>
                  </a:lnTo>
                  <a:lnTo>
                    <a:pt x="500188" y="595524"/>
                  </a:lnTo>
                  <a:lnTo>
                    <a:pt x="536318" y="568263"/>
                  </a:lnTo>
                  <a:lnTo>
                    <a:pt x="568263" y="536318"/>
                  </a:lnTo>
                  <a:lnTo>
                    <a:pt x="595524" y="500188"/>
                  </a:lnTo>
                  <a:lnTo>
                    <a:pt x="617600" y="460375"/>
                  </a:lnTo>
                  <a:lnTo>
                    <a:pt x="633988" y="417380"/>
                  </a:lnTo>
                  <a:lnTo>
                    <a:pt x="644188" y="371705"/>
                  </a:lnTo>
                  <a:lnTo>
                    <a:pt x="647700" y="323850"/>
                  </a:lnTo>
                  <a:lnTo>
                    <a:pt x="644188" y="275994"/>
                  </a:lnTo>
                  <a:lnTo>
                    <a:pt x="633988" y="230319"/>
                  </a:lnTo>
                  <a:lnTo>
                    <a:pt x="617600" y="187324"/>
                  </a:lnTo>
                  <a:lnTo>
                    <a:pt x="595524" y="147511"/>
                  </a:lnTo>
                  <a:lnTo>
                    <a:pt x="568263" y="111381"/>
                  </a:lnTo>
                  <a:lnTo>
                    <a:pt x="536318" y="79436"/>
                  </a:lnTo>
                  <a:lnTo>
                    <a:pt x="500188" y="52175"/>
                  </a:lnTo>
                  <a:lnTo>
                    <a:pt x="460375" y="30099"/>
                  </a:lnTo>
                  <a:lnTo>
                    <a:pt x="417380" y="13711"/>
                  </a:lnTo>
                  <a:lnTo>
                    <a:pt x="371705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784" y="4424184"/>
              <a:ext cx="396227" cy="39622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66310" y="5587841"/>
            <a:ext cx="1385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nno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28159" y="4288535"/>
            <a:ext cx="649605" cy="647700"/>
            <a:chOff x="4328159" y="4288535"/>
            <a:chExt cx="649605" cy="647700"/>
          </a:xfrm>
        </p:grpSpPr>
        <p:sp>
          <p:nvSpPr>
            <p:cNvPr id="24" name="object 24"/>
            <p:cNvSpPr/>
            <p:nvPr/>
          </p:nvSpPr>
          <p:spPr>
            <a:xfrm>
              <a:off x="4328159" y="4288535"/>
              <a:ext cx="649605" cy="647700"/>
            </a:xfrm>
            <a:custGeom>
              <a:avLst/>
              <a:gdLst/>
              <a:ahLst/>
              <a:cxnLst/>
              <a:rect l="l" t="t" r="r" b="b"/>
              <a:pathLst>
                <a:path w="649604" h="647700">
                  <a:moveTo>
                    <a:pt x="324612" y="0"/>
                  </a:moveTo>
                  <a:lnTo>
                    <a:pt x="276644" y="3511"/>
                  </a:lnTo>
                  <a:lnTo>
                    <a:pt x="230861" y="13711"/>
                  </a:lnTo>
                  <a:lnTo>
                    <a:pt x="187765" y="30099"/>
                  </a:lnTo>
                  <a:lnTo>
                    <a:pt x="147859" y="52175"/>
                  </a:lnTo>
                  <a:lnTo>
                    <a:pt x="111644" y="79436"/>
                  </a:lnTo>
                  <a:lnTo>
                    <a:pt x="79623" y="111381"/>
                  </a:lnTo>
                  <a:lnTo>
                    <a:pt x="52298" y="147511"/>
                  </a:lnTo>
                  <a:lnTo>
                    <a:pt x="30171" y="187324"/>
                  </a:lnTo>
                  <a:lnTo>
                    <a:pt x="13744" y="230319"/>
                  </a:lnTo>
                  <a:lnTo>
                    <a:pt x="3519" y="275994"/>
                  </a:lnTo>
                  <a:lnTo>
                    <a:pt x="0" y="323850"/>
                  </a:lnTo>
                  <a:lnTo>
                    <a:pt x="3519" y="371705"/>
                  </a:lnTo>
                  <a:lnTo>
                    <a:pt x="13744" y="417380"/>
                  </a:lnTo>
                  <a:lnTo>
                    <a:pt x="30171" y="460375"/>
                  </a:lnTo>
                  <a:lnTo>
                    <a:pt x="52298" y="500188"/>
                  </a:lnTo>
                  <a:lnTo>
                    <a:pt x="79623" y="536318"/>
                  </a:lnTo>
                  <a:lnTo>
                    <a:pt x="111644" y="568263"/>
                  </a:lnTo>
                  <a:lnTo>
                    <a:pt x="147859" y="595524"/>
                  </a:lnTo>
                  <a:lnTo>
                    <a:pt x="187765" y="617600"/>
                  </a:lnTo>
                  <a:lnTo>
                    <a:pt x="230861" y="633988"/>
                  </a:lnTo>
                  <a:lnTo>
                    <a:pt x="276644" y="644188"/>
                  </a:lnTo>
                  <a:lnTo>
                    <a:pt x="324612" y="647700"/>
                  </a:lnTo>
                  <a:lnTo>
                    <a:pt x="372579" y="644188"/>
                  </a:lnTo>
                  <a:lnTo>
                    <a:pt x="418362" y="633988"/>
                  </a:lnTo>
                  <a:lnTo>
                    <a:pt x="461458" y="617600"/>
                  </a:lnTo>
                  <a:lnTo>
                    <a:pt x="501364" y="595524"/>
                  </a:lnTo>
                  <a:lnTo>
                    <a:pt x="537579" y="568263"/>
                  </a:lnTo>
                  <a:lnTo>
                    <a:pt x="569600" y="536318"/>
                  </a:lnTo>
                  <a:lnTo>
                    <a:pt x="596925" y="500188"/>
                  </a:lnTo>
                  <a:lnTo>
                    <a:pt x="619052" y="460375"/>
                  </a:lnTo>
                  <a:lnTo>
                    <a:pt x="635479" y="417380"/>
                  </a:lnTo>
                  <a:lnTo>
                    <a:pt x="645704" y="371705"/>
                  </a:lnTo>
                  <a:lnTo>
                    <a:pt x="649224" y="323850"/>
                  </a:lnTo>
                  <a:lnTo>
                    <a:pt x="645704" y="275994"/>
                  </a:lnTo>
                  <a:lnTo>
                    <a:pt x="635479" y="230319"/>
                  </a:lnTo>
                  <a:lnTo>
                    <a:pt x="619052" y="187324"/>
                  </a:lnTo>
                  <a:lnTo>
                    <a:pt x="596925" y="147511"/>
                  </a:lnTo>
                  <a:lnTo>
                    <a:pt x="569600" y="111381"/>
                  </a:lnTo>
                  <a:lnTo>
                    <a:pt x="537579" y="79436"/>
                  </a:lnTo>
                  <a:lnTo>
                    <a:pt x="501364" y="52175"/>
                  </a:lnTo>
                  <a:lnTo>
                    <a:pt x="461458" y="30099"/>
                  </a:lnTo>
                  <a:lnTo>
                    <a:pt x="418362" y="13711"/>
                  </a:lnTo>
                  <a:lnTo>
                    <a:pt x="372579" y="3511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275" y="4450079"/>
              <a:ext cx="323087" cy="32461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331308" y="5587841"/>
            <a:ext cx="817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Inference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10884" y="4288535"/>
            <a:ext cx="647700" cy="647700"/>
            <a:chOff x="6310884" y="4288535"/>
            <a:chExt cx="647700" cy="647700"/>
          </a:xfrm>
        </p:grpSpPr>
        <p:sp>
          <p:nvSpPr>
            <p:cNvPr id="28" name="object 28"/>
            <p:cNvSpPr/>
            <p:nvPr/>
          </p:nvSpPr>
          <p:spPr>
            <a:xfrm>
              <a:off x="6310884" y="4288535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5994" y="3511"/>
                  </a:lnTo>
                  <a:lnTo>
                    <a:pt x="230319" y="13711"/>
                  </a:lnTo>
                  <a:lnTo>
                    <a:pt x="187324" y="30099"/>
                  </a:lnTo>
                  <a:lnTo>
                    <a:pt x="147511" y="52175"/>
                  </a:lnTo>
                  <a:lnTo>
                    <a:pt x="111381" y="79436"/>
                  </a:lnTo>
                  <a:lnTo>
                    <a:pt x="79436" y="111381"/>
                  </a:lnTo>
                  <a:lnTo>
                    <a:pt x="52175" y="147511"/>
                  </a:lnTo>
                  <a:lnTo>
                    <a:pt x="30099" y="187324"/>
                  </a:lnTo>
                  <a:lnTo>
                    <a:pt x="13711" y="230319"/>
                  </a:lnTo>
                  <a:lnTo>
                    <a:pt x="3511" y="275994"/>
                  </a:lnTo>
                  <a:lnTo>
                    <a:pt x="0" y="323850"/>
                  </a:lnTo>
                  <a:lnTo>
                    <a:pt x="3511" y="371705"/>
                  </a:lnTo>
                  <a:lnTo>
                    <a:pt x="13711" y="417380"/>
                  </a:lnTo>
                  <a:lnTo>
                    <a:pt x="30099" y="460375"/>
                  </a:lnTo>
                  <a:lnTo>
                    <a:pt x="52175" y="500188"/>
                  </a:lnTo>
                  <a:lnTo>
                    <a:pt x="79436" y="536318"/>
                  </a:lnTo>
                  <a:lnTo>
                    <a:pt x="111381" y="568263"/>
                  </a:lnTo>
                  <a:lnTo>
                    <a:pt x="147511" y="595524"/>
                  </a:lnTo>
                  <a:lnTo>
                    <a:pt x="187324" y="617600"/>
                  </a:lnTo>
                  <a:lnTo>
                    <a:pt x="230319" y="633988"/>
                  </a:lnTo>
                  <a:lnTo>
                    <a:pt x="275994" y="644188"/>
                  </a:lnTo>
                  <a:lnTo>
                    <a:pt x="323850" y="647700"/>
                  </a:lnTo>
                  <a:lnTo>
                    <a:pt x="371705" y="644188"/>
                  </a:lnTo>
                  <a:lnTo>
                    <a:pt x="417380" y="633988"/>
                  </a:lnTo>
                  <a:lnTo>
                    <a:pt x="460375" y="617600"/>
                  </a:lnTo>
                  <a:lnTo>
                    <a:pt x="500188" y="595524"/>
                  </a:lnTo>
                  <a:lnTo>
                    <a:pt x="536318" y="568263"/>
                  </a:lnTo>
                  <a:lnTo>
                    <a:pt x="568263" y="536318"/>
                  </a:lnTo>
                  <a:lnTo>
                    <a:pt x="595524" y="500188"/>
                  </a:lnTo>
                  <a:lnTo>
                    <a:pt x="617600" y="460375"/>
                  </a:lnTo>
                  <a:lnTo>
                    <a:pt x="633988" y="417380"/>
                  </a:lnTo>
                  <a:lnTo>
                    <a:pt x="644188" y="371705"/>
                  </a:lnTo>
                  <a:lnTo>
                    <a:pt x="647700" y="323850"/>
                  </a:lnTo>
                  <a:lnTo>
                    <a:pt x="644188" y="275994"/>
                  </a:lnTo>
                  <a:lnTo>
                    <a:pt x="633988" y="230319"/>
                  </a:lnTo>
                  <a:lnTo>
                    <a:pt x="617600" y="187324"/>
                  </a:lnTo>
                  <a:lnTo>
                    <a:pt x="595524" y="147511"/>
                  </a:lnTo>
                  <a:lnTo>
                    <a:pt x="568263" y="111381"/>
                  </a:lnTo>
                  <a:lnTo>
                    <a:pt x="536318" y="79436"/>
                  </a:lnTo>
                  <a:lnTo>
                    <a:pt x="500188" y="52175"/>
                  </a:lnTo>
                  <a:lnTo>
                    <a:pt x="460375" y="30099"/>
                  </a:lnTo>
                  <a:lnTo>
                    <a:pt x="417380" y="13711"/>
                  </a:lnTo>
                  <a:lnTo>
                    <a:pt x="371705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7376" y="4415040"/>
              <a:ext cx="396239" cy="39622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296304" y="5587841"/>
            <a:ext cx="1069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292083" y="4288535"/>
            <a:ext cx="647700" cy="647700"/>
            <a:chOff x="8292083" y="4288535"/>
            <a:chExt cx="647700" cy="647700"/>
          </a:xfrm>
        </p:grpSpPr>
        <p:sp>
          <p:nvSpPr>
            <p:cNvPr id="32" name="object 32"/>
            <p:cNvSpPr/>
            <p:nvPr/>
          </p:nvSpPr>
          <p:spPr>
            <a:xfrm>
              <a:off x="8292083" y="4288535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5994" y="3511"/>
                  </a:lnTo>
                  <a:lnTo>
                    <a:pt x="230319" y="13711"/>
                  </a:lnTo>
                  <a:lnTo>
                    <a:pt x="187324" y="30099"/>
                  </a:lnTo>
                  <a:lnTo>
                    <a:pt x="147511" y="52175"/>
                  </a:lnTo>
                  <a:lnTo>
                    <a:pt x="111381" y="79436"/>
                  </a:lnTo>
                  <a:lnTo>
                    <a:pt x="79436" y="111381"/>
                  </a:lnTo>
                  <a:lnTo>
                    <a:pt x="52175" y="147511"/>
                  </a:lnTo>
                  <a:lnTo>
                    <a:pt x="30099" y="187324"/>
                  </a:lnTo>
                  <a:lnTo>
                    <a:pt x="13711" y="230319"/>
                  </a:lnTo>
                  <a:lnTo>
                    <a:pt x="3511" y="275994"/>
                  </a:lnTo>
                  <a:lnTo>
                    <a:pt x="0" y="323850"/>
                  </a:lnTo>
                  <a:lnTo>
                    <a:pt x="3511" y="371705"/>
                  </a:lnTo>
                  <a:lnTo>
                    <a:pt x="13711" y="417380"/>
                  </a:lnTo>
                  <a:lnTo>
                    <a:pt x="30099" y="460375"/>
                  </a:lnTo>
                  <a:lnTo>
                    <a:pt x="52175" y="500188"/>
                  </a:lnTo>
                  <a:lnTo>
                    <a:pt x="79436" y="536318"/>
                  </a:lnTo>
                  <a:lnTo>
                    <a:pt x="111381" y="568263"/>
                  </a:lnTo>
                  <a:lnTo>
                    <a:pt x="147511" y="595524"/>
                  </a:lnTo>
                  <a:lnTo>
                    <a:pt x="187324" y="617600"/>
                  </a:lnTo>
                  <a:lnTo>
                    <a:pt x="230319" y="633988"/>
                  </a:lnTo>
                  <a:lnTo>
                    <a:pt x="275994" y="644188"/>
                  </a:lnTo>
                  <a:lnTo>
                    <a:pt x="323850" y="647700"/>
                  </a:lnTo>
                  <a:lnTo>
                    <a:pt x="371705" y="644188"/>
                  </a:lnTo>
                  <a:lnTo>
                    <a:pt x="417380" y="633988"/>
                  </a:lnTo>
                  <a:lnTo>
                    <a:pt x="460375" y="617600"/>
                  </a:lnTo>
                  <a:lnTo>
                    <a:pt x="500188" y="595524"/>
                  </a:lnTo>
                  <a:lnTo>
                    <a:pt x="536318" y="568263"/>
                  </a:lnTo>
                  <a:lnTo>
                    <a:pt x="568263" y="536318"/>
                  </a:lnTo>
                  <a:lnTo>
                    <a:pt x="595524" y="500188"/>
                  </a:lnTo>
                  <a:lnTo>
                    <a:pt x="617600" y="460375"/>
                  </a:lnTo>
                  <a:lnTo>
                    <a:pt x="633988" y="417380"/>
                  </a:lnTo>
                  <a:lnTo>
                    <a:pt x="644188" y="371705"/>
                  </a:lnTo>
                  <a:lnTo>
                    <a:pt x="647700" y="323850"/>
                  </a:lnTo>
                  <a:lnTo>
                    <a:pt x="644188" y="275994"/>
                  </a:lnTo>
                  <a:lnTo>
                    <a:pt x="633988" y="230319"/>
                  </a:lnTo>
                  <a:lnTo>
                    <a:pt x="617600" y="187324"/>
                  </a:lnTo>
                  <a:lnTo>
                    <a:pt x="595524" y="147511"/>
                  </a:lnTo>
                  <a:lnTo>
                    <a:pt x="568263" y="111381"/>
                  </a:lnTo>
                  <a:lnTo>
                    <a:pt x="536318" y="79436"/>
                  </a:lnTo>
                  <a:lnTo>
                    <a:pt x="500188" y="52175"/>
                  </a:lnTo>
                  <a:lnTo>
                    <a:pt x="460375" y="30099"/>
                  </a:lnTo>
                  <a:lnTo>
                    <a:pt x="417380" y="13711"/>
                  </a:lnTo>
                  <a:lnTo>
                    <a:pt x="371705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7051" y="4434839"/>
              <a:ext cx="396240" cy="39624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0204160" y="5584049"/>
            <a:ext cx="865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Reporting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200131" y="4285488"/>
            <a:ext cx="647700" cy="647700"/>
            <a:chOff x="10200131" y="4285488"/>
            <a:chExt cx="647700" cy="647700"/>
          </a:xfrm>
        </p:grpSpPr>
        <p:sp>
          <p:nvSpPr>
            <p:cNvPr id="36" name="object 36"/>
            <p:cNvSpPr/>
            <p:nvPr/>
          </p:nvSpPr>
          <p:spPr>
            <a:xfrm>
              <a:off x="10200131" y="428548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5994" y="3511"/>
                  </a:lnTo>
                  <a:lnTo>
                    <a:pt x="230319" y="13711"/>
                  </a:lnTo>
                  <a:lnTo>
                    <a:pt x="187324" y="30099"/>
                  </a:lnTo>
                  <a:lnTo>
                    <a:pt x="147511" y="52175"/>
                  </a:lnTo>
                  <a:lnTo>
                    <a:pt x="111381" y="79436"/>
                  </a:lnTo>
                  <a:lnTo>
                    <a:pt x="79436" y="111381"/>
                  </a:lnTo>
                  <a:lnTo>
                    <a:pt x="52175" y="147511"/>
                  </a:lnTo>
                  <a:lnTo>
                    <a:pt x="30099" y="187324"/>
                  </a:lnTo>
                  <a:lnTo>
                    <a:pt x="13711" y="230319"/>
                  </a:lnTo>
                  <a:lnTo>
                    <a:pt x="3511" y="275994"/>
                  </a:lnTo>
                  <a:lnTo>
                    <a:pt x="0" y="323850"/>
                  </a:lnTo>
                  <a:lnTo>
                    <a:pt x="3511" y="371705"/>
                  </a:lnTo>
                  <a:lnTo>
                    <a:pt x="13711" y="417380"/>
                  </a:lnTo>
                  <a:lnTo>
                    <a:pt x="30099" y="460375"/>
                  </a:lnTo>
                  <a:lnTo>
                    <a:pt x="52175" y="500188"/>
                  </a:lnTo>
                  <a:lnTo>
                    <a:pt x="79436" y="536318"/>
                  </a:lnTo>
                  <a:lnTo>
                    <a:pt x="111381" y="568263"/>
                  </a:lnTo>
                  <a:lnTo>
                    <a:pt x="147511" y="595524"/>
                  </a:lnTo>
                  <a:lnTo>
                    <a:pt x="187324" y="617600"/>
                  </a:lnTo>
                  <a:lnTo>
                    <a:pt x="230319" y="633988"/>
                  </a:lnTo>
                  <a:lnTo>
                    <a:pt x="275994" y="644188"/>
                  </a:lnTo>
                  <a:lnTo>
                    <a:pt x="323850" y="647700"/>
                  </a:lnTo>
                  <a:lnTo>
                    <a:pt x="371705" y="644188"/>
                  </a:lnTo>
                  <a:lnTo>
                    <a:pt x="417380" y="633988"/>
                  </a:lnTo>
                  <a:lnTo>
                    <a:pt x="460375" y="617600"/>
                  </a:lnTo>
                  <a:lnTo>
                    <a:pt x="500188" y="595524"/>
                  </a:lnTo>
                  <a:lnTo>
                    <a:pt x="536318" y="568263"/>
                  </a:lnTo>
                  <a:lnTo>
                    <a:pt x="568263" y="536318"/>
                  </a:lnTo>
                  <a:lnTo>
                    <a:pt x="595524" y="500188"/>
                  </a:lnTo>
                  <a:lnTo>
                    <a:pt x="617600" y="460375"/>
                  </a:lnTo>
                  <a:lnTo>
                    <a:pt x="633988" y="417380"/>
                  </a:lnTo>
                  <a:lnTo>
                    <a:pt x="644188" y="371705"/>
                  </a:lnTo>
                  <a:lnTo>
                    <a:pt x="647700" y="323850"/>
                  </a:lnTo>
                  <a:lnTo>
                    <a:pt x="644188" y="275994"/>
                  </a:lnTo>
                  <a:lnTo>
                    <a:pt x="633988" y="230319"/>
                  </a:lnTo>
                  <a:lnTo>
                    <a:pt x="617600" y="187324"/>
                  </a:lnTo>
                  <a:lnTo>
                    <a:pt x="595524" y="147511"/>
                  </a:lnTo>
                  <a:lnTo>
                    <a:pt x="568263" y="111381"/>
                  </a:lnTo>
                  <a:lnTo>
                    <a:pt x="536318" y="79436"/>
                  </a:lnTo>
                  <a:lnTo>
                    <a:pt x="500188" y="52175"/>
                  </a:lnTo>
                  <a:lnTo>
                    <a:pt x="460375" y="30099"/>
                  </a:lnTo>
                  <a:lnTo>
                    <a:pt x="417380" y="13711"/>
                  </a:lnTo>
                  <a:lnTo>
                    <a:pt x="371705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25099" y="4434839"/>
              <a:ext cx="396240" cy="39624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94715" y="1106424"/>
            <a:ext cx="728980" cy="3098800"/>
            <a:chOff x="394715" y="1106424"/>
            <a:chExt cx="728980" cy="3098800"/>
          </a:xfrm>
        </p:grpSpPr>
        <p:sp>
          <p:nvSpPr>
            <p:cNvPr id="39" name="object 39"/>
            <p:cNvSpPr/>
            <p:nvPr/>
          </p:nvSpPr>
          <p:spPr>
            <a:xfrm>
              <a:off x="400811" y="1112520"/>
              <a:ext cx="716280" cy="3086100"/>
            </a:xfrm>
            <a:custGeom>
              <a:avLst/>
              <a:gdLst/>
              <a:ahLst/>
              <a:cxnLst/>
              <a:rect l="l" t="t" r="r" b="b"/>
              <a:pathLst>
                <a:path w="716280" h="3086100">
                  <a:moveTo>
                    <a:pt x="161645" y="0"/>
                  </a:moveTo>
                  <a:lnTo>
                    <a:pt x="0" y="0"/>
                  </a:lnTo>
                  <a:lnTo>
                    <a:pt x="0" y="2674480"/>
                  </a:lnTo>
                  <a:lnTo>
                    <a:pt x="3397" y="2720786"/>
                  </a:lnTo>
                  <a:lnTo>
                    <a:pt x="13267" y="2764983"/>
                  </a:lnTo>
                  <a:lnTo>
                    <a:pt x="29124" y="2806586"/>
                  </a:lnTo>
                  <a:lnTo>
                    <a:pt x="50485" y="2845111"/>
                  </a:lnTo>
                  <a:lnTo>
                    <a:pt x="76863" y="2880072"/>
                  </a:lnTo>
                  <a:lnTo>
                    <a:pt x="107775" y="2910985"/>
                  </a:lnTo>
                  <a:lnTo>
                    <a:pt x="142735" y="2937364"/>
                  </a:lnTo>
                  <a:lnTo>
                    <a:pt x="181260" y="2958725"/>
                  </a:lnTo>
                  <a:lnTo>
                    <a:pt x="222864" y="2974584"/>
                  </a:lnTo>
                  <a:lnTo>
                    <a:pt x="267063" y="2984454"/>
                  </a:lnTo>
                  <a:lnTo>
                    <a:pt x="313372" y="2987852"/>
                  </a:lnTo>
                  <a:lnTo>
                    <a:pt x="537210" y="2987852"/>
                  </a:lnTo>
                  <a:lnTo>
                    <a:pt x="537210" y="3086100"/>
                  </a:lnTo>
                  <a:lnTo>
                    <a:pt x="716280" y="2907030"/>
                  </a:lnTo>
                  <a:lnTo>
                    <a:pt x="537210" y="2727960"/>
                  </a:lnTo>
                  <a:lnTo>
                    <a:pt x="537210" y="2826207"/>
                  </a:lnTo>
                  <a:lnTo>
                    <a:pt x="313372" y="2826207"/>
                  </a:lnTo>
                  <a:lnTo>
                    <a:pt x="265415" y="2818471"/>
                  </a:lnTo>
                  <a:lnTo>
                    <a:pt x="223765" y="2796932"/>
                  </a:lnTo>
                  <a:lnTo>
                    <a:pt x="190920" y="2764087"/>
                  </a:lnTo>
                  <a:lnTo>
                    <a:pt x="169380" y="2722437"/>
                  </a:lnTo>
                  <a:lnTo>
                    <a:pt x="161645" y="2674480"/>
                  </a:lnTo>
                  <a:lnTo>
                    <a:pt x="1616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0811" y="1112520"/>
              <a:ext cx="716280" cy="3086100"/>
            </a:xfrm>
            <a:custGeom>
              <a:avLst/>
              <a:gdLst/>
              <a:ahLst/>
              <a:cxnLst/>
              <a:rect l="l" t="t" r="r" b="b"/>
              <a:pathLst>
                <a:path w="716280" h="3086100">
                  <a:moveTo>
                    <a:pt x="0" y="0"/>
                  </a:moveTo>
                  <a:lnTo>
                    <a:pt x="0" y="2674480"/>
                  </a:lnTo>
                  <a:lnTo>
                    <a:pt x="3397" y="2720786"/>
                  </a:lnTo>
                  <a:lnTo>
                    <a:pt x="13267" y="2764983"/>
                  </a:lnTo>
                  <a:lnTo>
                    <a:pt x="29124" y="2806586"/>
                  </a:lnTo>
                  <a:lnTo>
                    <a:pt x="50485" y="2845111"/>
                  </a:lnTo>
                  <a:lnTo>
                    <a:pt x="76863" y="2880072"/>
                  </a:lnTo>
                  <a:lnTo>
                    <a:pt x="107775" y="2910985"/>
                  </a:lnTo>
                  <a:lnTo>
                    <a:pt x="142735" y="2937364"/>
                  </a:lnTo>
                  <a:lnTo>
                    <a:pt x="181260" y="2958725"/>
                  </a:lnTo>
                  <a:lnTo>
                    <a:pt x="222864" y="2974584"/>
                  </a:lnTo>
                  <a:lnTo>
                    <a:pt x="267063" y="2984454"/>
                  </a:lnTo>
                  <a:lnTo>
                    <a:pt x="313372" y="2987852"/>
                  </a:lnTo>
                  <a:lnTo>
                    <a:pt x="537210" y="2987852"/>
                  </a:lnTo>
                  <a:lnTo>
                    <a:pt x="537210" y="3086100"/>
                  </a:lnTo>
                  <a:lnTo>
                    <a:pt x="716280" y="2907030"/>
                  </a:lnTo>
                  <a:lnTo>
                    <a:pt x="537210" y="2727960"/>
                  </a:lnTo>
                  <a:lnTo>
                    <a:pt x="537210" y="2826207"/>
                  </a:lnTo>
                  <a:lnTo>
                    <a:pt x="313372" y="2826207"/>
                  </a:lnTo>
                  <a:lnTo>
                    <a:pt x="265415" y="2818471"/>
                  </a:lnTo>
                  <a:lnTo>
                    <a:pt x="223765" y="2796932"/>
                  </a:lnTo>
                  <a:lnTo>
                    <a:pt x="190920" y="2764087"/>
                  </a:lnTo>
                  <a:lnTo>
                    <a:pt x="169380" y="2722437"/>
                  </a:lnTo>
                  <a:lnTo>
                    <a:pt x="161645" y="2674480"/>
                  </a:lnTo>
                  <a:lnTo>
                    <a:pt x="161645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37293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Submission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0364" y="1442976"/>
            <a:ext cx="11542395" cy="5215890"/>
            <a:chOff x="310364" y="1442976"/>
            <a:chExt cx="11542395" cy="5215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364" y="1449324"/>
              <a:ext cx="11541771" cy="44164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57344" y="1449326"/>
              <a:ext cx="5499100" cy="5203190"/>
            </a:xfrm>
            <a:custGeom>
              <a:avLst/>
              <a:gdLst/>
              <a:ahLst/>
              <a:cxnLst/>
              <a:rect l="l" t="t" r="r" b="b"/>
              <a:pathLst>
                <a:path w="5499100" h="5203190">
                  <a:moveTo>
                    <a:pt x="4631423" y="0"/>
                  </a:moveTo>
                  <a:lnTo>
                    <a:pt x="867168" y="0"/>
                  </a:lnTo>
                  <a:lnTo>
                    <a:pt x="819590" y="1283"/>
                  </a:lnTo>
                  <a:lnTo>
                    <a:pt x="772682" y="5088"/>
                  </a:lnTo>
                  <a:lnTo>
                    <a:pt x="726511" y="11349"/>
                  </a:lnTo>
                  <a:lnTo>
                    <a:pt x="681142" y="20000"/>
                  </a:lnTo>
                  <a:lnTo>
                    <a:pt x="636643" y="30975"/>
                  </a:lnTo>
                  <a:lnTo>
                    <a:pt x="593079" y="44208"/>
                  </a:lnTo>
                  <a:lnTo>
                    <a:pt x="550515" y="59632"/>
                  </a:lnTo>
                  <a:lnTo>
                    <a:pt x="509020" y="77181"/>
                  </a:lnTo>
                  <a:lnTo>
                    <a:pt x="468657" y="96790"/>
                  </a:lnTo>
                  <a:lnTo>
                    <a:pt x="429495" y="118392"/>
                  </a:lnTo>
                  <a:lnTo>
                    <a:pt x="391598" y="141921"/>
                  </a:lnTo>
                  <a:lnTo>
                    <a:pt x="355033" y="167311"/>
                  </a:lnTo>
                  <a:lnTo>
                    <a:pt x="319866" y="194496"/>
                  </a:lnTo>
                  <a:lnTo>
                    <a:pt x="286163" y="223409"/>
                  </a:lnTo>
                  <a:lnTo>
                    <a:pt x="253990" y="253985"/>
                  </a:lnTo>
                  <a:lnTo>
                    <a:pt x="223414" y="286158"/>
                  </a:lnTo>
                  <a:lnTo>
                    <a:pt x="194500" y="319860"/>
                  </a:lnTo>
                  <a:lnTo>
                    <a:pt x="167315" y="355027"/>
                  </a:lnTo>
                  <a:lnTo>
                    <a:pt x="141924" y="391592"/>
                  </a:lnTo>
                  <a:lnTo>
                    <a:pt x="118395" y="429489"/>
                  </a:lnTo>
                  <a:lnTo>
                    <a:pt x="96793" y="468652"/>
                  </a:lnTo>
                  <a:lnTo>
                    <a:pt x="77183" y="509014"/>
                  </a:lnTo>
                  <a:lnTo>
                    <a:pt x="59633" y="550510"/>
                  </a:lnTo>
                  <a:lnTo>
                    <a:pt x="44209" y="593074"/>
                  </a:lnTo>
                  <a:lnTo>
                    <a:pt x="30976" y="636638"/>
                  </a:lnTo>
                  <a:lnTo>
                    <a:pt x="20001" y="681138"/>
                  </a:lnTo>
                  <a:lnTo>
                    <a:pt x="11349" y="726508"/>
                  </a:lnTo>
                  <a:lnTo>
                    <a:pt x="5088" y="772680"/>
                  </a:lnTo>
                  <a:lnTo>
                    <a:pt x="1283" y="819589"/>
                  </a:lnTo>
                  <a:lnTo>
                    <a:pt x="0" y="867168"/>
                  </a:lnTo>
                  <a:lnTo>
                    <a:pt x="0" y="4335767"/>
                  </a:lnTo>
                  <a:lnTo>
                    <a:pt x="1283" y="4383345"/>
                  </a:lnTo>
                  <a:lnTo>
                    <a:pt x="5088" y="4430253"/>
                  </a:lnTo>
                  <a:lnTo>
                    <a:pt x="11349" y="4476424"/>
                  </a:lnTo>
                  <a:lnTo>
                    <a:pt x="20001" y="4521793"/>
                  </a:lnTo>
                  <a:lnTo>
                    <a:pt x="30976" y="4566292"/>
                  </a:lnTo>
                  <a:lnTo>
                    <a:pt x="44209" y="4609856"/>
                  </a:lnTo>
                  <a:lnTo>
                    <a:pt x="59633" y="4652420"/>
                  </a:lnTo>
                  <a:lnTo>
                    <a:pt x="77183" y="4693915"/>
                  </a:lnTo>
                  <a:lnTo>
                    <a:pt x="96793" y="4734278"/>
                  </a:lnTo>
                  <a:lnTo>
                    <a:pt x="118395" y="4773440"/>
                  </a:lnTo>
                  <a:lnTo>
                    <a:pt x="141924" y="4811337"/>
                  </a:lnTo>
                  <a:lnTo>
                    <a:pt x="167315" y="4847902"/>
                  </a:lnTo>
                  <a:lnTo>
                    <a:pt x="194500" y="4883069"/>
                  </a:lnTo>
                  <a:lnTo>
                    <a:pt x="223414" y="4916772"/>
                  </a:lnTo>
                  <a:lnTo>
                    <a:pt x="253990" y="4948945"/>
                  </a:lnTo>
                  <a:lnTo>
                    <a:pt x="286163" y="4979521"/>
                  </a:lnTo>
                  <a:lnTo>
                    <a:pt x="319866" y="5008435"/>
                  </a:lnTo>
                  <a:lnTo>
                    <a:pt x="355033" y="5035620"/>
                  </a:lnTo>
                  <a:lnTo>
                    <a:pt x="391598" y="5061011"/>
                  </a:lnTo>
                  <a:lnTo>
                    <a:pt x="429495" y="5084540"/>
                  </a:lnTo>
                  <a:lnTo>
                    <a:pt x="468657" y="5106142"/>
                  </a:lnTo>
                  <a:lnTo>
                    <a:pt x="509020" y="5125752"/>
                  </a:lnTo>
                  <a:lnTo>
                    <a:pt x="550515" y="5143302"/>
                  </a:lnTo>
                  <a:lnTo>
                    <a:pt x="593079" y="5158726"/>
                  </a:lnTo>
                  <a:lnTo>
                    <a:pt x="636643" y="5171959"/>
                  </a:lnTo>
                  <a:lnTo>
                    <a:pt x="681142" y="5182934"/>
                  </a:lnTo>
                  <a:lnTo>
                    <a:pt x="726511" y="5191586"/>
                  </a:lnTo>
                  <a:lnTo>
                    <a:pt x="772682" y="5197847"/>
                  </a:lnTo>
                  <a:lnTo>
                    <a:pt x="819590" y="5201652"/>
                  </a:lnTo>
                  <a:lnTo>
                    <a:pt x="867168" y="5202936"/>
                  </a:lnTo>
                  <a:lnTo>
                    <a:pt x="4631423" y="5202936"/>
                  </a:lnTo>
                  <a:lnTo>
                    <a:pt x="4679001" y="5201652"/>
                  </a:lnTo>
                  <a:lnTo>
                    <a:pt x="4725909" y="5197847"/>
                  </a:lnTo>
                  <a:lnTo>
                    <a:pt x="4772080" y="5191586"/>
                  </a:lnTo>
                  <a:lnTo>
                    <a:pt x="4817449" y="5182934"/>
                  </a:lnTo>
                  <a:lnTo>
                    <a:pt x="4861948" y="5171959"/>
                  </a:lnTo>
                  <a:lnTo>
                    <a:pt x="4905512" y="5158726"/>
                  </a:lnTo>
                  <a:lnTo>
                    <a:pt x="4948076" y="5143302"/>
                  </a:lnTo>
                  <a:lnTo>
                    <a:pt x="4989571" y="5125752"/>
                  </a:lnTo>
                  <a:lnTo>
                    <a:pt x="5029934" y="5106142"/>
                  </a:lnTo>
                  <a:lnTo>
                    <a:pt x="5069096" y="5084540"/>
                  </a:lnTo>
                  <a:lnTo>
                    <a:pt x="5106993" y="5061011"/>
                  </a:lnTo>
                  <a:lnTo>
                    <a:pt x="5143558" y="5035620"/>
                  </a:lnTo>
                  <a:lnTo>
                    <a:pt x="5178725" y="5008435"/>
                  </a:lnTo>
                  <a:lnTo>
                    <a:pt x="5212428" y="4979521"/>
                  </a:lnTo>
                  <a:lnTo>
                    <a:pt x="5244601" y="4948945"/>
                  </a:lnTo>
                  <a:lnTo>
                    <a:pt x="5275177" y="4916772"/>
                  </a:lnTo>
                  <a:lnTo>
                    <a:pt x="5304091" y="4883069"/>
                  </a:lnTo>
                  <a:lnTo>
                    <a:pt x="5331276" y="4847902"/>
                  </a:lnTo>
                  <a:lnTo>
                    <a:pt x="5356667" y="4811337"/>
                  </a:lnTo>
                  <a:lnTo>
                    <a:pt x="5380196" y="4773440"/>
                  </a:lnTo>
                  <a:lnTo>
                    <a:pt x="5401798" y="4734278"/>
                  </a:lnTo>
                  <a:lnTo>
                    <a:pt x="5421408" y="4693915"/>
                  </a:lnTo>
                  <a:lnTo>
                    <a:pt x="5438958" y="4652420"/>
                  </a:lnTo>
                  <a:lnTo>
                    <a:pt x="5454382" y="4609856"/>
                  </a:lnTo>
                  <a:lnTo>
                    <a:pt x="5467615" y="4566292"/>
                  </a:lnTo>
                  <a:lnTo>
                    <a:pt x="5478590" y="4521793"/>
                  </a:lnTo>
                  <a:lnTo>
                    <a:pt x="5487242" y="4476424"/>
                  </a:lnTo>
                  <a:lnTo>
                    <a:pt x="5493503" y="4430253"/>
                  </a:lnTo>
                  <a:lnTo>
                    <a:pt x="5497308" y="4383345"/>
                  </a:lnTo>
                  <a:lnTo>
                    <a:pt x="5498592" y="4335767"/>
                  </a:lnTo>
                  <a:lnTo>
                    <a:pt x="5498592" y="867168"/>
                  </a:lnTo>
                  <a:lnTo>
                    <a:pt x="5497308" y="819589"/>
                  </a:lnTo>
                  <a:lnTo>
                    <a:pt x="5493503" y="772680"/>
                  </a:lnTo>
                  <a:lnTo>
                    <a:pt x="5487242" y="726508"/>
                  </a:lnTo>
                  <a:lnTo>
                    <a:pt x="5478590" y="681138"/>
                  </a:lnTo>
                  <a:lnTo>
                    <a:pt x="5467615" y="636638"/>
                  </a:lnTo>
                  <a:lnTo>
                    <a:pt x="5454382" y="593074"/>
                  </a:lnTo>
                  <a:lnTo>
                    <a:pt x="5438958" y="550510"/>
                  </a:lnTo>
                  <a:lnTo>
                    <a:pt x="5421408" y="509014"/>
                  </a:lnTo>
                  <a:lnTo>
                    <a:pt x="5401798" y="468652"/>
                  </a:lnTo>
                  <a:lnTo>
                    <a:pt x="5380196" y="429489"/>
                  </a:lnTo>
                  <a:lnTo>
                    <a:pt x="5356667" y="391592"/>
                  </a:lnTo>
                  <a:lnTo>
                    <a:pt x="5331276" y="355027"/>
                  </a:lnTo>
                  <a:lnTo>
                    <a:pt x="5304091" y="319860"/>
                  </a:lnTo>
                  <a:lnTo>
                    <a:pt x="5275177" y="286158"/>
                  </a:lnTo>
                  <a:lnTo>
                    <a:pt x="5244601" y="253985"/>
                  </a:lnTo>
                  <a:lnTo>
                    <a:pt x="5212428" y="223409"/>
                  </a:lnTo>
                  <a:lnTo>
                    <a:pt x="5178725" y="194496"/>
                  </a:lnTo>
                  <a:lnTo>
                    <a:pt x="5143558" y="167311"/>
                  </a:lnTo>
                  <a:lnTo>
                    <a:pt x="5106993" y="141921"/>
                  </a:lnTo>
                  <a:lnTo>
                    <a:pt x="5069096" y="118392"/>
                  </a:lnTo>
                  <a:lnTo>
                    <a:pt x="5029934" y="96790"/>
                  </a:lnTo>
                  <a:lnTo>
                    <a:pt x="4989571" y="77181"/>
                  </a:lnTo>
                  <a:lnTo>
                    <a:pt x="4948076" y="59632"/>
                  </a:lnTo>
                  <a:lnTo>
                    <a:pt x="4905512" y="44208"/>
                  </a:lnTo>
                  <a:lnTo>
                    <a:pt x="4861948" y="30975"/>
                  </a:lnTo>
                  <a:lnTo>
                    <a:pt x="4817449" y="20000"/>
                  </a:lnTo>
                  <a:lnTo>
                    <a:pt x="4772080" y="11349"/>
                  </a:lnTo>
                  <a:lnTo>
                    <a:pt x="4725909" y="5088"/>
                  </a:lnTo>
                  <a:lnTo>
                    <a:pt x="4679001" y="1283"/>
                  </a:lnTo>
                  <a:lnTo>
                    <a:pt x="4631423" y="0"/>
                  </a:lnTo>
                  <a:close/>
                </a:path>
              </a:pathLst>
            </a:custGeom>
            <a:solidFill>
              <a:srgbClr val="4471C4">
                <a:alpha val="1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7344" y="1449326"/>
              <a:ext cx="5499100" cy="5203190"/>
            </a:xfrm>
            <a:custGeom>
              <a:avLst/>
              <a:gdLst/>
              <a:ahLst/>
              <a:cxnLst/>
              <a:rect l="l" t="t" r="r" b="b"/>
              <a:pathLst>
                <a:path w="5499100" h="5203190">
                  <a:moveTo>
                    <a:pt x="0" y="867168"/>
                  </a:moveTo>
                  <a:lnTo>
                    <a:pt x="1283" y="819589"/>
                  </a:lnTo>
                  <a:lnTo>
                    <a:pt x="5088" y="772680"/>
                  </a:lnTo>
                  <a:lnTo>
                    <a:pt x="11349" y="726508"/>
                  </a:lnTo>
                  <a:lnTo>
                    <a:pt x="20001" y="681138"/>
                  </a:lnTo>
                  <a:lnTo>
                    <a:pt x="30976" y="636638"/>
                  </a:lnTo>
                  <a:lnTo>
                    <a:pt x="44209" y="593074"/>
                  </a:lnTo>
                  <a:lnTo>
                    <a:pt x="59633" y="550510"/>
                  </a:lnTo>
                  <a:lnTo>
                    <a:pt x="77183" y="509014"/>
                  </a:lnTo>
                  <a:lnTo>
                    <a:pt x="96793" y="468652"/>
                  </a:lnTo>
                  <a:lnTo>
                    <a:pt x="118395" y="429489"/>
                  </a:lnTo>
                  <a:lnTo>
                    <a:pt x="141924" y="391592"/>
                  </a:lnTo>
                  <a:lnTo>
                    <a:pt x="167315" y="355027"/>
                  </a:lnTo>
                  <a:lnTo>
                    <a:pt x="194500" y="319860"/>
                  </a:lnTo>
                  <a:lnTo>
                    <a:pt x="223414" y="286158"/>
                  </a:lnTo>
                  <a:lnTo>
                    <a:pt x="253990" y="253985"/>
                  </a:lnTo>
                  <a:lnTo>
                    <a:pt x="286163" y="223409"/>
                  </a:lnTo>
                  <a:lnTo>
                    <a:pt x="319866" y="194496"/>
                  </a:lnTo>
                  <a:lnTo>
                    <a:pt x="355033" y="167311"/>
                  </a:lnTo>
                  <a:lnTo>
                    <a:pt x="391598" y="141921"/>
                  </a:lnTo>
                  <a:lnTo>
                    <a:pt x="429495" y="118392"/>
                  </a:lnTo>
                  <a:lnTo>
                    <a:pt x="468657" y="96790"/>
                  </a:lnTo>
                  <a:lnTo>
                    <a:pt x="509020" y="77181"/>
                  </a:lnTo>
                  <a:lnTo>
                    <a:pt x="550515" y="59632"/>
                  </a:lnTo>
                  <a:lnTo>
                    <a:pt x="593079" y="44208"/>
                  </a:lnTo>
                  <a:lnTo>
                    <a:pt x="636643" y="30975"/>
                  </a:lnTo>
                  <a:lnTo>
                    <a:pt x="681142" y="20000"/>
                  </a:lnTo>
                  <a:lnTo>
                    <a:pt x="726511" y="11349"/>
                  </a:lnTo>
                  <a:lnTo>
                    <a:pt x="772682" y="5088"/>
                  </a:lnTo>
                  <a:lnTo>
                    <a:pt x="819590" y="1283"/>
                  </a:lnTo>
                  <a:lnTo>
                    <a:pt x="867168" y="0"/>
                  </a:lnTo>
                  <a:lnTo>
                    <a:pt x="4631423" y="0"/>
                  </a:lnTo>
                  <a:lnTo>
                    <a:pt x="4679001" y="1283"/>
                  </a:lnTo>
                  <a:lnTo>
                    <a:pt x="4725909" y="5088"/>
                  </a:lnTo>
                  <a:lnTo>
                    <a:pt x="4772080" y="11349"/>
                  </a:lnTo>
                  <a:lnTo>
                    <a:pt x="4817449" y="20000"/>
                  </a:lnTo>
                  <a:lnTo>
                    <a:pt x="4861948" y="30975"/>
                  </a:lnTo>
                  <a:lnTo>
                    <a:pt x="4905512" y="44208"/>
                  </a:lnTo>
                  <a:lnTo>
                    <a:pt x="4948076" y="59632"/>
                  </a:lnTo>
                  <a:lnTo>
                    <a:pt x="4989571" y="77181"/>
                  </a:lnTo>
                  <a:lnTo>
                    <a:pt x="5029934" y="96790"/>
                  </a:lnTo>
                  <a:lnTo>
                    <a:pt x="5069096" y="118392"/>
                  </a:lnTo>
                  <a:lnTo>
                    <a:pt x="5106993" y="141921"/>
                  </a:lnTo>
                  <a:lnTo>
                    <a:pt x="5143558" y="167311"/>
                  </a:lnTo>
                  <a:lnTo>
                    <a:pt x="5178725" y="194496"/>
                  </a:lnTo>
                  <a:lnTo>
                    <a:pt x="5212428" y="223409"/>
                  </a:lnTo>
                  <a:lnTo>
                    <a:pt x="5244601" y="253985"/>
                  </a:lnTo>
                  <a:lnTo>
                    <a:pt x="5275177" y="286158"/>
                  </a:lnTo>
                  <a:lnTo>
                    <a:pt x="5304091" y="319860"/>
                  </a:lnTo>
                  <a:lnTo>
                    <a:pt x="5331276" y="355027"/>
                  </a:lnTo>
                  <a:lnTo>
                    <a:pt x="5356667" y="391592"/>
                  </a:lnTo>
                  <a:lnTo>
                    <a:pt x="5380196" y="429489"/>
                  </a:lnTo>
                  <a:lnTo>
                    <a:pt x="5401798" y="468652"/>
                  </a:lnTo>
                  <a:lnTo>
                    <a:pt x="5421408" y="509014"/>
                  </a:lnTo>
                  <a:lnTo>
                    <a:pt x="5438958" y="550510"/>
                  </a:lnTo>
                  <a:lnTo>
                    <a:pt x="5454382" y="593074"/>
                  </a:lnTo>
                  <a:lnTo>
                    <a:pt x="5467615" y="636638"/>
                  </a:lnTo>
                  <a:lnTo>
                    <a:pt x="5478590" y="681138"/>
                  </a:lnTo>
                  <a:lnTo>
                    <a:pt x="5487242" y="726508"/>
                  </a:lnTo>
                  <a:lnTo>
                    <a:pt x="5493503" y="772680"/>
                  </a:lnTo>
                  <a:lnTo>
                    <a:pt x="5497308" y="819589"/>
                  </a:lnTo>
                  <a:lnTo>
                    <a:pt x="5498592" y="867168"/>
                  </a:lnTo>
                  <a:lnTo>
                    <a:pt x="5498592" y="4335767"/>
                  </a:lnTo>
                  <a:lnTo>
                    <a:pt x="5497308" y="4383345"/>
                  </a:lnTo>
                  <a:lnTo>
                    <a:pt x="5493503" y="4430253"/>
                  </a:lnTo>
                  <a:lnTo>
                    <a:pt x="5487242" y="4476424"/>
                  </a:lnTo>
                  <a:lnTo>
                    <a:pt x="5478590" y="4521793"/>
                  </a:lnTo>
                  <a:lnTo>
                    <a:pt x="5467615" y="4566292"/>
                  </a:lnTo>
                  <a:lnTo>
                    <a:pt x="5454382" y="4609856"/>
                  </a:lnTo>
                  <a:lnTo>
                    <a:pt x="5438958" y="4652420"/>
                  </a:lnTo>
                  <a:lnTo>
                    <a:pt x="5421408" y="4693915"/>
                  </a:lnTo>
                  <a:lnTo>
                    <a:pt x="5401798" y="4734278"/>
                  </a:lnTo>
                  <a:lnTo>
                    <a:pt x="5380196" y="4773440"/>
                  </a:lnTo>
                  <a:lnTo>
                    <a:pt x="5356667" y="4811337"/>
                  </a:lnTo>
                  <a:lnTo>
                    <a:pt x="5331276" y="4847902"/>
                  </a:lnTo>
                  <a:lnTo>
                    <a:pt x="5304091" y="4883069"/>
                  </a:lnTo>
                  <a:lnTo>
                    <a:pt x="5275177" y="4916772"/>
                  </a:lnTo>
                  <a:lnTo>
                    <a:pt x="5244601" y="4948945"/>
                  </a:lnTo>
                  <a:lnTo>
                    <a:pt x="5212428" y="4979521"/>
                  </a:lnTo>
                  <a:lnTo>
                    <a:pt x="5178725" y="5008435"/>
                  </a:lnTo>
                  <a:lnTo>
                    <a:pt x="5143558" y="5035620"/>
                  </a:lnTo>
                  <a:lnTo>
                    <a:pt x="5106993" y="5061011"/>
                  </a:lnTo>
                  <a:lnTo>
                    <a:pt x="5069096" y="5084540"/>
                  </a:lnTo>
                  <a:lnTo>
                    <a:pt x="5029934" y="5106142"/>
                  </a:lnTo>
                  <a:lnTo>
                    <a:pt x="4989571" y="5125752"/>
                  </a:lnTo>
                  <a:lnTo>
                    <a:pt x="4948076" y="5143302"/>
                  </a:lnTo>
                  <a:lnTo>
                    <a:pt x="4905512" y="5158726"/>
                  </a:lnTo>
                  <a:lnTo>
                    <a:pt x="4861948" y="5171959"/>
                  </a:lnTo>
                  <a:lnTo>
                    <a:pt x="4817449" y="5182934"/>
                  </a:lnTo>
                  <a:lnTo>
                    <a:pt x="4772080" y="5191586"/>
                  </a:lnTo>
                  <a:lnTo>
                    <a:pt x="4725909" y="5197847"/>
                  </a:lnTo>
                  <a:lnTo>
                    <a:pt x="4679001" y="5201652"/>
                  </a:lnTo>
                  <a:lnTo>
                    <a:pt x="4631423" y="5202936"/>
                  </a:lnTo>
                  <a:lnTo>
                    <a:pt x="867168" y="5202936"/>
                  </a:lnTo>
                  <a:lnTo>
                    <a:pt x="819590" y="5201652"/>
                  </a:lnTo>
                  <a:lnTo>
                    <a:pt x="772682" y="5197847"/>
                  </a:lnTo>
                  <a:lnTo>
                    <a:pt x="726511" y="5191586"/>
                  </a:lnTo>
                  <a:lnTo>
                    <a:pt x="681142" y="5182934"/>
                  </a:lnTo>
                  <a:lnTo>
                    <a:pt x="636643" y="5171959"/>
                  </a:lnTo>
                  <a:lnTo>
                    <a:pt x="593079" y="5158726"/>
                  </a:lnTo>
                  <a:lnTo>
                    <a:pt x="550515" y="5143302"/>
                  </a:lnTo>
                  <a:lnTo>
                    <a:pt x="509020" y="5125752"/>
                  </a:lnTo>
                  <a:lnTo>
                    <a:pt x="468657" y="5106142"/>
                  </a:lnTo>
                  <a:lnTo>
                    <a:pt x="429495" y="5084540"/>
                  </a:lnTo>
                  <a:lnTo>
                    <a:pt x="391598" y="5061011"/>
                  </a:lnTo>
                  <a:lnTo>
                    <a:pt x="355033" y="5035620"/>
                  </a:lnTo>
                  <a:lnTo>
                    <a:pt x="319866" y="5008435"/>
                  </a:lnTo>
                  <a:lnTo>
                    <a:pt x="286163" y="4979521"/>
                  </a:lnTo>
                  <a:lnTo>
                    <a:pt x="253990" y="4948945"/>
                  </a:lnTo>
                  <a:lnTo>
                    <a:pt x="223414" y="4916772"/>
                  </a:lnTo>
                  <a:lnTo>
                    <a:pt x="194500" y="4883069"/>
                  </a:lnTo>
                  <a:lnTo>
                    <a:pt x="167315" y="4847902"/>
                  </a:lnTo>
                  <a:lnTo>
                    <a:pt x="141924" y="4811337"/>
                  </a:lnTo>
                  <a:lnTo>
                    <a:pt x="118395" y="4773440"/>
                  </a:lnTo>
                  <a:lnTo>
                    <a:pt x="96793" y="4734278"/>
                  </a:lnTo>
                  <a:lnTo>
                    <a:pt x="77183" y="4693915"/>
                  </a:lnTo>
                  <a:lnTo>
                    <a:pt x="59633" y="4652420"/>
                  </a:lnTo>
                  <a:lnTo>
                    <a:pt x="44209" y="4609856"/>
                  </a:lnTo>
                  <a:lnTo>
                    <a:pt x="30976" y="4566292"/>
                  </a:lnTo>
                  <a:lnTo>
                    <a:pt x="20001" y="4521793"/>
                  </a:lnTo>
                  <a:lnTo>
                    <a:pt x="11349" y="4476424"/>
                  </a:lnTo>
                  <a:lnTo>
                    <a:pt x="5088" y="4430253"/>
                  </a:lnTo>
                  <a:lnTo>
                    <a:pt x="1283" y="4383345"/>
                  </a:lnTo>
                  <a:lnTo>
                    <a:pt x="0" y="4335767"/>
                  </a:lnTo>
                  <a:lnTo>
                    <a:pt x="0" y="86716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60301" y="1526993"/>
            <a:ext cx="130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840" y="1287782"/>
            <a:ext cx="7929880" cy="1600200"/>
            <a:chOff x="243840" y="1287782"/>
            <a:chExt cx="7929880" cy="1600200"/>
          </a:xfrm>
        </p:grpSpPr>
        <p:sp>
          <p:nvSpPr>
            <p:cNvPr id="9" name="object 9"/>
            <p:cNvSpPr/>
            <p:nvPr/>
          </p:nvSpPr>
          <p:spPr>
            <a:xfrm>
              <a:off x="249936" y="1293878"/>
              <a:ext cx="4285615" cy="1169035"/>
            </a:xfrm>
            <a:custGeom>
              <a:avLst/>
              <a:gdLst/>
              <a:ahLst/>
              <a:cxnLst/>
              <a:rect l="l" t="t" r="r" b="b"/>
              <a:pathLst>
                <a:path w="4285615" h="1169035">
                  <a:moveTo>
                    <a:pt x="4090670" y="0"/>
                  </a:moveTo>
                  <a:lnTo>
                    <a:pt x="194818" y="0"/>
                  </a:lnTo>
                  <a:lnTo>
                    <a:pt x="150148" y="5145"/>
                  </a:lnTo>
                  <a:lnTo>
                    <a:pt x="109142" y="19801"/>
                  </a:lnTo>
                  <a:lnTo>
                    <a:pt x="72969" y="42799"/>
                  </a:lnTo>
                  <a:lnTo>
                    <a:pt x="42799" y="72969"/>
                  </a:lnTo>
                  <a:lnTo>
                    <a:pt x="19801" y="109142"/>
                  </a:lnTo>
                  <a:lnTo>
                    <a:pt x="5145" y="150148"/>
                  </a:lnTo>
                  <a:lnTo>
                    <a:pt x="0" y="194817"/>
                  </a:lnTo>
                  <a:lnTo>
                    <a:pt x="0" y="974089"/>
                  </a:lnTo>
                  <a:lnTo>
                    <a:pt x="5145" y="1018759"/>
                  </a:lnTo>
                  <a:lnTo>
                    <a:pt x="19801" y="1059765"/>
                  </a:lnTo>
                  <a:lnTo>
                    <a:pt x="42799" y="1095938"/>
                  </a:lnTo>
                  <a:lnTo>
                    <a:pt x="72969" y="1126108"/>
                  </a:lnTo>
                  <a:lnTo>
                    <a:pt x="109142" y="1149106"/>
                  </a:lnTo>
                  <a:lnTo>
                    <a:pt x="150148" y="1163762"/>
                  </a:lnTo>
                  <a:lnTo>
                    <a:pt x="194818" y="1168907"/>
                  </a:lnTo>
                  <a:lnTo>
                    <a:pt x="4090670" y="1168907"/>
                  </a:lnTo>
                  <a:lnTo>
                    <a:pt x="4135339" y="1163762"/>
                  </a:lnTo>
                  <a:lnTo>
                    <a:pt x="4176345" y="1149106"/>
                  </a:lnTo>
                  <a:lnTo>
                    <a:pt x="4212518" y="1126108"/>
                  </a:lnTo>
                  <a:lnTo>
                    <a:pt x="4242688" y="1095938"/>
                  </a:lnTo>
                  <a:lnTo>
                    <a:pt x="4265686" y="1059765"/>
                  </a:lnTo>
                  <a:lnTo>
                    <a:pt x="4280342" y="1018759"/>
                  </a:lnTo>
                  <a:lnTo>
                    <a:pt x="4285488" y="974089"/>
                  </a:lnTo>
                  <a:lnTo>
                    <a:pt x="4285488" y="194817"/>
                  </a:lnTo>
                  <a:lnTo>
                    <a:pt x="4280342" y="150148"/>
                  </a:lnTo>
                  <a:lnTo>
                    <a:pt x="4265686" y="109142"/>
                  </a:lnTo>
                  <a:lnTo>
                    <a:pt x="4242688" y="72969"/>
                  </a:lnTo>
                  <a:lnTo>
                    <a:pt x="4212518" y="42799"/>
                  </a:lnTo>
                  <a:lnTo>
                    <a:pt x="4176345" y="19801"/>
                  </a:lnTo>
                  <a:lnTo>
                    <a:pt x="4135339" y="5145"/>
                  </a:lnTo>
                  <a:lnTo>
                    <a:pt x="4090670" y="0"/>
                  </a:lnTo>
                  <a:close/>
                </a:path>
              </a:pathLst>
            </a:custGeom>
            <a:solidFill>
              <a:srgbClr val="4471C4">
                <a:alpha val="1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936" y="1293878"/>
              <a:ext cx="4285615" cy="1169035"/>
            </a:xfrm>
            <a:custGeom>
              <a:avLst/>
              <a:gdLst/>
              <a:ahLst/>
              <a:cxnLst/>
              <a:rect l="l" t="t" r="r" b="b"/>
              <a:pathLst>
                <a:path w="4285615" h="1169035">
                  <a:moveTo>
                    <a:pt x="0" y="194817"/>
                  </a:moveTo>
                  <a:lnTo>
                    <a:pt x="5145" y="150148"/>
                  </a:lnTo>
                  <a:lnTo>
                    <a:pt x="19801" y="109142"/>
                  </a:lnTo>
                  <a:lnTo>
                    <a:pt x="42799" y="72969"/>
                  </a:lnTo>
                  <a:lnTo>
                    <a:pt x="72969" y="42799"/>
                  </a:lnTo>
                  <a:lnTo>
                    <a:pt x="109142" y="19801"/>
                  </a:lnTo>
                  <a:lnTo>
                    <a:pt x="150148" y="5145"/>
                  </a:lnTo>
                  <a:lnTo>
                    <a:pt x="194818" y="0"/>
                  </a:lnTo>
                  <a:lnTo>
                    <a:pt x="4090670" y="0"/>
                  </a:lnTo>
                  <a:lnTo>
                    <a:pt x="4135339" y="5145"/>
                  </a:lnTo>
                  <a:lnTo>
                    <a:pt x="4176345" y="19801"/>
                  </a:lnTo>
                  <a:lnTo>
                    <a:pt x="4212518" y="42799"/>
                  </a:lnTo>
                  <a:lnTo>
                    <a:pt x="4242688" y="72969"/>
                  </a:lnTo>
                  <a:lnTo>
                    <a:pt x="4265686" y="109142"/>
                  </a:lnTo>
                  <a:lnTo>
                    <a:pt x="4280342" y="150148"/>
                  </a:lnTo>
                  <a:lnTo>
                    <a:pt x="4285488" y="194817"/>
                  </a:lnTo>
                  <a:lnTo>
                    <a:pt x="4285488" y="974089"/>
                  </a:lnTo>
                  <a:lnTo>
                    <a:pt x="4280342" y="1018759"/>
                  </a:lnTo>
                  <a:lnTo>
                    <a:pt x="4265686" y="1059765"/>
                  </a:lnTo>
                  <a:lnTo>
                    <a:pt x="4242688" y="1095938"/>
                  </a:lnTo>
                  <a:lnTo>
                    <a:pt x="4212518" y="1126108"/>
                  </a:lnTo>
                  <a:lnTo>
                    <a:pt x="4176345" y="1149106"/>
                  </a:lnTo>
                  <a:lnTo>
                    <a:pt x="4135339" y="1163762"/>
                  </a:lnTo>
                  <a:lnTo>
                    <a:pt x="4090670" y="1168907"/>
                  </a:lnTo>
                  <a:lnTo>
                    <a:pt x="194818" y="1168907"/>
                  </a:lnTo>
                  <a:lnTo>
                    <a:pt x="150148" y="1163762"/>
                  </a:lnTo>
                  <a:lnTo>
                    <a:pt x="109142" y="1149106"/>
                  </a:lnTo>
                  <a:lnTo>
                    <a:pt x="72969" y="1126108"/>
                  </a:lnTo>
                  <a:lnTo>
                    <a:pt x="42799" y="1095938"/>
                  </a:lnTo>
                  <a:lnTo>
                    <a:pt x="19801" y="1059765"/>
                  </a:lnTo>
                  <a:lnTo>
                    <a:pt x="5145" y="1018759"/>
                  </a:lnTo>
                  <a:lnTo>
                    <a:pt x="0" y="974089"/>
                  </a:lnTo>
                  <a:lnTo>
                    <a:pt x="0" y="1948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3748" y="1712978"/>
              <a:ext cx="2563495" cy="1169035"/>
            </a:xfrm>
            <a:custGeom>
              <a:avLst/>
              <a:gdLst/>
              <a:ahLst/>
              <a:cxnLst/>
              <a:rect l="l" t="t" r="r" b="b"/>
              <a:pathLst>
                <a:path w="2563495" h="1169035">
                  <a:moveTo>
                    <a:pt x="2368550" y="0"/>
                  </a:moveTo>
                  <a:lnTo>
                    <a:pt x="194818" y="0"/>
                  </a:lnTo>
                  <a:lnTo>
                    <a:pt x="150148" y="5145"/>
                  </a:lnTo>
                  <a:lnTo>
                    <a:pt x="109142" y="19801"/>
                  </a:lnTo>
                  <a:lnTo>
                    <a:pt x="72969" y="42799"/>
                  </a:lnTo>
                  <a:lnTo>
                    <a:pt x="42799" y="72969"/>
                  </a:lnTo>
                  <a:lnTo>
                    <a:pt x="19801" y="109142"/>
                  </a:lnTo>
                  <a:lnTo>
                    <a:pt x="5145" y="150148"/>
                  </a:lnTo>
                  <a:lnTo>
                    <a:pt x="0" y="194817"/>
                  </a:lnTo>
                  <a:lnTo>
                    <a:pt x="0" y="974089"/>
                  </a:lnTo>
                  <a:lnTo>
                    <a:pt x="5145" y="1018759"/>
                  </a:lnTo>
                  <a:lnTo>
                    <a:pt x="19801" y="1059765"/>
                  </a:lnTo>
                  <a:lnTo>
                    <a:pt x="42799" y="1095938"/>
                  </a:lnTo>
                  <a:lnTo>
                    <a:pt x="72969" y="1126108"/>
                  </a:lnTo>
                  <a:lnTo>
                    <a:pt x="109142" y="1149106"/>
                  </a:lnTo>
                  <a:lnTo>
                    <a:pt x="150148" y="1163762"/>
                  </a:lnTo>
                  <a:lnTo>
                    <a:pt x="194818" y="1168907"/>
                  </a:lnTo>
                  <a:lnTo>
                    <a:pt x="2368550" y="1168907"/>
                  </a:lnTo>
                  <a:lnTo>
                    <a:pt x="2413219" y="1163762"/>
                  </a:lnTo>
                  <a:lnTo>
                    <a:pt x="2454225" y="1149106"/>
                  </a:lnTo>
                  <a:lnTo>
                    <a:pt x="2490398" y="1126108"/>
                  </a:lnTo>
                  <a:lnTo>
                    <a:pt x="2520568" y="1095938"/>
                  </a:lnTo>
                  <a:lnTo>
                    <a:pt x="2543566" y="1059765"/>
                  </a:lnTo>
                  <a:lnTo>
                    <a:pt x="2558222" y="1018759"/>
                  </a:lnTo>
                  <a:lnTo>
                    <a:pt x="2563368" y="974089"/>
                  </a:lnTo>
                  <a:lnTo>
                    <a:pt x="2563368" y="194817"/>
                  </a:lnTo>
                  <a:lnTo>
                    <a:pt x="2558222" y="150148"/>
                  </a:lnTo>
                  <a:lnTo>
                    <a:pt x="2543566" y="109142"/>
                  </a:lnTo>
                  <a:lnTo>
                    <a:pt x="2520568" y="72969"/>
                  </a:lnTo>
                  <a:lnTo>
                    <a:pt x="2490398" y="42799"/>
                  </a:lnTo>
                  <a:lnTo>
                    <a:pt x="2454225" y="19801"/>
                  </a:lnTo>
                  <a:lnTo>
                    <a:pt x="2413219" y="5145"/>
                  </a:lnTo>
                  <a:lnTo>
                    <a:pt x="2368550" y="0"/>
                  </a:lnTo>
                  <a:close/>
                </a:path>
              </a:pathLst>
            </a:custGeom>
            <a:solidFill>
              <a:srgbClr val="4471C4">
                <a:alpha val="1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3748" y="1712978"/>
              <a:ext cx="2563495" cy="1169035"/>
            </a:xfrm>
            <a:custGeom>
              <a:avLst/>
              <a:gdLst/>
              <a:ahLst/>
              <a:cxnLst/>
              <a:rect l="l" t="t" r="r" b="b"/>
              <a:pathLst>
                <a:path w="2563495" h="1169035">
                  <a:moveTo>
                    <a:pt x="0" y="194817"/>
                  </a:moveTo>
                  <a:lnTo>
                    <a:pt x="5145" y="150148"/>
                  </a:lnTo>
                  <a:lnTo>
                    <a:pt x="19801" y="109142"/>
                  </a:lnTo>
                  <a:lnTo>
                    <a:pt x="42799" y="72969"/>
                  </a:lnTo>
                  <a:lnTo>
                    <a:pt x="72969" y="42799"/>
                  </a:lnTo>
                  <a:lnTo>
                    <a:pt x="109142" y="19801"/>
                  </a:lnTo>
                  <a:lnTo>
                    <a:pt x="150148" y="5145"/>
                  </a:lnTo>
                  <a:lnTo>
                    <a:pt x="194818" y="0"/>
                  </a:lnTo>
                  <a:lnTo>
                    <a:pt x="2368550" y="0"/>
                  </a:lnTo>
                  <a:lnTo>
                    <a:pt x="2413219" y="5145"/>
                  </a:lnTo>
                  <a:lnTo>
                    <a:pt x="2454225" y="19801"/>
                  </a:lnTo>
                  <a:lnTo>
                    <a:pt x="2490398" y="42799"/>
                  </a:lnTo>
                  <a:lnTo>
                    <a:pt x="2520568" y="72969"/>
                  </a:lnTo>
                  <a:lnTo>
                    <a:pt x="2543566" y="109142"/>
                  </a:lnTo>
                  <a:lnTo>
                    <a:pt x="2558222" y="150148"/>
                  </a:lnTo>
                  <a:lnTo>
                    <a:pt x="2563368" y="194817"/>
                  </a:lnTo>
                  <a:lnTo>
                    <a:pt x="2563368" y="974089"/>
                  </a:lnTo>
                  <a:lnTo>
                    <a:pt x="2558222" y="1018759"/>
                  </a:lnTo>
                  <a:lnTo>
                    <a:pt x="2543566" y="1059765"/>
                  </a:lnTo>
                  <a:lnTo>
                    <a:pt x="2520568" y="1095938"/>
                  </a:lnTo>
                  <a:lnTo>
                    <a:pt x="2490398" y="1126108"/>
                  </a:lnTo>
                  <a:lnTo>
                    <a:pt x="2454225" y="1149106"/>
                  </a:lnTo>
                  <a:lnTo>
                    <a:pt x="2413219" y="1163762"/>
                  </a:lnTo>
                  <a:lnTo>
                    <a:pt x="2368550" y="1168907"/>
                  </a:lnTo>
                  <a:lnTo>
                    <a:pt x="194818" y="1168907"/>
                  </a:lnTo>
                  <a:lnTo>
                    <a:pt x="150148" y="1163762"/>
                  </a:lnTo>
                  <a:lnTo>
                    <a:pt x="109142" y="1149106"/>
                  </a:lnTo>
                  <a:lnTo>
                    <a:pt x="72969" y="1126108"/>
                  </a:lnTo>
                  <a:lnTo>
                    <a:pt x="42799" y="1095938"/>
                  </a:lnTo>
                  <a:lnTo>
                    <a:pt x="19801" y="1059765"/>
                  </a:lnTo>
                  <a:lnTo>
                    <a:pt x="5145" y="1018759"/>
                  </a:lnTo>
                  <a:lnTo>
                    <a:pt x="0" y="974089"/>
                  </a:lnTo>
                  <a:lnTo>
                    <a:pt x="0" y="1948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08188" y="2132407"/>
            <a:ext cx="155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Catalog-ing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613" y="148551"/>
          <a:ext cx="12105637" cy="661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marL="6350">
                        <a:lnSpc>
                          <a:spcPts val="2765"/>
                        </a:lnSpc>
                      </a:pPr>
                      <a:r>
                        <a:rPr sz="2400" b="0" dirty="0">
                          <a:latin typeface="Calibri Light"/>
                          <a:cs typeface="Calibri Light"/>
                        </a:rPr>
                        <a:t>Sr</a:t>
                      </a:r>
                      <a:r>
                        <a:rPr sz="2400" b="0" spc="-1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400" b="0" dirty="0">
                          <a:latin typeface="Calibri Light"/>
                          <a:cs typeface="Calibri Light"/>
                        </a:rPr>
                        <a:t>No</a:t>
                      </a:r>
                      <a:endParaRPr sz="2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765"/>
                        </a:lnSpc>
                      </a:pPr>
                      <a:r>
                        <a:rPr sz="2400" b="0" spc="-50" dirty="0">
                          <a:latin typeface="Calibri Light"/>
                          <a:cs typeface="Calibri Light"/>
                        </a:rPr>
                        <a:t>Tasks</a:t>
                      </a:r>
                      <a:r>
                        <a:rPr sz="24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400" b="0" spc="-5" dirty="0">
                          <a:latin typeface="Calibri Light"/>
                          <a:cs typeface="Calibri Light"/>
                        </a:rPr>
                        <a:t>name</a:t>
                      </a:r>
                      <a:endParaRPr sz="2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765"/>
                        </a:lnSpc>
                      </a:pPr>
                      <a:r>
                        <a:rPr sz="2400" b="0" spc="-5" dirty="0">
                          <a:latin typeface="Calibri Light"/>
                          <a:cs typeface="Calibri Light"/>
                        </a:rPr>
                        <a:t>Description</a:t>
                      </a:r>
                      <a:endParaRPr sz="2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765"/>
                        </a:lnSpc>
                      </a:pPr>
                      <a:r>
                        <a:rPr sz="2400" b="0" spc="-10" dirty="0">
                          <a:latin typeface="Calibri Light"/>
                          <a:cs typeface="Calibri Light"/>
                        </a:rPr>
                        <a:t>Status</a:t>
                      </a:r>
                      <a:endParaRPr sz="2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Data</a:t>
                      </a: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ingestion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pipeline-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capturing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105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The best practices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automating</a:t>
                      </a:r>
                      <a:r>
                        <a:rPr sz="12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the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extraction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from</a:t>
                      </a:r>
                      <a:r>
                        <a:rPr sz="12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headers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or during</a:t>
                      </a:r>
                      <a:r>
                        <a:rPr sz="12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pre-processing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should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defined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presented.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Ongoing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  <a:p>
                      <a:pPr marL="6350" marR="581025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End</a:t>
                      </a:r>
                      <a:r>
                        <a:rPr sz="12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Date</a:t>
                      </a:r>
                      <a:r>
                        <a:rPr sz="12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(v1):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28.04.2021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2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" marR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capture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form-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develop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draft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(DS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200" b="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Clinical</a:t>
                      </a:r>
                      <a:r>
                        <a:rPr sz="12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input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for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questionnaire)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" marR="274320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Develop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business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process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capture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the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 from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domain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experts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(clinicians</a:t>
                      </a: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data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scientists).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Collaborate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with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experts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(Topic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groups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leaders)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establish,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improve,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test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workflow.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Ongoing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  <a:p>
                      <a:pPr marL="6350" marR="581025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End</a:t>
                      </a:r>
                      <a:r>
                        <a:rPr sz="12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Date</a:t>
                      </a:r>
                      <a:r>
                        <a:rPr sz="12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(v1):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28.04.2021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3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capture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form-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DI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pipeline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We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will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demonstrate</a:t>
                      </a:r>
                      <a:r>
                        <a:rPr sz="12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what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required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complete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step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(Data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Ingestion)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pipeline-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capturing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metadata)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apply this approach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exemplary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dataset.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Ongoing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  <a:p>
                      <a:pPr marL="6350" marR="581025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End</a:t>
                      </a:r>
                      <a:r>
                        <a:rPr sz="12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Date</a:t>
                      </a:r>
                      <a:r>
                        <a:rPr sz="12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(v1):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05.05.2021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4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Identify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public datasets-10</a:t>
                      </a: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(include imaging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data,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vitals,</a:t>
                      </a: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etc)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398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Select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ten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examples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1200" b="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should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reflect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diversity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sizes,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application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domains,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other</a:t>
                      </a:r>
                      <a:r>
                        <a:rPr sz="12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aspects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public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datasets.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Ongoing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  <a:p>
                      <a:pPr marL="6350" marR="581025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End</a:t>
                      </a:r>
                      <a:r>
                        <a:rPr sz="12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Date</a:t>
                      </a:r>
                      <a:r>
                        <a:rPr sz="12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(v1):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28.04.2021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5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Structure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 for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public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datasets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We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will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demonstrate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what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required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complete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step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2-3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apply this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approach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selected datasets.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Ongoing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  <a:p>
                      <a:pPr marL="6350" marR="581025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End</a:t>
                      </a:r>
                      <a:r>
                        <a:rPr sz="12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Date</a:t>
                      </a:r>
                      <a:r>
                        <a:rPr sz="12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(v1):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15.05.2021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Ingest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Data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with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associated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TBD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7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35" dirty="0">
                          <a:latin typeface="Calibri Light"/>
                          <a:cs typeface="Calibri Light"/>
                        </a:rPr>
                        <a:t>Test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ingestion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some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as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part</a:t>
                      </a:r>
                      <a:r>
                        <a:rPr sz="12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data </a:t>
                      </a:r>
                      <a:r>
                        <a:rPr sz="1200" b="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ingestion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TBD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8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Fill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associated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form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TBD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9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605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Identify</a:t>
                      </a:r>
                      <a:r>
                        <a:rPr sz="12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research</a:t>
                      </a:r>
                      <a:r>
                        <a:rPr sz="12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papers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 with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related</a:t>
                      </a:r>
                      <a:r>
                        <a:rPr sz="12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AI </a:t>
                      </a:r>
                      <a:r>
                        <a:rPr sz="1200" b="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algorithm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TBD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10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Do a quick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relevant datasearch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using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metadata </a:t>
                      </a:r>
                      <a:r>
                        <a:rPr sz="1200" b="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tags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TBD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11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marR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Customer Feedback- Clinical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Evaluation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Data </a:t>
                      </a:r>
                      <a:r>
                        <a:rPr sz="1200" b="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Science</a:t>
                      </a: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35" dirty="0">
                          <a:latin typeface="Calibri Light"/>
                          <a:cs typeface="Calibri Light"/>
                        </a:rPr>
                        <a:t>Team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 Light"/>
                          <a:cs typeface="Calibri Light"/>
                        </a:rPr>
                        <a:t>TBD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8840" y="77723"/>
            <a:ext cx="11329670" cy="6556375"/>
            <a:chOff x="728840" y="77723"/>
            <a:chExt cx="11329670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840" y="376419"/>
              <a:ext cx="11058158" cy="62575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52688" y="77723"/>
              <a:ext cx="3505200" cy="1607820"/>
            </a:xfrm>
            <a:custGeom>
              <a:avLst/>
              <a:gdLst/>
              <a:ahLst/>
              <a:cxnLst/>
              <a:rect l="l" t="t" r="r" b="b"/>
              <a:pathLst>
                <a:path w="3505200" h="1607820">
                  <a:moveTo>
                    <a:pt x="3505200" y="0"/>
                  </a:moveTo>
                  <a:lnTo>
                    <a:pt x="0" y="0"/>
                  </a:lnTo>
                  <a:lnTo>
                    <a:pt x="0" y="1607820"/>
                  </a:lnTo>
                  <a:lnTo>
                    <a:pt x="3505200" y="160782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9371" y="155447"/>
              <a:ext cx="4105643" cy="618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4923" y="1246632"/>
              <a:ext cx="3800843" cy="13350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1644" y="1104900"/>
            <a:ext cx="5736590" cy="5081270"/>
            <a:chOff x="4771644" y="1104900"/>
            <a:chExt cx="5736590" cy="508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644" y="1104900"/>
              <a:ext cx="5736323" cy="5081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0515" y="1194815"/>
              <a:ext cx="1734311" cy="17007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55739" y="1831079"/>
            <a:ext cx="603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4020" y="2473451"/>
            <a:ext cx="2817876" cy="29382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09124" y="3661407"/>
            <a:ext cx="142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Data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Catalog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77992" y="2038857"/>
            <a:ext cx="3731260" cy="4185285"/>
            <a:chOff x="3777992" y="2038857"/>
            <a:chExt cx="3731260" cy="4185285"/>
          </a:xfrm>
        </p:grpSpPr>
        <p:sp>
          <p:nvSpPr>
            <p:cNvPr id="9" name="object 9"/>
            <p:cNvSpPr/>
            <p:nvPr/>
          </p:nvSpPr>
          <p:spPr>
            <a:xfrm>
              <a:off x="3833611" y="2045207"/>
              <a:ext cx="1057275" cy="582930"/>
            </a:xfrm>
            <a:custGeom>
              <a:avLst/>
              <a:gdLst/>
              <a:ahLst/>
              <a:cxnLst/>
              <a:rect l="l" t="t" r="r" b="b"/>
              <a:pathLst>
                <a:path w="1057275" h="582930">
                  <a:moveTo>
                    <a:pt x="1057084" y="0"/>
                  </a:moveTo>
                  <a:lnTo>
                    <a:pt x="0" y="582549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7992" y="2588258"/>
              <a:ext cx="85725" cy="70485"/>
            </a:xfrm>
            <a:custGeom>
              <a:avLst/>
              <a:gdLst/>
              <a:ahLst/>
              <a:cxnLst/>
              <a:rect l="l" t="t" r="r" b="b"/>
              <a:pathLst>
                <a:path w="85725" h="70485">
                  <a:moveTo>
                    <a:pt x="48348" y="0"/>
                  </a:moveTo>
                  <a:lnTo>
                    <a:pt x="0" y="70154"/>
                  </a:lnTo>
                  <a:lnTo>
                    <a:pt x="85128" y="66738"/>
                  </a:lnTo>
                  <a:lnTo>
                    <a:pt x="483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4170" y="5014640"/>
              <a:ext cx="779145" cy="288290"/>
            </a:xfrm>
            <a:custGeom>
              <a:avLst/>
              <a:gdLst/>
              <a:ahLst/>
              <a:cxnLst/>
              <a:rect l="l" t="t" r="r" b="b"/>
              <a:pathLst>
                <a:path w="779145" h="288289">
                  <a:moveTo>
                    <a:pt x="778941" y="2878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4608" y="4983304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89" h="71754">
                  <a:moveTo>
                    <a:pt x="84683" y="0"/>
                  </a:moveTo>
                  <a:lnTo>
                    <a:pt x="0" y="9321"/>
                  </a:lnTo>
                  <a:lnTo>
                    <a:pt x="58267" y="71475"/>
                  </a:lnTo>
                  <a:lnTo>
                    <a:pt x="846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2871" y="2096053"/>
              <a:ext cx="839469" cy="1122045"/>
            </a:xfrm>
            <a:custGeom>
              <a:avLst/>
              <a:gdLst/>
              <a:ahLst/>
              <a:cxnLst/>
              <a:rect l="l" t="t" r="r" b="b"/>
              <a:pathLst>
                <a:path w="839470" h="1122045">
                  <a:moveTo>
                    <a:pt x="839457" y="112185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4833" y="2045212"/>
              <a:ext cx="76200" cy="84455"/>
            </a:xfrm>
            <a:custGeom>
              <a:avLst/>
              <a:gdLst/>
              <a:ahLst/>
              <a:cxnLst/>
              <a:rect l="l" t="t" r="r" b="b"/>
              <a:pathLst>
                <a:path w="76200" h="84455">
                  <a:moveTo>
                    <a:pt x="0" y="0"/>
                  </a:moveTo>
                  <a:lnTo>
                    <a:pt x="15138" y="83832"/>
                  </a:lnTo>
                  <a:lnTo>
                    <a:pt x="76149" y="3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4" y="4631435"/>
              <a:ext cx="1635251" cy="15925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021326" y="5214228"/>
            <a:ext cx="1138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nced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06318" y="4075176"/>
            <a:ext cx="5643880" cy="1012190"/>
            <a:chOff x="6306318" y="4075176"/>
            <a:chExt cx="5643880" cy="1012190"/>
          </a:xfrm>
        </p:grpSpPr>
        <p:sp>
          <p:nvSpPr>
            <p:cNvPr id="18" name="object 18"/>
            <p:cNvSpPr/>
            <p:nvPr/>
          </p:nvSpPr>
          <p:spPr>
            <a:xfrm>
              <a:off x="6358807" y="4375403"/>
              <a:ext cx="993775" cy="676275"/>
            </a:xfrm>
            <a:custGeom>
              <a:avLst/>
              <a:gdLst/>
              <a:ahLst/>
              <a:cxnLst/>
              <a:rect l="l" t="t" r="r" b="b"/>
              <a:pathLst>
                <a:path w="993775" h="676275">
                  <a:moveTo>
                    <a:pt x="993305" y="0"/>
                  </a:moveTo>
                  <a:lnTo>
                    <a:pt x="0" y="676173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6318" y="5012927"/>
              <a:ext cx="84455" cy="74930"/>
            </a:xfrm>
            <a:custGeom>
              <a:avLst/>
              <a:gdLst/>
              <a:ahLst/>
              <a:cxnLst/>
              <a:rect l="l" t="t" r="r" b="b"/>
              <a:pathLst>
                <a:path w="84454" h="74929">
                  <a:moveTo>
                    <a:pt x="41541" y="0"/>
                  </a:moveTo>
                  <a:lnTo>
                    <a:pt x="0" y="74371"/>
                  </a:lnTo>
                  <a:lnTo>
                    <a:pt x="84429" y="62992"/>
                  </a:lnTo>
                  <a:lnTo>
                    <a:pt x="4154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3643" y="4075176"/>
              <a:ext cx="2606039" cy="45872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3175" y="0"/>
            <a:ext cx="5192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Metadata</a:t>
            </a:r>
            <a:r>
              <a:rPr sz="44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Components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75" y="0"/>
            <a:ext cx="5192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Metadata</a:t>
            </a:r>
            <a:r>
              <a:rPr sz="4400" b="0" spc="-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Components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75" y="3099816"/>
            <a:ext cx="2606040" cy="458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856488"/>
            <a:ext cx="2881883" cy="16718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1027" y="932057"/>
            <a:ext cx="6929786" cy="56655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770" y="2229707"/>
            <a:ext cx="6245225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Explore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test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exiting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software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implementation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master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-5" dirty="0">
                <a:latin typeface="Calibri"/>
                <a:cs typeface="Calibri"/>
              </a:rPr>
              <a:t> management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Calibri"/>
                <a:cs typeface="Calibri"/>
              </a:rPr>
              <a:t>Mobi</a:t>
            </a:r>
            <a:r>
              <a:rPr sz="2000" spc="-3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https://mobi.inovexcorp.com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Calibri"/>
                <a:cs typeface="Calibri"/>
              </a:rPr>
              <a:t>Apache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Atlas</a:t>
            </a:r>
            <a:r>
              <a:rPr sz="20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https://atlas.apache.org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latin typeface="Calibri"/>
                <a:cs typeface="Calibri"/>
              </a:rPr>
              <a:t>Egiria</a:t>
            </a:r>
            <a:r>
              <a:rPr sz="20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https://egeria.odpi.org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Magda</a:t>
            </a:r>
            <a:r>
              <a:rPr sz="2000" spc="-4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https://magda.io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Obiba</a:t>
            </a:r>
            <a:r>
              <a:rPr sz="2000" spc="-2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https://www.obiba.org/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Amazon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Glue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ETL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92138"/>
            <a:ext cx="4547870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20" dirty="0">
                <a:solidFill>
                  <a:srgbClr val="000000"/>
                </a:solidFill>
                <a:latin typeface="Calibri Light"/>
                <a:cs typeface="Calibri Light"/>
              </a:rPr>
              <a:t>Best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practices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for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 </a:t>
            </a:r>
            <a:r>
              <a:rPr sz="4000" b="0" spc="-8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sharing/Sourcing </a:t>
            </a:r>
            <a:r>
              <a:rPr sz="4000"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Methods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35296" y="1021080"/>
            <a:ext cx="6711950" cy="5684520"/>
            <a:chOff x="5035296" y="1021080"/>
            <a:chExt cx="6711950" cy="5684520"/>
          </a:xfrm>
        </p:grpSpPr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5529" y="1021080"/>
              <a:ext cx="4181461" cy="3524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5296" y="4408932"/>
              <a:ext cx="2894063" cy="22966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74897" y="5709107"/>
            <a:ext cx="35261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Medical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Informatics platform-LREN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CHUV-Research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toolkit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237553"/>
            <a:ext cx="10909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M</a:t>
            </a:r>
            <a:r>
              <a:rPr sz="4400" b="0" spc="-10" dirty="0">
                <a:latin typeface="Calibri Light"/>
                <a:cs typeface="Calibri Light"/>
              </a:rPr>
              <a:t>VP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1245" y="1300224"/>
            <a:ext cx="7598118" cy="5047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237553"/>
            <a:ext cx="10909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M</a:t>
            </a:r>
            <a:r>
              <a:rPr sz="4400" b="0" spc="-10" dirty="0">
                <a:latin typeface="Calibri Light"/>
                <a:cs typeface="Calibri Light"/>
              </a:rPr>
              <a:t>VP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40536" y="961644"/>
            <a:ext cx="8600440" cy="5386070"/>
            <a:chOff x="1240536" y="961644"/>
            <a:chExt cx="8600440" cy="53860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245" y="1300224"/>
              <a:ext cx="7598118" cy="50474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80532" y="2784348"/>
              <a:ext cx="4053840" cy="893444"/>
            </a:xfrm>
            <a:custGeom>
              <a:avLst/>
              <a:gdLst/>
              <a:ahLst/>
              <a:cxnLst/>
              <a:rect l="l" t="t" r="r" b="b"/>
              <a:pathLst>
                <a:path w="4053840" h="893445">
                  <a:moveTo>
                    <a:pt x="2026920" y="0"/>
                  </a:moveTo>
                  <a:lnTo>
                    <a:pt x="1952612" y="294"/>
                  </a:lnTo>
                  <a:lnTo>
                    <a:pt x="1878978" y="1171"/>
                  </a:lnTo>
                  <a:lnTo>
                    <a:pt x="1806063" y="2620"/>
                  </a:lnTo>
                  <a:lnTo>
                    <a:pt x="1733915" y="4631"/>
                  </a:lnTo>
                  <a:lnTo>
                    <a:pt x="1662577" y="7194"/>
                  </a:lnTo>
                  <a:lnTo>
                    <a:pt x="1592096" y="10299"/>
                  </a:lnTo>
                  <a:lnTo>
                    <a:pt x="1522518" y="13936"/>
                  </a:lnTo>
                  <a:lnTo>
                    <a:pt x="1453889" y="18094"/>
                  </a:lnTo>
                  <a:lnTo>
                    <a:pt x="1386254" y="22764"/>
                  </a:lnTo>
                  <a:lnTo>
                    <a:pt x="1319660" y="27936"/>
                  </a:lnTo>
                  <a:lnTo>
                    <a:pt x="1254151" y="33599"/>
                  </a:lnTo>
                  <a:lnTo>
                    <a:pt x="1189774" y="39744"/>
                  </a:lnTo>
                  <a:lnTo>
                    <a:pt x="1126575" y="46360"/>
                  </a:lnTo>
                  <a:lnTo>
                    <a:pt x="1064599" y="53437"/>
                  </a:lnTo>
                  <a:lnTo>
                    <a:pt x="1003892" y="60965"/>
                  </a:lnTo>
                  <a:lnTo>
                    <a:pt x="944500" y="68934"/>
                  </a:lnTo>
                  <a:lnTo>
                    <a:pt x="886469" y="77335"/>
                  </a:lnTo>
                  <a:lnTo>
                    <a:pt x="829845" y="86155"/>
                  </a:lnTo>
                  <a:lnTo>
                    <a:pt x="774673" y="95387"/>
                  </a:lnTo>
                  <a:lnTo>
                    <a:pt x="720999" y="105020"/>
                  </a:lnTo>
                  <a:lnTo>
                    <a:pt x="668869" y="115043"/>
                  </a:lnTo>
                  <a:lnTo>
                    <a:pt x="618329" y="125446"/>
                  </a:lnTo>
                  <a:lnTo>
                    <a:pt x="569424" y="136220"/>
                  </a:lnTo>
                  <a:lnTo>
                    <a:pt x="522200" y="147354"/>
                  </a:lnTo>
                  <a:lnTo>
                    <a:pt x="476704" y="158838"/>
                  </a:lnTo>
                  <a:lnTo>
                    <a:pt x="432981" y="170663"/>
                  </a:lnTo>
                  <a:lnTo>
                    <a:pt x="391076" y="182817"/>
                  </a:lnTo>
                  <a:lnTo>
                    <a:pt x="351036" y="195292"/>
                  </a:lnTo>
                  <a:lnTo>
                    <a:pt x="312906" y="208076"/>
                  </a:lnTo>
                  <a:lnTo>
                    <a:pt x="276733" y="221160"/>
                  </a:lnTo>
                  <a:lnTo>
                    <a:pt x="210437" y="248187"/>
                  </a:lnTo>
                  <a:lnTo>
                    <a:pt x="152515" y="276292"/>
                  </a:lnTo>
                  <a:lnTo>
                    <a:pt x="103333" y="305394"/>
                  </a:lnTo>
                  <a:lnTo>
                    <a:pt x="63258" y="335413"/>
                  </a:lnTo>
                  <a:lnTo>
                    <a:pt x="32656" y="366268"/>
                  </a:lnTo>
                  <a:lnTo>
                    <a:pt x="5316" y="413940"/>
                  </a:lnTo>
                  <a:lnTo>
                    <a:pt x="0" y="446531"/>
                  </a:lnTo>
                  <a:lnTo>
                    <a:pt x="1336" y="462901"/>
                  </a:lnTo>
                  <a:lnTo>
                    <a:pt x="21022" y="511080"/>
                  </a:lnTo>
                  <a:lnTo>
                    <a:pt x="46750" y="542322"/>
                  </a:lnTo>
                  <a:lnTo>
                    <a:pt x="82134" y="572769"/>
                  </a:lnTo>
                  <a:lnTo>
                    <a:pt x="126808" y="602339"/>
                  </a:lnTo>
                  <a:lnTo>
                    <a:pt x="180406" y="630953"/>
                  </a:lnTo>
                  <a:lnTo>
                    <a:pt x="242561" y="658529"/>
                  </a:lnTo>
                  <a:lnTo>
                    <a:pt x="312906" y="684987"/>
                  </a:lnTo>
                  <a:lnTo>
                    <a:pt x="351036" y="697771"/>
                  </a:lnTo>
                  <a:lnTo>
                    <a:pt x="391076" y="710246"/>
                  </a:lnTo>
                  <a:lnTo>
                    <a:pt x="432981" y="722400"/>
                  </a:lnTo>
                  <a:lnTo>
                    <a:pt x="476704" y="734225"/>
                  </a:lnTo>
                  <a:lnTo>
                    <a:pt x="522200" y="745709"/>
                  </a:lnTo>
                  <a:lnTo>
                    <a:pt x="569424" y="756843"/>
                  </a:lnTo>
                  <a:lnTo>
                    <a:pt x="618329" y="767617"/>
                  </a:lnTo>
                  <a:lnTo>
                    <a:pt x="668869" y="778020"/>
                  </a:lnTo>
                  <a:lnTo>
                    <a:pt x="720999" y="788043"/>
                  </a:lnTo>
                  <a:lnTo>
                    <a:pt x="774673" y="797676"/>
                  </a:lnTo>
                  <a:lnTo>
                    <a:pt x="829845" y="806908"/>
                  </a:lnTo>
                  <a:lnTo>
                    <a:pt x="886469" y="815728"/>
                  </a:lnTo>
                  <a:lnTo>
                    <a:pt x="944500" y="824129"/>
                  </a:lnTo>
                  <a:lnTo>
                    <a:pt x="1003892" y="832098"/>
                  </a:lnTo>
                  <a:lnTo>
                    <a:pt x="1064599" y="839626"/>
                  </a:lnTo>
                  <a:lnTo>
                    <a:pt x="1126575" y="846703"/>
                  </a:lnTo>
                  <a:lnTo>
                    <a:pt x="1189774" y="853319"/>
                  </a:lnTo>
                  <a:lnTo>
                    <a:pt x="1254151" y="859464"/>
                  </a:lnTo>
                  <a:lnTo>
                    <a:pt x="1319660" y="865127"/>
                  </a:lnTo>
                  <a:lnTo>
                    <a:pt x="1386254" y="870299"/>
                  </a:lnTo>
                  <a:lnTo>
                    <a:pt x="1453889" y="874969"/>
                  </a:lnTo>
                  <a:lnTo>
                    <a:pt x="1522518" y="879127"/>
                  </a:lnTo>
                  <a:lnTo>
                    <a:pt x="1592096" y="882764"/>
                  </a:lnTo>
                  <a:lnTo>
                    <a:pt x="1662577" y="885869"/>
                  </a:lnTo>
                  <a:lnTo>
                    <a:pt x="1733915" y="888432"/>
                  </a:lnTo>
                  <a:lnTo>
                    <a:pt x="1806063" y="890443"/>
                  </a:lnTo>
                  <a:lnTo>
                    <a:pt x="1878978" y="891892"/>
                  </a:lnTo>
                  <a:lnTo>
                    <a:pt x="1952612" y="892769"/>
                  </a:lnTo>
                  <a:lnTo>
                    <a:pt x="2026920" y="893063"/>
                  </a:lnTo>
                  <a:lnTo>
                    <a:pt x="2101227" y="892769"/>
                  </a:lnTo>
                  <a:lnTo>
                    <a:pt x="2174861" y="891892"/>
                  </a:lnTo>
                  <a:lnTo>
                    <a:pt x="2247776" y="890443"/>
                  </a:lnTo>
                  <a:lnTo>
                    <a:pt x="2319924" y="888432"/>
                  </a:lnTo>
                  <a:lnTo>
                    <a:pt x="2391262" y="885869"/>
                  </a:lnTo>
                  <a:lnTo>
                    <a:pt x="2461743" y="882764"/>
                  </a:lnTo>
                  <a:lnTo>
                    <a:pt x="2531321" y="879127"/>
                  </a:lnTo>
                  <a:lnTo>
                    <a:pt x="2599950" y="874969"/>
                  </a:lnTo>
                  <a:lnTo>
                    <a:pt x="2667585" y="870299"/>
                  </a:lnTo>
                  <a:lnTo>
                    <a:pt x="2734179" y="865127"/>
                  </a:lnTo>
                  <a:lnTo>
                    <a:pt x="2799688" y="859464"/>
                  </a:lnTo>
                  <a:lnTo>
                    <a:pt x="2864065" y="853319"/>
                  </a:lnTo>
                  <a:lnTo>
                    <a:pt x="2927264" y="846703"/>
                  </a:lnTo>
                  <a:lnTo>
                    <a:pt x="2989240" y="839626"/>
                  </a:lnTo>
                  <a:lnTo>
                    <a:pt x="3049947" y="832098"/>
                  </a:lnTo>
                  <a:lnTo>
                    <a:pt x="3109339" y="824129"/>
                  </a:lnTo>
                  <a:lnTo>
                    <a:pt x="3167370" y="815728"/>
                  </a:lnTo>
                  <a:lnTo>
                    <a:pt x="3223994" y="806908"/>
                  </a:lnTo>
                  <a:lnTo>
                    <a:pt x="3279166" y="797676"/>
                  </a:lnTo>
                  <a:lnTo>
                    <a:pt x="3332840" y="788043"/>
                  </a:lnTo>
                  <a:lnTo>
                    <a:pt x="3384970" y="778020"/>
                  </a:lnTo>
                  <a:lnTo>
                    <a:pt x="3435510" y="767617"/>
                  </a:lnTo>
                  <a:lnTo>
                    <a:pt x="3484415" y="756843"/>
                  </a:lnTo>
                  <a:lnTo>
                    <a:pt x="3531639" y="745709"/>
                  </a:lnTo>
                  <a:lnTo>
                    <a:pt x="3577135" y="734225"/>
                  </a:lnTo>
                  <a:lnTo>
                    <a:pt x="3620858" y="722400"/>
                  </a:lnTo>
                  <a:lnTo>
                    <a:pt x="3662763" y="710246"/>
                  </a:lnTo>
                  <a:lnTo>
                    <a:pt x="3702803" y="697771"/>
                  </a:lnTo>
                  <a:lnTo>
                    <a:pt x="3740933" y="684987"/>
                  </a:lnTo>
                  <a:lnTo>
                    <a:pt x="3777106" y="671903"/>
                  </a:lnTo>
                  <a:lnTo>
                    <a:pt x="3843402" y="644876"/>
                  </a:lnTo>
                  <a:lnTo>
                    <a:pt x="3901324" y="616771"/>
                  </a:lnTo>
                  <a:lnTo>
                    <a:pt x="3950506" y="587669"/>
                  </a:lnTo>
                  <a:lnTo>
                    <a:pt x="3990581" y="557650"/>
                  </a:lnTo>
                  <a:lnTo>
                    <a:pt x="4021183" y="526795"/>
                  </a:lnTo>
                  <a:lnTo>
                    <a:pt x="4048523" y="479123"/>
                  </a:lnTo>
                  <a:lnTo>
                    <a:pt x="4053840" y="446531"/>
                  </a:lnTo>
                  <a:lnTo>
                    <a:pt x="4052503" y="430162"/>
                  </a:lnTo>
                  <a:lnTo>
                    <a:pt x="4032817" y="381983"/>
                  </a:lnTo>
                  <a:lnTo>
                    <a:pt x="4007089" y="350741"/>
                  </a:lnTo>
                  <a:lnTo>
                    <a:pt x="3971705" y="320294"/>
                  </a:lnTo>
                  <a:lnTo>
                    <a:pt x="3927031" y="290724"/>
                  </a:lnTo>
                  <a:lnTo>
                    <a:pt x="3873433" y="262110"/>
                  </a:lnTo>
                  <a:lnTo>
                    <a:pt x="3811278" y="234534"/>
                  </a:lnTo>
                  <a:lnTo>
                    <a:pt x="3740933" y="208076"/>
                  </a:lnTo>
                  <a:lnTo>
                    <a:pt x="3702803" y="195292"/>
                  </a:lnTo>
                  <a:lnTo>
                    <a:pt x="3662763" y="182817"/>
                  </a:lnTo>
                  <a:lnTo>
                    <a:pt x="3620858" y="170663"/>
                  </a:lnTo>
                  <a:lnTo>
                    <a:pt x="3577135" y="158838"/>
                  </a:lnTo>
                  <a:lnTo>
                    <a:pt x="3531639" y="147354"/>
                  </a:lnTo>
                  <a:lnTo>
                    <a:pt x="3484415" y="136220"/>
                  </a:lnTo>
                  <a:lnTo>
                    <a:pt x="3435510" y="125446"/>
                  </a:lnTo>
                  <a:lnTo>
                    <a:pt x="3384970" y="115043"/>
                  </a:lnTo>
                  <a:lnTo>
                    <a:pt x="3332840" y="105020"/>
                  </a:lnTo>
                  <a:lnTo>
                    <a:pt x="3279166" y="95387"/>
                  </a:lnTo>
                  <a:lnTo>
                    <a:pt x="3223994" y="86155"/>
                  </a:lnTo>
                  <a:lnTo>
                    <a:pt x="3167370" y="77335"/>
                  </a:lnTo>
                  <a:lnTo>
                    <a:pt x="3109339" y="68934"/>
                  </a:lnTo>
                  <a:lnTo>
                    <a:pt x="3049947" y="60965"/>
                  </a:lnTo>
                  <a:lnTo>
                    <a:pt x="2989240" y="53437"/>
                  </a:lnTo>
                  <a:lnTo>
                    <a:pt x="2927264" y="46360"/>
                  </a:lnTo>
                  <a:lnTo>
                    <a:pt x="2864065" y="39744"/>
                  </a:lnTo>
                  <a:lnTo>
                    <a:pt x="2799688" y="33599"/>
                  </a:lnTo>
                  <a:lnTo>
                    <a:pt x="2734179" y="27936"/>
                  </a:lnTo>
                  <a:lnTo>
                    <a:pt x="2667585" y="22764"/>
                  </a:lnTo>
                  <a:lnTo>
                    <a:pt x="2599950" y="18094"/>
                  </a:lnTo>
                  <a:lnTo>
                    <a:pt x="2531321" y="13936"/>
                  </a:lnTo>
                  <a:lnTo>
                    <a:pt x="2461743" y="10299"/>
                  </a:lnTo>
                  <a:lnTo>
                    <a:pt x="2391262" y="7194"/>
                  </a:lnTo>
                  <a:lnTo>
                    <a:pt x="2319924" y="4631"/>
                  </a:lnTo>
                  <a:lnTo>
                    <a:pt x="2247776" y="2620"/>
                  </a:lnTo>
                  <a:lnTo>
                    <a:pt x="2174861" y="1171"/>
                  </a:lnTo>
                  <a:lnTo>
                    <a:pt x="2101227" y="294"/>
                  </a:lnTo>
                  <a:lnTo>
                    <a:pt x="202692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0532" y="2784348"/>
              <a:ext cx="4053840" cy="893444"/>
            </a:xfrm>
            <a:custGeom>
              <a:avLst/>
              <a:gdLst/>
              <a:ahLst/>
              <a:cxnLst/>
              <a:rect l="l" t="t" r="r" b="b"/>
              <a:pathLst>
                <a:path w="4053840" h="893445">
                  <a:moveTo>
                    <a:pt x="0" y="446531"/>
                  </a:moveTo>
                  <a:lnTo>
                    <a:pt x="11893" y="397878"/>
                  </a:lnTo>
                  <a:lnTo>
                    <a:pt x="46750" y="350741"/>
                  </a:lnTo>
                  <a:lnTo>
                    <a:pt x="82134" y="320294"/>
                  </a:lnTo>
                  <a:lnTo>
                    <a:pt x="126808" y="290724"/>
                  </a:lnTo>
                  <a:lnTo>
                    <a:pt x="180406" y="262110"/>
                  </a:lnTo>
                  <a:lnTo>
                    <a:pt x="242561" y="234534"/>
                  </a:lnTo>
                  <a:lnTo>
                    <a:pt x="312906" y="208076"/>
                  </a:lnTo>
                  <a:lnTo>
                    <a:pt x="351036" y="195292"/>
                  </a:lnTo>
                  <a:lnTo>
                    <a:pt x="391076" y="182817"/>
                  </a:lnTo>
                  <a:lnTo>
                    <a:pt x="432981" y="170663"/>
                  </a:lnTo>
                  <a:lnTo>
                    <a:pt x="476704" y="158838"/>
                  </a:lnTo>
                  <a:lnTo>
                    <a:pt x="522200" y="147354"/>
                  </a:lnTo>
                  <a:lnTo>
                    <a:pt x="569424" y="136220"/>
                  </a:lnTo>
                  <a:lnTo>
                    <a:pt x="618329" y="125446"/>
                  </a:lnTo>
                  <a:lnTo>
                    <a:pt x="668869" y="115043"/>
                  </a:lnTo>
                  <a:lnTo>
                    <a:pt x="720999" y="105020"/>
                  </a:lnTo>
                  <a:lnTo>
                    <a:pt x="774673" y="95387"/>
                  </a:lnTo>
                  <a:lnTo>
                    <a:pt x="829845" y="86155"/>
                  </a:lnTo>
                  <a:lnTo>
                    <a:pt x="886469" y="77335"/>
                  </a:lnTo>
                  <a:lnTo>
                    <a:pt x="944500" y="68934"/>
                  </a:lnTo>
                  <a:lnTo>
                    <a:pt x="1003892" y="60965"/>
                  </a:lnTo>
                  <a:lnTo>
                    <a:pt x="1064599" y="53437"/>
                  </a:lnTo>
                  <a:lnTo>
                    <a:pt x="1126575" y="46360"/>
                  </a:lnTo>
                  <a:lnTo>
                    <a:pt x="1189774" y="39744"/>
                  </a:lnTo>
                  <a:lnTo>
                    <a:pt x="1254151" y="33599"/>
                  </a:lnTo>
                  <a:lnTo>
                    <a:pt x="1319660" y="27936"/>
                  </a:lnTo>
                  <a:lnTo>
                    <a:pt x="1386254" y="22764"/>
                  </a:lnTo>
                  <a:lnTo>
                    <a:pt x="1453889" y="18094"/>
                  </a:lnTo>
                  <a:lnTo>
                    <a:pt x="1522518" y="13936"/>
                  </a:lnTo>
                  <a:lnTo>
                    <a:pt x="1592096" y="10299"/>
                  </a:lnTo>
                  <a:lnTo>
                    <a:pt x="1662577" y="7194"/>
                  </a:lnTo>
                  <a:lnTo>
                    <a:pt x="1733915" y="4631"/>
                  </a:lnTo>
                  <a:lnTo>
                    <a:pt x="1806063" y="2620"/>
                  </a:lnTo>
                  <a:lnTo>
                    <a:pt x="1878978" y="1171"/>
                  </a:lnTo>
                  <a:lnTo>
                    <a:pt x="1952612" y="294"/>
                  </a:lnTo>
                  <a:lnTo>
                    <a:pt x="2026920" y="0"/>
                  </a:lnTo>
                  <a:lnTo>
                    <a:pt x="2101227" y="294"/>
                  </a:lnTo>
                  <a:lnTo>
                    <a:pt x="2174861" y="1171"/>
                  </a:lnTo>
                  <a:lnTo>
                    <a:pt x="2247776" y="2620"/>
                  </a:lnTo>
                  <a:lnTo>
                    <a:pt x="2319924" y="4631"/>
                  </a:lnTo>
                  <a:lnTo>
                    <a:pt x="2391262" y="7194"/>
                  </a:lnTo>
                  <a:lnTo>
                    <a:pt x="2461743" y="10299"/>
                  </a:lnTo>
                  <a:lnTo>
                    <a:pt x="2531321" y="13936"/>
                  </a:lnTo>
                  <a:lnTo>
                    <a:pt x="2599950" y="18094"/>
                  </a:lnTo>
                  <a:lnTo>
                    <a:pt x="2667585" y="22764"/>
                  </a:lnTo>
                  <a:lnTo>
                    <a:pt x="2734179" y="27936"/>
                  </a:lnTo>
                  <a:lnTo>
                    <a:pt x="2799688" y="33599"/>
                  </a:lnTo>
                  <a:lnTo>
                    <a:pt x="2864065" y="39744"/>
                  </a:lnTo>
                  <a:lnTo>
                    <a:pt x="2927264" y="46360"/>
                  </a:lnTo>
                  <a:lnTo>
                    <a:pt x="2989240" y="53437"/>
                  </a:lnTo>
                  <a:lnTo>
                    <a:pt x="3049947" y="60965"/>
                  </a:lnTo>
                  <a:lnTo>
                    <a:pt x="3109339" y="68934"/>
                  </a:lnTo>
                  <a:lnTo>
                    <a:pt x="3167370" y="77335"/>
                  </a:lnTo>
                  <a:lnTo>
                    <a:pt x="3223994" y="86155"/>
                  </a:lnTo>
                  <a:lnTo>
                    <a:pt x="3279166" y="95387"/>
                  </a:lnTo>
                  <a:lnTo>
                    <a:pt x="3332840" y="105020"/>
                  </a:lnTo>
                  <a:lnTo>
                    <a:pt x="3384970" y="115043"/>
                  </a:lnTo>
                  <a:lnTo>
                    <a:pt x="3435510" y="125446"/>
                  </a:lnTo>
                  <a:lnTo>
                    <a:pt x="3484415" y="136220"/>
                  </a:lnTo>
                  <a:lnTo>
                    <a:pt x="3531639" y="147354"/>
                  </a:lnTo>
                  <a:lnTo>
                    <a:pt x="3577135" y="158838"/>
                  </a:lnTo>
                  <a:lnTo>
                    <a:pt x="3620858" y="170663"/>
                  </a:lnTo>
                  <a:lnTo>
                    <a:pt x="3662763" y="182817"/>
                  </a:lnTo>
                  <a:lnTo>
                    <a:pt x="3702803" y="195292"/>
                  </a:lnTo>
                  <a:lnTo>
                    <a:pt x="3740933" y="208076"/>
                  </a:lnTo>
                  <a:lnTo>
                    <a:pt x="3777107" y="221160"/>
                  </a:lnTo>
                  <a:lnTo>
                    <a:pt x="3843402" y="248187"/>
                  </a:lnTo>
                  <a:lnTo>
                    <a:pt x="3901324" y="276292"/>
                  </a:lnTo>
                  <a:lnTo>
                    <a:pt x="3950506" y="305394"/>
                  </a:lnTo>
                  <a:lnTo>
                    <a:pt x="3990581" y="335413"/>
                  </a:lnTo>
                  <a:lnTo>
                    <a:pt x="4021183" y="366268"/>
                  </a:lnTo>
                  <a:lnTo>
                    <a:pt x="4048523" y="413940"/>
                  </a:lnTo>
                  <a:lnTo>
                    <a:pt x="4053840" y="446531"/>
                  </a:lnTo>
                  <a:lnTo>
                    <a:pt x="4052503" y="462901"/>
                  </a:lnTo>
                  <a:lnTo>
                    <a:pt x="4032817" y="511080"/>
                  </a:lnTo>
                  <a:lnTo>
                    <a:pt x="4007089" y="542322"/>
                  </a:lnTo>
                  <a:lnTo>
                    <a:pt x="3971705" y="572769"/>
                  </a:lnTo>
                  <a:lnTo>
                    <a:pt x="3927031" y="602339"/>
                  </a:lnTo>
                  <a:lnTo>
                    <a:pt x="3873433" y="630953"/>
                  </a:lnTo>
                  <a:lnTo>
                    <a:pt x="3811278" y="658529"/>
                  </a:lnTo>
                  <a:lnTo>
                    <a:pt x="3740933" y="684987"/>
                  </a:lnTo>
                  <a:lnTo>
                    <a:pt x="3702803" y="697771"/>
                  </a:lnTo>
                  <a:lnTo>
                    <a:pt x="3662763" y="710246"/>
                  </a:lnTo>
                  <a:lnTo>
                    <a:pt x="3620858" y="722400"/>
                  </a:lnTo>
                  <a:lnTo>
                    <a:pt x="3577135" y="734225"/>
                  </a:lnTo>
                  <a:lnTo>
                    <a:pt x="3531639" y="745709"/>
                  </a:lnTo>
                  <a:lnTo>
                    <a:pt x="3484415" y="756843"/>
                  </a:lnTo>
                  <a:lnTo>
                    <a:pt x="3435510" y="767617"/>
                  </a:lnTo>
                  <a:lnTo>
                    <a:pt x="3384970" y="778020"/>
                  </a:lnTo>
                  <a:lnTo>
                    <a:pt x="3332840" y="788043"/>
                  </a:lnTo>
                  <a:lnTo>
                    <a:pt x="3279166" y="797676"/>
                  </a:lnTo>
                  <a:lnTo>
                    <a:pt x="3223994" y="806908"/>
                  </a:lnTo>
                  <a:lnTo>
                    <a:pt x="3167370" y="815728"/>
                  </a:lnTo>
                  <a:lnTo>
                    <a:pt x="3109339" y="824129"/>
                  </a:lnTo>
                  <a:lnTo>
                    <a:pt x="3049947" y="832098"/>
                  </a:lnTo>
                  <a:lnTo>
                    <a:pt x="2989240" y="839626"/>
                  </a:lnTo>
                  <a:lnTo>
                    <a:pt x="2927264" y="846703"/>
                  </a:lnTo>
                  <a:lnTo>
                    <a:pt x="2864065" y="853319"/>
                  </a:lnTo>
                  <a:lnTo>
                    <a:pt x="2799688" y="859464"/>
                  </a:lnTo>
                  <a:lnTo>
                    <a:pt x="2734179" y="865127"/>
                  </a:lnTo>
                  <a:lnTo>
                    <a:pt x="2667585" y="870299"/>
                  </a:lnTo>
                  <a:lnTo>
                    <a:pt x="2599950" y="874969"/>
                  </a:lnTo>
                  <a:lnTo>
                    <a:pt x="2531321" y="879127"/>
                  </a:lnTo>
                  <a:lnTo>
                    <a:pt x="2461743" y="882764"/>
                  </a:lnTo>
                  <a:lnTo>
                    <a:pt x="2391262" y="885869"/>
                  </a:lnTo>
                  <a:lnTo>
                    <a:pt x="2319924" y="888432"/>
                  </a:lnTo>
                  <a:lnTo>
                    <a:pt x="2247776" y="890443"/>
                  </a:lnTo>
                  <a:lnTo>
                    <a:pt x="2174861" y="891892"/>
                  </a:lnTo>
                  <a:lnTo>
                    <a:pt x="2101227" y="892769"/>
                  </a:lnTo>
                  <a:lnTo>
                    <a:pt x="2026920" y="893063"/>
                  </a:lnTo>
                  <a:lnTo>
                    <a:pt x="1952612" y="892769"/>
                  </a:lnTo>
                  <a:lnTo>
                    <a:pt x="1878978" y="891892"/>
                  </a:lnTo>
                  <a:lnTo>
                    <a:pt x="1806063" y="890443"/>
                  </a:lnTo>
                  <a:lnTo>
                    <a:pt x="1733915" y="888432"/>
                  </a:lnTo>
                  <a:lnTo>
                    <a:pt x="1662577" y="885869"/>
                  </a:lnTo>
                  <a:lnTo>
                    <a:pt x="1592096" y="882764"/>
                  </a:lnTo>
                  <a:lnTo>
                    <a:pt x="1522518" y="879127"/>
                  </a:lnTo>
                  <a:lnTo>
                    <a:pt x="1453889" y="874969"/>
                  </a:lnTo>
                  <a:lnTo>
                    <a:pt x="1386254" y="870299"/>
                  </a:lnTo>
                  <a:lnTo>
                    <a:pt x="1319660" y="865127"/>
                  </a:lnTo>
                  <a:lnTo>
                    <a:pt x="1254151" y="859464"/>
                  </a:lnTo>
                  <a:lnTo>
                    <a:pt x="1189774" y="853319"/>
                  </a:lnTo>
                  <a:lnTo>
                    <a:pt x="1126575" y="846703"/>
                  </a:lnTo>
                  <a:lnTo>
                    <a:pt x="1064599" y="839626"/>
                  </a:lnTo>
                  <a:lnTo>
                    <a:pt x="1003892" y="832098"/>
                  </a:lnTo>
                  <a:lnTo>
                    <a:pt x="944500" y="824129"/>
                  </a:lnTo>
                  <a:lnTo>
                    <a:pt x="886469" y="815728"/>
                  </a:lnTo>
                  <a:lnTo>
                    <a:pt x="829845" y="806908"/>
                  </a:lnTo>
                  <a:lnTo>
                    <a:pt x="774673" y="797676"/>
                  </a:lnTo>
                  <a:lnTo>
                    <a:pt x="720999" y="788043"/>
                  </a:lnTo>
                  <a:lnTo>
                    <a:pt x="668869" y="778020"/>
                  </a:lnTo>
                  <a:lnTo>
                    <a:pt x="618329" y="767617"/>
                  </a:lnTo>
                  <a:lnTo>
                    <a:pt x="569424" y="756843"/>
                  </a:lnTo>
                  <a:lnTo>
                    <a:pt x="522200" y="745709"/>
                  </a:lnTo>
                  <a:lnTo>
                    <a:pt x="476704" y="734225"/>
                  </a:lnTo>
                  <a:lnTo>
                    <a:pt x="432981" y="722400"/>
                  </a:lnTo>
                  <a:lnTo>
                    <a:pt x="391076" y="710246"/>
                  </a:lnTo>
                  <a:lnTo>
                    <a:pt x="351036" y="697771"/>
                  </a:lnTo>
                  <a:lnTo>
                    <a:pt x="312906" y="684987"/>
                  </a:lnTo>
                  <a:lnTo>
                    <a:pt x="276733" y="671903"/>
                  </a:lnTo>
                  <a:lnTo>
                    <a:pt x="210437" y="644876"/>
                  </a:lnTo>
                  <a:lnTo>
                    <a:pt x="152515" y="616771"/>
                  </a:lnTo>
                  <a:lnTo>
                    <a:pt x="103333" y="587669"/>
                  </a:lnTo>
                  <a:lnTo>
                    <a:pt x="63258" y="557650"/>
                  </a:lnTo>
                  <a:lnTo>
                    <a:pt x="32656" y="526795"/>
                  </a:lnTo>
                  <a:lnTo>
                    <a:pt x="5316" y="479123"/>
                  </a:lnTo>
                  <a:lnTo>
                    <a:pt x="0" y="446531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6632" y="967740"/>
              <a:ext cx="4053840" cy="2609215"/>
            </a:xfrm>
            <a:custGeom>
              <a:avLst/>
              <a:gdLst/>
              <a:ahLst/>
              <a:cxnLst/>
              <a:rect l="l" t="t" r="r" b="b"/>
              <a:pathLst>
                <a:path w="4053840" h="2609215">
                  <a:moveTo>
                    <a:pt x="2026920" y="0"/>
                  </a:moveTo>
                  <a:lnTo>
                    <a:pt x="1968201" y="536"/>
                  </a:lnTo>
                  <a:lnTo>
                    <a:pt x="1909896" y="2137"/>
                  </a:lnTo>
                  <a:lnTo>
                    <a:pt x="1852028" y="4788"/>
                  </a:lnTo>
                  <a:lnTo>
                    <a:pt x="1794619" y="8474"/>
                  </a:lnTo>
                  <a:lnTo>
                    <a:pt x="1737692" y="13180"/>
                  </a:lnTo>
                  <a:lnTo>
                    <a:pt x="1681269" y="18892"/>
                  </a:lnTo>
                  <a:lnTo>
                    <a:pt x="1625372" y="25596"/>
                  </a:lnTo>
                  <a:lnTo>
                    <a:pt x="1570025" y="33277"/>
                  </a:lnTo>
                  <a:lnTo>
                    <a:pt x="1515249" y="41921"/>
                  </a:lnTo>
                  <a:lnTo>
                    <a:pt x="1461067" y="51512"/>
                  </a:lnTo>
                  <a:lnTo>
                    <a:pt x="1407502" y="62037"/>
                  </a:lnTo>
                  <a:lnTo>
                    <a:pt x="1354577" y="73482"/>
                  </a:lnTo>
                  <a:lnTo>
                    <a:pt x="1302313" y="85830"/>
                  </a:lnTo>
                  <a:lnTo>
                    <a:pt x="1250734" y="99069"/>
                  </a:lnTo>
                  <a:lnTo>
                    <a:pt x="1199862" y="113184"/>
                  </a:lnTo>
                  <a:lnTo>
                    <a:pt x="1149719" y="128159"/>
                  </a:lnTo>
                  <a:lnTo>
                    <a:pt x="1100328" y="143981"/>
                  </a:lnTo>
                  <a:lnTo>
                    <a:pt x="1051712" y="160635"/>
                  </a:lnTo>
                  <a:lnTo>
                    <a:pt x="1003892" y="178107"/>
                  </a:lnTo>
                  <a:lnTo>
                    <a:pt x="956892" y="196382"/>
                  </a:lnTo>
                  <a:lnTo>
                    <a:pt x="910735" y="215445"/>
                  </a:lnTo>
                  <a:lnTo>
                    <a:pt x="865442" y="235282"/>
                  </a:lnTo>
                  <a:lnTo>
                    <a:pt x="821036" y="255879"/>
                  </a:lnTo>
                  <a:lnTo>
                    <a:pt x="777540" y="277221"/>
                  </a:lnTo>
                  <a:lnTo>
                    <a:pt x="734976" y="299293"/>
                  </a:lnTo>
                  <a:lnTo>
                    <a:pt x="693367" y="322082"/>
                  </a:lnTo>
                  <a:lnTo>
                    <a:pt x="652735" y="345572"/>
                  </a:lnTo>
                  <a:lnTo>
                    <a:pt x="613103" y="369749"/>
                  </a:lnTo>
                  <a:lnTo>
                    <a:pt x="574493" y="394598"/>
                  </a:lnTo>
                  <a:lnTo>
                    <a:pt x="536929" y="420105"/>
                  </a:lnTo>
                  <a:lnTo>
                    <a:pt x="500432" y="446256"/>
                  </a:lnTo>
                  <a:lnTo>
                    <a:pt x="465024" y="473036"/>
                  </a:lnTo>
                  <a:lnTo>
                    <a:pt x="430730" y="500431"/>
                  </a:lnTo>
                  <a:lnTo>
                    <a:pt x="397570" y="528425"/>
                  </a:lnTo>
                  <a:lnTo>
                    <a:pt x="365568" y="557005"/>
                  </a:lnTo>
                  <a:lnTo>
                    <a:pt x="334746" y="586156"/>
                  </a:lnTo>
                  <a:lnTo>
                    <a:pt x="305127" y="615864"/>
                  </a:lnTo>
                  <a:lnTo>
                    <a:pt x="276733" y="646113"/>
                  </a:lnTo>
                  <a:lnTo>
                    <a:pt x="249586" y="676890"/>
                  </a:lnTo>
                  <a:lnTo>
                    <a:pt x="223710" y="708180"/>
                  </a:lnTo>
                  <a:lnTo>
                    <a:pt x="199127" y="739969"/>
                  </a:lnTo>
                  <a:lnTo>
                    <a:pt x="175859" y="772241"/>
                  </a:lnTo>
                  <a:lnTo>
                    <a:pt x="153928" y="804983"/>
                  </a:lnTo>
                  <a:lnTo>
                    <a:pt x="133359" y="838180"/>
                  </a:lnTo>
                  <a:lnTo>
                    <a:pt x="114172" y="871817"/>
                  </a:lnTo>
                  <a:lnTo>
                    <a:pt x="96390" y="905881"/>
                  </a:lnTo>
                  <a:lnTo>
                    <a:pt x="80037" y="940355"/>
                  </a:lnTo>
                  <a:lnTo>
                    <a:pt x="51704" y="1010481"/>
                  </a:lnTo>
                  <a:lnTo>
                    <a:pt x="29354" y="1082079"/>
                  </a:lnTo>
                  <a:lnTo>
                    <a:pt x="13166" y="1155033"/>
                  </a:lnTo>
                  <a:lnTo>
                    <a:pt x="3321" y="1229226"/>
                  </a:lnTo>
                  <a:lnTo>
                    <a:pt x="0" y="1304543"/>
                  </a:lnTo>
                  <a:lnTo>
                    <a:pt x="834" y="1342335"/>
                  </a:lnTo>
                  <a:lnTo>
                    <a:pt x="7439" y="1417105"/>
                  </a:lnTo>
                  <a:lnTo>
                    <a:pt x="20478" y="1490693"/>
                  </a:lnTo>
                  <a:lnTo>
                    <a:pt x="39770" y="1562983"/>
                  </a:lnTo>
                  <a:lnTo>
                    <a:pt x="65134" y="1633860"/>
                  </a:lnTo>
                  <a:lnTo>
                    <a:pt x="96390" y="1703206"/>
                  </a:lnTo>
                  <a:lnTo>
                    <a:pt x="114172" y="1737270"/>
                  </a:lnTo>
                  <a:lnTo>
                    <a:pt x="133359" y="1770907"/>
                  </a:lnTo>
                  <a:lnTo>
                    <a:pt x="153928" y="1804104"/>
                  </a:lnTo>
                  <a:lnTo>
                    <a:pt x="175859" y="1836846"/>
                  </a:lnTo>
                  <a:lnTo>
                    <a:pt x="199127" y="1869118"/>
                  </a:lnTo>
                  <a:lnTo>
                    <a:pt x="223710" y="1900907"/>
                  </a:lnTo>
                  <a:lnTo>
                    <a:pt x="249586" y="1932197"/>
                  </a:lnTo>
                  <a:lnTo>
                    <a:pt x="276733" y="1962974"/>
                  </a:lnTo>
                  <a:lnTo>
                    <a:pt x="305127" y="1993223"/>
                  </a:lnTo>
                  <a:lnTo>
                    <a:pt x="334746" y="2022931"/>
                  </a:lnTo>
                  <a:lnTo>
                    <a:pt x="365568" y="2052082"/>
                  </a:lnTo>
                  <a:lnTo>
                    <a:pt x="397570" y="2080662"/>
                  </a:lnTo>
                  <a:lnTo>
                    <a:pt x="430730" y="2108656"/>
                  </a:lnTo>
                  <a:lnTo>
                    <a:pt x="465024" y="2136051"/>
                  </a:lnTo>
                  <a:lnTo>
                    <a:pt x="500432" y="2162831"/>
                  </a:lnTo>
                  <a:lnTo>
                    <a:pt x="536929" y="2188982"/>
                  </a:lnTo>
                  <a:lnTo>
                    <a:pt x="574493" y="2214489"/>
                  </a:lnTo>
                  <a:lnTo>
                    <a:pt x="613103" y="2239338"/>
                  </a:lnTo>
                  <a:lnTo>
                    <a:pt x="652735" y="2263515"/>
                  </a:lnTo>
                  <a:lnTo>
                    <a:pt x="693367" y="2287005"/>
                  </a:lnTo>
                  <a:lnTo>
                    <a:pt x="734976" y="2309794"/>
                  </a:lnTo>
                  <a:lnTo>
                    <a:pt x="777540" y="2331866"/>
                  </a:lnTo>
                  <a:lnTo>
                    <a:pt x="821036" y="2353208"/>
                  </a:lnTo>
                  <a:lnTo>
                    <a:pt x="865442" y="2373805"/>
                  </a:lnTo>
                  <a:lnTo>
                    <a:pt x="910735" y="2393642"/>
                  </a:lnTo>
                  <a:lnTo>
                    <a:pt x="956892" y="2412705"/>
                  </a:lnTo>
                  <a:lnTo>
                    <a:pt x="1003892" y="2430980"/>
                  </a:lnTo>
                  <a:lnTo>
                    <a:pt x="1051712" y="2448452"/>
                  </a:lnTo>
                  <a:lnTo>
                    <a:pt x="1100328" y="2465106"/>
                  </a:lnTo>
                  <a:lnTo>
                    <a:pt x="1149719" y="2480928"/>
                  </a:lnTo>
                  <a:lnTo>
                    <a:pt x="1199862" y="2495903"/>
                  </a:lnTo>
                  <a:lnTo>
                    <a:pt x="1250734" y="2510018"/>
                  </a:lnTo>
                  <a:lnTo>
                    <a:pt x="1302313" y="2523257"/>
                  </a:lnTo>
                  <a:lnTo>
                    <a:pt x="1354577" y="2535605"/>
                  </a:lnTo>
                  <a:lnTo>
                    <a:pt x="1407502" y="2547050"/>
                  </a:lnTo>
                  <a:lnTo>
                    <a:pt x="1461067" y="2557575"/>
                  </a:lnTo>
                  <a:lnTo>
                    <a:pt x="1515249" y="2567166"/>
                  </a:lnTo>
                  <a:lnTo>
                    <a:pt x="1570025" y="2575810"/>
                  </a:lnTo>
                  <a:lnTo>
                    <a:pt x="1625372" y="2583491"/>
                  </a:lnTo>
                  <a:lnTo>
                    <a:pt x="1681269" y="2590195"/>
                  </a:lnTo>
                  <a:lnTo>
                    <a:pt x="1737692" y="2595907"/>
                  </a:lnTo>
                  <a:lnTo>
                    <a:pt x="1794619" y="2600613"/>
                  </a:lnTo>
                  <a:lnTo>
                    <a:pt x="1852028" y="2604299"/>
                  </a:lnTo>
                  <a:lnTo>
                    <a:pt x="1909896" y="2606950"/>
                  </a:lnTo>
                  <a:lnTo>
                    <a:pt x="1968201" y="2608551"/>
                  </a:lnTo>
                  <a:lnTo>
                    <a:pt x="2026920" y="2609087"/>
                  </a:lnTo>
                  <a:lnTo>
                    <a:pt x="2085638" y="2608551"/>
                  </a:lnTo>
                  <a:lnTo>
                    <a:pt x="2143943" y="2606950"/>
                  </a:lnTo>
                  <a:lnTo>
                    <a:pt x="2201811" y="2604299"/>
                  </a:lnTo>
                  <a:lnTo>
                    <a:pt x="2259220" y="2600613"/>
                  </a:lnTo>
                  <a:lnTo>
                    <a:pt x="2316147" y="2595907"/>
                  </a:lnTo>
                  <a:lnTo>
                    <a:pt x="2372570" y="2590195"/>
                  </a:lnTo>
                  <a:lnTo>
                    <a:pt x="2428467" y="2583491"/>
                  </a:lnTo>
                  <a:lnTo>
                    <a:pt x="2483814" y="2575810"/>
                  </a:lnTo>
                  <a:lnTo>
                    <a:pt x="2538590" y="2567166"/>
                  </a:lnTo>
                  <a:lnTo>
                    <a:pt x="2592772" y="2557575"/>
                  </a:lnTo>
                  <a:lnTo>
                    <a:pt x="2646337" y="2547050"/>
                  </a:lnTo>
                  <a:lnTo>
                    <a:pt x="2699262" y="2535605"/>
                  </a:lnTo>
                  <a:lnTo>
                    <a:pt x="2751526" y="2523257"/>
                  </a:lnTo>
                  <a:lnTo>
                    <a:pt x="2803105" y="2510018"/>
                  </a:lnTo>
                  <a:lnTo>
                    <a:pt x="2853977" y="2495903"/>
                  </a:lnTo>
                  <a:lnTo>
                    <a:pt x="2904120" y="2480928"/>
                  </a:lnTo>
                  <a:lnTo>
                    <a:pt x="2953511" y="2465106"/>
                  </a:lnTo>
                  <a:lnTo>
                    <a:pt x="3002127" y="2448452"/>
                  </a:lnTo>
                  <a:lnTo>
                    <a:pt x="3049947" y="2430980"/>
                  </a:lnTo>
                  <a:lnTo>
                    <a:pt x="3096947" y="2412705"/>
                  </a:lnTo>
                  <a:lnTo>
                    <a:pt x="3143104" y="2393642"/>
                  </a:lnTo>
                  <a:lnTo>
                    <a:pt x="3188397" y="2373805"/>
                  </a:lnTo>
                  <a:lnTo>
                    <a:pt x="3232803" y="2353208"/>
                  </a:lnTo>
                  <a:lnTo>
                    <a:pt x="3276299" y="2331866"/>
                  </a:lnTo>
                  <a:lnTo>
                    <a:pt x="3318863" y="2309794"/>
                  </a:lnTo>
                  <a:lnTo>
                    <a:pt x="3360472" y="2287005"/>
                  </a:lnTo>
                  <a:lnTo>
                    <a:pt x="3401104" y="2263515"/>
                  </a:lnTo>
                  <a:lnTo>
                    <a:pt x="3440736" y="2239338"/>
                  </a:lnTo>
                  <a:lnTo>
                    <a:pt x="3479346" y="2214489"/>
                  </a:lnTo>
                  <a:lnTo>
                    <a:pt x="3516910" y="2188982"/>
                  </a:lnTo>
                  <a:lnTo>
                    <a:pt x="3553407" y="2162831"/>
                  </a:lnTo>
                  <a:lnTo>
                    <a:pt x="3588815" y="2136051"/>
                  </a:lnTo>
                  <a:lnTo>
                    <a:pt x="3623109" y="2108656"/>
                  </a:lnTo>
                  <a:lnTo>
                    <a:pt x="3656269" y="2080662"/>
                  </a:lnTo>
                  <a:lnTo>
                    <a:pt x="3688271" y="2052082"/>
                  </a:lnTo>
                  <a:lnTo>
                    <a:pt x="3719093" y="2022931"/>
                  </a:lnTo>
                  <a:lnTo>
                    <a:pt x="3748712" y="1993223"/>
                  </a:lnTo>
                  <a:lnTo>
                    <a:pt x="3777106" y="1962974"/>
                  </a:lnTo>
                  <a:lnTo>
                    <a:pt x="3804253" y="1932197"/>
                  </a:lnTo>
                  <a:lnTo>
                    <a:pt x="3830129" y="1900907"/>
                  </a:lnTo>
                  <a:lnTo>
                    <a:pt x="3854712" y="1869118"/>
                  </a:lnTo>
                  <a:lnTo>
                    <a:pt x="3877980" y="1836846"/>
                  </a:lnTo>
                  <a:lnTo>
                    <a:pt x="3899911" y="1804104"/>
                  </a:lnTo>
                  <a:lnTo>
                    <a:pt x="3920480" y="1770907"/>
                  </a:lnTo>
                  <a:lnTo>
                    <a:pt x="3939667" y="1737270"/>
                  </a:lnTo>
                  <a:lnTo>
                    <a:pt x="3957449" y="1703206"/>
                  </a:lnTo>
                  <a:lnTo>
                    <a:pt x="3973802" y="1668732"/>
                  </a:lnTo>
                  <a:lnTo>
                    <a:pt x="4002135" y="1598606"/>
                  </a:lnTo>
                  <a:lnTo>
                    <a:pt x="4024485" y="1527008"/>
                  </a:lnTo>
                  <a:lnTo>
                    <a:pt x="4040673" y="1454054"/>
                  </a:lnTo>
                  <a:lnTo>
                    <a:pt x="4050518" y="1379861"/>
                  </a:lnTo>
                  <a:lnTo>
                    <a:pt x="4053840" y="1304543"/>
                  </a:lnTo>
                  <a:lnTo>
                    <a:pt x="4053005" y="1266752"/>
                  </a:lnTo>
                  <a:lnTo>
                    <a:pt x="4046400" y="1191982"/>
                  </a:lnTo>
                  <a:lnTo>
                    <a:pt x="4033361" y="1118394"/>
                  </a:lnTo>
                  <a:lnTo>
                    <a:pt x="4014069" y="1046104"/>
                  </a:lnTo>
                  <a:lnTo>
                    <a:pt x="3988705" y="975227"/>
                  </a:lnTo>
                  <a:lnTo>
                    <a:pt x="3957449" y="905881"/>
                  </a:lnTo>
                  <a:lnTo>
                    <a:pt x="3939667" y="871817"/>
                  </a:lnTo>
                  <a:lnTo>
                    <a:pt x="3920480" y="838180"/>
                  </a:lnTo>
                  <a:lnTo>
                    <a:pt x="3899911" y="804983"/>
                  </a:lnTo>
                  <a:lnTo>
                    <a:pt x="3877980" y="772241"/>
                  </a:lnTo>
                  <a:lnTo>
                    <a:pt x="3854712" y="739969"/>
                  </a:lnTo>
                  <a:lnTo>
                    <a:pt x="3830129" y="708180"/>
                  </a:lnTo>
                  <a:lnTo>
                    <a:pt x="3804253" y="676890"/>
                  </a:lnTo>
                  <a:lnTo>
                    <a:pt x="3777107" y="646113"/>
                  </a:lnTo>
                  <a:lnTo>
                    <a:pt x="3748712" y="615864"/>
                  </a:lnTo>
                  <a:lnTo>
                    <a:pt x="3719093" y="586156"/>
                  </a:lnTo>
                  <a:lnTo>
                    <a:pt x="3688271" y="557005"/>
                  </a:lnTo>
                  <a:lnTo>
                    <a:pt x="3656269" y="528425"/>
                  </a:lnTo>
                  <a:lnTo>
                    <a:pt x="3623109" y="500431"/>
                  </a:lnTo>
                  <a:lnTo>
                    <a:pt x="3588815" y="473036"/>
                  </a:lnTo>
                  <a:lnTo>
                    <a:pt x="3553407" y="446256"/>
                  </a:lnTo>
                  <a:lnTo>
                    <a:pt x="3516910" y="420105"/>
                  </a:lnTo>
                  <a:lnTo>
                    <a:pt x="3479346" y="394598"/>
                  </a:lnTo>
                  <a:lnTo>
                    <a:pt x="3440736" y="369749"/>
                  </a:lnTo>
                  <a:lnTo>
                    <a:pt x="3401104" y="345572"/>
                  </a:lnTo>
                  <a:lnTo>
                    <a:pt x="3360472" y="322082"/>
                  </a:lnTo>
                  <a:lnTo>
                    <a:pt x="3318863" y="299293"/>
                  </a:lnTo>
                  <a:lnTo>
                    <a:pt x="3276299" y="277221"/>
                  </a:lnTo>
                  <a:lnTo>
                    <a:pt x="3232803" y="255879"/>
                  </a:lnTo>
                  <a:lnTo>
                    <a:pt x="3188397" y="235282"/>
                  </a:lnTo>
                  <a:lnTo>
                    <a:pt x="3143104" y="215445"/>
                  </a:lnTo>
                  <a:lnTo>
                    <a:pt x="3096947" y="196382"/>
                  </a:lnTo>
                  <a:lnTo>
                    <a:pt x="3049947" y="178107"/>
                  </a:lnTo>
                  <a:lnTo>
                    <a:pt x="3002127" y="160635"/>
                  </a:lnTo>
                  <a:lnTo>
                    <a:pt x="2953511" y="143981"/>
                  </a:lnTo>
                  <a:lnTo>
                    <a:pt x="2904120" y="128159"/>
                  </a:lnTo>
                  <a:lnTo>
                    <a:pt x="2853977" y="113184"/>
                  </a:lnTo>
                  <a:lnTo>
                    <a:pt x="2803105" y="99069"/>
                  </a:lnTo>
                  <a:lnTo>
                    <a:pt x="2751526" y="85830"/>
                  </a:lnTo>
                  <a:lnTo>
                    <a:pt x="2699262" y="73482"/>
                  </a:lnTo>
                  <a:lnTo>
                    <a:pt x="2646337" y="62037"/>
                  </a:lnTo>
                  <a:lnTo>
                    <a:pt x="2592772" y="51512"/>
                  </a:lnTo>
                  <a:lnTo>
                    <a:pt x="2538590" y="41921"/>
                  </a:lnTo>
                  <a:lnTo>
                    <a:pt x="2483814" y="33277"/>
                  </a:lnTo>
                  <a:lnTo>
                    <a:pt x="2428467" y="25596"/>
                  </a:lnTo>
                  <a:lnTo>
                    <a:pt x="2372570" y="18892"/>
                  </a:lnTo>
                  <a:lnTo>
                    <a:pt x="2316147" y="13180"/>
                  </a:lnTo>
                  <a:lnTo>
                    <a:pt x="2259220" y="8474"/>
                  </a:lnTo>
                  <a:lnTo>
                    <a:pt x="2201811" y="4788"/>
                  </a:lnTo>
                  <a:lnTo>
                    <a:pt x="2143943" y="2137"/>
                  </a:lnTo>
                  <a:lnTo>
                    <a:pt x="2085638" y="536"/>
                  </a:lnTo>
                  <a:lnTo>
                    <a:pt x="202692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6632" y="967740"/>
              <a:ext cx="4053840" cy="2609215"/>
            </a:xfrm>
            <a:custGeom>
              <a:avLst/>
              <a:gdLst/>
              <a:ahLst/>
              <a:cxnLst/>
              <a:rect l="l" t="t" r="r" b="b"/>
              <a:pathLst>
                <a:path w="4053840" h="2609215">
                  <a:moveTo>
                    <a:pt x="0" y="1304543"/>
                  </a:moveTo>
                  <a:lnTo>
                    <a:pt x="3321" y="1229226"/>
                  </a:lnTo>
                  <a:lnTo>
                    <a:pt x="13166" y="1155033"/>
                  </a:lnTo>
                  <a:lnTo>
                    <a:pt x="29354" y="1082079"/>
                  </a:lnTo>
                  <a:lnTo>
                    <a:pt x="51704" y="1010481"/>
                  </a:lnTo>
                  <a:lnTo>
                    <a:pt x="80037" y="940355"/>
                  </a:lnTo>
                  <a:lnTo>
                    <a:pt x="96390" y="905881"/>
                  </a:lnTo>
                  <a:lnTo>
                    <a:pt x="114172" y="871817"/>
                  </a:lnTo>
                  <a:lnTo>
                    <a:pt x="133359" y="838180"/>
                  </a:lnTo>
                  <a:lnTo>
                    <a:pt x="153928" y="804983"/>
                  </a:lnTo>
                  <a:lnTo>
                    <a:pt x="175859" y="772241"/>
                  </a:lnTo>
                  <a:lnTo>
                    <a:pt x="199127" y="739969"/>
                  </a:lnTo>
                  <a:lnTo>
                    <a:pt x="223710" y="708180"/>
                  </a:lnTo>
                  <a:lnTo>
                    <a:pt x="249586" y="676890"/>
                  </a:lnTo>
                  <a:lnTo>
                    <a:pt x="276733" y="646113"/>
                  </a:lnTo>
                  <a:lnTo>
                    <a:pt x="305127" y="615864"/>
                  </a:lnTo>
                  <a:lnTo>
                    <a:pt x="334746" y="586156"/>
                  </a:lnTo>
                  <a:lnTo>
                    <a:pt x="365568" y="557005"/>
                  </a:lnTo>
                  <a:lnTo>
                    <a:pt x="397570" y="528425"/>
                  </a:lnTo>
                  <a:lnTo>
                    <a:pt x="430730" y="500431"/>
                  </a:lnTo>
                  <a:lnTo>
                    <a:pt x="465024" y="473036"/>
                  </a:lnTo>
                  <a:lnTo>
                    <a:pt x="500432" y="446256"/>
                  </a:lnTo>
                  <a:lnTo>
                    <a:pt x="536929" y="420105"/>
                  </a:lnTo>
                  <a:lnTo>
                    <a:pt x="574493" y="394598"/>
                  </a:lnTo>
                  <a:lnTo>
                    <a:pt x="613103" y="369749"/>
                  </a:lnTo>
                  <a:lnTo>
                    <a:pt x="652735" y="345572"/>
                  </a:lnTo>
                  <a:lnTo>
                    <a:pt x="693367" y="322082"/>
                  </a:lnTo>
                  <a:lnTo>
                    <a:pt x="734976" y="299293"/>
                  </a:lnTo>
                  <a:lnTo>
                    <a:pt x="777540" y="277221"/>
                  </a:lnTo>
                  <a:lnTo>
                    <a:pt x="821036" y="255879"/>
                  </a:lnTo>
                  <a:lnTo>
                    <a:pt x="865442" y="235282"/>
                  </a:lnTo>
                  <a:lnTo>
                    <a:pt x="910735" y="215445"/>
                  </a:lnTo>
                  <a:lnTo>
                    <a:pt x="956892" y="196382"/>
                  </a:lnTo>
                  <a:lnTo>
                    <a:pt x="1003892" y="178107"/>
                  </a:lnTo>
                  <a:lnTo>
                    <a:pt x="1051712" y="160635"/>
                  </a:lnTo>
                  <a:lnTo>
                    <a:pt x="1100328" y="143981"/>
                  </a:lnTo>
                  <a:lnTo>
                    <a:pt x="1149719" y="128159"/>
                  </a:lnTo>
                  <a:lnTo>
                    <a:pt x="1199862" y="113184"/>
                  </a:lnTo>
                  <a:lnTo>
                    <a:pt x="1250734" y="99069"/>
                  </a:lnTo>
                  <a:lnTo>
                    <a:pt x="1302313" y="85830"/>
                  </a:lnTo>
                  <a:lnTo>
                    <a:pt x="1354577" y="73482"/>
                  </a:lnTo>
                  <a:lnTo>
                    <a:pt x="1407502" y="62037"/>
                  </a:lnTo>
                  <a:lnTo>
                    <a:pt x="1461067" y="51512"/>
                  </a:lnTo>
                  <a:lnTo>
                    <a:pt x="1515249" y="41921"/>
                  </a:lnTo>
                  <a:lnTo>
                    <a:pt x="1570025" y="33277"/>
                  </a:lnTo>
                  <a:lnTo>
                    <a:pt x="1625372" y="25596"/>
                  </a:lnTo>
                  <a:lnTo>
                    <a:pt x="1681269" y="18892"/>
                  </a:lnTo>
                  <a:lnTo>
                    <a:pt x="1737692" y="13180"/>
                  </a:lnTo>
                  <a:lnTo>
                    <a:pt x="1794619" y="8474"/>
                  </a:lnTo>
                  <a:lnTo>
                    <a:pt x="1852028" y="4788"/>
                  </a:lnTo>
                  <a:lnTo>
                    <a:pt x="1909896" y="2137"/>
                  </a:lnTo>
                  <a:lnTo>
                    <a:pt x="1968201" y="536"/>
                  </a:lnTo>
                  <a:lnTo>
                    <a:pt x="2026920" y="0"/>
                  </a:lnTo>
                  <a:lnTo>
                    <a:pt x="2085638" y="536"/>
                  </a:lnTo>
                  <a:lnTo>
                    <a:pt x="2143943" y="2137"/>
                  </a:lnTo>
                  <a:lnTo>
                    <a:pt x="2201811" y="4788"/>
                  </a:lnTo>
                  <a:lnTo>
                    <a:pt x="2259220" y="8474"/>
                  </a:lnTo>
                  <a:lnTo>
                    <a:pt x="2316147" y="13180"/>
                  </a:lnTo>
                  <a:lnTo>
                    <a:pt x="2372570" y="18892"/>
                  </a:lnTo>
                  <a:lnTo>
                    <a:pt x="2428467" y="25596"/>
                  </a:lnTo>
                  <a:lnTo>
                    <a:pt x="2483814" y="33277"/>
                  </a:lnTo>
                  <a:lnTo>
                    <a:pt x="2538590" y="41921"/>
                  </a:lnTo>
                  <a:lnTo>
                    <a:pt x="2592772" y="51512"/>
                  </a:lnTo>
                  <a:lnTo>
                    <a:pt x="2646337" y="62037"/>
                  </a:lnTo>
                  <a:lnTo>
                    <a:pt x="2699262" y="73482"/>
                  </a:lnTo>
                  <a:lnTo>
                    <a:pt x="2751526" y="85830"/>
                  </a:lnTo>
                  <a:lnTo>
                    <a:pt x="2803105" y="99069"/>
                  </a:lnTo>
                  <a:lnTo>
                    <a:pt x="2853977" y="113184"/>
                  </a:lnTo>
                  <a:lnTo>
                    <a:pt x="2904120" y="128159"/>
                  </a:lnTo>
                  <a:lnTo>
                    <a:pt x="2953511" y="143981"/>
                  </a:lnTo>
                  <a:lnTo>
                    <a:pt x="3002127" y="160635"/>
                  </a:lnTo>
                  <a:lnTo>
                    <a:pt x="3049947" y="178107"/>
                  </a:lnTo>
                  <a:lnTo>
                    <a:pt x="3096947" y="196382"/>
                  </a:lnTo>
                  <a:lnTo>
                    <a:pt x="3143104" y="215445"/>
                  </a:lnTo>
                  <a:lnTo>
                    <a:pt x="3188397" y="235282"/>
                  </a:lnTo>
                  <a:lnTo>
                    <a:pt x="3232803" y="255879"/>
                  </a:lnTo>
                  <a:lnTo>
                    <a:pt x="3276299" y="277221"/>
                  </a:lnTo>
                  <a:lnTo>
                    <a:pt x="3318863" y="299293"/>
                  </a:lnTo>
                  <a:lnTo>
                    <a:pt x="3360472" y="322082"/>
                  </a:lnTo>
                  <a:lnTo>
                    <a:pt x="3401104" y="345572"/>
                  </a:lnTo>
                  <a:lnTo>
                    <a:pt x="3440736" y="369749"/>
                  </a:lnTo>
                  <a:lnTo>
                    <a:pt x="3479346" y="394598"/>
                  </a:lnTo>
                  <a:lnTo>
                    <a:pt x="3516910" y="420105"/>
                  </a:lnTo>
                  <a:lnTo>
                    <a:pt x="3553407" y="446256"/>
                  </a:lnTo>
                  <a:lnTo>
                    <a:pt x="3588815" y="473036"/>
                  </a:lnTo>
                  <a:lnTo>
                    <a:pt x="3623109" y="500431"/>
                  </a:lnTo>
                  <a:lnTo>
                    <a:pt x="3656269" y="528425"/>
                  </a:lnTo>
                  <a:lnTo>
                    <a:pt x="3688271" y="557005"/>
                  </a:lnTo>
                  <a:lnTo>
                    <a:pt x="3719093" y="586156"/>
                  </a:lnTo>
                  <a:lnTo>
                    <a:pt x="3748712" y="615864"/>
                  </a:lnTo>
                  <a:lnTo>
                    <a:pt x="3777107" y="646113"/>
                  </a:lnTo>
                  <a:lnTo>
                    <a:pt x="3804253" y="676890"/>
                  </a:lnTo>
                  <a:lnTo>
                    <a:pt x="3830129" y="708180"/>
                  </a:lnTo>
                  <a:lnTo>
                    <a:pt x="3854712" y="739969"/>
                  </a:lnTo>
                  <a:lnTo>
                    <a:pt x="3877980" y="772241"/>
                  </a:lnTo>
                  <a:lnTo>
                    <a:pt x="3899911" y="804983"/>
                  </a:lnTo>
                  <a:lnTo>
                    <a:pt x="3920480" y="838180"/>
                  </a:lnTo>
                  <a:lnTo>
                    <a:pt x="3939667" y="871817"/>
                  </a:lnTo>
                  <a:lnTo>
                    <a:pt x="3957449" y="905881"/>
                  </a:lnTo>
                  <a:lnTo>
                    <a:pt x="3973802" y="940355"/>
                  </a:lnTo>
                  <a:lnTo>
                    <a:pt x="4002135" y="1010481"/>
                  </a:lnTo>
                  <a:lnTo>
                    <a:pt x="4024485" y="1082079"/>
                  </a:lnTo>
                  <a:lnTo>
                    <a:pt x="4040673" y="1155033"/>
                  </a:lnTo>
                  <a:lnTo>
                    <a:pt x="4050518" y="1229226"/>
                  </a:lnTo>
                  <a:lnTo>
                    <a:pt x="4053840" y="1304543"/>
                  </a:lnTo>
                  <a:lnTo>
                    <a:pt x="4053005" y="1342335"/>
                  </a:lnTo>
                  <a:lnTo>
                    <a:pt x="4046400" y="1417105"/>
                  </a:lnTo>
                  <a:lnTo>
                    <a:pt x="4033361" y="1490693"/>
                  </a:lnTo>
                  <a:lnTo>
                    <a:pt x="4014069" y="1562983"/>
                  </a:lnTo>
                  <a:lnTo>
                    <a:pt x="3988705" y="1633860"/>
                  </a:lnTo>
                  <a:lnTo>
                    <a:pt x="3957449" y="1703206"/>
                  </a:lnTo>
                  <a:lnTo>
                    <a:pt x="3939667" y="1737270"/>
                  </a:lnTo>
                  <a:lnTo>
                    <a:pt x="3920480" y="1770907"/>
                  </a:lnTo>
                  <a:lnTo>
                    <a:pt x="3899911" y="1804104"/>
                  </a:lnTo>
                  <a:lnTo>
                    <a:pt x="3877980" y="1836846"/>
                  </a:lnTo>
                  <a:lnTo>
                    <a:pt x="3854712" y="1869118"/>
                  </a:lnTo>
                  <a:lnTo>
                    <a:pt x="3830129" y="1900907"/>
                  </a:lnTo>
                  <a:lnTo>
                    <a:pt x="3804253" y="1932197"/>
                  </a:lnTo>
                  <a:lnTo>
                    <a:pt x="3777106" y="1962974"/>
                  </a:lnTo>
                  <a:lnTo>
                    <a:pt x="3748712" y="1993223"/>
                  </a:lnTo>
                  <a:lnTo>
                    <a:pt x="3719093" y="2022931"/>
                  </a:lnTo>
                  <a:lnTo>
                    <a:pt x="3688271" y="2052082"/>
                  </a:lnTo>
                  <a:lnTo>
                    <a:pt x="3656269" y="2080662"/>
                  </a:lnTo>
                  <a:lnTo>
                    <a:pt x="3623109" y="2108656"/>
                  </a:lnTo>
                  <a:lnTo>
                    <a:pt x="3588815" y="2136051"/>
                  </a:lnTo>
                  <a:lnTo>
                    <a:pt x="3553407" y="2162831"/>
                  </a:lnTo>
                  <a:lnTo>
                    <a:pt x="3516910" y="2188982"/>
                  </a:lnTo>
                  <a:lnTo>
                    <a:pt x="3479346" y="2214489"/>
                  </a:lnTo>
                  <a:lnTo>
                    <a:pt x="3440736" y="2239338"/>
                  </a:lnTo>
                  <a:lnTo>
                    <a:pt x="3401104" y="2263515"/>
                  </a:lnTo>
                  <a:lnTo>
                    <a:pt x="3360472" y="2287005"/>
                  </a:lnTo>
                  <a:lnTo>
                    <a:pt x="3318863" y="2309794"/>
                  </a:lnTo>
                  <a:lnTo>
                    <a:pt x="3276299" y="2331866"/>
                  </a:lnTo>
                  <a:lnTo>
                    <a:pt x="3232803" y="2353208"/>
                  </a:lnTo>
                  <a:lnTo>
                    <a:pt x="3188397" y="2373805"/>
                  </a:lnTo>
                  <a:lnTo>
                    <a:pt x="3143104" y="2393642"/>
                  </a:lnTo>
                  <a:lnTo>
                    <a:pt x="3096947" y="2412705"/>
                  </a:lnTo>
                  <a:lnTo>
                    <a:pt x="3049947" y="2430980"/>
                  </a:lnTo>
                  <a:lnTo>
                    <a:pt x="3002127" y="2448452"/>
                  </a:lnTo>
                  <a:lnTo>
                    <a:pt x="2953511" y="2465106"/>
                  </a:lnTo>
                  <a:lnTo>
                    <a:pt x="2904120" y="2480928"/>
                  </a:lnTo>
                  <a:lnTo>
                    <a:pt x="2853977" y="2495903"/>
                  </a:lnTo>
                  <a:lnTo>
                    <a:pt x="2803105" y="2510018"/>
                  </a:lnTo>
                  <a:lnTo>
                    <a:pt x="2751526" y="2523257"/>
                  </a:lnTo>
                  <a:lnTo>
                    <a:pt x="2699262" y="2535605"/>
                  </a:lnTo>
                  <a:lnTo>
                    <a:pt x="2646337" y="2547050"/>
                  </a:lnTo>
                  <a:lnTo>
                    <a:pt x="2592772" y="2557575"/>
                  </a:lnTo>
                  <a:lnTo>
                    <a:pt x="2538590" y="2567166"/>
                  </a:lnTo>
                  <a:lnTo>
                    <a:pt x="2483814" y="2575810"/>
                  </a:lnTo>
                  <a:lnTo>
                    <a:pt x="2428467" y="2583491"/>
                  </a:lnTo>
                  <a:lnTo>
                    <a:pt x="2372570" y="2590195"/>
                  </a:lnTo>
                  <a:lnTo>
                    <a:pt x="2316147" y="2595907"/>
                  </a:lnTo>
                  <a:lnTo>
                    <a:pt x="2259220" y="2600613"/>
                  </a:lnTo>
                  <a:lnTo>
                    <a:pt x="2201811" y="2604299"/>
                  </a:lnTo>
                  <a:lnTo>
                    <a:pt x="2143943" y="2606950"/>
                  </a:lnTo>
                  <a:lnTo>
                    <a:pt x="2085638" y="2608551"/>
                  </a:lnTo>
                  <a:lnTo>
                    <a:pt x="2026920" y="2609087"/>
                  </a:lnTo>
                  <a:lnTo>
                    <a:pt x="1968201" y="2608551"/>
                  </a:lnTo>
                  <a:lnTo>
                    <a:pt x="1909896" y="2606950"/>
                  </a:lnTo>
                  <a:lnTo>
                    <a:pt x="1852028" y="2604299"/>
                  </a:lnTo>
                  <a:lnTo>
                    <a:pt x="1794619" y="2600613"/>
                  </a:lnTo>
                  <a:lnTo>
                    <a:pt x="1737692" y="2595907"/>
                  </a:lnTo>
                  <a:lnTo>
                    <a:pt x="1681269" y="2590195"/>
                  </a:lnTo>
                  <a:lnTo>
                    <a:pt x="1625372" y="2583491"/>
                  </a:lnTo>
                  <a:lnTo>
                    <a:pt x="1570025" y="2575810"/>
                  </a:lnTo>
                  <a:lnTo>
                    <a:pt x="1515249" y="2567166"/>
                  </a:lnTo>
                  <a:lnTo>
                    <a:pt x="1461067" y="2557575"/>
                  </a:lnTo>
                  <a:lnTo>
                    <a:pt x="1407502" y="2547050"/>
                  </a:lnTo>
                  <a:lnTo>
                    <a:pt x="1354577" y="2535605"/>
                  </a:lnTo>
                  <a:lnTo>
                    <a:pt x="1302313" y="2523257"/>
                  </a:lnTo>
                  <a:lnTo>
                    <a:pt x="1250734" y="2510018"/>
                  </a:lnTo>
                  <a:lnTo>
                    <a:pt x="1199862" y="2495903"/>
                  </a:lnTo>
                  <a:lnTo>
                    <a:pt x="1149719" y="2480928"/>
                  </a:lnTo>
                  <a:lnTo>
                    <a:pt x="1100328" y="2465106"/>
                  </a:lnTo>
                  <a:lnTo>
                    <a:pt x="1051712" y="2448452"/>
                  </a:lnTo>
                  <a:lnTo>
                    <a:pt x="1003892" y="2430980"/>
                  </a:lnTo>
                  <a:lnTo>
                    <a:pt x="956892" y="2412705"/>
                  </a:lnTo>
                  <a:lnTo>
                    <a:pt x="910735" y="2393642"/>
                  </a:lnTo>
                  <a:lnTo>
                    <a:pt x="865442" y="2373805"/>
                  </a:lnTo>
                  <a:lnTo>
                    <a:pt x="821036" y="2353208"/>
                  </a:lnTo>
                  <a:lnTo>
                    <a:pt x="777540" y="2331866"/>
                  </a:lnTo>
                  <a:lnTo>
                    <a:pt x="734976" y="2309794"/>
                  </a:lnTo>
                  <a:lnTo>
                    <a:pt x="693367" y="2287005"/>
                  </a:lnTo>
                  <a:lnTo>
                    <a:pt x="652735" y="2263515"/>
                  </a:lnTo>
                  <a:lnTo>
                    <a:pt x="613103" y="2239338"/>
                  </a:lnTo>
                  <a:lnTo>
                    <a:pt x="574493" y="2214489"/>
                  </a:lnTo>
                  <a:lnTo>
                    <a:pt x="536929" y="2188982"/>
                  </a:lnTo>
                  <a:lnTo>
                    <a:pt x="500432" y="2162831"/>
                  </a:lnTo>
                  <a:lnTo>
                    <a:pt x="465024" y="2136051"/>
                  </a:lnTo>
                  <a:lnTo>
                    <a:pt x="430730" y="2108656"/>
                  </a:lnTo>
                  <a:lnTo>
                    <a:pt x="397570" y="2080662"/>
                  </a:lnTo>
                  <a:lnTo>
                    <a:pt x="365568" y="2052082"/>
                  </a:lnTo>
                  <a:lnTo>
                    <a:pt x="334746" y="2022931"/>
                  </a:lnTo>
                  <a:lnTo>
                    <a:pt x="305127" y="1993223"/>
                  </a:lnTo>
                  <a:lnTo>
                    <a:pt x="276733" y="1962974"/>
                  </a:lnTo>
                  <a:lnTo>
                    <a:pt x="249586" y="1932197"/>
                  </a:lnTo>
                  <a:lnTo>
                    <a:pt x="223710" y="1900907"/>
                  </a:lnTo>
                  <a:lnTo>
                    <a:pt x="199127" y="1869118"/>
                  </a:lnTo>
                  <a:lnTo>
                    <a:pt x="175859" y="1836846"/>
                  </a:lnTo>
                  <a:lnTo>
                    <a:pt x="153928" y="1804104"/>
                  </a:lnTo>
                  <a:lnTo>
                    <a:pt x="133359" y="1770907"/>
                  </a:lnTo>
                  <a:lnTo>
                    <a:pt x="114172" y="1737270"/>
                  </a:lnTo>
                  <a:lnTo>
                    <a:pt x="96390" y="1703206"/>
                  </a:lnTo>
                  <a:lnTo>
                    <a:pt x="80037" y="1668732"/>
                  </a:lnTo>
                  <a:lnTo>
                    <a:pt x="51704" y="1598606"/>
                  </a:lnTo>
                  <a:lnTo>
                    <a:pt x="29354" y="1527008"/>
                  </a:lnTo>
                  <a:lnTo>
                    <a:pt x="13166" y="1454054"/>
                  </a:lnTo>
                  <a:lnTo>
                    <a:pt x="3321" y="1379861"/>
                  </a:lnTo>
                  <a:lnTo>
                    <a:pt x="0" y="130454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159" y="528540"/>
            <a:ext cx="542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Data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Sharing and Data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sourcing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1127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Demo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1856" y="698004"/>
            <a:ext cx="11515725" cy="5977255"/>
            <a:chOff x="371856" y="698004"/>
            <a:chExt cx="11515725" cy="5977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698004"/>
              <a:ext cx="5839968" cy="59771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1824" y="1264920"/>
              <a:ext cx="5675375" cy="334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362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MVP: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16390" y="3993467"/>
            <a:ext cx="212979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marR="259079" indent="-349250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  <a:tab pos="361950" algn="l"/>
              </a:tabLst>
            </a:pPr>
            <a:r>
              <a:rPr sz="1900" spc="-15" dirty="0">
                <a:latin typeface="Calibri"/>
                <a:cs typeface="Calibri"/>
              </a:rPr>
              <a:t>Data </a:t>
            </a:r>
            <a:r>
              <a:rPr sz="1900" spc="-10" dirty="0">
                <a:latin typeface="Calibri"/>
                <a:cs typeface="Calibri"/>
              </a:rPr>
              <a:t>sourcing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Across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multiple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locations</a:t>
            </a:r>
            <a:endParaRPr sz="1900">
              <a:latin typeface="Calibri"/>
              <a:cs typeface="Calibri"/>
            </a:endParaRPr>
          </a:p>
          <a:p>
            <a:pPr marL="361315" marR="5080" indent="-349250">
              <a:lnSpc>
                <a:spcPct val="100000"/>
              </a:lnSpc>
              <a:buChar char="●"/>
              <a:tabLst>
                <a:tab pos="361315" algn="l"/>
                <a:tab pos="361950" algn="l"/>
              </a:tabLst>
            </a:pPr>
            <a:r>
              <a:rPr sz="1900" spc="-15" dirty="0">
                <a:latin typeface="Calibri"/>
                <a:cs typeface="Calibri"/>
              </a:rPr>
              <a:t>Integrate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multiple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information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665988"/>
            <a:ext cx="6228587" cy="61920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3864" y="1205483"/>
            <a:ext cx="3730738" cy="27877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433" y="166225"/>
            <a:ext cx="3968750" cy="5965190"/>
            <a:chOff x="428433" y="166225"/>
            <a:chExt cx="3968750" cy="5965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433" y="166225"/>
              <a:ext cx="3968686" cy="59647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6407" y="5168929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79">
                  <a:moveTo>
                    <a:pt x="0" y="448959"/>
                  </a:moveTo>
                  <a:lnTo>
                    <a:pt x="0" y="0"/>
                  </a:lnTo>
                </a:path>
              </a:pathLst>
            </a:custGeom>
            <a:ln w="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29553" y="4361461"/>
            <a:ext cx="5359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98A8C"/>
                </a:solidFill>
                <a:latin typeface="Arial"/>
                <a:cs typeface="Arial"/>
              </a:rPr>
              <a:t>A1cohol_C</a:t>
            </a:r>
            <a:r>
              <a:rPr sz="600" spc="5" dirty="0">
                <a:solidFill>
                  <a:srgbClr val="898A8C"/>
                </a:solidFill>
                <a:latin typeface="Arial"/>
                <a:cs typeface="Arial"/>
              </a:rPr>
              <a:t>o</a:t>
            </a:r>
            <a:r>
              <a:rPr sz="600" dirty="0">
                <a:solidFill>
                  <a:srgbClr val="898A8C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98A8C"/>
                </a:solidFill>
                <a:latin typeface="Arial"/>
                <a:cs typeface="Arial"/>
              </a:rPr>
              <a:t>,..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45900" y="639540"/>
            <a:ext cx="5643245" cy="4872990"/>
            <a:chOff x="4945900" y="639540"/>
            <a:chExt cx="5643245" cy="4872990"/>
          </a:xfrm>
        </p:grpSpPr>
        <p:sp>
          <p:nvSpPr>
            <p:cNvPr id="7" name="object 7"/>
            <p:cNvSpPr/>
            <p:nvPr/>
          </p:nvSpPr>
          <p:spPr>
            <a:xfrm>
              <a:off x="4945900" y="639540"/>
              <a:ext cx="5643245" cy="4872990"/>
            </a:xfrm>
            <a:custGeom>
              <a:avLst/>
              <a:gdLst/>
              <a:ahLst/>
              <a:cxnLst/>
              <a:rect l="l" t="t" r="r" b="b"/>
              <a:pathLst>
                <a:path w="5643245" h="4872990">
                  <a:moveTo>
                    <a:pt x="0" y="4872703"/>
                  </a:moveTo>
                  <a:lnTo>
                    <a:pt x="5643085" y="4872703"/>
                  </a:lnTo>
                  <a:lnTo>
                    <a:pt x="5643085" y="0"/>
                  </a:lnTo>
                  <a:lnTo>
                    <a:pt x="0" y="0"/>
                  </a:lnTo>
                  <a:lnTo>
                    <a:pt x="0" y="4872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2250" y="645896"/>
              <a:ext cx="5630545" cy="4860290"/>
            </a:xfrm>
            <a:custGeom>
              <a:avLst/>
              <a:gdLst/>
              <a:ahLst/>
              <a:cxnLst/>
              <a:rect l="l" t="t" r="r" b="b"/>
              <a:pathLst>
                <a:path w="5630545" h="4860290">
                  <a:moveTo>
                    <a:pt x="0" y="4859997"/>
                  </a:moveTo>
                  <a:lnTo>
                    <a:pt x="5630379" y="4859997"/>
                  </a:lnTo>
                  <a:lnTo>
                    <a:pt x="5630379" y="0"/>
                  </a:lnTo>
                  <a:lnTo>
                    <a:pt x="0" y="0"/>
                  </a:lnTo>
                  <a:lnTo>
                    <a:pt x="0" y="48599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676" y="5162980"/>
              <a:ext cx="247650" cy="2476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50676" y="5162980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3"/>
                  </a:moveTo>
                  <a:lnTo>
                    <a:pt x="29089" y="243915"/>
                  </a:lnTo>
                  <a:lnTo>
                    <a:pt x="13954" y="233709"/>
                  </a:lnTo>
                  <a:lnTo>
                    <a:pt x="3748" y="218573"/>
                  </a:lnTo>
                  <a:lnTo>
                    <a:pt x="0" y="200038"/>
                  </a:lnTo>
                  <a:lnTo>
                    <a:pt x="0" y="47625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1" y="3748"/>
                  </a:lnTo>
                  <a:lnTo>
                    <a:pt x="233696" y="13954"/>
                  </a:lnTo>
                  <a:lnTo>
                    <a:pt x="243902" y="29089"/>
                  </a:lnTo>
                  <a:lnTo>
                    <a:pt x="247650" y="47625"/>
                  </a:lnTo>
                  <a:lnTo>
                    <a:pt x="247650" y="200038"/>
                  </a:lnTo>
                  <a:lnTo>
                    <a:pt x="243902" y="218573"/>
                  </a:lnTo>
                  <a:lnTo>
                    <a:pt x="233696" y="233709"/>
                  </a:lnTo>
                  <a:lnTo>
                    <a:pt x="218561" y="243915"/>
                  </a:lnTo>
                  <a:lnTo>
                    <a:pt x="200025" y="247663"/>
                  </a:lnTo>
                  <a:lnTo>
                    <a:pt x="47625" y="24766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1312" y="5183631"/>
              <a:ext cx="206375" cy="20637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362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MVP: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248" y="1072895"/>
            <a:ext cx="12113260" cy="5785485"/>
            <a:chOff x="79248" y="1072895"/>
            <a:chExt cx="12113260" cy="57854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" y="1341120"/>
              <a:ext cx="4398263" cy="4216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8432" y="1072895"/>
              <a:ext cx="4754879" cy="5062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8700" y="1395984"/>
              <a:ext cx="3543299" cy="41071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7904" y="5097779"/>
              <a:ext cx="2423159" cy="1760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675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MVP: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r>
              <a:rPr sz="3600" b="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in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Calibri Light"/>
                <a:cs typeface="Calibri Light"/>
              </a:rPr>
              <a:t>Brain</a:t>
            </a:r>
            <a:r>
              <a:rPr sz="3600"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diseases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1856" y="155447"/>
            <a:ext cx="11663680" cy="6623684"/>
            <a:chOff x="371856" y="155447"/>
            <a:chExt cx="11663680" cy="66236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9372" y="155447"/>
              <a:ext cx="4105643" cy="618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698004"/>
              <a:ext cx="5839968" cy="59771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8211" y="2157984"/>
              <a:ext cx="2622803" cy="20539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2952" y="693420"/>
              <a:ext cx="5573267" cy="1743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1823" y="774192"/>
              <a:ext cx="5335523" cy="15792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799" y="2685287"/>
              <a:ext cx="4320539" cy="40934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954" y="2788920"/>
              <a:ext cx="4076387" cy="3886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362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MVP: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5656" y="752855"/>
            <a:ext cx="7478395" cy="5835650"/>
            <a:chOff x="295656" y="752855"/>
            <a:chExt cx="7478395" cy="5835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873252"/>
              <a:ext cx="5489447" cy="5594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992123"/>
              <a:ext cx="5254751" cy="53568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748" y="752855"/>
              <a:ext cx="4837175" cy="5835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874776"/>
              <a:ext cx="4614672" cy="558949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20683" y="2119884"/>
            <a:ext cx="2072639" cy="9235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20683" y="2119883"/>
            <a:ext cx="2072639" cy="92392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DACQORD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362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MVP: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5656" y="752855"/>
            <a:ext cx="7478395" cy="5835650"/>
            <a:chOff x="295656" y="752855"/>
            <a:chExt cx="7478395" cy="5835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873252"/>
              <a:ext cx="5489447" cy="5594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992123"/>
              <a:ext cx="5254751" cy="53568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748" y="752855"/>
              <a:ext cx="4837175" cy="5835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874776"/>
              <a:ext cx="4614672" cy="558949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20683" y="2119884"/>
            <a:ext cx="2072639" cy="9235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20683" y="2119883"/>
            <a:ext cx="2072639" cy="92392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DACQORD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372" y="807720"/>
            <a:ext cx="11725656" cy="58018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25" y="132067"/>
            <a:ext cx="362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 Light"/>
                <a:cs typeface="Calibri Light"/>
              </a:rPr>
              <a:t>MVP: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5656" y="752855"/>
            <a:ext cx="7478395" cy="5835650"/>
            <a:chOff x="295656" y="752855"/>
            <a:chExt cx="7478395" cy="5835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873252"/>
              <a:ext cx="5489447" cy="5594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992123"/>
              <a:ext cx="5254751" cy="53568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748" y="752855"/>
              <a:ext cx="4837175" cy="5835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874776"/>
              <a:ext cx="4614672" cy="558949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20683" y="2119884"/>
            <a:ext cx="2072639" cy="9235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20683" y="2119883"/>
            <a:ext cx="2072639" cy="92392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DACQORD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200" y="679704"/>
            <a:ext cx="11711940" cy="6178550"/>
            <a:chOff x="76200" y="679704"/>
            <a:chExt cx="11711940" cy="617855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" y="679704"/>
              <a:ext cx="11711939" cy="6178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271" y="874776"/>
              <a:ext cx="11123675" cy="59695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8960" y="1924812"/>
              <a:ext cx="8409419" cy="4780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4032" y="2119884"/>
              <a:ext cx="7821155" cy="41925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968" y="943355"/>
            <a:ext cx="8889163" cy="2654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675900"/>
            <a:ext cx="12192000" cy="1914525"/>
          </a:xfrm>
          <a:custGeom>
            <a:avLst/>
            <a:gdLst/>
            <a:ahLst/>
            <a:cxnLst/>
            <a:rect l="l" t="t" r="r" b="b"/>
            <a:pathLst>
              <a:path w="12192000" h="1914525">
                <a:moveTo>
                  <a:pt x="12192000" y="1118603"/>
                </a:moveTo>
                <a:lnTo>
                  <a:pt x="12185053" y="1084199"/>
                </a:lnTo>
                <a:lnTo>
                  <a:pt x="12166105" y="1056106"/>
                </a:lnTo>
                <a:lnTo>
                  <a:pt x="12138012" y="1037158"/>
                </a:lnTo>
                <a:lnTo>
                  <a:pt x="12103608" y="1030211"/>
                </a:lnTo>
                <a:lnTo>
                  <a:pt x="88392" y="1030211"/>
                </a:lnTo>
                <a:lnTo>
                  <a:pt x="53975" y="1037158"/>
                </a:lnTo>
                <a:lnTo>
                  <a:pt x="25882" y="1056106"/>
                </a:lnTo>
                <a:lnTo>
                  <a:pt x="6934" y="1084199"/>
                </a:lnTo>
                <a:lnTo>
                  <a:pt x="0" y="1118603"/>
                </a:lnTo>
                <a:lnTo>
                  <a:pt x="0" y="1825752"/>
                </a:lnTo>
                <a:lnTo>
                  <a:pt x="6934" y="1860156"/>
                </a:lnTo>
                <a:lnTo>
                  <a:pt x="25882" y="1888248"/>
                </a:lnTo>
                <a:lnTo>
                  <a:pt x="53975" y="1907184"/>
                </a:lnTo>
                <a:lnTo>
                  <a:pt x="88392" y="1914131"/>
                </a:lnTo>
                <a:lnTo>
                  <a:pt x="12103608" y="1914131"/>
                </a:lnTo>
                <a:lnTo>
                  <a:pt x="12138012" y="1907184"/>
                </a:lnTo>
                <a:lnTo>
                  <a:pt x="12166105" y="1888248"/>
                </a:lnTo>
                <a:lnTo>
                  <a:pt x="12185053" y="1860156"/>
                </a:lnTo>
                <a:lnTo>
                  <a:pt x="12192000" y="1825752"/>
                </a:lnTo>
                <a:lnTo>
                  <a:pt x="12192000" y="1118603"/>
                </a:lnTo>
                <a:close/>
              </a:path>
              <a:path w="12192000" h="1914525">
                <a:moveTo>
                  <a:pt x="12192000" y="88239"/>
                </a:moveTo>
                <a:lnTo>
                  <a:pt x="12185053" y="53886"/>
                </a:lnTo>
                <a:lnTo>
                  <a:pt x="12166143" y="25844"/>
                </a:lnTo>
                <a:lnTo>
                  <a:pt x="12138101" y="6934"/>
                </a:lnTo>
                <a:lnTo>
                  <a:pt x="12103760" y="0"/>
                </a:lnTo>
                <a:lnTo>
                  <a:pt x="88239" y="0"/>
                </a:lnTo>
                <a:lnTo>
                  <a:pt x="53886" y="6934"/>
                </a:lnTo>
                <a:lnTo>
                  <a:pt x="25844" y="25844"/>
                </a:lnTo>
                <a:lnTo>
                  <a:pt x="6934" y="53886"/>
                </a:lnTo>
                <a:lnTo>
                  <a:pt x="0" y="88239"/>
                </a:lnTo>
                <a:lnTo>
                  <a:pt x="0" y="794156"/>
                </a:lnTo>
                <a:lnTo>
                  <a:pt x="6934" y="828497"/>
                </a:lnTo>
                <a:lnTo>
                  <a:pt x="25844" y="856538"/>
                </a:lnTo>
                <a:lnTo>
                  <a:pt x="53886" y="875461"/>
                </a:lnTo>
                <a:lnTo>
                  <a:pt x="88239" y="882396"/>
                </a:lnTo>
                <a:lnTo>
                  <a:pt x="12103760" y="882396"/>
                </a:lnTo>
                <a:lnTo>
                  <a:pt x="12138101" y="875461"/>
                </a:lnTo>
                <a:lnTo>
                  <a:pt x="12166143" y="856538"/>
                </a:lnTo>
                <a:lnTo>
                  <a:pt x="12185053" y="828497"/>
                </a:lnTo>
                <a:lnTo>
                  <a:pt x="12192000" y="794156"/>
                </a:lnTo>
                <a:lnTo>
                  <a:pt x="12192000" y="88239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6003" y="3701421"/>
            <a:ext cx="5435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L</a:t>
            </a:r>
            <a:r>
              <a:rPr sz="4400" dirty="0">
                <a:latin typeface="Calibri"/>
                <a:cs typeface="Calibri"/>
              </a:rPr>
              <a:t>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663434"/>
            <a:ext cx="12192000" cy="883919"/>
          </a:xfrm>
          <a:custGeom>
            <a:avLst/>
            <a:gdLst/>
            <a:ahLst/>
            <a:cxnLst/>
            <a:rect l="l" t="t" r="r" b="b"/>
            <a:pathLst>
              <a:path w="12192000" h="883920">
                <a:moveTo>
                  <a:pt x="12103608" y="0"/>
                </a:moveTo>
                <a:lnTo>
                  <a:pt x="88392" y="0"/>
                </a:lnTo>
                <a:lnTo>
                  <a:pt x="53985" y="6946"/>
                </a:lnTo>
                <a:lnTo>
                  <a:pt x="25888" y="25888"/>
                </a:lnTo>
                <a:lnTo>
                  <a:pt x="6946" y="53985"/>
                </a:lnTo>
                <a:lnTo>
                  <a:pt x="0" y="88391"/>
                </a:lnTo>
                <a:lnTo>
                  <a:pt x="0" y="795540"/>
                </a:lnTo>
                <a:lnTo>
                  <a:pt x="6946" y="829945"/>
                </a:lnTo>
                <a:lnTo>
                  <a:pt x="25888" y="858037"/>
                </a:lnTo>
                <a:lnTo>
                  <a:pt x="53985" y="876975"/>
                </a:lnTo>
                <a:lnTo>
                  <a:pt x="88392" y="883919"/>
                </a:lnTo>
                <a:lnTo>
                  <a:pt x="12103608" y="883919"/>
                </a:lnTo>
                <a:lnTo>
                  <a:pt x="12138014" y="876975"/>
                </a:lnTo>
                <a:lnTo>
                  <a:pt x="12166111" y="858037"/>
                </a:lnTo>
                <a:lnTo>
                  <a:pt x="12185053" y="829945"/>
                </a:lnTo>
                <a:lnTo>
                  <a:pt x="12192000" y="795540"/>
                </a:lnTo>
                <a:lnTo>
                  <a:pt x="12192000" y="88391"/>
                </a:lnTo>
                <a:lnTo>
                  <a:pt x="12185053" y="53985"/>
                </a:lnTo>
                <a:lnTo>
                  <a:pt x="12166111" y="25888"/>
                </a:lnTo>
                <a:lnTo>
                  <a:pt x="12138014" y="6946"/>
                </a:lnTo>
                <a:lnTo>
                  <a:pt x="12103608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6002" y="4689264"/>
            <a:ext cx="13040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latin typeface="Calibri"/>
                <a:cs typeface="Calibri"/>
              </a:rPr>
              <a:t>L</a:t>
            </a:r>
            <a:r>
              <a:rPr sz="4400" dirty="0"/>
              <a:t>1</a:t>
            </a:r>
            <a:endParaRPr sz="4400" baseline="-4419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62645" y="2712466"/>
            <a:ext cx="1116330" cy="749300"/>
            <a:chOff x="7962645" y="2712466"/>
            <a:chExt cx="1116330" cy="749300"/>
          </a:xfrm>
        </p:grpSpPr>
        <p:sp>
          <p:nvSpPr>
            <p:cNvPr id="8" name="object 8"/>
            <p:cNvSpPr/>
            <p:nvPr/>
          </p:nvSpPr>
          <p:spPr>
            <a:xfrm>
              <a:off x="7968995" y="2718816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8995" y="2718816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6029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</a:t>
            </a:r>
            <a:r>
              <a:rPr spc="-10" dirty="0"/>
              <a:t>O</a:t>
            </a:r>
            <a:r>
              <a:rPr spc="-5" dirty="0"/>
              <a:t>P</a:t>
            </a:r>
            <a:r>
              <a:rPr dirty="0"/>
              <a:t>I</a:t>
            </a:r>
            <a:r>
              <a:rPr spc="-5" dirty="0"/>
              <a:t>C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809234" y="3448558"/>
            <a:ext cx="2717800" cy="1043305"/>
            <a:chOff x="5809234" y="3448558"/>
            <a:chExt cx="2717800" cy="1043305"/>
          </a:xfrm>
        </p:grpSpPr>
        <p:sp>
          <p:nvSpPr>
            <p:cNvPr id="12" name="object 12"/>
            <p:cNvSpPr/>
            <p:nvPr/>
          </p:nvSpPr>
          <p:spPr>
            <a:xfrm>
              <a:off x="6367267" y="3454908"/>
              <a:ext cx="2153920" cy="294640"/>
            </a:xfrm>
            <a:custGeom>
              <a:avLst/>
              <a:gdLst/>
              <a:ahLst/>
              <a:cxnLst/>
              <a:rect l="l" t="t" r="r" b="b"/>
              <a:pathLst>
                <a:path w="2153920" h="294639">
                  <a:moveTo>
                    <a:pt x="2153399" y="0"/>
                  </a:moveTo>
                  <a:lnTo>
                    <a:pt x="2153399" y="147243"/>
                  </a:lnTo>
                  <a:lnTo>
                    <a:pt x="0" y="147243"/>
                  </a:lnTo>
                  <a:lnTo>
                    <a:pt x="0" y="294474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5584" y="3749040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5584" y="3749040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31273" y="3738181"/>
            <a:ext cx="67056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3495">
              <a:lnSpc>
                <a:spcPct val="1268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/  study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73626" y="4478782"/>
            <a:ext cx="2000250" cy="1043305"/>
            <a:chOff x="4373626" y="4478782"/>
            <a:chExt cx="2000250" cy="1043305"/>
          </a:xfrm>
        </p:grpSpPr>
        <p:sp>
          <p:nvSpPr>
            <p:cNvPr id="17" name="object 17"/>
            <p:cNvSpPr/>
            <p:nvPr/>
          </p:nvSpPr>
          <p:spPr>
            <a:xfrm>
              <a:off x="4931664" y="4485132"/>
              <a:ext cx="1435735" cy="294640"/>
            </a:xfrm>
            <a:custGeom>
              <a:avLst/>
              <a:gdLst/>
              <a:ahLst/>
              <a:cxnLst/>
              <a:rect l="l" t="t" r="r" b="b"/>
              <a:pathLst>
                <a:path w="1435735" h="294639">
                  <a:moveTo>
                    <a:pt x="1435595" y="0"/>
                  </a:moveTo>
                  <a:lnTo>
                    <a:pt x="1435595" y="147243"/>
                  </a:lnTo>
                  <a:lnTo>
                    <a:pt x="0" y="147243"/>
                  </a:lnTo>
                  <a:lnTo>
                    <a:pt x="0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79976" y="4779264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9976" y="4779264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28652" y="4989946"/>
            <a:ext cx="805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Dataset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55821" y="5509005"/>
            <a:ext cx="1282700" cy="1044575"/>
            <a:chOff x="3655821" y="5509005"/>
            <a:chExt cx="1282700" cy="1044575"/>
          </a:xfrm>
        </p:grpSpPr>
        <p:sp>
          <p:nvSpPr>
            <p:cNvPr id="22" name="object 22"/>
            <p:cNvSpPr/>
            <p:nvPr/>
          </p:nvSpPr>
          <p:spPr>
            <a:xfrm>
              <a:off x="4213853" y="5515355"/>
              <a:ext cx="718185" cy="294640"/>
            </a:xfrm>
            <a:custGeom>
              <a:avLst/>
              <a:gdLst/>
              <a:ahLst/>
              <a:cxnLst/>
              <a:rect l="l" t="t" r="r" b="b"/>
              <a:pathLst>
                <a:path w="718185" h="294639">
                  <a:moveTo>
                    <a:pt x="717803" y="0"/>
                  </a:moveTo>
                  <a:lnTo>
                    <a:pt x="717803" y="147243"/>
                  </a:lnTo>
                  <a:lnTo>
                    <a:pt x="0" y="147243"/>
                  </a:lnTo>
                  <a:lnTo>
                    <a:pt x="0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2171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2171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26062" y="6020631"/>
            <a:ext cx="775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Variables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25314" y="5509005"/>
            <a:ext cx="1282700" cy="1044575"/>
            <a:chOff x="4925314" y="5509005"/>
            <a:chExt cx="1282700" cy="1044575"/>
          </a:xfrm>
        </p:grpSpPr>
        <p:sp>
          <p:nvSpPr>
            <p:cNvPr id="27" name="object 27"/>
            <p:cNvSpPr/>
            <p:nvPr/>
          </p:nvSpPr>
          <p:spPr>
            <a:xfrm>
              <a:off x="4931664" y="5515355"/>
              <a:ext cx="718185" cy="294640"/>
            </a:xfrm>
            <a:custGeom>
              <a:avLst/>
              <a:gdLst/>
              <a:ahLst/>
              <a:cxnLst/>
              <a:rect l="l" t="t" r="r" b="b"/>
              <a:pathLst>
                <a:path w="718185" h="294639">
                  <a:moveTo>
                    <a:pt x="0" y="0"/>
                  </a:moveTo>
                  <a:lnTo>
                    <a:pt x="0" y="147243"/>
                  </a:lnTo>
                  <a:lnTo>
                    <a:pt x="717804" y="147243"/>
                  </a:lnTo>
                  <a:lnTo>
                    <a:pt x="717804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97780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7780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45474" y="5909030"/>
            <a:ext cx="60642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667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Data-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60921" y="4478782"/>
            <a:ext cx="2000250" cy="1043305"/>
            <a:chOff x="6360921" y="4478782"/>
            <a:chExt cx="2000250" cy="1043305"/>
          </a:xfrm>
        </p:grpSpPr>
        <p:sp>
          <p:nvSpPr>
            <p:cNvPr id="32" name="object 32"/>
            <p:cNvSpPr/>
            <p:nvPr/>
          </p:nvSpPr>
          <p:spPr>
            <a:xfrm>
              <a:off x="6367271" y="4485132"/>
              <a:ext cx="1435735" cy="294640"/>
            </a:xfrm>
            <a:custGeom>
              <a:avLst/>
              <a:gdLst/>
              <a:ahLst/>
              <a:cxnLst/>
              <a:rect l="l" t="t" r="r" b="b"/>
              <a:pathLst>
                <a:path w="1435734" h="294639">
                  <a:moveTo>
                    <a:pt x="0" y="0"/>
                  </a:moveTo>
                  <a:lnTo>
                    <a:pt x="0" y="147243"/>
                  </a:lnTo>
                  <a:lnTo>
                    <a:pt x="1435595" y="147243"/>
                  </a:lnTo>
                  <a:lnTo>
                    <a:pt x="1435595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51191" y="4779264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51191" y="4779264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99844" y="4989946"/>
            <a:ext cx="805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Dataset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27038" y="5509005"/>
            <a:ext cx="1282700" cy="1044575"/>
            <a:chOff x="6527038" y="5509005"/>
            <a:chExt cx="1282700" cy="1044575"/>
          </a:xfrm>
        </p:grpSpPr>
        <p:sp>
          <p:nvSpPr>
            <p:cNvPr id="37" name="object 37"/>
            <p:cNvSpPr/>
            <p:nvPr/>
          </p:nvSpPr>
          <p:spPr>
            <a:xfrm>
              <a:off x="7085069" y="5515355"/>
              <a:ext cx="718185" cy="294640"/>
            </a:xfrm>
            <a:custGeom>
              <a:avLst/>
              <a:gdLst/>
              <a:ahLst/>
              <a:cxnLst/>
              <a:rect l="l" t="t" r="r" b="b"/>
              <a:pathLst>
                <a:path w="718184" h="294639">
                  <a:moveTo>
                    <a:pt x="717803" y="0"/>
                  </a:moveTo>
                  <a:lnTo>
                    <a:pt x="717803" y="147243"/>
                  </a:lnTo>
                  <a:lnTo>
                    <a:pt x="0" y="147243"/>
                  </a:lnTo>
                  <a:lnTo>
                    <a:pt x="0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33388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33388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97254" y="6020631"/>
            <a:ext cx="775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Variables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796530" y="5509005"/>
            <a:ext cx="1282700" cy="1044575"/>
            <a:chOff x="7796530" y="5509005"/>
            <a:chExt cx="1282700" cy="1044575"/>
          </a:xfrm>
        </p:grpSpPr>
        <p:sp>
          <p:nvSpPr>
            <p:cNvPr id="42" name="object 42"/>
            <p:cNvSpPr/>
            <p:nvPr/>
          </p:nvSpPr>
          <p:spPr>
            <a:xfrm>
              <a:off x="7802880" y="5515355"/>
              <a:ext cx="718185" cy="294640"/>
            </a:xfrm>
            <a:custGeom>
              <a:avLst/>
              <a:gdLst/>
              <a:ahLst/>
              <a:cxnLst/>
              <a:rect l="l" t="t" r="r" b="b"/>
              <a:pathLst>
                <a:path w="718184" h="294639">
                  <a:moveTo>
                    <a:pt x="0" y="0"/>
                  </a:moveTo>
                  <a:lnTo>
                    <a:pt x="0" y="147243"/>
                  </a:lnTo>
                  <a:lnTo>
                    <a:pt x="717804" y="147243"/>
                  </a:lnTo>
                  <a:lnTo>
                    <a:pt x="717804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68996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68996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216668" y="5909030"/>
            <a:ext cx="60642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667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Data-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514333" y="3448558"/>
            <a:ext cx="2717800" cy="1043305"/>
            <a:chOff x="8514333" y="3448558"/>
            <a:chExt cx="2717800" cy="1043305"/>
          </a:xfrm>
        </p:grpSpPr>
        <p:sp>
          <p:nvSpPr>
            <p:cNvPr id="47" name="object 47"/>
            <p:cNvSpPr/>
            <p:nvPr/>
          </p:nvSpPr>
          <p:spPr>
            <a:xfrm>
              <a:off x="8520683" y="3454908"/>
              <a:ext cx="2153920" cy="294640"/>
            </a:xfrm>
            <a:custGeom>
              <a:avLst/>
              <a:gdLst/>
              <a:ahLst/>
              <a:cxnLst/>
              <a:rect l="l" t="t" r="r" b="b"/>
              <a:pathLst>
                <a:path w="2153920" h="294639">
                  <a:moveTo>
                    <a:pt x="0" y="0"/>
                  </a:moveTo>
                  <a:lnTo>
                    <a:pt x="0" y="147243"/>
                  </a:lnTo>
                  <a:lnTo>
                    <a:pt x="2153399" y="147243"/>
                  </a:lnTo>
                  <a:lnTo>
                    <a:pt x="2153399" y="294474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22407" y="3749040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122406" y="3749040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338058" y="3738181"/>
            <a:ext cx="67056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3495">
              <a:lnSpc>
                <a:spcPct val="1268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/  study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116056" y="4478782"/>
            <a:ext cx="1116330" cy="1043305"/>
            <a:chOff x="10116056" y="4478782"/>
            <a:chExt cx="1116330" cy="1043305"/>
          </a:xfrm>
        </p:grpSpPr>
        <p:sp>
          <p:nvSpPr>
            <p:cNvPr id="52" name="object 52"/>
            <p:cNvSpPr/>
            <p:nvPr/>
          </p:nvSpPr>
          <p:spPr>
            <a:xfrm>
              <a:off x="10674096" y="4485132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h="294639">
                  <a:moveTo>
                    <a:pt x="0" y="0"/>
                  </a:moveTo>
                  <a:lnTo>
                    <a:pt x="0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122408" y="4779264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22406" y="4779264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271035" y="4989946"/>
            <a:ext cx="805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Dataset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398254" y="5509005"/>
            <a:ext cx="1282700" cy="1044575"/>
            <a:chOff x="9398254" y="5509005"/>
            <a:chExt cx="1282700" cy="1044575"/>
          </a:xfrm>
        </p:grpSpPr>
        <p:sp>
          <p:nvSpPr>
            <p:cNvPr id="57" name="object 57"/>
            <p:cNvSpPr/>
            <p:nvPr/>
          </p:nvSpPr>
          <p:spPr>
            <a:xfrm>
              <a:off x="9956285" y="5515355"/>
              <a:ext cx="718185" cy="294640"/>
            </a:xfrm>
            <a:custGeom>
              <a:avLst/>
              <a:gdLst/>
              <a:ahLst/>
              <a:cxnLst/>
              <a:rect l="l" t="t" r="r" b="b"/>
              <a:pathLst>
                <a:path w="718184" h="294639">
                  <a:moveTo>
                    <a:pt x="717803" y="0"/>
                  </a:moveTo>
                  <a:lnTo>
                    <a:pt x="717803" y="147243"/>
                  </a:lnTo>
                  <a:lnTo>
                    <a:pt x="0" y="147243"/>
                  </a:lnTo>
                  <a:lnTo>
                    <a:pt x="0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404604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04604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568446" y="6020631"/>
            <a:ext cx="775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Variables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668000" y="5509259"/>
            <a:ext cx="1282065" cy="1043940"/>
            <a:chOff x="10668000" y="5509259"/>
            <a:chExt cx="1282065" cy="1043940"/>
          </a:xfrm>
        </p:grpSpPr>
        <p:sp>
          <p:nvSpPr>
            <p:cNvPr id="62" name="object 62"/>
            <p:cNvSpPr/>
            <p:nvPr/>
          </p:nvSpPr>
          <p:spPr>
            <a:xfrm>
              <a:off x="10674095" y="5515355"/>
              <a:ext cx="718185" cy="294640"/>
            </a:xfrm>
            <a:custGeom>
              <a:avLst/>
              <a:gdLst/>
              <a:ahLst/>
              <a:cxnLst/>
              <a:rect l="l" t="t" r="r" b="b"/>
              <a:pathLst>
                <a:path w="718184" h="294639">
                  <a:moveTo>
                    <a:pt x="0" y="0"/>
                  </a:moveTo>
                  <a:lnTo>
                    <a:pt x="0" y="147243"/>
                  </a:lnTo>
                  <a:lnTo>
                    <a:pt x="717804" y="147243"/>
                  </a:lnTo>
                  <a:lnTo>
                    <a:pt x="717804" y="294474"/>
                  </a:lnTo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40212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1029766" y="0"/>
                  </a:moveTo>
                  <a:lnTo>
                    <a:pt x="73609" y="0"/>
                  </a:lnTo>
                  <a:lnTo>
                    <a:pt x="44957" y="5784"/>
                  </a:lnTo>
                  <a:lnTo>
                    <a:pt x="21559" y="21559"/>
                  </a:lnTo>
                  <a:lnTo>
                    <a:pt x="5784" y="44957"/>
                  </a:lnTo>
                  <a:lnTo>
                    <a:pt x="0" y="73609"/>
                  </a:lnTo>
                  <a:lnTo>
                    <a:pt x="0" y="662482"/>
                  </a:lnTo>
                  <a:lnTo>
                    <a:pt x="5784" y="691134"/>
                  </a:lnTo>
                  <a:lnTo>
                    <a:pt x="21559" y="714532"/>
                  </a:lnTo>
                  <a:lnTo>
                    <a:pt x="44957" y="730307"/>
                  </a:lnTo>
                  <a:lnTo>
                    <a:pt x="73609" y="736091"/>
                  </a:lnTo>
                  <a:lnTo>
                    <a:pt x="1029766" y="736091"/>
                  </a:lnTo>
                  <a:lnTo>
                    <a:pt x="1058418" y="730307"/>
                  </a:lnTo>
                  <a:lnTo>
                    <a:pt x="1081816" y="714532"/>
                  </a:lnTo>
                  <a:lnTo>
                    <a:pt x="1097591" y="691134"/>
                  </a:lnTo>
                  <a:lnTo>
                    <a:pt x="1103376" y="662482"/>
                  </a:lnTo>
                  <a:lnTo>
                    <a:pt x="1103376" y="73609"/>
                  </a:lnTo>
                  <a:lnTo>
                    <a:pt x="1097591" y="44957"/>
                  </a:lnTo>
                  <a:lnTo>
                    <a:pt x="1081816" y="21559"/>
                  </a:lnTo>
                  <a:lnTo>
                    <a:pt x="1058418" y="5784"/>
                  </a:lnTo>
                  <a:lnTo>
                    <a:pt x="1029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840212" y="5811011"/>
              <a:ext cx="1103630" cy="736600"/>
            </a:xfrm>
            <a:custGeom>
              <a:avLst/>
              <a:gdLst/>
              <a:ahLst/>
              <a:cxnLst/>
              <a:rect l="l" t="t" r="r" b="b"/>
              <a:pathLst>
                <a:path w="1103629" h="736600">
                  <a:moveTo>
                    <a:pt x="0" y="73609"/>
                  </a:moveTo>
                  <a:lnTo>
                    <a:pt x="5784" y="44957"/>
                  </a:lnTo>
                  <a:lnTo>
                    <a:pt x="21559" y="21559"/>
                  </a:lnTo>
                  <a:lnTo>
                    <a:pt x="44957" y="5784"/>
                  </a:lnTo>
                  <a:lnTo>
                    <a:pt x="73609" y="0"/>
                  </a:lnTo>
                  <a:lnTo>
                    <a:pt x="1029766" y="0"/>
                  </a:lnTo>
                  <a:lnTo>
                    <a:pt x="1058418" y="5784"/>
                  </a:lnTo>
                  <a:lnTo>
                    <a:pt x="1081816" y="21559"/>
                  </a:lnTo>
                  <a:lnTo>
                    <a:pt x="1097591" y="44957"/>
                  </a:lnTo>
                  <a:lnTo>
                    <a:pt x="1103376" y="73609"/>
                  </a:lnTo>
                  <a:lnTo>
                    <a:pt x="1103376" y="662482"/>
                  </a:lnTo>
                  <a:lnTo>
                    <a:pt x="1097591" y="691134"/>
                  </a:lnTo>
                  <a:lnTo>
                    <a:pt x="1081816" y="714532"/>
                  </a:lnTo>
                  <a:lnTo>
                    <a:pt x="1058418" y="730307"/>
                  </a:lnTo>
                  <a:lnTo>
                    <a:pt x="1029766" y="736091"/>
                  </a:lnTo>
                  <a:lnTo>
                    <a:pt x="73609" y="736091"/>
                  </a:lnTo>
                  <a:lnTo>
                    <a:pt x="44957" y="730307"/>
                  </a:lnTo>
                  <a:lnTo>
                    <a:pt x="21559" y="714532"/>
                  </a:lnTo>
                  <a:lnTo>
                    <a:pt x="5784" y="691134"/>
                  </a:lnTo>
                  <a:lnTo>
                    <a:pt x="0" y="662482"/>
                  </a:lnTo>
                  <a:lnTo>
                    <a:pt x="0" y="736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1087858" y="5909030"/>
            <a:ext cx="60642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667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Data-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4428" y="6467855"/>
            <a:ext cx="1046987" cy="2758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273" y="1021587"/>
            <a:ext cx="2295692" cy="437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2302" y="1862095"/>
            <a:ext cx="9868535" cy="1858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5745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000000"/>
                </a:solidFill>
                <a:latin typeface="Calibri"/>
                <a:cs typeface="Calibri"/>
              </a:rPr>
              <a:t>Integrate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public 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datasets-10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(include imaging </a:t>
            </a:r>
            <a:r>
              <a:rPr sz="3200" b="1" spc="-20" dirty="0">
                <a:solidFill>
                  <a:srgbClr val="000000"/>
                </a:solidFill>
                <a:latin typeface="Calibri"/>
                <a:cs typeface="Calibri"/>
              </a:rPr>
              <a:t>data, 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vitals, </a:t>
            </a:r>
            <a:r>
              <a:rPr sz="3200" b="1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etc</a:t>
            </a:r>
            <a:r>
              <a:rPr sz="3200" spc="-15" dirty="0">
                <a:solidFill>
                  <a:srgbClr val="000000"/>
                </a:solidFill>
              </a:rPr>
              <a:t>)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2800" spc="-5" dirty="0">
                <a:solidFill>
                  <a:srgbClr val="000000"/>
                </a:solidFill>
              </a:rPr>
              <a:t>Select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ten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examples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that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should</a:t>
            </a:r>
            <a:r>
              <a:rPr sz="2800" spc="5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reflect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the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diversity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of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sizes, </a:t>
            </a:r>
            <a:r>
              <a:rPr sz="2800" spc="-10" dirty="0">
                <a:solidFill>
                  <a:srgbClr val="000000"/>
                </a:solidFill>
              </a:rPr>
              <a:t> application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domains,</a:t>
            </a:r>
            <a:r>
              <a:rPr sz="2800" spc="3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locations,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and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other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aspects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of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public</a:t>
            </a:r>
            <a:r>
              <a:rPr sz="2800" spc="4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datasets.</a:t>
            </a:r>
            <a:endParaRPr sz="28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4" y="609822"/>
            <a:ext cx="70269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Sharing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93112"/>
            <a:ext cx="10212705" cy="33947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Initial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draft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describes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objectives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proposes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initial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outline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planned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deliverable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“Data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Practices”</a:t>
            </a:r>
            <a:endParaRPr sz="2800">
              <a:latin typeface="Calibri"/>
              <a:cs typeface="Calibri"/>
            </a:endParaRPr>
          </a:p>
          <a:p>
            <a:pPr marL="241300" marR="3556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deliverable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aims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provide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overview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existing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best 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practices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health-related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enable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secure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issues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related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governance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5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described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established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solutions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novel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approaches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distributed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federated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environments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799" y="696833"/>
            <a:ext cx="377571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sz="3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3900" b="1" spc="-10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799" y="2438765"/>
            <a:ext cx="3457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Contact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Ferath.kherif@chuv.ch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4" y="609890"/>
            <a:ext cx="5144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Sharing</a:t>
            </a:r>
            <a:r>
              <a:rPr sz="44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Principles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b="1" spc="-5" dirty="0">
                <a:latin typeface="Calibri"/>
                <a:cs typeface="Calibri"/>
              </a:rPr>
              <a:t>Sharing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medical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data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at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scale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spc="-10" dirty="0"/>
              <a:t>is</a:t>
            </a:r>
            <a:r>
              <a:rPr spc="15" dirty="0"/>
              <a:t> </a:t>
            </a:r>
            <a:r>
              <a:rPr spc="-5" dirty="0"/>
              <a:t>necessary</a:t>
            </a:r>
            <a:r>
              <a:rPr spc="25" dirty="0"/>
              <a:t> </a:t>
            </a:r>
            <a:r>
              <a:rPr spc="-15" dirty="0"/>
              <a:t>to</a:t>
            </a:r>
            <a:r>
              <a:rPr spc="10" dirty="0"/>
              <a:t> </a:t>
            </a:r>
            <a:r>
              <a:rPr spc="-20" dirty="0"/>
              <a:t>improve</a:t>
            </a:r>
            <a:r>
              <a:rPr spc="20" dirty="0"/>
              <a:t> </a:t>
            </a:r>
            <a:r>
              <a:rPr spc="-5" dirty="0"/>
              <a:t>the</a:t>
            </a:r>
            <a:r>
              <a:rPr spc="20" dirty="0"/>
              <a:t> </a:t>
            </a:r>
            <a:r>
              <a:rPr spc="-15" dirty="0"/>
              <a:t>development </a:t>
            </a:r>
            <a:r>
              <a:rPr spc="-620" dirty="0"/>
              <a:t>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10" dirty="0"/>
              <a:t>adoption</a:t>
            </a:r>
            <a:r>
              <a:rPr spc="3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10" dirty="0"/>
              <a:t>artificial</a:t>
            </a:r>
            <a:r>
              <a:rPr spc="-15" dirty="0"/>
              <a:t> intelligence</a:t>
            </a:r>
            <a:r>
              <a:rPr spc="20" dirty="0"/>
              <a:t> </a:t>
            </a:r>
            <a:r>
              <a:rPr spc="-10" dirty="0"/>
              <a:t>solutions</a:t>
            </a:r>
            <a:r>
              <a:rPr spc="40" dirty="0"/>
              <a:t> </a:t>
            </a:r>
            <a:r>
              <a:rPr spc="-25" dirty="0"/>
              <a:t>for</a:t>
            </a:r>
            <a:r>
              <a:rPr spc="10" dirty="0"/>
              <a:t> </a:t>
            </a:r>
            <a:r>
              <a:rPr spc="-15" dirty="0"/>
              <a:t>healthcare</a:t>
            </a:r>
            <a:r>
              <a:rPr spc="20" dirty="0"/>
              <a:t>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15" dirty="0"/>
              <a:t>to </a:t>
            </a:r>
            <a:r>
              <a:rPr spc="-10" dirty="0"/>
              <a:t> </a:t>
            </a:r>
            <a:r>
              <a:rPr spc="-25" dirty="0"/>
              <a:t>make</a:t>
            </a:r>
            <a:r>
              <a:rPr spc="-15" dirty="0"/>
              <a:t> </a:t>
            </a:r>
            <a:r>
              <a:rPr spc="-5" dirty="0"/>
              <a:t>these</a:t>
            </a:r>
            <a:r>
              <a:rPr spc="25" dirty="0"/>
              <a:t> </a:t>
            </a:r>
            <a:r>
              <a:rPr spc="-5" dirty="0"/>
              <a:t>solutions</a:t>
            </a:r>
            <a:r>
              <a:rPr spc="35" dirty="0"/>
              <a:t> </a:t>
            </a:r>
            <a:r>
              <a:rPr spc="-15" dirty="0"/>
              <a:t>more</a:t>
            </a:r>
            <a:r>
              <a:rPr spc="5" dirty="0"/>
              <a:t> </a:t>
            </a:r>
            <a:r>
              <a:rPr spc="-20" dirty="0"/>
              <a:t>robust.</a:t>
            </a:r>
          </a:p>
          <a:p>
            <a:pPr marL="12700" marR="513715">
              <a:lnSpc>
                <a:spcPts val="3030"/>
              </a:lnSpc>
              <a:spcBef>
                <a:spcPts val="980"/>
              </a:spcBef>
            </a:pPr>
            <a:r>
              <a:rPr b="1" spc="-20" dirty="0">
                <a:latin typeface="Calibri"/>
                <a:cs typeface="Calibri"/>
              </a:rPr>
              <a:t>Negotiate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balance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spc="-10" dirty="0"/>
              <a:t>between</a:t>
            </a:r>
            <a:r>
              <a:rPr dirty="0"/>
              <a:t> </a:t>
            </a:r>
            <a:r>
              <a:rPr spc="-10" dirty="0"/>
              <a:t>potential</a:t>
            </a:r>
            <a:r>
              <a:rPr spc="5" dirty="0"/>
              <a:t> </a:t>
            </a:r>
            <a:r>
              <a:rPr spc="-5" dirty="0"/>
              <a:t>harm</a:t>
            </a:r>
            <a:r>
              <a:rPr spc="15" dirty="0"/>
              <a:t> </a:t>
            </a:r>
            <a:r>
              <a:rPr spc="-20" dirty="0"/>
              <a:t>from</a:t>
            </a:r>
            <a:r>
              <a:rPr spc="10" dirty="0"/>
              <a:t> </a:t>
            </a:r>
            <a:r>
              <a:rPr spc="-10" dirty="0"/>
              <a:t>sharing</a:t>
            </a:r>
            <a:r>
              <a:rPr spc="35" dirty="0"/>
              <a:t> </a:t>
            </a:r>
            <a:r>
              <a:rPr spc="-10" dirty="0"/>
              <a:t>critical </a:t>
            </a:r>
            <a:r>
              <a:rPr spc="-620" dirty="0"/>
              <a:t> </a:t>
            </a:r>
            <a:r>
              <a:rPr spc="-20" dirty="0"/>
              <a:t>data</a:t>
            </a:r>
            <a:r>
              <a:rPr dirty="0"/>
              <a:t>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15" dirty="0"/>
              <a:t> </a:t>
            </a:r>
            <a:r>
              <a:rPr spc="-10" dirty="0"/>
              <a:t>potential</a:t>
            </a:r>
            <a:r>
              <a:rPr spc="5" dirty="0"/>
              <a:t> </a:t>
            </a:r>
            <a:r>
              <a:rPr spc="-10" dirty="0"/>
              <a:t>benefit</a:t>
            </a:r>
            <a:r>
              <a:rPr spc="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15" dirty="0"/>
              <a:t>improving</a:t>
            </a:r>
            <a:r>
              <a:rPr spc="40" dirty="0"/>
              <a:t> </a:t>
            </a:r>
            <a:r>
              <a:rPr spc="-15" dirty="0"/>
              <a:t>care.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4" y="609890"/>
            <a:ext cx="5144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Sharing</a:t>
            </a:r>
            <a:r>
              <a:rPr sz="44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Principles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24" y="1921108"/>
            <a:ext cx="10302875" cy="36480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Sharing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appropriate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authorised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purposes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Why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5" dirty="0">
                <a:latin typeface="Calibri"/>
                <a:cs typeface="Calibri"/>
              </a:rPr>
              <a:t>data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is</a:t>
            </a:r>
            <a:r>
              <a:rPr sz="2800" i="1" spc="-5" dirty="0">
                <a:latin typeface="Calibri"/>
                <a:cs typeface="Calibri"/>
              </a:rPr>
              <a:t> being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used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Sharing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only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authorised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users.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Who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is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using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Using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safe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secure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environment.</a:t>
            </a:r>
            <a:endParaRPr sz="2800">
              <a:latin typeface="Calibri"/>
              <a:cs typeface="Calibri"/>
            </a:endParaRPr>
          </a:p>
          <a:p>
            <a:pPr marL="241300" marR="72136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Applying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appropriate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protections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data.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Where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data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is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being used</a:t>
            </a:r>
            <a:endParaRPr sz="2800">
              <a:latin typeface="Calibri"/>
              <a:cs typeface="Calibri"/>
            </a:endParaRPr>
          </a:p>
          <a:p>
            <a:pPr marL="241300" marR="344170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Ensuring </a:t>
            </a:r>
            <a:r>
              <a:rPr sz="2800" b="1" spc="-10" dirty="0">
                <a:latin typeface="Calibri"/>
                <a:cs typeface="Calibri"/>
              </a:rPr>
              <a:t>public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outputs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sharing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projects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identify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people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organisations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4" y="609822"/>
            <a:ext cx="70269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Sharing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07159"/>
            <a:ext cx="9626600" cy="1944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Necessary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steps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enable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secure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sharing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Methods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10" dirty="0">
                <a:latin typeface="Calibri"/>
                <a:cs typeface="Calibri"/>
              </a:rPr>
              <a:t> sourcing</a:t>
            </a:r>
            <a:endParaRPr sz="28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155700" algn="l"/>
              </a:tabLst>
            </a:pPr>
            <a:r>
              <a:rPr sz="2800" b="1" spc="-20" dirty="0">
                <a:latin typeface="Calibri"/>
                <a:cs typeface="Calibri"/>
              </a:rPr>
              <a:t>Centralized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sources</a:t>
            </a:r>
            <a:endParaRPr sz="28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155700" algn="l"/>
              </a:tabLst>
            </a:pPr>
            <a:r>
              <a:rPr sz="2800" b="1" spc="-15" dirty="0">
                <a:latin typeface="Calibri"/>
                <a:cs typeface="Calibri"/>
              </a:rPr>
              <a:t>Distributed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sources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24" y="609822"/>
            <a:ext cx="70269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Sharing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58650"/>
            <a:ext cx="9942195" cy="42354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Necessary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steps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requirements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enable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secure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data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sharing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5" dirty="0">
                <a:latin typeface="Calibri"/>
                <a:cs typeface="Calibri"/>
              </a:rPr>
              <a:t>Roles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responsibilities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providers,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processors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&amp;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receivers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anonymization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de-identification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minimization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confidentiality,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security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privacy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0" dirty="0">
                <a:latin typeface="Calibri"/>
                <a:cs typeface="Calibri"/>
              </a:rPr>
              <a:t>Protection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 Privacy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assessments.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0" dirty="0">
                <a:latin typeface="Calibri"/>
                <a:cs typeface="Calibri"/>
              </a:rPr>
              <a:t>Responsibilities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providers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receivers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Necessary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steps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requirements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enable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secure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data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sourcing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0" dirty="0">
                <a:latin typeface="Calibri"/>
                <a:cs typeface="Calibri"/>
              </a:rPr>
              <a:t>Description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ingestion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-15" dirty="0">
                <a:latin typeface="Calibri"/>
                <a:cs typeface="Calibri"/>
              </a:rPr>
              <a:t> update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5" dirty="0">
                <a:latin typeface="Calibri"/>
                <a:cs typeface="Calibri"/>
              </a:rPr>
              <a:t>Results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dissemination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results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including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IA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models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2138"/>
            <a:ext cx="4547870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20" dirty="0">
                <a:solidFill>
                  <a:srgbClr val="000000"/>
                </a:solidFill>
                <a:latin typeface="Calibri Light"/>
                <a:cs typeface="Calibri Light"/>
              </a:rPr>
              <a:t>Best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practices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for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data </a:t>
            </a:r>
            <a:r>
              <a:rPr sz="4000" b="0" spc="-8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sharing/Sourcing </a:t>
            </a:r>
            <a:r>
              <a:rPr sz="4000"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Methods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389" y="2193956"/>
            <a:ext cx="389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Data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Catalogue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&amp;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Search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7847" y="2891027"/>
            <a:ext cx="5453380" cy="2607945"/>
            <a:chOff x="307847" y="2891027"/>
            <a:chExt cx="5453380" cy="26079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107" y="2969219"/>
              <a:ext cx="5102206" cy="19462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2419" y="2895599"/>
              <a:ext cx="5443855" cy="2598420"/>
            </a:xfrm>
            <a:custGeom>
              <a:avLst/>
              <a:gdLst/>
              <a:ahLst/>
              <a:cxnLst/>
              <a:rect l="l" t="t" r="r" b="b"/>
              <a:pathLst>
                <a:path w="5443855" h="2598420">
                  <a:moveTo>
                    <a:pt x="0" y="0"/>
                  </a:moveTo>
                  <a:lnTo>
                    <a:pt x="5443728" y="0"/>
                  </a:lnTo>
                  <a:lnTo>
                    <a:pt x="5443728" y="2598420"/>
                  </a:lnTo>
                  <a:lnTo>
                    <a:pt x="0" y="259842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9235" y="2908803"/>
            <a:ext cx="5434571" cy="25806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585" y="5384222"/>
            <a:ext cx="2064641" cy="12388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24" y="609822"/>
            <a:ext cx="5262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b="0" spc="-1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Sourcing</a:t>
            </a:r>
            <a:r>
              <a:rPr sz="4400" b="0" spc="-1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scenarios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4988" y="1980087"/>
            <a:ext cx="7165340" cy="11137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64643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latin typeface="Calibri"/>
                <a:cs typeface="Calibri"/>
              </a:rPr>
              <a:t>Data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accessible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repositories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Research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stored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private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databases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Hospitals)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12206" y="3857244"/>
            <a:ext cx="384175" cy="775970"/>
            <a:chOff x="4712206" y="3857244"/>
            <a:chExt cx="384175" cy="775970"/>
          </a:xfrm>
        </p:grpSpPr>
        <p:sp>
          <p:nvSpPr>
            <p:cNvPr id="6" name="object 6"/>
            <p:cNvSpPr/>
            <p:nvPr/>
          </p:nvSpPr>
          <p:spPr>
            <a:xfrm>
              <a:off x="4718303" y="3863340"/>
              <a:ext cx="372110" cy="763905"/>
            </a:xfrm>
            <a:custGeom>
              <a:avLst/>
              <a:gdLst/>
              <a:ahLst/>
              <a:cxnLst/>
              <a:rect l="l" t="t" r="r" b="b"/>
              <a:pathLst>
                <a:path w="372110" h="763904">
                  <a:moveTo>
                    <a:pt x="278891" y="0"/>
                  </a:moveTo>
                  <a:lnTo>
                    <a:pt x="92963" y="0"/>
                  </a:lnTo>
                  <a:lnTo>
                    <a:pt x="92963" y="577596"/>
                  </a:lnTo>
                  <a:lnTo>
                    <a:pt x="0" y="577596"/>
                  </a:lnTo>
                  <a:lnTo>
                    <a:pt x="185927" y="763524"/>
                  </a:lnTo>
                  <a:lnTo>
                    <a:pt x="371855" y="577596"/>
                  </a:lnTo>
                  <a:lnTo>
                    <a:pt x="278891" y="577596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8302" y="3863340"/>
              <a:ext cx="372110" cy="763905"/>
            </a:xfrm>
            <a:custGeom>
              <a:avLst/>
              <a:gdLst/>
              <a:ahLst/>
              <a:cxnLst/>
              <a:rect l="l" t="t" r="r" b="b"/>
              <a:pathLst>
                <a:path w="372110" h="763904">
                  <a:moveTo>
                    <a:pt x="278891" y="0"/>
                  </a:moveTo>
                  <a:lnTo>
                    <a:pt x="278891" y="577596"/>
                  </a:lnTo>
                  <a:lnTo>
                    <a:pt x="371855" y="577596"/>
                  </a:lnTo>
                  <a:lnTo>
                    <a:pt x="185927" y="763524"/>
                  </a:lnTo>
                  <a:lnTo>
                    <a:pt x="0" y="577596"/>
                  </a:lnTo>
                  <a:lnTo>
                    <a:pt x="92963" y="577596"/>
                  </a:lnTo>
                  <a:lnTo>
                    <a:pt x="92963" y="0"/>
                  </a:lnTo>
                  <a:lnTo>
                    <a:pt x="278891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52459" y="4693256"/>
            <a:ext cx="3032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latin typeface="Calibri"/>
                <a:cs typeface="Calibri"/>
              </a:rPr>
              <a:t>Federated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approaches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(e.g.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Multi-party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computation)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58128" y="3128772"/>
            <a:ext cx="4631690" cy="2996565"/>
            <a:chOff x="6358128" y="3128772"/>
            <a:chExt cx="4631690" cy="29965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8128" y="3128772"/>
              <a:ext cx="4631435" cy="29961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7032" y="3128772"/>
              <a:ext cx="929640" cy="344805"/>
            </a:xfrm>
            <a:custGeom>
              <a:avLst/>
              <a:gdLst/>
              <a:ahLst/>
              <a:cxnLst/>
              <a:rect l="l" t="t" r="r" b="b"/>
              <a:pathLst>
                <a:path w="929640" h="344804">
                  <a:moveTo>
                    <a:pt x="929640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929640" y="344424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05011" y="3153619"/>
            <a:ext cx="236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H</a:t>
            </a:r>
            <a:r>
              <a:rPr sz="900" b="1" dirty="0">
                <a:latin typeface="Calibri"/>
                <a:cs typeface="Calibri"/>
              </a:rPr>
              <a:t>UB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8386" y="6017539"/>
            <a:ext cx="7219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Hospital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5995" y="6046643"/>
            <a:ext cx="7219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Hospital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3846" y="6037171"/>
            <a:ext cx="7219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Hospital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9371" y="155447"/>
            <a:ext cx="4105643" cy="6187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29D93B-E513-4F03-B271-03A06043B3AB}"/>
</file>

<file path=customXml/itemProps2.xml><?xml version="1.0" encoding="utf-8"?>
<ds:datastoreItem xmlns:ds="http://schemas.openxmlformats.org/officeDocument/2006/customXml" ds:itemID="{13816CA4-5A03-4795-B654-556F23A59D1B}"/>
</file>

<file path=customXml/itemProps3.xml><?xml version="1.0" encoding="utf-8"?>
<ds:datastoreItem xmlns:ds="http://schemas.openxmlformats.org/officeDocument/2006/customXml" ds:itemID="{B9F3698F-9241-4625-933D-3A08F6AA52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942</Words>
  <Application>Microsoft Office PowerPoint</Application>
  <PresentationFormat>Widescreen</PresentationFormat>
  <Paragraphs>228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Data Sharing and Data sourcing</vt:lpstr>
      <vt:lpstr>Data Sharing and Data sourcing</vt:lpstr>
      <vt:lpstr>Data Sharing Principles</vt:lpstr>
      <vt:lpstr>Data Sharing Principles</vt:lpstr>
      <vt:lpstr>Data Sharing and Data sourcing</vt:lpstr>
      <vt:lpstr>Data Sharing and Data sourcing</vt:lpstr>
      <vt:lpstr>Best practices for data  sharing/Sourcing  Methods</vt:lpstr>
      <vt:lpstr>Data Sourcing scenarios</vt:lpstr>
      <vt:lpstr>Data Sourcing scenarios</vt:lpstr>
      <vt:lpstr>RoadMap Federated Data catalog</vt:lpstr>
      <vt:lpstr>Data Submission</vt:lpstr>
      <vt:lpstr>PowerPoint Presentation</vt:lpstr>
      <vt:lpstr>PowerPoint Presentation</vt:lpstr>
      <vt:lpstr>Metadata Components</vt:lpstr>
      <vt:lpstr>Metadata Components</vt:lpstr>
      <vt:lpstr>Best practices for data  sharing/Sourcing  Methods</vt:lpstr>
      <vt:lpstr>PowerPoint Presentation</vt:lpstr>
      <vt:lpstr>PowerPoint Presentation</vt:lpstr>
      <vt:lpstr>Demo</vt:lpstr>
      <vt:lpstr>MVP: Data sourcing</vt:lpstr>
      <vt:lpstr>PowerPoint Presentation</vt:lpstr>
      <vt:lpstr>MVP: Data sourcing</vt:lpstr>
      <vt:lpstr>MVP: Data sourcing in Brain diseases</vt:lpstr>
      <vt:lpstr>MVP: Data sourcing</vt:lpstr>
      <vt:lpstr>MVP: Data sourcing</vt:lpstr>
      <vt:lpstr>MVP: Data sourcing</vt:lpstr>
      <vt:lpstr>TOPIC</vt:lpstr>
      <vt:lpstr>Integrate public datasets-10 (include imaging data, vitals,  etc) Select ten examples that should reflect the diversity of sizes,  application domains, locations, and other aspects of public datasets.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DEL5.6: Data sharing practices – Progress report</dc:title>
  <dc:subject>his PPT discusses the latest updates made on the deliverable Updated DEL5.6: Data sharing practices + Data sourcing.</dc:subject>
  <dc:creator>Editor DEL5.6</dc:creator>
  <cp:keywords>AI for health; Data sharing practices; Data sourcing</cp:keywords>
  <cp:lastModifiedBy>Simão Campos-Neto</cp:lastModifiedBy>
  <cp:revision>1</cp:revision>
  <dcterms:created xsi:type="dcterms:W3CDTF">2021-10-18T16:20:13Z</dcterms:created>
  <dcterms:modified xsi:type="dcterms:W3CDTF">2021-10-18T16:23:40Z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2021-10-18T00:00:00Z</vt:filetime>
  </property>
  <property fmtid="{D5CDD505-2E9C-101B-9397-08002B2CF9AE}" pid="5" name="ContentTypeId">
    <vt:lpwstr>0x0101002D863A2280E3F84C93CB7D95B3AE289B</vt:lpwstr>
  </property>
</Properties>
</file>