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5"/>
  </p:notesMasterIdLst>
  <p:sldIdLst>
    <p:sldId id="256" r:id="rId6"/>
    <p:sldId id="278" r:id="rId7"/>
    <p:sldId id="264" r:id="rId8"/>
    <p:sldId id="258" r:id="rId9"/>
    <p:sldId id="272" r:id="rId10"/>
    <p:sldId id="273" r:id="rId11"/>
    <p:sldId id="274" r:id="rId12"/>
    <p:sldId id="270" r:id="rId13"/>
    <p:sldId id="275" r:id="rId14"/>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B7C98-8EDC-4EB8-AB22-619DE073BAF5}" v="2" dt="2021-03-18T18:04:51.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68" d="100"/>
          <a:sy n="68" d="100"/>
        </p:scale>
        <p:origin x="653" y="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Simao" userId="a1bf0726-548b-4db8-a746-2e19b5e24da4" providerId="ADAL" clId="{3B8B7C98-8EDC-4EB8-AB22-619DE073BAF5}"/>
    <pc:docChg chg="modSld">
      <pc:chgData name="Campos, Simao" userId="a1bf0726-548b-4db8-a746-2e19b5e24da4" providerId="ADAL" clId="{3B8B7C98-8EDC-4EB8-AB22-619DE073BAF5}" dt="2021-03-18T18:04:08.476" v="10" actId="20577"/>
      <pc:docMkLst>
        <pc:docMk/>
      </pc:docMkLst>
      <pc:sldChg chg="modSp mod">
        <pc:chgData name="Campos, Simao" userId="a1bf0726-548b-4db8-a746-2e19b5e24da4" providerId="ADAL" clId="{3B8B7C98-8EDC-4EB8-AB22-619DE073BAF5}" dt="2021-03-18T18:04:08.476" v="10" actId="20577"/>
        <pc:sldMkLst>
          <pc:docMk/>
          <pc:sldMk cId="2383934936" sldId="256"/>
        </pc:sldMkLst>
        <pc:spChg chg="mod">
          <ac:chgData name="Campos, Simao" userId="a1bf0726-548b-4db8-a746-2e19b5e24da4" providerId="ADAL" clId="{3B8B7C98-8EDC-4EB8-AB22-619DE073BAF5}" dt="2021-03-18T18:04:08.476" v="10" actId="20577"/>
          <ac:spMkLst>
            <pc:docMk/>
            <pc:sldMk cId="2383934936" sldId="256"/>
            <ac:spMk id="9" creationId="{8C7CA0D1-8B49-4675-8A5E-57C7F64475C1}"/>
          </ac:spMkLst>
        </pc:spChg>
        <pc:spChg chg="mod">
          <ac:chgData name="Campos, Simao" userId="a1bf0726-548b-4db8-a746-2e19b5e24da4" providerId="ADAL" clId="{3B8B7C98-8EDC-4EB8-AB22-619DE073BAF5}" dt="2021-03-18T18:04:03.561" v="8" actId="20577"/>
          <ac:spMkLst>
            <pc:docMk/>
            <pc:sldMk cId="2383934936" sldId="256"/>
            <ac:spMk id="10" creationId="{D36F58C8-2F54-4864-94DC-A069EA8D2640}"/>
          </ac:spMkLst>
        </pc:spChg>
      </pc:sldChg>
    </pc:docChg>
  </pc:docChgLst>
  <pc:docChgLst>
    <pc:chgData name="Campos, Simao" userId="a1bf0726-548b-4db8-a746-2e19b5e24da4" providerId="ADAL" clId="{62C6CFDA-DA37-43FE-BD99-6C0A14F0B21F}"/>
    <pc:docChg chg="modSld">
      <pc:chgData name="Campos, Simao" userId="a1bf0726-548b-4db8-a746-2e19b5e24da4" providerId="ADAL" clId="{62C6CFDA-DA37-43FE-BD99-6C0A14F0B21F}" dt="2020-07-31T13:07:33.154" v="2" actId="20577"/>
      <pc:docMkLst>
        <pc:docMk/>
      </pc:docMkLst>
      <pc:sldChg chg="modSp mod">
        <pc:chgData name="Campos, Simao" userId="a1bf0726-548b-4db8-a746-2e19b5e24da4" providerId="ADAL" clId="{62C6CFDA-DA37-43FE-BD99-6C0A14F0B21F}" dt="2020-07-31T13:07:33.154" v="2" actId="20577"/>
        <pc:sldMkLst>
          <pc:docMk/>
          <pc:sldMk cId="2383934936" sldId="256"/>
        </pc:sldMkLst>
        <pc:spChg chg="mod">
          <ac:chgData name="Campos, Simao" userId="a1bf0726-548b-4db8-a746-2e19b5e24da4" providerId="ADAL" clId="{62C6CFDA-DA37-43FE-BD99-6C0A14F0B21F}" dt="2020-07-31T13:07:33.154" v="2" actId="20577"/>
          <ac:spMkLst>
            <pc:docMk/>
            <pc:sldMk cId="2383934936" sldId="256"/>
            <ac:spMk id="9" creationId="{8C7CA0D1-8B49-4675-8A5E-57C7F64475C1}"/>
          </ac:spMkLst>
        </pc:spChg>
        <pc:spChg chg="mod">
          <ac:chgData name="Campos, Simao" userId="a1bf0726-548b-4db8-a746-2e19b5e24da4" providerId="ADAL" clId="{62C6CFDA-DA37-43FE-BD99-6C0A14F0B21F}" dt="2020-07-31T13:07:29.042" v="0"/>
          <ac:spMkLst>
            <pc:docMk/>
            <pc:sldMk cId="2383934936" sldId="256"/>
            <ac:spMk id="10" creationId="{D36F58C8-2F54-4864-94DC-A069EA8D26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2021/9/29</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as part of the DAISAM group,</a:t>
            </a:r>
            <a:r>
              <a:rPr lang="en-US" baseline="0" dirty="0"/>
              <a:t> we started a project that investigates the practices of transparent model reporting for ML4H models. </a:t>
            </a:r>
            <a:r>
              <a:rPr lang="en-US" dirty="0"/>
              <a:t>Today I would like to give you a brief</a:t>
            </a:r>
            <a:r>
              <a:rPr lang="en-US" baseline="0" dirty="0"/>
              <a:t> update on this project. </a:t>
            </a:r>
          </a:p>
          <a:p>
            <a:r>
              <a:rPr lang="en-US" baseline="0" dirty="0"/>
              <a:t>NEXT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8DA97-8967-4EBB-8E24-6DA2323A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46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Our</a:t>
            </a:r>
            <a:r>
              <a:rPr lang="en-US" sz="800" baseline="0" dirty="0"/>
              <a:t> motivation to start this project on model reporting, came from the trend </a:t>
            </a:r>
            <a:r>
              <a:rPr lang="en-US" sz="800" dirty="0"/>
              <a:t>that many</a:t>
            </a:r>
            <a:r>
              <a:rPr lang="en-US" sz="800" baseline="0" dirty="0"/>
              <a:t> ML4H algorithms are being developed but only a few make it to the deployment phase in clinical practice. Reasons for this are that algorithms are often biased and lack to generalize when they are applied in new settings. Another reason is also that many times it is not clear from which clinical settings the data was collected to train &amp; test the algorithm. All these reasons often contribute to a lack of trust in such ML4H technology. </a:t>
            </a:r>
          </a:p>
          <a:p>
            <a:endParaRPr lang="en-US" sz="800" baseline="0" dirty="0"/>
          </a:p>
          <a:p>
            <a:r>
              <a:rPr lang="en-US" sz="800" dirty="0"/>
              <a:t>Several efforts have established guidance on how to increase </a:t>
            </a:r>
            <a:r>
              <a:rPr lang="en-US" sz="800" baseline="0" dirty="0"/>
              <a:t>transparency of ML4H tools and how to assess them to increase trustworthiness. </a:t>
            </a:r>
            <a:r>
              <a:rPr lang="en-US" sz="800" dirty="0"/>
              <a:t>But</a:t>
            </a:r>
            <a:r>
              <a:rPr lang="en-US" sz="800" baseline="0" dirty="0"/>
              <a:t> the big question is: Can Companies actually follow this guidance and fulfil requirements in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NEXT SLIDE</a:t>
            </a:r>
            <a:endParaRPr lang="en-US" sz="800" dirty="0"/>
          </a:p>
          <a:p>
            <a:endParaRPr lang="en-US" sz="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8DA97-8967-4EBB-8E24-6DA2323A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15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100" dirty="0"/>
              <a:t>With this project we aim to investigate challenges</a:t>
            </a:r>
            <a:r>
              <a:rPr lang="en-US" sz="1100" baseline="0" dirty="0"/>
              <a:t> for transparency and trustworthiness of ML4H models. </a:t>
            </a:r>
            <a:endParaRPr lang="en-US" sz="1100" dirty="0"/>
          </a:p>
          <a:p>
            <a:pPr marL="0" lvl="0" indent="0">
              <a:buFont typeface="Arial" panose="020B0604020202020204" pitchFamily="34" charset="0"/>
              <a:buNone/>
            </a:pPr>
            <a:r>
              <a:rPr lang="en-US" sz="1100" dirty="0"/>
              <a:t>Therefore we created a structured</a:t>
            </a:r>
            <a:r>
              <a:rPr lang="en-US" sz="1100" baseline="0" dirty="0"/>
              <a:t> semi-open reporting questionnaire, compiled from existing work to guide model reporting through multiple dimensions. Participants answer these questions after that we have a follow-up online session to clarify doubts from the report. </a:t>
            </a:r>
          </a:p>
          <a:p>
            <a:pPr marL="0" lvl="0" indent="0">
              <a:buFont typeface="Arial" panose="020B0604020202020204" pitchFamily="34" charset="0"/>
              <a:buNone/>
            </a:pPr>
            <a:r>
              <a:rPr lang="en-US" sz="1100" dirty="0"/>
              <a:t>Our</a:t>
            </a:r>
            <a:r>
              <a:rPr lang="en-US" sz="1100" baseline="0" dirty="0"/>
              <a:t> team the assesses the transparency &amp; trustworthiness of the use-case based on this report.</a:t>
            </a:r>
            <a:endParaRPr lang="en-US" sz="1100" dirty="0"/>
          </a:p>
          <a:p>
            <a:r>
              <a:rPr lang="en-US" dirty="0"/>
              <a:t>We share our</a:t>
            </a:r>
            <a:r>
              <a:rPr lang="en-US" baseline="0" dirty="0"/>
              <a:t> assessment results and make some recommendations on how transparency and trustworthiness could be improved. </a:t>
            </a:r>
            <a:r>
              <a:rPr lang="en-US" baseline="0" dirty="0">
                <a:sym typeface="Wingdings" panose="05000000000000000000" pitchFamily="2" charset="2"/>
              </a:rPr>
              <a:t> By giving feedback &amp; recommendations to participants, we want to create a win-win situation for us and the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SLIDE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8DA97-8967-4EBB-8E24-6DA2323A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50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fully evaluated 3 use-cases from companies</a:t>
            </a:r>
          </a:p>
          <a:p>
            <a:r>
              <a:rPr lang="en-US" dirty="0"/>
              <a:t>…</a:t>
            </a:r>
          </a:p>
          <a:p>
            <a:pPr marL="171450" indent="-171450">
              <a:buFont typeface="Arial" panose="020B0604020202020204" pitchFamily="34" charset="0"/>
              <a:buChar char="•"/>
            </a:pPr>
            <a:r>
              <a:rPr lang="en-US" dirty="0"/>
              <a:t>Two companies are located</a:t>
            </a:r>
            <a:r>
              <a:rPr lang="en-US" baseline="0" dirty="0"/>
              <a:t> in Germany and one in India</a:t>
            </a:r>
          </a:p>
          <a:p>
            <a:pPr marL="171450" indent="-171450">
              <a:buFont typeface="Arial" panose="020B0604020202020204" pitchFamily="34" charset="0"/>
              <a:buChar char="•"/>
            </a:pPr>
            <a:r>
              <a:rPr lang="en-US" baseline="0" dirty="0"/>
              <a:t>The participants who filled out the questionnaire were all involved as Data Scientists and Model developers</a:t>
            </a:r>
          </a:p>
          <a:p>
            <a:pPr marL="171450" indent="-171450">
              <a:buFont typeface="Arial" panose="020B0604020202020204" pitchFamily="34" charset="0"/>
              <a:buChar char="•"/>
            </a:pPr>
            <a:r>
              <a:rPr lang="en-US" baseline="0" dirty="0"/>
              <a:t>And all 3 were diagnostic prediction models, but 2 were in the pre-clinical stage and one in the clinical deployment stage</a:t>
            </a:r>
          </a:p>
          <a:p>
            <a:pPr marL="0" indent="0">
              <a:buFont typeface="Arial" panose="020B0604020202020204" pitchFamily="34" charset="0"/>
              <a:buNone/>
            </a:pPr>
            <a:r>
              <a:rPr lang="en-US" baseline="0" dirty="0"/>
              <a:t>NEXT SLIDE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8DA97-8967-4EBB-8E24-6DA2323A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18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these use-cases we were</a:t>
            </a:r>
            <a:r>
              <a:rPr lang="en-US" baseline="0" dirty="0"/>
              <a:t> able to summarize some limiting factors for the transparency of these use-cases.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I will share a few of them with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Two </a:t>
            </a:r>
            <a:r>
              <a:rPr lang="en-US" baseline="0" dirty="0" err="1"/>
              <a:t>usecases</a:t>
            </a:r>
            <a:r>
              <a:rPr lang="en-US" baseline="0" dirty="0"/>
              <a:t> used public datasets as training data. UC1 + broker, UC </a:t>
            </a:r>
            <a:r>
              <a:rPr lang="en-US" baseline="0" dirty="0" err="1"/>
              <a:t>kaggle</a:t>
            </a:r>
            <a:r>
              <a:rPr lang="en-US" baseline="0" dirty="0"/>
              <a:t>, UC3 own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Transparency on the geographical spread was limited: For UC 1&amp;2 the exact locations were unknown, UC3 could not disclose due to business constraint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was also not possible to disclose sample sizes for UC1&amp;3. Only for UC2, because publically available </a:t>
            </a:r>
            <a:r>
              <a:rPr lang="en-US" baseline="0" dirty="0" err="1"/>
              <a:t>Kaggle</a:t>
            </a:r>
            <a:r>
              <a:rPr lang="en-US" baseline="0" dirty="0"/>
              <a:t> dataset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Interesting for us was also that the data collection time frame was unknown for UC 1&amp;2 and not possible to disclose for UC3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asked participants if its possible to share the evaluation results of their tool with us. UC 2 shared a full results report with us, whereas UC 1&amp;3 could not share information for different reasons: UC1 needs permission and UC3 wants to publish the results in a journal first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asked whether they tested for </a:t>
            </a:r>
            <a:r>
              <a:rPr lang="en-US" baseline="0" dirty="0" err="1"/>
              <a:t>bias&amp;fairness</a:t>
            </a:r>
            <a:r>
              <a:rPr lang="en-US" baseline="0" dirty="0"/>
              <a:t> and for UC1 this is still under investigation. However this assessment was not possible for UC2, because they did not have any metadata to conduct this assessment. Also UC2 lacked patient data due to data protection and therefore could not test for this.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8DA97-8967-4EBB-8E24-6DA2323A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7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dirty="0"/>
              <a:t>We</a:t>
            </a:r>
            <a:r>
              <a:rPr lang="en-US" baseline="0" dirty="0"/>
              <a:t> learned so far that, business constraints are a limiting factor for reporting</a:t>
            </a:r>
          </a:p>
          <a:p>
            <a:pPr marL="171450" indent="-171450" fontAlgn="base">
              <a:buFont typeface="Arial" panose="020B0604020202020204" pitchFamily="34" charset="0"/>
              <a:buChar char="•"/>
            </a:pPr>
            <a:r>
              <a:rPr lang="en-US" dirty="0"/>
              <a:t>Also when the</a:t>
            </a:r>
            <a:r>
              <a:rPr lang="en-US" baseline="0" dirty="0"/>
              <a:t> data to train or test the data was collected by external partners (e.g. broker) that can limit the detailed knowledge about data and thereby challenge transparency levels</a:t>
            </a:r>
          </a:p>
          <a:p>
            <a:pPr marL="171450" indent="-171450" fontAlgn="base">
              <a:buFont typeface="Arial" panose="020B0604020202020204" pitchFamily="34" charset="0"/>
              <a:buChar char="•"/>
            </a:pPr>
            <a:r>
              <a:rPr lang="en-US" baseline="0" dirty="0"/>
              <a:t>We also discussed with participants, that often they do not have access to patient data and therefore it is not possible for them to do assessments for fairness</a:t>
            </a:r>
          </a:p>
          <a:p>
            <a:pPr marL="171450" indent="-171450" fontAlgn="base">
              <a:buFont typeface="Arial" panose="020B0604020202020204" pitchFamily="34" charset="0"/>
              <a:buChar char="•"/>
            </a:pPr>
            <a:r>
              <a:rPr lang="en-US" dirty="0"/>
              <a:t>We also</a:t>
            </a:r>
            <a:r>
              <a:rPr lang="en-US" baseline="0" dirty="0"/>
              <a:t> reflect if it would be possible to assess the submitted reports in an automated way, i.e. as part of an automated auditing process on the assessment platform. </a:t>
            </a:r>
          </a:p>
          <a:p>
            <a:pPr marL="171450" indent="-171450" fontAlgn="base">
              <a:buFont typeface="Arial" panose="020B0604020202020204" pitchFamily="34" charset="0"/>
              <a:buChar char="•"/>
            </a:pPr>
            <a:r>
              <a:rPr lang="en-US" baseline="0" dirty="0"/>
              <a:t>We cannot answer this question yet, but in our current process we see that it is important to have human experts who assess reports with health domain + ML expertise and clarify doubts personally with participants </a:t>
            </a:r>
            <a:r>
              <a:rPr lang="en-US" baseline="0" dirty="0">
                <a:sym typeface="Wingdings" panose="05000000000000000000" pitchFamily="2" charset="2"/>
              </a:rPr>
              <a:t> We will discuss this further and you are more than happy to join these discussions if you are interested.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aseline="0" dirty="0"/>
              <a:t>NEXT SLIDE</a:t>
            </a:r>
          </a:p>
          <a:p>
            <a:pPr marL="171450" indent="-171450" fontAlgn="base">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8DA97-8967-4EBB-8E24-6DA2323A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27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but</a:t>
            </a:r>
            <a:r>
              <a:rPr lang="en-US" baseline="0" dirty="0"/>
              <a:t> not least I would like to say that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still looking for new use-cases, so</a:t>
            </a:r>
            <a:r>
              <a:rPr lang="en-US" baseline="0" dirty="0"/>
              <a:t> please let us know if you know companies who have ML4H use-cases and invite them to participate. As a reward for their time, participants receive free feedback and recommendations on the transparency of their use-case.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are also inviting you as experts from different domains, to discuss our results and share your opinions with us. So if you are interested, feel free to contact me right here in the chat </a:t>
            </a:r>
            <a:r>
              <a:rPr lang="en-US" baseline="0" dirty="0">
                <a:sym typeface="Wingdings" panose="05000000000000000000" pitchFamily="2" charset="2"/>
              </a:rPr>
              <a:t></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8DA97-8967-4EBB-8E24-6DA2323A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8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a:t>
            </a:r>
            <a:r>
              <a:rPr lang="en-US" baseline="0" dirty="0"/>
              <a:t> that.. Special thanks to the team</a:t>
            </a:r>
          </a:p>
          <a:p>
            <a:r>
              <a:rPr lang="en-US" baseline="0" dirty="0"/>
              <a:t>And the participants who dedicated their time.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8DA97-8967-4EBB-8E24-6DA2323A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01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D8C007-1A38-4421-AADD-5F244DB28796}"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2466621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8C007-1A38-4421-AADD-5F244DB28796}"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366301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D8C007-1A38-4421-AADD-5F244DB28796}"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58504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8C007-1A38-4421-AADD-5F244DB28796}"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3603136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D8C007-1A38-4421-AADD-5F244DB28796}"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1579487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D8C007-1A38-4421-AADD-5F244DB28796}"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2657456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8C007-1A38-4421-AADD-5F244DB28796}"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419444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D8C007-1A38-4421-AADD-5F244DB28796}"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142935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D8C007-1A38-4421-AADD-5F244DB28796}"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261387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8C007-1A38-4421-AADD-5F244DB28796}"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197400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8C007-1A38-4421-AADD-5F244DB28796}"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0C3BC-E9B5-4B80-92E1-0CD3CCD1FCEC}" type="slidenum">
              <a:rPr lang="en-US" smtClean="0"/>
              <a:t>‹#›</a:t>
            </a:fld>
            <a:endParaRPr lang="en-US"/>
          </a:p>
        </p:txBody>
      </p:sp>
    </p:spTree>
    <p:extLst>
      <p:ext uri="{BB962C8B-B14F-4D97-AF65-F5344CB8AC3E}">
        <p14:creationId xmlns:p14="http://schemas.microsoft.com/office/powerpoint/2010/main" val="151391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8C007-1A38-4421-AADD-5F244DB28796}" type="datetimeFigureOut">
              <a:rPr lang="en-US" smtClean="0"/>
              <a:t>9/29/2021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0C3BC-E9B5-4B80-92E1-0CD3CCD1FCEC}" type="slidenum">
              <a:rPr lang="en-US" smtClean="0"/>
              <a:t>‹#›</a:t>
            </a:fld>
            <a:endParaRPr lang="en-US"/>
          </a:p>
        </p:txBody>
      </p:sp>
    </p:spTree>
    <p:extLst>
      <p:ext uri="{BB962C8B-B14F-4D97-AF65-F5344CB8AC3E}">
        <p14:creationId xmlns:p14="http://schemas.microsoft.com/office/powerpoint/2010/main" val="4089561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a.fehr@hpi.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tmr.daisam.fgai4h@aiaudit.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791741" y="697196"/>
            <a:ext cx="1750544" cy="400110"/>
          </a:xfrm>
          <a:prstGeom prst="rect">
            <a:avLst/>
          </a:prstGeom>
        </p:spPr>
        <p:txBody>
          <a:bodyPr wrap="none">
            <a:spAutoFit/>
          </a:bodyPr>
          <a:lstStyle/>
          <a:p>
            <a:pPr algn="r"/>
            <a:r>
              <a:rPr lang="en-GB" sz="2000" b="1" dirty="0"/>
              <a:t>FGAI4H-M-054</a:t>
            </a:r>
          </a:p>
        </p:txBody>
      </p:sp>
      <p:sp>
        <p:nvSpPr>
          <p:cNvPr id="10" name="Rectangle 9">
            <a:extLst>
              <a:ext uri="{FF2B5EF4-FFF2-40B4-BE49-F238E27FC236}">
                <a16:creationId xmlns:a16="http://schemas.microsoft.com/office/drawing/2014/main" id="{D36F58C8-2F54-4864-94DC-A069EA8D2640}"/>
              </a:ext>
            </a:extLst>
          </p:cNvPr>
          <p:cNvSpPr/>
          <p:nvPr/>
        </p:nvSpPr>
        <p:spPr>
          <a:xfrm>
            <a:off x="6785294" y="1066528"/>
            <a:ext cx="3756991" cy="400110"/>
          </a:xfrm>
          <a:prstGeom prst="rect">
            <a:avLst/>
          </a:prstGeom>
        </p:spPr>
        <p:txBody>
          <a:bodyPr wrap="none">
            <a:spAutoFit/>
          </a:bodyPr>
          <a:lstStyle/>
          <a:p>
            <a:pPr algn="r"/>
            <a:r>
              <a:rPr lang="en-US" sz="2000" dirty="0"/>
              <a:t>E-meeting, 28-30 September 2021</a:t>
            </a:r>
            <a:endParaRPr lang="en-GB" sz="2000"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3694071376"/>
              </p:ext>
            </p:extLst>
          </p:nvPr>
        </p:nvGraphicFramePr>
        <p:xfrm>
          <a:off x="1790700" y="2923309"/>
          <a:ext cx="8610600" cy="3147579"/>
        </p:xfrm>
        <a:graphic>
          <a:graphicData uri="http://schemas.openxmlformats.org/drawingml/2006/table">
            <a:tbl>
              <a:tblPr firstRow="1" bandRow="1">
                <a:tableStyleId>{2D5ABB26-0587-4C30-8999-92F81FD0307C}</a:tableStyleId>
              </a:tblPr>
              <a:tblGrid>
                <a:gridCol w="1379931">
                  <a:extLst>
                    <a:ext uri="{9D8B030D-6E8A-4147-A177-3AD203B41FA5}">
                      <a16:colId xmlns:a16="http://schemas.microsoft.com/office/drawing/2014/main" val="3760236376"/>
                    </a:ext>
                  </a:extLst>
                </a:gridCol>
                <a:gridCol w="3563198">
                  <a:extLst>
                    <a:ext uri="{9D8B030D-6E8A-4147-A177-3AD203B41FA5}">
                      <a16:colId xmlns:a16="http://schemas.microsoft.com/office/drawing/2014/main" val="4118390399"/>
                    </a:ext>
                  </a:extLst>
                </a:gridCol>
                <a:gridCol w="3667471">
                  <a:extLst>
                    <a:ext uri="{9D8B030D-6E8A-4147-A177-3AD203B41FA5}">
                      <a16:colId xmlns:a16="http://schemas.microsoft.com/office/drawing/2014/main" val="3689152469"/>
                    </a:ext>
                  </a:extLst>
                </a:gridCol>
              </a:tblGrid>
              <a:tr h="495473">
                <a:tc>
                  <a:txBody>
                    <a:bodyPr/>
                    <a:lstStyle/>
                    <a:p>
                      <a:r>
                        <a:rPr lang="en-US" sz="2000" b="1" dirty="0"/>
                        <a:t>Source:</a:t>
                      </a:r>
                      <a:endParaRPr lang="en-GB" sz="2000" b="1" dirty="0"/>
                    </a:p>
                  </a:txBody>
                  <a:tcPr marL="68580" marR="68580" marT="34290" marB="34290"/>
                </a:tc>
                <a:tc gridSpan="2">
                  <a:txBody>
                    <a:bodyPr/>
                    <a:lstStyle/>
                    <a:p>
                      <a:r>
                        <a:rPr lang="en-US" sz="2000" dirty="0">
                          <a:solidFill>
                            <a:schemeClr val="tx1"/>
                          </a:solidFill>
                        </a:rPr>
                        <a:t>WG-DAISAM</a:t>
                      </a:r>
                      <a:endParaRPr lang="en-GB" sz="20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495473">
                <a:tc>
                  <a:txBody>
                    <a:bodyPr/>
                    <a:lstStyle/>
                    <a:p>
                      <a:r>
                        <a:rPr lang="en-US" sz="2000" b="1" dirty="0"/>
                        <a:t>Title:</a:t>
                      </a:r>
                      <a:endParaRPr lang="en-GB" sz="2000" b="1" dirty="0"/>
                    </a:p>
                  </a:txBody>
                  <a:tcPr marL="68580" marR="68580" marT="34290" marB="34290"/>
                </a:tc>
                <a:tc gridSpan="2">
                  <a:txBody>
                    <a:bodyPr/>
                    <a:lstStyle/>
                    <a:p>
                      <a:r>
                        <a:rPr lang="en-GB" sz="2000" b="0" i="0" kern="1200" dirty="0">
                          <a:solidFill>
                            <a:schemeClr val="tx1"/>
                          </a:solidFill>
                          <a:effectLst/>
                          <a:latin typeface="+mn-lt"/>
                          <a:ea typeface="+mn-ea"/>
                          <a:cs typeface="+mn-cs"/>
                        </a:rPr>
                        <a:t>Transparent model reporting for trustworthy ML4H - Participation and preliminary results</a:t>
                      </a:r>
                      <a:endParaRPr lang="en-GB" sz="20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495473">
                <a:tc>
                  <a:txBody>
                    <a:bodyPr/>
                    <a:lstStyle/>
                    <a:p>
                      <a:r>
                        <a:rPr lang="en-US" sz="2000" b="1" dirty="0"/>
                        <a:t>Purpose:</a:t>
                      </a:r>
                      <a:endParaRPr lang="en-GB" sz="20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2000" dirty="0"/>
                        <a:t>Discussion</a:t>
                      </a:r>
                      <a:endParaRPr lang="en-GB" sz="20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495473">
                <a:tc>
                  <a:txBody>
                    <a:bodyPr/>
                    <a:lstStyle/>
                    <a:p>
                      <a:r>
                        <a:rPr lang="en-US" sz="2000" b="1" dirty="0"/>
                        <a:t>Contact:</a:t>
                      </a:r>
                      <a:endParaRPr lang="en-GB" sz="20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000" dirty="0"/>
                        <a:t>Jana Fehr</a:t>
                      </a:r>
                      <a:endParaRPr lang="en-GB" sz="20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000" dirty="0"/>
                        <a:t>E-mail: </a:t>
                      </a:r>
                      <a:r>
                        <a:rPr lang="en-GB" sz="2000" dirty="0">
                          <a:hlinkClick r:id="rId3"/>
                        </a:rPr>
                        <a:t>jana.fehr@hpi.de</a:t>
                      </a:r>
                      <a:r>
                        <a:rPr lang="en-GB" sz="2000" dirty="0"/>
                        <a:t> </a:t>
                      </a: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495473">
                <a:tc>
                  <a:txBody>
                    <a:bodyPr/>
                    <a:lstStyle/>
                    <a:p>
                      <a:r>
                        <a:rPr lang="en-US" sz="2000" b="1" dirty="0"/>
                        <a:t>Abstract:</a:t>
                      </a:r>
                      <a:endParaRPr lang="en-GB" sz="20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This PPT contains the preliminary</a:t>
                      </a:r>
                      <a:r>
                        <a:rPr lang="en-US" sz="2000" baseline="0" dirty="0"/>
                        <a:t> results and call to action of the </a:t>
                      </a:r>
                      <a:r>
                        <a:rPr lang="en-GB" sz="2000" b="0" i="0" kern="1200" baseline="0" dirty="0">
                          <a:solidFill>
                            <a:schemeClr val="tx1"/>
                          </a:solidFill>
                          <a:effectLst/>
                          <a:latin typeface="+mn-lt"/>
                          <a:ea typeface="+mn-ea"/>
                          <a:cs typeface="+mn-cs"/>
                        </a:rPr>
                        <a:t>t</a:t>
                      </a:r>
                      <a:r>
                        <a:rPr lang="en-GB" sz="2000" b="0" i="0" kern="1200" dirty="0">
                          <a:solidFill>
                            <a:schemeClr val="tx1"/>
                          </a:solidFill>
                          <a:effectLst/>
                          <a:latin typeface="+mn-lt"/>
                          <a:ea typeface="+mn-ea"/>
                          <a:cs typeface="+mn-cs"/>
                        </a:rPr>
                        <a:t>ransparent model reporting for trustworthy ML4H project.</a:t>
                      </a: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205" y="1339702"/>
            <a:ext cx="9144000" cy="3098683"/>
          </a:xfrm>
        </p:spPr>
        <p:txBody>
          <a:bodyPr>
            <a:normAutofit/>
          </a:bodyPr>
          <a:lstStyle/>
          <a:p>
            <a:r>
              <a:rPr lang="en-US" dirty="0"/>
              <a:t>Transparent model reporting </a:t>
            </a:r>
            <a:br>
              <a:rPr lang="en-US" dirty="0"/>
            </a:br>
            <a:r>
              <a:rPr lang="en-US" dirty="0"/>
              <a:t>for trustworthy ML4H</a:t>
            </a:r>
            <a:br>
              <a:rPr lang="en-US" dirty="0"/>
            </a:br>
            <a:r>
              <a:rPr lang="en-US" sz="3100" dirty="0"/>
              <a:t>Participation and preliminary results</a:t>
            </a:r>
          </a:p>
        </p:txBody>
      </p:sp>
      <p:sp>
        <p:nvSpPr>
          <p:cNvPr id="3" name="TextBox 2"/>
          <p:cNvSpPr txBox="1"/>
          <p:nvPr/>
        </p:nvSpPr>
        <p:spPr>
          <a:xfrm>
            <a:off x="2860158" y="4912243"/>
            <a:ext cx="6177515" cy="923330"/>
          </a:xfrm>
          <a:prstGeom prst="rect">
            <a:avLst/>
          </a:prstGeom>
          <a:noFill/>
          <a:ln w="190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WG FGAI4H – DAISAM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Jana Fehr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Meeting M: 28.-30.9.2021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158" y="255529"/>
            <a:ext cx="3075147" cy="12206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356" y="4984603"/>
            <a:ext cx="1355670" cy="77466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8888" r="13103"/>
          <a:stretch/>
        </p:blipFill>
        <p:spPr>
          <a:xfrm>
            <a:off x="6633653" y="198392"/>
            <a:ext cx="2404020" cy="1334901"/>
          </a:xfrm>
          <a:prstGeom prst="rect">
            <a:avLst/>
          </a:prstGeom>
        </p:spPr>
      </p:pic>
    </p:spTree>
    <p:extLst>
      <p:ext uri="{BB962C8B-B14F-4D97-AF65-F5344CB8AC3E}">
        <p14:creationId xmlns:p14="http://schemas.microsoft.com/office/powerpoint/2010/main" val="219212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912706" cy="1325563"/>
          </a:xfrm>
        </p:spPr>
        <p:txBody>
          <a:bodyPr/>
          <a:lstStyle/>
          <a:p>
            <a:r>
              <a:rPr lang="en-US" dirty="0"/>
              <a:t>Motivation</a:t>
            </a:r>
          </a:p>
        </p:txBody>
      </p:sp>
      <p:sp>
        <p:nvSpPr>
          <p:cNvPr id="3" name="Content Placeholder 2"/>
          <p:cNvSpPr>
            <a:spLocks noGrp="1"/>
          </p:cNvSpPr>
          <p:nvPr>
            <p:ph idx="1"/>
          </p:nvPr>
        </p:nvSpPr>
        <p:spPr>
          <a:xfrm>
            <a:off x="353680" y="1936878"/>
            <a:ext cx="6734899" cy="1918842"/>
          </a:xfrm>
        </p:spPr>
        <p:txBody>
          <a:bodyPr>
            <a:noAutofit/>
          </a:bodyPr>
          <a:lstStyle/>
          <a:p>
            <a:pPr marL="0" indent="0">
              <a:buNone/>
            </a:pPr>
            <a:r>
              <a:rPr lang="en-US" sz="2400" b="1" dirty="0"/>
              <a:t>Problem: Development – Deployment gap</a:t>
            </a:r>
            <a:endParaRPr lang="en-US" sz="2400" dirty="0"/>
          </a:p>
          <a:p>
            <a:r>
              <a:rPr lang="en-US" sz="2400" dirty="0"/>
              <a:t>Bias &amp; limited generalizability</a:t>
            </a:r>
          </a:p>
          <a:p>
            <a:r>
              <a:rPr lang="en-US" sz="2400" dirty="0"/>
              <a:t>Lack of transparency on development and testing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189" y="762585"/>
            <a:ext cx="1035057" cy="10044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5559" y="474536"/>
            <a:ext cx="897901" cy="129759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579" y="2222164"/>
            <a:ext cx="1351800" cy="1351800"/>
          </a:xfrm>
          <a:prstGeom prst="rect">
            <a:avLst/>
          </a:prstGeom>
        </p:spPr>
      </p:pic>
      <p:sp>
        <p:nvSpPr>
          <p:cNvPr id="10" name="Down Arrow 9"/>
          <p:cNvSpPr/>
          <p:nvPr/>
        </p:nvSpPr>
        <p:spPr>
          <a:xfrm>
            <a:off x="7747748" y="1780454"/>
            <a:ext cx="103539" cy="399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Bent-Up Arrow 11"/>
          <p:cNvSpPr/>
          <p:nvPr/>
        </p:nvSpPr>
        <p:spPr>
          <a:xfrm>
            <a:off x="8433260" y="2402315"/>
            <a:ext cx="1911640" cy="550506"/>
          </a:xfrm>
          <a:prstGeom prst="bentUpArrow">
            <a:avLst>
              <a:gd name="adj1" fmla="val 686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2471" y="1819434"/>
            <a:ext cx="546100" cy="5461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4615" y="4868891"/>
            <a:ext cx="2436291" cy="70731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6531" y="5099454"/>
            <a:ext cx="2855269" cy="341226"/>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81812" y="5909960"/>
            <a:ext cx="2154164" cy="357177"/>
          </a:xfrm>
          <a:prstGeom prst="rect">
            <a:avLst/>
          </a:prstGeom>
        </p:spPr>
      </p:pic>
      <p:sp>
        <p:nvSpPr>
          <p:cNvPr id="17" name="TextBox 16"/>
          <p:cNvSpPr txBox="1"/>
          <p:nvPr/>
        </p:nvSpPr>
        <p:spPr>
          <a:xfrm>
            <a:off x="2781875" y="5909960"/>
            <a:ext cx="13335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STARD-AI</a:t>
            </a: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0511" y="1764195"/>
            <a:ext cx="775043" cy="781583"/>
          </a:xfrm>
          <a:prstGeom prst="rect">
            <a:avLst/>
          </a:prstGeom>
        </p:spPr>
      </p:pic>
      <p:sp>
        <p:nvSpPr>
          <p:cNvPr id="8" name="TextBox 7"/>
          <p:cNvSpPr txBox="1"/>
          <p:nvPr/>
        </p:nvSpPr>
        <p:spPr>
          <a:xfrm>
            <a:off x="348227" y="4264179"/>
            <a:ext cx="85807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Need: Transparency on Intended use &amp; Development &amp; Validation</a:t>
            </a:r>
          </a:p>
        </p:txBody>
      </p:sp>
      <p:sp>
        <p:nvSpPr>
          <p:cNvPr id="18" name="Content Placeholder 2"/>
          <p:cNvSpPr txBox="1">
            <a:spLocks/>
          </p:cNvSpPr>
          <p:nvPr/>
        </p:nvSpPr>
        <p:spPr>
          <a:xfrm>
            <a:off x="8777155" y="5416849"/>
            <a:ext cx="2922362" cy="850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Can this be followed in practice?</a:t>
            </a:r>
          </a:p>
        </p:txBody>
      </p:sp>
      <p:sp>
        <p:nvSpPr>
          <p:cNvPr id="6" name="Right Arrow 5"/>
          <p:cNvSpPr/>
          <p:nvPr/>
        </p:nvSpPr>
        <p:spPr>
          <a:xfrm>
            <a:off x="8014447" y="5440680"/>
            <a:ext cx="712694" cy="24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8355" y="5770756"/>
            <a:ext cx="1834179" cy="728047"/>
          </a:xfrm>
          <a:prstGeom prst="rect">
            <a:avLst/>
          </a:prstGeom>
        </p:spPr>
      </p:pic>
    </p:spTree>
    <p:extLst>
      <p:ext uri="{BB962C8B-B14F-4D97-AF65-F5344CB8AC3E}">
        <p14:creationId xmlns:p14="http://schemas.microsoft.com/office/powerpoint/2010/main" val="263950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18"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procedure</a:t>
            </a:r>
          </a:p>
        </p:txBody>
      </p:sp>
      <p:sp>
        <p:nvSpPr>
          <p:cNvPr id="3" name="Content Placeholder 2"/>
          <p:cNvSpPr>
            <a:spLocks noGrp="1"/>
          </p:cNvSpPr>
          <p:nvPr>
            <p:ph idx="1"/>
          </p:nvPr>
        </p:nvSpPr>
        <p:spPr>
          <a:xfrm>
            <a:off x="838199" y="1501160"/>
            <a:ext cx="10515601" cy="5114793"/>
          </a:xfrm>
        </p:spPr>
        <p:txBody>
          <a:bodyPr>
            <a:noAutofit/>
          </a:bodyPr>
          <a:lstStyle/>
          <a:p>
            <a:r>
              <a:rPr lang="en-US" sz="2400" dirty="0"/>
              <a:t>Reporting questionnaire</a:t>
            </a:r>
          </a:p>
          <a:p>
            <a:pPr lvl="4"/>
            <a:r>
              <a:rPr lang="en-US" sz="2400" dirty="0"/>
              <a:t>1) Intended use of the model</a:t>
            </a:r>
          </a:p>
          <a:p>
            <a:pPr lvl="4"/>
            <a:r>
              <a:rPr lang="en-US" sz="2400" dirty="0"/>
              <a:t>2) Implemented ML technology</a:t>
            </a:r>
          </a:p>
          <a:p>
            <a:pPr lvl="4"/>
            <a:r>
              <a:rPr lang="en-US" sz="2400" dirty="0"/>
              <a:t>3) Training data information</a:t>
            </a:r>
          </a:p>
          <a:p>
            <a:pPr lvl="4"/>
            <a:r>
              <a:rPr lang="en-US" sz="2400" dirty="0"/>
              <a:t>4) Legal aspects</a:t>
            </a:r>
          </a:p>
          <a:p>
            <a:pPr lvl="4"/>
            <a:r>
              <a:rPr lang="en-US" sz="2400" dirty="0"/>
              <a:t>5) Ethical considerations</a:t>
            </a:r>
          </a:p>
          <a:p>
            <a:pPr lvl="4"/>
            <a:r>
              <a:rPr lang="en-US" sz="2400" dirty="0"/>
              <a:t>6) ML model evaluation and metrics</a:t>
            </a:r>
          </a:p>
          <a:p>
            <a:pPr lvl="4"/>
            <a:r>
              <a:rPr lang="en-US" sz="2400" dirty="0"/>
              <a:t>7) Caveats and recommendations</a:t>
            </a:r>
          </a:p>
          <a:p>
            <a:r>
              <a:rPr lang="en-US" sz="2400" dirty="0"/>
              <a:t>Online-Meeting (~45 </a:t>
            </a:r>
            <a:r>
              <a:rPr lang="en-US" sz="2400" dirty="0" err="1"/>
              <a:t>mins</a:t>
            </a:r>
            <a:r>
              <a:rPr lang="en-US" sz="2400" dirty="0"/>
              <a:t>) to clarify doubts from the report </a:t>
            </a:r>
          </a:p>
          <a:p>
            <a:r>
              <a:rPr lang="en-US" sz="2400" dirty="0"/>
              <a:t>Assessment of transparency &amp; trustworthiness</a:t>
            </a:r>
          </a:p>
          <a:p>
            <a:r>
              <a:rPr lang="en-US" sz="2400" dirty="0"/>
              <a:t>Receive written results &amp; recommendations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356" y="2410687"/>
            <a:ext cx="1282997" cy="1504950"/>
          </a:xfrm>
          <a:prstGeom prst="rect">
            <a:avLst/>
          </a:prstGeom>
        </p:spPr>
      </p:pic>
      <p:sp>
        <p:nvSpPr>
          <p:cNvPr id="7" name="TextBox 6"/>
          <p:cNvSpPr txBox="1"/>
          <p:nvPr/>
        </p:nvSpPr>
        <p:spPr>
          <a:xfrm>
            <a:off x="8678281" y="3028989"/>
            <a:ext cx="2166042" cy="1200329"/>
          </a:xfrm>
          <a:prstGeom prst="rect">
            <a:avLst/>
          </a:prstGeom>
          <a:no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can be resumed later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GDPR-compliant</a:t>
            </a:r>
          </a:p>
        </p:txBody>
      </p:sp>
      <p:pic>
        <p:nvPicPr>
          <p:cNvPr id="5" name="Picture 4"/>
          <p:cNvPicPr>
            <a:picLocks noChangeAspect="1"/>
          </p:cNvPicPr>
          <p:nvPr/>
        </p:nvPicPr>
        <p:blipFill>
          <a:blip r:embed="rId4"/>
          <a:stretch>
            <a:fillRect/>
          </a:stretch>
        </p:blipFill>
        <p:spPr>
          <a:xfrm>
            <a:off x="7277854" y="5132415"/>
            <a:ext cx="1213209" cy="1353429"/>
          </a:xfrm>
          <a:prstGeom prst="rect">
            <a:avLst/>
          </a:prstGeom>
        </p:spPr>
      </p:pic>
    </p:spTree>
    <p:extLst>
      <p:ext uri="{BB962C8B-B14F-4D97-AF65-F5344CB8AC3E}">
        <p14:creationId xmlns:p14="http://schemas.microsoft.com/office/powerpoint/2010/main" val="352176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results: Use-cases</a:t>
            </a:r>
          </a:p>
        </p:txBody>
      </p:sp>
      <p:sp>
        <p:nvSpPr>
          <p:cNvPr id="3" name="Content Placeholder 2"/>
          <p:cNvSpPr>
            <a:spLocks noGrp="1"/>
          </p:cNvSpPr>
          <p:nvPr>
            <p:ph idx="1"/>
          </p:nvPr>
        </p:nvSpPr>
        <p:spPr>
          <a:xfrm>
            <a:off x="838200" y="1825625"/>
            <a:ext cx="10515600" cy="3822140"/>
          </a:xfrm>
        </p:spPr>
        <p:txBody>
          <a:bodyPr/>
          <a:lstStyle/>
          <a:p>
            <a:r>
              <a:rPr lang="en-US" dirty="0"/>
              <a:t>3 Use-cases from private companies</a:t>
            </a:r>
          </a:p>
        </p:txBody>
      </p:sp>
      <p:graphicFrame>
        <p:nvGraphicFramePr>
          <p:cNvPr id="4" name="Table 3"/>
          <p:cNvGraphicFramePr>
            <a:graphicFrameLocks noGrp="1"/>
          </p:cNvGraphicFramePr>
          <p:nvPr/>
        </p:nvGraphicFramePr>
        <p:xfrm>
          <a:off x="1137920" y="2431574"/>
          <a:ext cx="9398000" cy="2841465"/>
        </p:xfrm>
        <a:graphic>
          <a:graphicData uri="http://schemas.openxmlformats.org/drawingml/2006/table">
            <a:tbl>
              <a:tblPr firstRow="1" bandRow="1">
                <a:tableStyleId>{5C22544A-7EE6-4342-B048-85BDC9FD1C3A}</a:tableStyleId>
              </a:tblPr>
              <a:tblGrid>
                <a:gridCol w="2349500">
                  <a:extLst>
                    <a:ext uri="{9D8B030D-6E8A-4147-A177-3AD203B41FA5}">
                      <a16:colId xmlns:a16="http://schemas.microsoft.com/office/drawing/2014/main" val="1980364640"/>
                    </a:ext>
                  </a:extLst>
                </a:gridCol>
                <a:gridCol w="2349500">
                  <a:extLst>
                    <a:ext uri="{9D8B030D-6E8A-4147-A177-3AD203B41FA5}">
                      <a16:colId xmlns:a16="http://schemas.microsoft.com/office/drawing/2014/main" val="1004516842"/>
                    </a:ext>
                  </a:extLst>
                </a:gridCol>
                <a:gridCol w="2349500">
                  <a:extLst>
                    <a:ext uri="{9D8B030D-6E8A-4147-A177-3AD203B41FA5}">
                      <a16:colId xmlns:a16="http://schemas.microsoft.com/office/drawing/2014/main" val="450406578"/>
                    </a:ext>
                  </a:extLst>
                </a:gridCol>
                <a:gridCol w="2349500">
                  <a:extLst>
                    <a:ext uri="{9D8B030D-6E8A-4147-A177-3AD203B41FA5}">
                      <a16:colId xmlns:a16="http://schemas.microsoft.com/office/drawing/2014/main" val="1688284862"/>
                    </a:ext>
                  </a:extLst>
                </a:gridCol>
              </a:tblGrid>
              <a:tr h="568293">
                <a:tc>
                  <a:txBody>
                    <a:bodyPr/>
                    <a:lstStyle/>
                    <a:p>
                      <a:endParaRPr lang="en-US" dirty="0"/>
                    </a:p>
                  </a:txBody>
                  <a:tcPr/>
                </a:tc>
                <a:tc>
                  <a:txBody>
                    <a:bodyPr/>
                    <a:lstStyle/>
                    <a:p>
                      <a:r>
                        <a:rPr lang="en-US" dirty="0"/>
                        <a:t>Use case 1</a:t>
                      </a:r>
                    </a:p>
                  </a:txBody>
                  <a:tcPr/>
                </a:tc>
                <a:tc>
                  <a:txBody>
                    <a:bodyPr/>
                    <a:lstStyle/>
                    <a:p>
                      <a:r>
                        <a:rPr lang="en-US" dirty="0"/>
                        <a:t>Use case 2</a:t>
                      </a:r>
                    </a:p>
                  </a:txBody>
                  <a:tcPr/>
                </a:tc>
                <a:tc>
                  <a:txBody>
                    <a:bodyPr/>
                    <a:lstStyle/>
                    <a:p>
                      <a:r>
                        <a:rPr lang="en-US" dirty="0"/>
                        <a:t>Use case 3</a:t>
                      </a:r>
                    </a:p>
                  </a:txBody>
                  <a:tcPr/>
                </a:tc>
                <a:extLst>
                  <a:ext uri="{0D108BD9-81ED-4DB2-BD59-A6C34878D82A}">
                    <a16:rowId xmlns:a16="http://schemas.microsoft.com/office/drawing/2014/main" val="4080148179"/>
                  </a:ext>
                </a:extLst>
              </a:tr>
              <a:tr h="568293">
                <a:tc>
                  <a:txBody>
                    <a:bodyPr/>
                    <a:lstStyle/>
                    <a:p>
                      <a:r>
                        <a:rPr lang="en-US" dirty="0"/>
                        <a:t>Country Company</a:t>
                      </a:r>
                    </a:p>
                  </a:txBody>
                  <a:tcPr/>
                </a:tc>
                <a:tc>
                  <a:txBody>
                    <a:bodyPr/>
                    <a:lstStyle/>
                    <a:p>
                      <a:r>
                        <a:rPr lang="en-US" dirty="0"/>
                        <a:t>Germany</a:t>
                      </a:r>
                    </a:p>
                  </a:txBody>
                  <a:tcPr/>
                </a:tc>
                <a:tc>
                  <a:txBody>
                    <a:bodyPr/>
                    <a:lstStyle/>
                    <a:p>
                      <a:r>
                        <a:rPr lang="en-US" dirty="0"/>
                        <a:t>India</a:t>
                      </a:r>
                    </a:p>
                  </a:txBody>
                  <a:tcPr/>
                </a:tc>
                <a:tc>
                  <a:txBody>
                    <a:bodyPr/>
                    <a:lstStyle/>
                    <a:p>
                      <a:r>
                        <a:rPr lang="en-US" dirty="0"/>
                        <a:t>Germany</a:t>
                      </a:r>
                    </a:p>
                  </a:txBody>
                  <a:tcPr/>
                </a:tc>
                <a:extLst>
                  <a:ext uri="{0D108BD9-81ED-4DB2-BD59-A6C34878D82A}">
                    <a16:rowId xmlns:a16="http://schemas.microsoft.com/office/drawing/2014/main" val="1450679189"/>
                  </a:ext>
                </a:extLst>
              </a:tr>
              <a:tr h="568293">
                <a:tc>
                  <a:txBody>
                    <a:bodyPr/>
                    <a:lstStyle/>
                    <a:p>
                      <a:r>
                        <a:rPr lang="en-US" dirty="0"/>
                        <a:t>Role</a:t>
                      </a:r>
                    </a:p>
                  </a:txBody>
                  <a:tcPr/>
                </a:tc>
                <a:tc>
                  <a:txBody>
                    <a:bodyPr/>
                    <a:lstStyle/>
                    <a:p>
                      <a:r>
                        <a:rPr lang="en-US" dirty="0"/>
                        <a:t>Data Scientist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Model developer</a:t>
                      </a:r>
                      <a:endParaRPr lang="en-US" dirty="0"/>
                    </a:p>
                  </a:txBody>
                  <a:tcPr/>
                </a:tc>
                <a:tc>
                  <a:txBody>
                    <a:bodyPr/>
                    <a:lstStyle/>
                    <a:p>
                      <a:r>
                        <a:rPr lang="en-US" dirty="0"/>
                        <a:t>Developer &amp;</a:t>
                      </a:r>
                      <a:r>
                        <a:rPr lang="en-US" baseline="0" dirty="0"/>
                        <a:t> Manager</a:t>
                      </a:r>
                      <a:endParaRPr lang="en-US" dirty="0"/>
                    </a:p>
                  </a:txBody>
                  <a:tcPr/>
                </a:tc>
                <a:extLst>
                  <a:ext uri="{0D108BD9-81ED-4DB2-BD59-A6C34878D82A}">
                    <a16:rowId xmlns:a16="http://schemas.microsoft.com/office/drawing/2014/main" val="3517135465"/>
                  </a:ext>
                </a:extLst>
              </a:tr>
              <a:tr h="568293">
                <a:tc>
                  <a:txBody>
                    <a:bodyPr/>
                    <a:lstStyle/>
                    <a:p>
                      <a:r>
                        <a:rPr lang="en-US" dirty="0"/>
                        <a:t>Product</a:t>
                      </a:r>
                    </a:p>
                  </a:txBody>
                  <a:tcPr/>
                </a:tc>
                <a:tc>
                  <a:txBody>
                    <a:bodyPr/>
                    <a:lstStyle/>
                    <a:p>
                      <a:r>
                        <a:rPr lang="en-US" dirty="0"/>
                        <a:t>Diagnostic prediction</a:t>
                      </a:r>
                    </a:p>
                  </a:txBody>
                  <a:tcPr/>
                </a:tc>
                <a:tc>
                  <a:txBody>
                    <a:bodyPr/>
                    <a:lstStyle/>
                    <a:p>
                      <a:r>
                        <a:rPr lang="en-US" dirty="0"/>
                        <a:t>Diagnostic prediction</a:t>
                      </a:r>
                    </a:p>
                  </a:txBody>
                  <a:tcPr/>
                </a:tc>
                <a:tc>
                  <a:txBody>
                    <a:bodyPr/>
                    <a:lstStyle/>
                    <a:p>
                      <a:r>
                        <a:rPr lang="en-US" dirty="0"/>
                        <a:t>Diagnostic prediction</a:t>
                      </a:r>
                    </a:p>
                  </a:txBody>
                  <a:tcPr/>
                </a:tc>
                <a:extLst>
                  <a:ext uri="{0D108BD9-81ED-4DB2-BD59-A6C34878D82A}">
                    <a16:rowId xmlns:a16="http://schemas.microsoft.com/office/drawing/2014/main" val="3309558581"/>
                  </a:ext>
                </a:extLst>
              </a:tr>
              <a:tr h="568293">
                <a:tc>
                  <a:txBody>
                    <a:bodyPr/>
                    <a:lstStyle/>
                    <a:p>
                      <a:r>
                        <a:rPr lang="en-US" dirty="0"/>
                        <a:t>Product</a:t>
                      </a:r>
                      <a:r>
                        <a:rPr lang="en-US" baseline="0" dirty="0"/>
                        <a:t> phase</a:t>
                      </a:r>
                      <a:endParaRPr lang="en-US" dirty="0"/>
                    </a:p>
                  </a:txBody>
                  <a:tcPr/>
                </a:tc>
                <a:tc>
                  <a:txBody>
                    <a:bodyPr/>
                    <a:lstStyle/>
                    <a:p>
                      <a:r>
                        <a:rPr lang="en-US" dirty="0"/>
                        <a:t>Pre-clinical</a:t>
                      </a:r>
                    </a:p>
                  </a:txBody>
                  <a:tcPr/>
                </a:tc>
                <a:tc>
                  <a:txBody>
                    <a:bodyPr/>
                    <a:lstStyle/>
                    <a:p>
                      <a:r>
                        <a:rPr lang="en-US" dirty="0"/>
                        <a:t>Pre-clinical</a:t>
                      </a:r>
                    </a:p>
                  </a:txBody>
                  <a:tcPr/>
                </a:tc>
                <a:tc>
                  <a:txBody>
                    <a:bodyPr/>
                    <a:lstStyle/>
                    <a:p>
                      <a:r>
                        <a:rPr lang="en-US" dirty="0"/>
                        <a:t>Clinical deployment</a:t>
                      </a:r>
                    </a:p>
                  </a:txBody>
                  <a:tcPr/>
                </a:tc>
                <a:extLst>
                  <a:ext uri="{0D108BD9-81ED-4DB2-BD59-A6C34878D82A}">
                    <a16:rowId xmlns:a16="http://schemas.microsoft.com/office/drawing/2014/main" val="2211218653"/>
                  </a:ext>
                </a:extLst>
              </a:tr>
            </a:tbl>
          </a:graphicData>
        </a:graphic>
      </p:graphicFrame>
    </p:spTree>
    <p:extLst>
      <p:ext uri="{BB962C8B-B14F-4D97-AF65-F5344CB8AC3E}">
        <p14:creationId xmlns:p14="http://schemas.microsoft.com/office/powerpoint/2010/main" val="380027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70920" cy="1325563"/>
          </a:xfrm>
        </p:spPr>
        <p:txBody>
          <a:bodyPr>
            <a:normAutofit/>
          </a:bodyPr>
          <a:lstStyle/>
          <a:p>
            <a:r>
              <a:rPr lang="en-US" dirty="0"/>
              <a:t>Challenges for transparency</a:t>
            </a:r>
          </a:p>
        </p:txBody>
      </p:sp>
      <p:graphicFrame>
        <p:nvGraphicFramePr>
          <p:cNvPr id="4" name="Table 3"/>
          <p:cNvGraphicFramePr>
            <a:graphicFrameLocks noGrp="1"/>
          </p:cNvGraphicFramePr>
          <p:nvPr/>
        </p:nvGraphicFramePr>
        <p:xfrm>
          <a:off x="838200" y="1511300"/>
          <a:ext cx="10327640" cy="4264075"/>
        </p:xfrm>
        <a:graphic>
          <a:graphicData uri="http://schemas.openxmlformats.org/drawingml/2006/table">
            <a:tbl>
              <a:tblPr firstRow="1" bandRow="1">
                <a:tableStyleId>{5C22544A-7EE6-4342-B048-85BDC9FD1C3A}</a:tableStyleId>
              </a:tblPr>
              <a:tblGrid>
                <a:gridCol w="2581910">
                  <a:extLst>
                    <a:ext uri="{9D8B030D-6E8A-4147-A177-3AD203B41FA5}">
                      <a16:colId xmlns:a16="http://schemas.microsoft.com/office/drawing/2014/main" val="1980364640"/>
                    </a:ext>
                  </a:extLst>
                </a:gridCol>
                <a:gridCol w="2581910">
                  <a:extLst>
                    <a:ext uri="{9D8B030D-6E8A-4147-A177-3AD203B41FA5}">
                      <a16:colId xmlns:a16="http://schemas.microsoft.com/office/drawing/2014/main" val="1004516842"/>
                    </a:ext>
                  </a:extLst>
                </a:gridCol>
                <a:gridCol w="2581910">
                  <a:extLst>
                    <a:ext uri="{9D8B030D-6E8A-4147-A177-3AD203B41FA5}">
                      <a16:colId xmlns:a16="http://schemas.microsoft.com/office/drawing/2014/main" val="450406578"/>
                    </a:ext>
                  </a:extLst>
                </a:gridCol>
                <a:gridCol w="2581910">
                  <a:extLst>
                    <a:ext uri="{9D8B030D-6E8A-4147-A177-3AD203B41FA5}">
                      <a16:colId xmlns:a16="http://schemas.microsoft.com/office/drawing/2014/main" val="1688284862"/>
                    </a:ext>
                  </a:extLst>
                </a:gridCol>
              </a:tblGrid>
              <a:tr h="462475">
                <a:tc>
                  <a:txBody>
                    <a:bodyPr/>
                    <a:lstStyle/>
                    <a:p>
                      <a:endParaRPr lang="en-US" dirty="0"/>
                    </a:p>
                  </a:txBody>
                  <a:tcPr/>
                </a:tc>
                <a:tc>
                  <a:txBody>
                    <a:bodyPr/>
                    <a:lstStyle/>
                    <a:p>
                      <a:r>
                        <a:rPr lang="en-US" dirty="0"/>
                        <a:t>Use case 1</a:t>
                      </a:r>
                    </a:p>
                  </a:txBody>
                  <a:tcPr/>
                </a:tc>
                <a:tc>
                  <a:txBody>
                    <a:bodyPr/>
                    <a:lstStyle/>
                    <a:p>
                      <a:r>
                        <a:rPr lang="en-US" dirty="0"/>
                        <a:t>Use case 2</a:t>
                      </a:r>
                    </a:p>
                  </a:txBody>
                  <a:tcPr/>
                </a:tc>
                <a:tc>
                  <a:txBody>
                    <a:bodyPr/>
                    <a:lstStyle/>
                    <a:p>
                      <a:r>
                        <a:rPr lang="en-US" dirty="0"/>
                        <a:t>Use case 3</a:t>
                      </a:r>
                    </a:p>
                  </a:txBody>
                  <a:tcPr/>
                </a:tc>
                <a:extLst>
                  <a:ext uri="{0D108BD9-81ED-4DB2-BD59-A6C34878D82A}">
                    <a16:rowId xmlns:a16="http://schemas.microsoft.com/office/drawing/2014/main" val="4080148179"/>
                  </a:ext>
                </a:extLst>
              </a:tr>
              <a:tr h="798245">
                <a:tc>
                  <a:txBody>
                    <a:bodyPr/>
                    <a:lstStyle/>
                    <a:p>
                      <a:r>
                        <a:rPr lang="en-US" dirty="0"/>
                        <a:t>Training data source</a:t>
                      </a:r>
                    </a:p>
                  </a:txBody>
                  <a:tcPr/>
                </a:tc>
                <a:tc>
                  <a:txBody>
                    <a:bodyPr/>
                    <a:lstStyle/>
                    <a:p>
                      <a:r>
                        <a:rPr lang="en-US" dirty="0"/>
                        <a:t>Public data</a:t>
                      </a:r>
                      <a:r>
                        <a:rPr lang="en-US" baseline="0" dirty="0"/>
                        <a:t> &amp;</a:t>
                      </a:r>
                      <a:r>
                        <a:rPr lang="en-US" dirty="0"/>
                        <a:t> clinical trial data</a:t>
                      </a:r>
                      <a:r>
                        <a:rPr lang="en-US" baseline="0" dirty="0"/>
                        <a:t> </a:t>
                      </a:r>
                      <a:r>
                        <a:rPr lang="en-US" dirty="0"/>
                        <a:t>(broker)</a:t>
                      </a:r>
                    </a:p>
                  </a:txBody>
                  <a:tcPr/>
                </a:tc>
                <a:tc>
                  <a:txBody>
                    <a:bodyPr/>
                    <a:lstStyle/>
                    <a:p>
                      <a:r>
                        <a:rPr lang="en-US" dirty="0"/>
                        <a:t>Public data</a:t>
                      </a:r>
                      <a:r>
                        <a:rPr lang="en-US" baseline="0" dirty="0"/>
                        <a:t> (</a:t>
                      </a:r>
                      <a:r>
                        <a:rPr lang="en-US" baseline="0" dirty="0" err="1"/>
                        <a:t>Kaggle</a:t>
                      </a:r>
                      <a:r>
                        <a:rPr lang="en-US" baseline="0" dirty="0"/>
                        <a:t>)</a:t>
                      </a:r>
                      <a:endParaRPr lang="en-US" dirty="0"/>
                    </a:p>
                  </a:txBody>
                  <a:tcPr/>
                </a:tc>
                <a:tc>
                  <a:txBody>
                    <a:bodyPr/>
                    <a:lstStyle/>
                    <a:p>
                      <a:r>
                        <a:rPr lang="en-US" dirty="0"/>
                        <a:t>Own data,</a:t>
                      </a:r>
                      <a:r>
                        <a:rPr lang="en-US" baseline="0" dirty="0"/>
                        <a:t> collected with clinical partners</a:t>
                      </a:r>
                      <a:endParaRPr lang="en-US" dirty="0"/>
                    </a:p>
                  </a:txBody>
                  <a:tcPr/>
                </a:tc>
                <a:extLst>
                  <a:ext uri="{0D108BD9-81ED-4DB2-BD59-A6C34878D82A}">
                    <a16:rowId xmlns:a16="http://schemas.microsoft.com/office/drawing/2014/main" val="3309558581"/>
                  </a:ext>
                </a:extLst>
              </a:tr>
              <a:tr h="798245">
                <a:tc>
                  <a:txBody>
                    <a:bodyPr/>
                    <a:lstStyle/>
                    <a:p>
                      <a:r>
                        <a:rPr lang="en-US" dirty="0"/>
                        <a:t>Training data locations</a:t>
                      </a:r>
                    </a:p>
                  </a:txBody>
                  <a:tcPr/>
                </a:tc>
                <a:tc>
                  <a:txBody>
                    <a:bodyPr/>
                    <a:lstStyle/>
                    <a:p>
                      <a:r>
                        <a:rPr lang="en-US" dirty="0"/>
                        <a:t>exact clinical locations unknown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exact clinical locations unknown</a:t>
                      </a:r>
                    </a:p>
                  </a:txBody>
                  <a:tcPr/>
                </a:tc>
                <a:tc>
                  <a:txBody>
                    <a:bodyPr/>
                    <a:lstStyle/>
                    <a:p>
                      <a:r>
                        <a:rPr lang="en-US" dirty="0"/>
                        <a:t>Not able to disclose</a:t>
                      </a:r>
                    </a:p>
                  </a:txBody>
                  <a:tcPr/>
                </a:tc>
                <a:extLst>
                  <a:ext uri="{0D108BD9-81ED-4DB2-BD59-A6C34878D82A}">
                    <a16:rowId xmlns:a16="http://schemas.microsoft.com/office/drawing/2014/main" val="4211898454"/>
                  </a:ext>
                </a:extLst>
              </a:tr>
              <a:tr h="462475">
                <a:tc>
                  <a:txBody>
                    <a:bodyPr/>
                    <a:lstStyle/>
                    <a:p>
                      <a:r>
                        <a:rPr lang="en-US" dirty="0"/>
                        <a:t>Sample size of classes</a:t>
                      </a:r>
                    </a:p>
                  </a:txBody>
                  <a:tcPr/>
                </a:tc>
                <a:tc>
                  <a:txBody>
                    <a:bodyPr/>
                    <a:lstStyle/>
                    <a:p>
                      <a:r>
                        <a:rPr lang="en-US" dirty="0"/>
                        <a:t>Not able to disclose</a:t>
                      </a:r>
                    </a:p>
                  </a:txBody>
                  <a:tcPr/>
                </a:tc>
                <a:tc>
                  <a:txBody>
                    <a:bodyPr/>
                    <a:lstStyle/>
                    <a:p>
                      <a:r>
                        <a:rPr lang="en-US" dirty="0"/>
                        <a:t>given</a:t>
                      </a:r>
                    </a:p>
                  </a:txBody>
                  <a:tcPr/>
                </a:tc>
                <a:tc>
                  <a:txBody>
                    <a:bodyPr/>
                    <a:lstStyle/>
                    <a:p>
                      <a:r>
                        <a:rPr lang="en-US" dirty="0"/>
                        <a:t>Not able to disclose</a:t>
                      </a:r>
                    </a:p>
                  </a:txBody>
                  <a:tcPr/>
                </a:tc>
                <a:extLst>
                  <a:ext uri="{0D108BD9-81ED-4DB2-BD59-A6C34878D82A}">
                    <a16:rowId xmlns:a16="http://schemas.microsoft.com/office/drawing/2014/main" val="2211218653"/>
                  </a:ext>
                </a:extLst>
              </a:tr>
              <a:tr h="462475">
                <a:tc>
                  <a:txBody>
                    <a:bodyPr/>
                    <a:lstStyle/>
                    <a:p>
                      <a:r>
                        <a:rPr lang="en-US" dirty="0"/>
                        <a:t>Collection</a:t>
                      </a:r>
                      <a:r>
                        <a:rPr lang="en-US" baseline="0" dirty="0"/>
                        <a:t> time frame</a:t>
                      </a:r>
                      <a:endParaRPr lang="en-US" dirty="0"/>
                    </a:p>
                  </a:txBody>
                  <a:tcPr/>
                </a:tc>
                <a:tc>
                  <a:txBody>
                    <a:bodyPr/>
                    <a:lstStyle/>
                    <a:p>
                      <a:r>
                        <a:rPr lang="en-US" dirty="0"/>
                        <a:t>Unknown</a:t>
                      </a:r>
                    </a:p>
                  </a:txBody>
                  <a:tcPr/>
                </a:tc>
                <a:tc>
                  <a:txBody>
                    <a:bodyPr/>
                    <a:lstStyle/>
                    <a:p>
                      <a:r>
                        <a:rPr lang="en-US" dirty="0"/>
                        <a:t>Unknown</a:t>
                      </a:r>
                    </a:p>
                  </a:txBody>
                  <a:tcPr/>
                </a:tc>
                <a:tc>
                  <a:txBody>
                    <a:bodyPr/>
                    <a:lstStyle/>
                    <a:p>
                      <a:r>
                        <a:rPr lang="en-US" dirty="0"/>
                        <a:t>Not able to disclose</a:t>
                      </a:r>
                    </a:p>
                  </a:txBody>
                  <a:tcPr/>
                </a:tc>
                <a:extLst>
                  <a:ext uri="{0D108BD9-81ED-4DB2-BD59-A6C34878D82A}">
                    <a16:rowId xmlns:a16="http://schemas.microsoft.com/office/drawing/2014/main" val="3230939808"/>
                  </a:ext>
                </a:extLst>
              </a:tr>
              <a:tr h="462475">
                <a:tc>
                  <a:txBody>
                    <a:bodyPr/>
                    <a:lstStyle/>
                    <a:p>
                      <a:r>
                        <a:rPr lang="en-US" dirty="0"/>
                        <a:t>Provide evaluation results</a:t>
                      </a:r>
                    </a:p>
                  </a:txBody>
                  <a:tcPr/>
                </a:tc>
                <a:tc>
                  <a:txBody>
                    <a:bodyPr/>
                    <a:lstStyle/>
                    <a:p>
                      <a:r>
                        <a:rPr lang="en-US" dirty="0"/>
                        <a:t>Not able to disclose (need permission)</a:t>
                      </a:r>
                    </a:p>
                  </a:txBody>
                  <a:tcPr/>
                </a:tc>
                <a:tc>
                  <a:txBody>
                    <a:bodyPr/>
                    <a:lstStyle/>
                    <a:p>
                      <a:r>
                        <a:rPr lang="en-US" dirty="0"/>
                        <a:t>Yes</a:t>
                      </a:r>
                    </a:p>
                  </a:txBody>
                  <a:tcPr/>
                </a:tc>
                <a:tc>
                  <a:txBody>
                    <a:bodyPr/>
                    <a:lstStyle/>
                    <a:p>
                      <a:r>
                        <a:rPr lang="en-US" dirty="0"/>
                        <a:t>Not able to disclose, publication first </a:t>
                      </a:r>
                    </a:p>
                  </a:txBody>
                  <a:tcPr/>
                </a:tc>
                <a:extLst>
                  <a:ext uri="{0D108BD9-81ED-4DB2-BD59-A6C34878D82A}">
                    <a16:rowId xmlns:a16="http://schemas.microsoft.com/office/drawing/2014/main" val="4215522722"/>
                  </a:ext>
                </a:extLst>
              </a:tr>
              <a:tr h="462475">
                <a:tc>
                  <a:txBody>
                    <a:bodyPr/>
                    <a:lstStyle/>
                    <a:p>
                      <a:r>
                        <a:rPr lang="en-US" dirty="0"/>
                        <a:t>Bias and fairness assessment</a:t>
                      </a:r>
                    </a:p>
                  </a:txBody>
                  <a:tcPr/>
                </a:tc>
                <a:tc>
                  <a:txBody>
                    <a:bodyPr/>
                    <a:lstStyle/>
                    <a:p>
                      <a:r>
                        <a:rPr lang="en-US" dirty="0"/>
                        <a:t>In progress</a:t>
                      </a:r>
                    </a:p>
                  </a:txBody>
                  <a:tcPr/>
                </a:tc>
                <a:tc>
                  <a:txBody>
                    <a:bodyPr/>
                    <a:lstStyle/>
                    <a:p>
                      <a:r>
                        <a:rPr lang="en-US" dirty="0"/>
                        <a:t>Not possible</a:t>
                      </a:r>
                      <a:r>
                        <a:rPr lang="en-US" baseline="0" dirty="0"/>
                        <a:t> due to lack of data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for patient groups</a:t>
                      </a:r>
                    </a:p>
                  </a:txBody>
                  <a:tcPr/>
                </a:tc>
                <a:extLst>
                  <a:ext uri="{0D108BD9-81ED-4DB2-BD59-A6C34878D82A}">
                    <a16:rowId xmlns:a16="http://schemas.microsoft.com/office/drawing/2014/main" val="1267397977"/>
                  </a:ext>
                </a:extLst>
              </a:tr>
            </a:tbl>
          </a:graphicData>
        </a:graphic>
      </p:graphicFrame>
    </p:spTree>
    <p:extLst>
      <p:ext uri="{BB962C8B-B14F-4D97-AF65-F5344CB8AC3E}">
        <p14:creationId xmlns:p14="http://schemas.microsoft.com/office/powerpoint/2010/main" val="48002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838200" y="1825624"/>
            <a:ext cx="10515600" cy="4493533"/>
          </a:xfrm>
        </p:spPr>
        <p:txBody>
          <a:bodyPr>
            <a:normAutofit lnSpcReduction="10000"/>
          </a:bodyPr>
          <a:lstStyle/>
          <a:p>
            <a:r>
              <a:rPr lang="en-US" dirty="0"/>
              <a:t>Business constraints as limiting factor for reporting</a:t>
            </a:r>
          </a:p>
          <a:p>
            <a:r>
              <a:rPr lang="en-US" dirty="0"/>
              <a:t>External data may limit transparency</a:t>
            </a:r>
          </a:p>
          <a:p>
            <a:r>
              <a:rPr lang="en-US" dirty="0"/>
              <a:t>Data protection for personal data may hamper fairness assessment</a:t>
            </a:r>
          </a:p>
          <a:p>
            <a:endParaRPr lang="en-US" dirty="0"/>
          </a:p>
          <a:p>
            <a:endParaRPr lang="en-US" dirty="0"/>
          </a:p>
          <a:p>
            <a:endParaRPr lang="en-US" dirty="0"/>
          </a:p>
          <a:p>
            <a:endParaRPr lang="en-US" dirty="0"/>
          </a:p>
          <a:p>
            <a:r>
              <a:rPr lang="en-US" dirty="0"/>
              <a:t>Domain &amp; ML-experts required for reviewing the report</a:t>
            </a:r>
          </a:p>
          <a:p>
            <a:r>
              <a:rPr lang="en-US" dirty="0"/>
              <a:t>Personal clarification of reported details </a:t>
            </a:r>
          </a:p>
        </p:txBody>
      </p:sp>
      <p:pic>
        <p:nvPicPr>
          <p:cNvPr id="8" name="Picture 7"/>
          <p:cNvPicPr>
            <a:picLocks noChangeAspect="1"/>
          </p:cNvPicPr>
          <p:nvPr/>
        </p:nvPicPr>
        <p:blipFill>
          <a:blip r:embed="rId3"/>
          <a:stretch>
            <a:fillRect/>
          </a:stretch>
        </p:blipFill>
        <p:spPr>
          <a:xfrm>
            <a:off x="2649539" y="4072390"/>
            <a:ext cx="6011177" cy="1127858"/>
          </a:xfrm>
          <a:prstGeom prst="rect">
            <a:avLst/>
          </a:prstGeom>
        </p:spPr>
      </p:pic>
    </p:spTree>
    <p:extLst>
      <p:ext uri="{BB962C8B-B14F-4D97-AF65-F5344CB8AC3E}">
        <p14:creationId xmlns:p14="http://schemas.microsoft.com/office/powerpoint/2010/main" val="319064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868"/>
            <a:ext cx="10515600" cy="1325563"/>
          </a:xfrm>
        </p:spPr>
        <p:txBody>
          <a:bodyPr/>
          <a:lstStyle/>
          <a:p>
            <a:r>
              <a:rPr lang="en-US" dirty="0"/>
              <a:t>Call for ACTION</a:t>
            </a:r>
          </a:p>
        </p:txBody>
      </p:sp>
      <p:sp>
        <p:nvSpPr>
          <p:cNvPr id="3" name="Content Placeholder 2"/>
          <p:cNvSpPr>
            <a:spLocks noGrp="1"/>
          </p:cNvSpPr>
          <p:nvPr>
            <p:ph idx="1"/>
          </p:nvPr>
        </p:nvSpPr>
        <p:spPr>
          <a:xfrm>
            <a:off x="5924702" y="1615441"/>
            <a:ext cx="6038698" cy="4602480"/>
          </a:xfrm>
        </p:spPr>
        <p:txBody>
          <a:bodyPr>
            <a:normAutofit lnSpcReduction="10000"/>
          </a:bodyPr>
          <a:lstStyle/>
          <a:p>
            <a:r>
              <a:rPr lang="en-US" dirty="0"/>
              <a:t>Looking for new use-cases! </a:t>
            </a:r>
          </a:p>
          <a:p>
            <a:pPr lvl="1"/>
            <a:r>
              <a:rPr lang="en-US" dirty="0"/>
              <a:t>Companies</a:t>
            </a:r>
          </a:p>
          <a:p>
            <a:pPr lvl="1"/>
            <a:r>
              <a:rPr lang="en-US" dirty="0"/>
              <a:t>Pre-clinical or clinical phase</a:t>
            </a:r>
          </a:p>
          <a:p>
            <a:pPr lvl="1"/>
            <a:r>
              <a:rPr lang="en-US" dirty="0"/>
              <a:t>Self-learning algorithms</a:t>
            </a:r>
          </a:p>
          <a:p>
            <a:r>
              <a:rPr lang="en-US" dirty="0"/>
              <a:t>Free feedback &amp; recommendations</a:t>
            </a:r>
          </a:p>
          <a:p>
            <a:endParaRPr lang="en-US" dirty="0"/>
          </a:p>
          <a:p>
            <a:r>
              <a:rPr lang="en-US" dirty="0"/>
              <a:t>Share your opinions and collaborate with us!</a:t>
            </a:r>
          </a:p>
          <a:p>
            <a:pPr marL="0" indent="0">
              <a:buNone/>
            </a:pPr>
            <a:endParaRPr lang="en-US" dirty="0"/>
          </a:p>
          <a:p>
            <a:r>
              <a:rPr lang="en-US" dirty="0"/>
              <a:t>Contact for participation or follow-up: </a:t>
            </a:r>
            <a:r>
              <a:rPr lang="en-US" dirty="0">
                <a:hlinkClick r:id="rId3"/>
              </a:rPr>
              <a:t>tmr.daisam.fgai4h@aiaudit.org</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70" y="1305404"/>
            <a:ext cx="5360670" cy="5360670"/>
          </a:xfrm>
          <a:prstGeom prst="rect">
            <a:avLst/>
          </a:prstGeom>
        </p:spPr>
      </p:pic>
    </p:spTree>
    <p:extLst>
      <p:ext uri="{BB962C8B-B14F-4D97-AF65-F5344CB8AC3E}">
        <p14:creationId xmlns:p14="http://schemas.microsoft.com/office/powerpoint/2010/main" val="275936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thanks to…</a:t>
            </a:r>
          </a:p>
        </p:txBody>
      </p:sp>
      <p:sp>
        <p:nvSpPr>
          <p:cNvPr id="3" name="Content Placeholder 2"/>
          <p:cNvSpPr>
            <a:spLocks noGrp="1"/>
          </p:cNvSpPr>
          <p:nvPr>
            <p:ph idx="1"/>
          </p:nvPr>
        </p:nvSpPr>
        <p:spPr>
          <a:xfrm>
            <a:off x="1313330" y="3264461"/>
            <a:ext cx="4831976" cy="2625351"/>
          </a:xfrm>
        </p:spPr>
        <p:txBody>
          <a:bodyPr>
            <a:normAutofit/>
          </a:bodyPr>
          <a:lstStyle/>
          <a:p>
            <a:pPr marL="0" indent="0">
              <a:buNone/>
            </a:pPr>
            <a:r>
              <a:rPr lang="en-US" dirty="0"/>
              <a:t>Giovanna Jaramillo-Gutierrez</a:t>
            </a:r>
          </a:p>
          <a:p>
            <a:pPr marL="0" indent="0">
              <a:buNone/>
            </a:pPr>
            <a:r>
              <a:rPr lang="en-US" dirty="0"/>
              <a:t>Luis Oala</a:t>
            </a:r>
          </a:p>
          <a:p>
            <a:pPr marL="0" indent="0">
              <a:buNone/>
            </a:pPr>
            <a:r>
              <a:rPr lang="en-US" dirty="0"/>
              <a:t>Pradeep </a:t>
            </a:r>
            <a:r>
              <a:rPr lang="en-US" dirty="0" err="1"/>
              <a:t>Balachandaran</a:t>
            </a:r>
            <a:endParaRPr lang="en-US" dirty="0"/>
          </a:p>
          <a:p>
            <a:pPr marL="0" indent="0">
              <a:buNone/>
            </a:pPr>
            <a:r>
              <a:rPr lang="en-US" dirty="0"/>
              <a:t>Alixandro Werneck-</a:t>
            </a:r>
            <a:r>
              <a:rPr lang="en-US" dirty="0" err="1"/>
              <a:t>Leite</a:t>
            </a:r>
            <a:endParaRPr lang="en-US" dirty="0"/>
          </a:p>
          <a:p>
            <a:pPr marL="0" indent="0">
              <a:buNone/>
            </a:pPr>
            <a:r>
              <a:rPr lang="en-US" dirty="0"/>
              <a:t>Manuel </a:t>
            </a:r>
            <a:r>
              <a:rPr lang="en-US" dirty="0" err="1"/>
              <a:t>Bierwirth</a:t>
            </a:r>
            <a:endParaRPr lang="en-US" dirty="0"/>
          </a:p>
          <a:p>
            <a:pPr marL="0" indent="0">
              <a:buNone/>
            </a:pPr>
            <a:endParaRPr lang="en-US" dirty="0"/>
          </a:p>
          <a:p>
            <a:endParaRPr lang="en-US" dirty="0"/>
          </a:p>
        </p:txBody>
      </p:sp>
      <p:sp>
        <p:nvSpPr>
          <p:cNvPr id="4" name="Content Placeholder 2"/>
          <p:cNvSpPr txBox="1">
            <a:spLocks/>
          </p:cNvSpPr>
          <p:nvPr/>
        </p:nvSpPr>
        <p:spPr>
          <a:xfrm>
            <a:off x="8260977" y="4017494"/>
            <a:ext cx="3092823" cy="514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Participants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330" y="2090804"/>
            <a:ext cx="2473351" cy="98175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888" r="13103"/>
          <a:stretch/>
        </p:blipFill>
        <p:spPr>
          <a:xfrm>
            <a:off x="3918746" y="1857095"/>
            <a:ext cx="2404020" cy="1334901"/>
          </a:xfrm>
          <a:prstGeom prst="rect">
            <a:avLst/>
          </a:prstGeom>
        </p:spPr>
      </p:pic>
    </p:spTree>
    <p:extLst>
      <p:ext uri="{BB962C8B-B14F-4D97-AF65-F5344CB8AC3E}">
        <p14:creationId xmlns:p14="http://schemas.microsoft.com/office/powerpoint/2010/main" val="2205009309"/>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03A509E-0A6A-40F5-8487-41CA118A5ED3}"/>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Office Theme</Template>
  <TotalTime>1774</TotalTime>
  <Words>1305</Words>
  <Application>Microsoft Office PowerPoint</Application>
  <PresentationFormat>Widescreen</PresentationFormat>
  <Paragraphs>166</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等线</vt:lpstr>
      <vt:lpstr>Arial</vt:lpstr>
      <vt:lpstr>Calibri</vt:lpstr>
      <vt:lpstr>Calibri Light</vt:lpstr>
      <vt:lpstr>Office 主题​​</vt:lpstr>
      <vt:lpstr>Office Theme</vt:lpstr>
      <vt:lpstr>PowerPoint Presentation</vt:lpstr>
      <vt:lpstr>Transparent model reporting  for trustworthy ML4H Participation and preliminary results</vt:lpstr>
      <vt:lpstr>Motivation</vt:lpstr>
      <vt:lpstr>Participation procedure</vt:lpstr>
      <vt:lpstr>First results: Use-cases</vt:lpstr>
      <vt:lpstr>Challenges for transparency</vt:lpstr>
      <vt:lpstr>Conclusions</vt:lpstr>
      <vt:lpstr>Call for ACTION</vt:lpstr>
      <vt:lpstr>Special 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Transparent model reporting for trustworthy ML4H - Participation and preliminary results</dc:title>
  <dc:creator>Campos, Simao</dc:creator>
  <cp:lastModifiedBy>Dabiri, Ayda</cp:lastModifiedBy>
  <cp:revision>75</cp:revision>
  <cp:lastPrinted>2019-04-04T08:49:31Z</cp:lastPrinted>
  <dcterms:created xsi:type="dcterms:W3CDTF">2019-03-31T15:53:06Z</dcterms:created>
  <dcterms:modified xsi:type="dcterms:W3CDTF">2021-09-29T08:53:43Z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