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258" r:id="rId6"/>
    <p:sldId id="259" r:id="rId7"/>
    <p:sldId id="260" r:id="rId8"/>
    <p:sldId id="261" r:id="rId9"/>
    <p:sldId id="262" r:id="rId10"/>
    <p:sldId id="270" r:id="rId11"/>
    <p:sldId id="271" r:id="rId12"/>
    <p:sldId id="272" r:id="rId13"/>
    <p:sldId id="263" r:id="rId14"/>
    <p:sldId id="265" r:id="rId15"/>
    <p:sldId id="268" r:id="rId16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B7C98-8EDC-4EB8-AB22-619DE073BAF5}" v="2" dt="2021-03-18T18:04:5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8" d="100"/>
          <a:sy n="68" d="100"/>
        </p:scale>
        <p:origin x="1302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3B8B7C98-8EDC-4EB8-AB22-619DE073BAF5}"/>
    <pc:docChg chg="modSld">
      <pc:chgData name="Campos, Simao" userId="a1bf0726-548b-4db8-a746-2e19b5e24da4" providerId="ADAL" clId="{3B8B7C98-8EDC-4EB8-AB22-619DE073BAF5}" dt="2021-03-18T18:04:08.476" v="10" actId="20577"/>
      <pc:docMkLst>
        <pc:docMk/>
      </pc:docMkLst>
      <pc:sldChg chg="modSp mod">
        <pc:chgData name="Campos, Simao" userId="a1bf0726-548b-4db8-a746-2e19b5e24da4" providerId="ADAL" clId="{3B8B7C98-8EDC-4EB8-AB22-619DE073BAF5}" dt="2021-03-18T18:04:08.476" v="10" actId="20577"/>
        <pc:sldMkLst>
          <pc:docMk/>
          <pc:sldMk cId="2383934936" sldId="256"/>
        </pc:sldMkLst>
        <pc:spChg chg="mod">
          <ac:chgData name="Campos, Simao" userId="a1bf0726-548b-4db8-a746-2e19b5e24da4" providerId="ADAL" clId="{3B8B7C98-8EDC-4EB8-AB22-619DE073BAF5}" dt="2021-03-18T18:04:08.476" v="10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3B8B7C98-8EDC-4EB8-AB22-619DE073BAF5}" dt="2021-03-18T18:04:03.561" v="8" actId="20577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FDEC2-DF3E-4D08-A694-69CAF3C4281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41F24-5120-400C-9DD5-ABA4DCD555FF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9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ushan@caict.ac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vierea@paho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tu.int/sites/itu-t/focusgroups/ai4h/SitePages/AHG-DT4H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447210" y="935321"/>
            <a:ext cx="203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FGAI4H-M-047-A01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4961917" y="1304653"/>
            <a:ext cx="3486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M-meeting, 28-30 September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862074"/>
              </p:ext>
            </p:extLst>
          </p:nvPr>
        </p:nvGraphicFramePr>
        <p:xfrm>
          <a:off x="1015801" y="2699419"/>
          <a:ext cx="7112397" cy="349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Co-chairs AHG-DT4HE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FG AI4H DT4HE Output 1 "Guidance on AI and digital technologies for COVID health emergency“ – Att.1 - Presentation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 Xu, CAICT, China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xushan@caict.ac.cn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 Rivière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Cinnamond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PAHO/WHO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rivierea@paho.org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4981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of M-047 presented at Meeting M of the FG-AI4H (e-meeting), 28-30 September 2021.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96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6044794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051721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6044794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Next Steps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76522" y="2057400"/>
            <a:ext cx="7878661" cy="3674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Technical Enablement: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identify minimum set of requirements for the technical enablement components such as network, data resource, computing capacities, etc.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Digital governance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considers governance factors on AI and other digital interventions on COVID-19 and other health emergencies. 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Outcome Evaluation: 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Contains measures and indicators to evaluate the outcome and applicability of different AI and digital interventions.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4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05345" y="2395104"/>
            <a:ext cx="5410201" cy="2916382"/>
          </a:xfrm>
          <a:prstGeom prst="rect">
            <a:avLst/>
          </a:prstGeom>
          <a:solidFill>
            <a:srgbClr val="008EBC"/>
          </a:solidFill>
          <a:ln w="12700" cap="flat" cmpd="sng" algn="ctr">
            <a:solidFill>
              <a:srgbClr val="8BAA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标题 3"/>
          <p:cNvSpPr txBox="1">
            <a:spLocks/>
          </p:cNvSpPr>
          <p:nvPr/>
        </p:nvSpPr>
        <p:spPr>
          <a:xfrm>
            <a:off x="1313833" y="2555185"/>
            <a:ext cx="5212080" cy="235754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Thank you</a:t>
            </a:r>
            <a:endParaRPr kumimoji="0" lang="zh-cn" altLang="en-US" sz="4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" name="Picture 2" descr="SARS-CoV-2 and Antibod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4" r="1"/>
          <a:stretch/>
        </p:blipFill>
        <p:spPr bwMode="auto">
          <a:xfrm>
            <a:off x="0" y="2398618"/>
            <a:ext cx="1115712" cy="29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占位符 17">
            <a:extLst>
              <a:ext uri="{FF2B5EF4-FFF2-40B4-BE49-F238E27FC236}">
                <a16:creationId xmlns:a16="http://schemas.microsoft.com/office/drawing/2014/main" id="{33848499-6714-46CE-9A6B-8624F00B9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4" t="5045" r="17489" b="5893"/>
          <a:stretch/>
        </p:blipFill>
        <p:spPr>
          <a:xfrm>
            <a:off x="6691746" y="2400855"/>
            <a:ext cx="2452255" cy="2910632"/>
          </a:xfrm>
          <a:prstGeom prst="rect">
            <a:avLst/>
          </a:prstGeom>
        </p:spPr>
      </p:pic>
      <p:sp>
        <p:nvSpPr>
          <p:cNvPr id="17" name="副标题 2"/>
          <p:cNvSpPr txBox="1">
            <a:spLocks/>
          </p:cNvSpPr>
          <p:nvPr/>
        </p:nvSpPr>
        <p:spPr>
          <a:xfrm>
            <a:off x="1376179" y="4975444"/>
            <a:ext cx="5869748" cy="3360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</a:t>
            </a:r>
            <a:r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：</a:t>
            </a:r>
            <a:r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rivierea@paho.org, xushan@caict.ac.cn</a:t>
            </a:r>
          </a:p>
        </p:txBody>
      </p:sp>
    </p:spTree>
    <p:extLst>
      <p:ext uri="{BB962C8B-B14F-4D97-AF65-F5344CB8AC3E}">
        <p14:creationId xmlns:p14="http://schemas.microsoft.com/office/powerpoint/2010/main" val="210564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297478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1" y="6304405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5" y="6297478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标题 1"/>
          <p:cNvSpPr txBox="1">
            <a:spLocks/>
          </p:cNvSpPr>
          <p:nvPr/>
        </p:nvSpPr>
        <p:spPr>
          <a:xfrm>
            <a:off x="307801" y="607700"/>
            <a:ext cx="7028962" cy="4384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Annex: How AHG serves FG &amp; TGs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07983" y="1368160"/>
            <a:ext cx="65787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To give a broader landscape and integration of AI4H or DT4H 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on public health perspective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14284" y="1958155"/>
            <a:ext cx="8788819" cy="3845397"/>
            <a:chOff x="578240" y="136951"/>
            <a:chExt cx="10589399" cy="6766376"/>
          </a:xfrm>
        </p:grpSpPr>
        <p:sp>
          <p:nvSpPr>
            <p:cNvPr id="80" name="矩形 79"/>
            <p:cNvSpPr/>
            <p:nvPr/>
          </p:nvSpPr>
          <p:spPr>
            <a:xfrm>
              <a:off x="578240" y="141171"/>
              <a:ext cx="2474649" cy="561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783094" y="19656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3332675" y="3068978"/>
              <a:ext cx="7834964" cy="1360972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3332675" y="136951"/>
              <a:ext cx="7834964" cy="1443800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3332675" y="141171"/>
              <a:ext cx="702644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3416653" y="1768625"/>
              <a:ext cx="389372" cy="131611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Preparedness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3416653" y="370417"/>
              <a:ext cx="389372" cy="109328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Prevention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416653" y="3325403"/>
              <a:ext cx="389372" cy="97481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Response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416654" y="4670571"/>
              <a:ext cx="389372" cy="94096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Recovery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771894" y="219733"/>
              <a:ext cx="1739431" cy="4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Enablement Factors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764622" y="1965598"/>
              <a:ext cx="1163098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Data resource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右箭头 90"/>
            <p:cNvSpPr/>
            <p:nvPr/>
          </p:nvSpPr>
          <p:spPr>
            <a:xfrm>
              <a:off x="3062861" y="1941397"/>
              <a:ext cx="287410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4035319" y="136951"/>
              <a:ext cx="7132320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右箭头 92"/>
            <p:cNvSpPr/>
            <p:nvPr/>
          </p:nvSpPr>
          <p:spPr>
            <a:xfrm rot="5400000">
              <a:off x="7104426" y="4579598"/>
              <a:ext cx="350838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336830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6618721" y="303252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8895551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6617825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340099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8895551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6617825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4340099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4340099" y="452964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6618721" y="286502"/>
              <a:ext cx="1033692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Surveillance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4315105" y="286502"/>
              <a:ext cx="123069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Early detection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887622" y="286502"/>
              <a:ext cx="1027899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Information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340099" y="1681929"/>
              <a:ext cx="782609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Training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6617826" y="1681929"/>
              <a:ext cx="66865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Supply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8964831" y="1695329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Living Support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4340098" y="3177520"/>
              <a:ext cx="1964449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Healthcare service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6656572" y="3177520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Delivery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4350934" y="4528888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Monitor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83094" y="32412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783094" y="452532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721043" y="3245466"/>
              <a:ext cx="2225618" cy="446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Computing capability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83093" y="4515585"/>
              <a:ext cx="90235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Algorithm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783094" y="741304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755386" y="741305"/>
              <a:ext cx="80578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Network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8878710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8917457" y="3177520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R&amp;D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4370802" y="602804"/>
              <a:ext cx="1933746" cy="105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Early screening systems</a:t>
              </a:r>
              <a:r>
                <a:rPr kumimoji="0" lang="zh-CN" alt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（</a:t>
              </a: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e.g. point-of-entry syndrome screening</a:t>
              </a:r>
              <a:r>
                <a:rPr kumimoji="0" lang="zh-CN" alt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）</a:t>
              </a:r>
              <a:endParaRPr kumimoji="0" lang="en-US" altLang="zh-CN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6652592" y="640372"/>
              <a:ext cx="2016283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Contact tracing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AI-powered epidemiological models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8895551" y="638143"/>
              <a:ext cx="2042226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Information publication platform or dashboard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Fight misinformation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4361455" y="3502132"/>
              <a:ext cx="1992975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Virtual assistants, chatbots, online service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Medical imaging diagnosis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6710256" y="3539079"/>
              <a:ext cx="1433880" cy="609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Contactless delivery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Disinfection robot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8862638" y="3502132"/>
              <a:ext cx="2058298" cy="609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Developments of drugs and vaccines</a:t>
              </a:r>
            </a:p>
          </p:txBody>
        </p:sp>
        <p:sp>
          <p:nvSpPr>
            <p:cNvPr id="126" name="矩形 125"/>
            <p:cNvSpPr/>
            <p:nvPr/>
          </p:nvSpPr>
          <p:spPr>
            <a:xfrm>
              <a:off x="4361455" y="4884544"/>
              <a:ext cx="2058298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Treatment monitoring 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Service monitoring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Economic monitoring</a:t>
              </a:r>
            </a:p>
          </p:txBody>
        </p:sp>
        <p:sp>
          <p:nvSpPr>
            <p:cNvPr id="127" name="矩形 126"/>
            <p:cNvSpPr/>
            <p:nvPr/>
          </p:nvSpPr>
          <p:spPr>
            <a:xfrm>
              <a:off x="4370801" y="2063464"/>
              <a:ext cx="2136837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Personnel capacity building (professional development for health workers)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6616119" y="2080087"/>
              <a:ext cx="2170950" cy="744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Emergency supply chain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Medical waste system</a:t>
              </a:r>
              <a:endParaRPr kumimoji="0" lang="zh-CN" altLang="zh-CN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8895551" y="2113157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Emergency support for life necessities and mental health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783093" y="3610161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Smartphones, Edge devices, Elastic Cloud Resources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783093" y="2340040"/>
              <a:ext cx="2122767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Data Resource, storage, curation, and integration to data repositories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783093" y="1086006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Wireless Communication, Internet, and Routers.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783093" y="4884607"/>
              <a:ext cx="2063582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Supervised, unsupervised, and reinforcement learning.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7531639" y="5901989"/>
              <a:ext cx="3636000" cy="1001338"/>
              <a:chOff x="8221196" y="5900207"/>
              <a:chExt cx="2946443" cy="1001338"/>
            </a:xfrm>
          </p:grpSpPr>
          <p:sp>
            <p:nvSpPr>
              <p:cNvPr id="139" name="矩形 138"/>
              <p:cNvSpPr/>
              <p:nvPr/>
            </p:nvSpPr>
            <p:spPr>
              <a:xfrm>
                <a:off x="8221196" y="5900207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0" name="文本框 139"/>
              <p:cNvSpPr txBox="1"/>
              <p:nvPr/>
            </p:nvSpPr>
            <p:spPr>
              <a:xfrm>
                <a:off x="8267376" y="5934532"/>
                <a:ext cx="1197634" cy="446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3565B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Evaluation Criteria</a:t>
                </a:r>
                <a:endParaRPr kumimoji="0" lang="zh-CN" altLang="en-US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8257941" y="6292284"/>
                <a:ext cx="2881350" cy="609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marR="0" lvl="0" indent="-128588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measures and indicators to evaluate the performance and applicability.</a:t>
                </a: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3350271" y="5893226"/>
              <a:ext cx="3636000" cy="1001338"/>
              <a:chOff x="4209603" y="5893226"/>
              <a:chExt cx="2946443" cy="1001338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4209603" y="5893226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7" name="文本框 136"/>
              <p:cNvSpPr txBox="1"/>
              <p:nvPr/>
            </p:nvSpPr>
            <p:spPr>
              <a:xfrm>
                <a:off x="4255783" y="5927551"/>
                <a:ext cx="1210155" cy="446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3565B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Digital governance</a:t>
                </a:r>
                <a:endParaRPr kumimoji="0" lang="zh-CN" altLang="en-US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4246348" y="6285303"/>
                <a:ext cx="2881350" cy="609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marR="0" lvl="0" indent="-128588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governance factors on AI and other digital interventions in health emergencies.</a:t>
                </a:r>
              </a:p>
            </p:txBody>
          </p:sp>
        </p:grpSp>
      </p:grpSp>
      <p:sp>
        <p:nvSpPr>
          <p:cNvPr id="143" name="矩形 142"/>
          <p:cNvSpPr/>
          <p:nvPr/>
        </p:nvSpPr>
        <p:spPr>
          <a:xfrm>
            <a:off x="3227975" y="3691689"/>
            <a:ext cx="1700775" cy="636925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5116883" y="2047361"/>
            <a:ext cx="1709690" cy="652788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3233777" y="2034558"/>
            <a:ext cx="1694973" cy="663752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3175633" y="3475873"/>
            <a:ext cx="21707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TG-</a:t>
            </a:r>
            <a:r>
              <a:rPr kumimoji="0" lang="en-US" altLang="zh-CN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DiagnosticCT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TG-</a:t>
            </a:r>
            <a:r>
              <a:rPr kumimoji="0" lang="en-US" altLang="zh-CN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Histo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TG-Radiology 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3187742" y="1809101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TG-Symptom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5064396" y="1807019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TG-Outbreaks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4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3" grpId="0" animBg="1"/>
      <p:bldP spid="144" grpId="0" animBg="1"/>
      <p:bldP spid="145" grpId="0" animBg="1"/>
      <p:bldP spid="146" grpId="0"/>
      <p:bldP spid="147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05345" y="857250"/>
            <a:ext cx="3762611" cy="4454237"/>
          </a:xfrm>
          <a:prstGeom prst="rect">
            <a:avLst/>
          </a:prstGeom>
          <a:solidFill>
            <a:srgbClr val="008EBC"/>
          </a:solidFill>
          <a:ln w="12700" cap="flat" cmpd="sng" algn="ctr">
            <a:solidFill>
              <a:srgbClr val="8BAA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313833" y="2685611"/>
            <a:ext cx="3634740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Guidance on digital technologies for COVID health emergency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副标题 2"/>
          <p:cNvSpPr txBox="1">
            <a:spLocks/>
          </p:cNvSpPr>
          <p:nvPr/>
        </p:nvSpPr>
        <p:spPr>
          <a:xfrm>
            <a:off x="1313833" y="4893671"/>
            <a:ext cx="2918731" cy="336042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AHG-DT4HE: 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Ad-hoc group on digital technologies for COVID health emergency</a:t>
            </a: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E444122-356D-4F45-9F58-AF154266B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5" t="19750" r="41194" b="19750"/>
          <a:stretch/>
        </p:blipFill>
        <p:spPr bwMode="auto">
          <a:xfrm>
            <a:off x="0" y="2400855"/>
            <a:ext cx="1118937" cy="29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2F8C267-62DD-4907-B6E8-4F3919D49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3" t="5490" r="12434" b="4192"/>
          <a:stretch/>
        </p:blipFill>
        <p:spPr bwMode="auto">
          <a:xfrm>
            <a:off x="5054950" y="2400855"/>
            <a:ext cx="1535948" cy="29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rowd of People City Sidewalk New York -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1" r="14101"/>
          <a:stretch/>
        </p:blipFill>
        <p:spPr bwMode="auto">
          <a:xfrm>
            <a:off x="6691746" y="2400855"/>
            <a:ext cx="2452255" cy="29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8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055113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99210" y="213037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Introduction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1" y="6062040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5" y="6055113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5508" y="6048187"/>
            <a:ext cx="4572000" cy="2192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25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WHO Coronavirus Disease (COVID-19) Dashboard, https://covid19.who.int/</a:t>
            </a:r>
            <a:endParaRPr kumimoji="0" lang="zh-CN" alt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591"/>
            <a:ext cx="9144001" cy="38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618955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196477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618955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5159" y="3457522"/>
            <a:ext cx="2503912" cy="1996526"/>
            <a:chOff x="807994" y="3476266"/>
            <a:chExt cx="3338549" cy="2662035"/>
          </a:xfrm>
        </p:grpSpPr>
        <p:sp>
          <p:nvSpPr>
            <p:cNvPr id="27" name="矩形 26"/>
            <p:cNvSpPr/>
            <p:nvPr/>
          </p:nvSpPr>
          <p:spPr bwMode="auto">
            <a:xfrm>
              <a:off x="807994" y="3867359"/>
              <a:ext cx="3338549" cy="2270942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Text Placeholder 32"/>
            <p:cNvSpPr txBox="1"/>
            <p:nvPr/>
          </p:nvSpPr>
          <p:spPr>
            <a:xfrm>
              <a:off x="919854" y="4065087"/>
              <a:ext cx="2988909" cy="169965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marR="0" lvl="0" indent="-128588" algn="l" defTabSz="514350" rtl="0" eaLnBrk="1" fontAlgn="auto" latinLnBrk="0" hangingPunct="1">
                <a:lnSpc>
                  <a:spcPct val="12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mechanism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to collect effective experience on AI and other digital health technologies in combating COVID-19, including: </a:t>
              </a:r>
            </a:p>
            <a:p>
              <a:pPr marL="0" marR="0" lvl="0" indent="0" algn="l" defTabSz="514350" rtl="0" eaLnBrk="1" fontAlgn="auto" latinLnBrk="0" hangingPunct="1">
                <a:lnSpc>
                  <a:spcPct val="8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-use cases</a:t>
              </a:r>
            </a:p>
            <a:p>
              <a:pPr marL="0" marR="0" lvl="0" indent="0" algn="l" defTabSz="514350" rtl="0" eaLnBrk="1" fontAlgn="auto" latinLnBrk="0" hangingPunct="1">
                <a:lnSpc>
                  <a:spcPct val="8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-best practice</a:t>
              </a:r>
            </a:p>
            <a:p>
              <a:pPr marL="0" marR="0" lvl="0" indent="0" algn="l" defTabSz="514350" rtl="0" eaLnBrk="1" fontAlgn="auto" latinLnBrk="0" hangingPunct="1">
                <a:lnSpc>
                  <a:spcPct val="8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-experts network 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TextBox 66"/>
            <p:cNvSpPr txBox="1"/>
            <p:nvPr/>
          </p:nvSpPr>
          <p:spPr>
            <a:xfrm>
              <a:off x="807995" y="3476266"/>
              <a:ext cx="3338548" cy="369332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Short term</a:t>
              </a:r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93" y="4487711"/>
            <a:ext cx="1790392" cy="106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345874" y="2792564"/>
            <a:ext cx="2528453" cy="2010095"/>
            <a:chOff x="4543835" y="2589654"/>
            <a:chExt cx="3338549" cy="2680127"/>
          </a:xfrm>
        </p:grpSpPr>
        <p:sp>
          <p:nvSpPr>
            <p:cNvPr id="25" name="Text Placeholder 32"/>
            <p:cNvSpPr txBox="1"/>
            <p:nvPr/>
          </p:nvSpPr>
          <p:spPr>
            <a:xfrm>
              <a:off x="4791552" y="3184215"/>
              <a:ext cx="2858192" cy="193444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marR="0" lvl="0" indent="-128588" algn="l" defTabSz="514350" rtl="0" eaLnBrk="1" fontAlgn="auto" latinLnBrk="0" hangingPunct="1">
                <a:lnSpc>
                  <a:spcPct val="12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To summarize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experience 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extracted from COVID-19.</a:t>
              </a:r>
            </a:p>
            <a:p>
              <a:pPr marL="128588" marR="0" lvl="0" indent="-128588" algn="l" defTabSz="514350" rtl="0" eaLnBrk="1" fontAlgn="auto" latinLnBrk="0" hangingPunct="1">
                <a:lnSpc>
                  <a:spcPct val="12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To deliver a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guidance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on digital technologies-based approach that cover the entire cycle of public health emergency management.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TextBox 66"/>
            <p:cNvSpPr txBox="1"/>
            <p:nvPr/>
          </p:nvSpPr>
          <p:spPr>
            <a:xfrm>
              <a:off x="4543835" y="2589654"/>
              <a:ext cx="3338548" cy="36933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Mid-term</a:t>
              </a: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4543835" y="3026023"/>
              <a:ext cx="3338549" cy="2243758"/>
            </a:xfrm>
            <a:prstGeom prst="rect">
              <a:avLst/>
            </a:prstGeom>
            <a:noFill/>
            <a:ln w="1905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92982" y="1891870"/>
            <a:ext cx="2563091" cy="2035948"/>
            <a:chOff x="8243855" y="1388729"/>
            <a:chExt cx="3338548" cy="2714597"/>
          </a:xfrm>
        </p:grpSpPr>
        <p:sp>
          <p:nvSpPr>
            <p:cNvPr id="26" name="Text Placeholder 32"/>
            <p:cNvSpPr txBox="1"/>
            <p:nvPr/>
          </p:nvSpPr>
          <p:spPr>
            <a:xfrm>
              <a:off x="8408841" y="1993763"/>
              <a:ext cx="2903552" cy="200796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marR="0" lvl="0" indent="-128588" algn="l" defTabSz="514350" rtl="0" eaLnBrk="1" fontAlgn="auto" latinLnBrk="0" hangingPunct="1">
                <a:lnSpc>
                  <a:spcPct val="12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This document evolves towards a more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generalizable framework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on the health emergency continuum, applicable to other health emergencies, and contributes to  global digital public health.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TextBox 66"/>
            <p:cNvSpPr txBox="1"/>
            <p:nvPr/>
          </p:nvSpPr>
          <p:spPr>
            <a:xfrm>
              <a:off x="8243855" y="1388729"/>
              <a:ext cx="3338548" cy="369332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Long-term</a:t>
              </a: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8252333" y="1779819"/>
              <a:ext cx="3311850" cy="2323507"/>
            </a:xfrm>
            <a:prstGeom prst="rect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5" name="Arc 117"/>
          <p:cNvSpPr/>
          <p:nvPr/>
        </p:nvSpPr>
        <p:spPr>
          <a:xfrm rot="17335581">
            <a:off x="5042223" y="2161747"/>
            <a:ext cx="1371837" cy="1451717"/>
          </a:xfrm>
          <a:prstGeom prst="arc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117"/>
          <p:cNvSpPr/>
          <p:nvPr/>
        </p:nvSpPr>
        <p:spPr>
          <a:xfrm rot="17391391">
            <a:off x="2279178" y="2870164"/>
            <a:ext cx="1371837" cy="1451717"/>
          </a:xfrm>
          <a:prstGeom prst="arc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1" i="0" u="none" strike="noStrike" kern="1200" cap="none" spc="0" normalizeH="0" baseline="0" noProof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AHG-DT4HE</a:t>
            </a:r>
            <a:r>
              <a:rPr kumimoji="0" lang="en-US" altLang="zh-CN" sz="2550" b="0" i="0" u="none" strike="noStrike" kern="1200" cap="none" spc="0" normalizeH="0" baseline="0" noProof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Roadmap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75509" y="6182624"/>
            <a:ext cx="766849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25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Ad-hoc Group on “Digital Technologies for COVID Health Emergencies”, https://www.itu.int/en/ITU-T/focusgroups/ai4h/Pages/dt4he.aspx</a:t>
            </a:r>
            <a:endParaRPr kumimoji="0" lang="zh-CN" alt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624901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73231" y="417968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Mechanism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55937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624901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43839" y="1632020"/>
          <a:ext cx="4835697" cy="4257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317">
                  <a:extLst>
                    <a:ext uri="{9D8B030D-6E8A-4147-A177-3AD203B41FA5}">
                      <a16:colId xmlns:a16="http://schemas.microsoft.com/office/drawing/2014/main" val="2145321204"/>
                    </a:ext>
                  </a:extLst>
                </a:gridCol>
                <a:gridCol w="3065380">
                  <a:extLst>
                    <a:ext uri="{9D8B030D-6E8A-4147-A177-3AD203B41FA5}">
                      <a16:colId xmlns:a16="http://schemas.microsoft.com/office/drawing/2014/main" val="1495053779"/>
                    </a:ext>
                  </a:extLst>
                </a:gridCol>
              </a:tblGrid>
              <a:tr h="295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Experts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>
                    <a:solidFill>
                      <a:srgbClr val="95D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Affiliation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>
                    <a:solidFill>
                      <a:srgbClr val="95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86682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Ananya Gangavarapu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Ethicallyai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0899808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Andrea Romaoli Garcia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UNITED NATIONS. ISOC/ICANN. FIBREE FOUNDATION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00445418"/>
                  </a:ext>
                </a:extLst>
              </a:tr>
              <a:tr h="417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Dean Ho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The N.1 Institute for Health (N.1)/The Institute for Digital Medicine (</a:t>
                      </a:r>
                      <a:r>
                        <a:rPr lang="en-US" sz="1200" b="0" u="none" strike="noStrike" dirty="0" err="1">
                          <a:effectLst/>
                        </a:rPr>
                        <a:t>WisDM</a:t>
                      </a:r>
                      <a:r>
                        <a:rPr lang="en-US" sz="1200" b="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35460603"/>
                  </a:ext>
                </a:extLst>
              </a:tr>
              <a:tr h="417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effectLst/>
                        </a:rPr>
                        <a:t>Jonghong</a:t>
                      </a:r>
                      <a:r>
                        <a:rPr lang="en-US" sz="1200" b="0" u="none" strike="noStrike" dirty="0">
                          <a:effectLst/>
                        </a:rPr>
                        <a:t> Jeon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Electronics and Telecommunications Research Institute (ETRI)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7219705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Kirmene Marzouki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SPIKE-X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7651348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Mo Murhaba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Independent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1083893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Nejma Cheikh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World Bank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6206391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Patricia Mechael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Health Enabled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800594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Pradeep Balachandran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Independent Consultancy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58597303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Riviere-Cinnamond, Dra. Ana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Pan American Health Organization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98768208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Shan Xu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China Academy of Information Technology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6551926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effectLst/>
                        </a:rPr>
                        <a:t>Shariful</a:t>
                      </a:r>
                      <a:r>
                        <a:rPr lang="en-US" sz="1200" b="0" u="none" strike="noStrike" dirty="0">
                          <a:effectLst/>
                        </a:rPr>
                        <a:t> Islam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Deakin University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4844087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Wasswa William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Mbarara University of Science and Technology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36088534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Zara Shubber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World Bank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0087793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403271" y="2154366"/>
            <a:ext cx="3392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22 meetings have been held every Mondays at 3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:00pm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Washington DC time (EST) since Jun 12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03272" y="1776402"/>
            <a:ext cx="179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Weekly con-call: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3270" y="4661650"/>
            <a:ext cx="3629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Continuous iteration on the Guidance on digital technologies for COVID health emergency</a:t>
            </a:r>
          </a:p>
        </p:txBody>
      </p:sp>
      <p:sp>
        <p:nvSpPr>
          <p:cNvPr id="11" name="矩形 10"/>
          <p:cNvSpPr/>
          <p:nvPr/>
        </p:nvSpPr>
        <p:spPr>
          <a:xfrm>
            <a:off x="5403270" y="4283685"/>
            <a:ext cx="138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Documents: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3270" y="3408007"/>
            <a:ext cx="3498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hlinkClick r:id="rId3"/>
              </a:rPr>
              <a:t>https://extranet.itu.int/sites/itu-t/focusgroups/ai4h/SitePages/AHG-DT4HE.aspx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03270" y="3030043"/>
            <a:ext cx="198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Collaboration site: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0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6123513"/>
            <a:ext cx="1260514" cy="184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1" y="6130440"/>
            <a:ext cx="323751" cy="184761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6123513"/>
            <a:ext cx="7786254" cy="205798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509" y="6112874"/>
            <a:ext cx="48088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AI applications at different stages of the COVID-19 response (adapted from OECD)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1765" y="552450"/>
            <a:ext cx="8318385" cy="5192327"/>
            <a:chOff x="578240" y="136951"/>
            <a:chExt cx="10589399" cy="6675315"/>
          </a:xfrm>
        </p:grpSpPr>
        <p:sp>
          <p:nvSpPr>
            <p:cNvPr id="11" name="矩形 10"/>
            <p:cNvSpPr/>
            <p:nvPr/>
          </p:nvSpPr>
          <p:spPr>
            <a:xfrm>
              <a:off x="578240" y="141171"/>
              <a:ext cx="2474649" cy="561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83094" y="19656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332675" y="3068978"/>
              <a:ext cx="7834964" cy="1360972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32675" y="136951"/>
              <a:ext cx="7834964" cy="1443800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332675" y="141171"/>
              <a:ext cx="702644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16653" y="1666636"/>
              <a:ext cx="509345" cy="141810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Preparedness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16653" y="297844"/>
              <a:ext cx="509345" cy="116585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Prevention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6653" y="3267821"/>
              <a:ext cx="509345" cy="103239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Response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16654" y="4617147"/>
              <a:ext cx="509345" cy="99439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Recovery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71894" y="219733"/>
              <a:ext cx="2103166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Enablement Factors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4622" y="1965600"/>
              <a:ext cx="1555051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Data resource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右箭头 22"/>
            <p:cNvSpPr/>
            <p:nvPr/>
          </p:nvSpPr>
          <p:spPr>
            <a:xfrm>
              <a:off x="3062861" y="1941397"/>
              <a:ext cx="287410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035319" y="136951"/>
              <a:ext cx="7132320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 rot="5400000">
              <a:off x="7104426" y="4579598"/>
              <a:ext cx="350838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336830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618721" y="303252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895551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617825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40099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895551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617825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340099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340099" y="452964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618721" y="286500"/>
              <a:ext cx="1380209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Surveillance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315105" y="286500"/>
              <a:ext cx="1651858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Early detection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887622" y="286500"/>
              <a:ext cx="1367965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Information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40099" y="1748930"/>
              <a:ext cx="1014852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Training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17825" y="1748930"/>
              <a:ext cx="867681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Supply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964832" y="1748930"/>
              <a:ext cx="186446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Living Support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40098" y="3177520"/>
              <a:ext cx="1964449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Healthcare service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56572" y="3177520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Delivery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50934" y="4528886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Monitor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83094" y="32412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83094" y="452532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21041" y="3245464"/>
              <a:ext cx="2432216" cy="395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Computing capability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3093" y="4515585"/>
              <a:ext cx="1192143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Algorithm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83094" y="741304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5386" y="741304"/>
              <a:ext cx="1055909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Network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878710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917456" y="3177520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R&amp;D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370802" y="602805"/>
              <a:ext cx="1933745" cy="1107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Early screening systems</a:t>
              </a: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（</a:t>
              </a: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e.g. point-of-entry syndrome screening</a:t>
              </a: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）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652592" y="640369"/>
              <a:ext cx="201628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Contact tracing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AI-powered epidemiological models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895550" y="638143"/>
              <a:ext cx="2042226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Information publication platform or dashboard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Fight misinformation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4361454" y="3502133"/>
              <a:ext cx="1992974" cy="91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Virtual assistants, chatbots, online service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Medical imaging auxiliary diagnosis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710256" y="3539076"/>
              <a:ext cx="1757809" cy="514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Contactless delivery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Disinfection robot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862638" y="3502133"/>
              <a:ext cx="2058298" cy="51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Developments of drugs and vaccines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361454" y="4884544"/>
              <a:ext cx="2058298" cy="71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Treatment monitoring 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Service monitoring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Economic monitoring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4370802" y="2063463"/>
              <a:ext cx="2008253" cy="91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Personnel capacity building (professional development for health workers)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616119" y="2080087"/>
              <a:ext cx="2084336" cy="810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Emergency supply chain management system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Medical waste system</a:t>
              </a:r>
              <a:endParaRPr kumimoji="0" lang="zh-CN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895550" y="2113156"/>
              <a:ext cx="193374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Emergency support for life necessities and mental health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83093" y="3610161"/>
              <a:ext cx="193374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Smartphones, Edge devices, Elastic Cloud Resources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83093" y="2340039"/>
              <a:ext cx="2122767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Data Resource, storage, curation, and integration to data repositories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83093" y="1086007"/>
              <a:ext cx="2108608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Wireless Communication, Internet, and Routers.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83093" y="4884606"/>
              <a:ext cx="2063582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Supervised, unsupervised, and reinforcement learning.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7531639" y="5901989"/>
              <a:ext cx="3636000" cy="910277"/>
              <a:chOff x="8221196" y="5900207"/>
              <a:chExt cx="2946443" cy="91027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8221196" y="5900207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8267376" y="5934532"/>
                <a:ext cx="1619509" cy="395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3565B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Evaluation Criteria</a:t>
                </a:r>
                <a:endParaRPr kumimoji="0" lang="zh-CN" altLang="en-US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257941" y="6292284"/>
                <a:ext cx="2881350" cy="51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marR="0" lvl="0" indent="-128588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measures and indicators to evaluate the performance and applicability.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350271" y="5893226"/>
              <a:ext cx="3636000" cy="910277"/>
              <a:chOff x="4209603" y="5893226"/>
              <a:chExt cx="2946443" cy="910277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4209603" y="5893226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4255783" y="5927551"/>
                <a:ext cx="1641601" cy="395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3565B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Digital governance</a:t>
                </a:r>
                <a:endParaRPr kumimoji="0" lang="zh-CN" altLang="en-US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4246348" y="6285303"/>
                <a:ext cx="2881350" cy="51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marR="0" lvl="0" indent="-128588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governance factors on AI and other digital interventions in health emergencies.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34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0041-988F-4C6F-9198-3C512D90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2D8A-41F6-4010-AF7C-25F996C3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en-US" altLang="zh-CN" sz="2800" b="1" dirty="0">
                <a:solidFill>
                  <a:srgbClr val="0070C0"/>
                </a:solidFill>
              </a:rPr>
              <a:t>Case collection: </a:t>
            </a:r>
          </a:p>
          <a:p>
            <a:pPr marL="514350" lvl="0" indent="-514350">
              <a:buAutoNum type="arabicPeriod"/>
            </a:pPr>
            <a:endParaRPr lang="en-US" altLang="zh-CN" sz="2800" b="1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>
                <a:solidFill>
                  <a:srgbClr val="4D3E2F"/>
                </a:solidFill>
              </a:rPr>
              <a:t>Already collected information on DT used in the context of the COVID-19 emergency cycle; </a:t>
            </a:r>
          </a:p>
          <a:p>
            <a:pPr marL="914400" lvl="1" indent="-457200">
              <a:buFont typeface="+mj-lt"/>
              <a:buAutoNum type="alphaUcPeriod"/>
            </a:pPr>
            <a:endParaRPr lang="en-US" altLang="zh-CN" dirty="0">
              <a:solidFill>
                <a:srgbClr val="4D3E2F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>
                <a:solidFill>
                  <a:srgbClr val="4D3E2F"/>
                </a:solidFill>
              </a:rPr>
              <a:t>Continue the collection of typical cases in different countries and regions by designing a questionnaire to collect further information.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1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607" y="612685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5608" y="6133777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2138" y="612685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162" y="685801"/>
            <a:ext cx="3471669" cy="5046518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 - Case Collection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214" y="2192822"/>
            <a:ext cx="5552100" cy="318858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615A7382-AD4C-45A0-89B9-180BD51C1B60}"/>
              </a:ext>
            </a:extLst>
          </p:cNvPr>
          <p:cNvGrpSpPr/>
          <p:nvPr/>
        </p:nvGrpSpPr>
        <p:grpSpPr>
          <a:xfrm>
            <a:off x="1174928" y="3535456"/>
            <a:ext cx="872568" cy="295563"/>
            <a:chOff x="5502188" y="3512399"/>
            <a:chExt cx="1163423" cy="394084"/>
          </a:xfrm>
        </p:grpSpPr>
        <p:sp>
          <p:nvSpPr>
            <p:cNvPr id="15" name="文本框 14"/>
            <p:cNvSpPr txBox="1"/>
            <p:nvPr/>
          </p:nvSpPr>
          <p:spPr>
            <a:xfrm>
              <a:off x="5759363" y="3700120"/>
              <a:ext cx="906248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USA, 6 cases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4" descr="https://ss0.bdstatic.com/70cFuHSh_Q1YnxGkpoWK1HF6hhy/it/u=3043343212,508482066&amp;fm=26&amp;gp=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3D21B33-2510-4B2B-8B25-4997BBF89DDB}"/>
              </a:ext>
            </a:extLst>
          </p:cNvPr>
          <p:cNvGrpSpPr/>
          <p:nvPr/>
        </p:nvGrpSpPr>
        <p:grpSpPr>
          <a:xfrm>
            <a:off x="2022612" y="3202721"/>
            <a:ext cx="755190" cy="303699"/>
            <a:chOff x="4888565" y="3512399"/>
            <a:chExt cx="1006920" cy="40493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C5C43F0-F192-491E-85B1-71AACFF42E5D}"/>
                </a:ext>
              </a:extLst>
            </p:cNvPr>
            <p:cNvSpPr txBox="1"/>
            <p:nvPr/>
          </p:nvSpPr>
          <p:spPr>
            <a:xfrm>
              <a:off x="4888565" y="3732666"/>
              <a:ext cx="777991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UK, 3 cases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B5F712A4-A19F-4E8D-A58B-F015DFCC5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800F9FA-938C-4550-80E7-492FB80E757F}"/>
              </a:ext>
            </a:extLst>
          </p:cNvPr>
          <p:cNvGrpSpPr/>
          <p:nvPr/>
        </p:nvGrpSpPr>
        <p:grpSpPr>
          <a:xfrm>
            <a:off x="2664935" y="3110282"/>
            <a:ext cx="955464" cy="295563"/>
            <a:chOff x="5502188" y="3512399"/>
            <a:chExt cx="1273952" cy="39408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B1C5C88-25A5-4B2F-A6A6-C46239C02B3F}"/>
                </a:ext>
              </a:extLst>
            </p:cNvPr>
            <p:cNvSpPr txBox="1"/>
            <p:nvPr/>
          </p:nvSpPr>
          <p:spPr>
            <a:xfrm>
              <a:off x="5752339" y="3691111"/>
              <a:ext cx="1023801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Danish,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51020ED0-7AC4-4936-A7F6-E261FC412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135F99D-55D2-419A-A5C6-219F6ADE20FB}"/>
              </a:ext>
            </a:extLst>
          </p:cNvPr>
          <p:cNvGrpSpPr/>
          <p:nvPr/>
        </p:nvGrpSpPr>
        <p:grpSpPr>
          <a:xfrm>
            <a:off x="3510566" y="3847961"/>
            <a:ext cx="852817" cy="295563"/>
            <a:chOff x="5502188" y="3512399"/>
            <a:chExt cx="1137089" cy="39408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27449BA-01BB-437C-B816-8784D9DC1B90}"/>
                </a:ext>
              </a:extLst>
            </p:cNvPr>
            <p:cNvSpPr txBox="1"/>
            <p:nvPr/>
          </p:nvSpPr>
          <p:spPr>
            <a:xfrm>
              <a:off x="5745854" y="3697719"/>
              <a:ext cx="893423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India,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5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6B7E6BC5-D1FE-4F84-B82E-0C49F210F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0CD7068-B8FB-40AB-A12B-357A5FBA3303}"/>
              </a:ext>
            </a:extLst>
          </p:cNvPr>
          <p:cNvGrpSpPr/>
          <p:nvPr/>
        </p:nvGrpSpPr>
        <p:grpSpPr>
          <a:xfrm>
            <a:off x="3202213" y="3585424"/>
            <a:ext cx="726474" cy="397961"/>
            <a:chOff x="5502188" y="3375869"/>
            <a:chExt cx="968631" cy="53061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F23BA0D-A119-4C04-8B50-77B4E3E0A86C}"/>
                </a:ext>
              </a:extLst>
            </p:cNvPr>
            <p:cNvSpPr txBox="1"/>
            <p:nvPr/>
          </p:nvSpPr>
          <p:spPr>
            <a:xfrm>
              <a:off x="5635103" y="3375869"/>
              <a:ext cx="835716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UAE,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8D8B425C-49D8-4DB2-A311-1017BBF58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76B13A2-36F0-4916-A658-DFD26C11DB9C}"/>
              </a:ext>
            </a:extLst>
          </p:cNvPr>
          <p:cNvGrpSpPr/>
          <p:nvPr/>
        </p:nvGrpSpPr>
        <p:grpSpPr>
          <a:xfrm>
            <a:off x="4315166" y="3488172"/>
            <a:ext cx="907565" cy="295563"/>
            <a:chOff x="5502188" y="3512399"/>
            <a:chExt cx="1210087" cy="394084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2D78B18-FAC1-45AA-B9EB-531552A9C39B}"/>
                </a:ext>
              </a:extLst>
            </p:cNvPr>
            <p:cNvSpPr txBox="1"/>
            <p:nvPr/>
          </p:nvSpPr>
          <p:spPr>
            <a:xfrm>
              <a:off x="5761143" y="3693054"/>
              <a:ext cx="951132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Japan,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1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2F1B8D76-2817-436B-8B44-8E776386D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90A180-C9E1-4069-BEB2-3F4FC41B7D57}"/>
              </a:ext>
            </a:extLst>
          </p:cNvPr>
          <p:cNvGrpSpPr/>
          <p:nvPr/>
        </p:nvGrpSpPr>
        <p:grpSpPr>
          <a:xfrm>
            <a:off x="950363" y="3040634"/>
            <a:ext cx="990132" cy="295563"/>
            <a:chOff x="5502188" y="3512399"/>
            <a:chExt cx="1320175" cy="39408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5CEB4C0-7058-4F0E-8F7C-8643DDC94D66}"/>
                </a:ext>
              </a:extLst>
            </p:cNvPr>
            <p:cNvSpPr txBox="1"/>
            <p:nvPr/>
          </p:nvSpPr>
          <p:spPr>
            <a:xfrm>
              <a:off x="5755815" y="3673950"/>
              <a:ext cx="1066548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Canada,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4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E3549F39-68C1-4675-B77B-C50E189D2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61C1EBE-7A67-4151-9133-E9C14AE5C582}"/>
              </a:ext>
            </a:extLst>
          </p:cNvPr>
          <p:cNvGrpSpPr/>
          <p:nvPr/>
        </p:nvGrpSpPr>
        <p:grpSpPr>
          <a:xfrm>
            <a:off x="4297653" y="4418649"/>
            <a:ext cx="1045522" cy="295563"/>
            <a:chOff x="5502188" y="3512399"/>
            <a:chExt cx="1394029" cy="394084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C0270E6-B558-4A19-8B02-562B62A375BA}"/>
                </a:ext>
              </a:extLst>
            </p:cNvPr>
            <p:cNvSpPr txBox="1"/>
            <p:nvPr/>
          </p:nvSpPr>
          <p:spPr>
            <a:xfrm>
              <a:off x="5735627" y="3688470"/>
              <a:ext cx="1160590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Australia,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7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DC98E8C6-97EE-4983-ABF2-2A63F989C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BCBAD5D-2AA7-40B3-868A-0253F22BC095}"/>
              </a:ext>
            </a:extLst>
          </p:cNvPr>
          <p:cNvGrpSpPr/>
          <p:nvPr/>
        </p:nvGrpSpPr>
        <p:grpSpPr>
          <a:xfrm>
            <a:off x="2502254" y="3745496"/>
            <a:ext cx="865823" cy="295563"/>
            <a:chOff x="4741055" y="3512399"/>
            <a:chExt cx="1154430" cy="39408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54B02FB-57F2-4710-BD93-18730161CD94}"/>
                </a:ext>
              </a:extLst>
            </p:cNvPr>
            <p:cNvSpPr txBox="1"/>
            <p:nvPr/>
          </p:nvSpPr>
          <p:spPr>
            <a:xfrm>
              <a:off x="4741055" y="3716998"/>
              <a:ext cx="931895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0" tIns="0" rIns="2700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Saudi,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7D0C495B-48DC-46F5-ADA7-BA13E7FD6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F9F5FC4-847F-4D94-A789-6B289C01A2C0}"/>
              </a:ext>
            </a:extLst>
          </p:cNvPr>
          <p:cNvGrpSpPr/>
          <p:nvPr/>
        </p:nvGrpSpPr>
        <p:grpSpPr>
          <a:xfrm>
            <a:off x="3979212" y="3680330"/>
            <a:ext cx="1005569" cy="295563"/>
            <a:chOff x="5502188" y="3512399"/>
            <a:chExt cx="1340759" cy="394084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2A212FC-928F-40AA-A0B9-EAE8419D0EB5}"/>
                </a:ext>
              </a:extLst>
            </p:cNvPr>
            <p:cNvSpPr txBox="1"/>
            <p:nvPr/>
          </p:nvSpPr>
          <p:spPr>
            <a:xfrm>
              <a:off x="5748612" y="3679035"/>
              <a:ext cx="1094335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China, 11 cases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F32598AE-2A04-4954-A8EF-3EF02A2B3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直接连接符 10"/>
          <p:cNvCxnSpPr>
            <a:endCxn id="30" idx="3"/>
          </p:cNvCxnSpPr>
          <p:nvPr/>
        </p:nvCxnSpPr>
        <p:spPr>
          <a:xfrm flipH="1">
            <a:off x="5222731" y="1085850"/>
            <a:ext cx="429926" cy="260706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0" idx="3"/>
          </p:cNvCxnSpPr>
          <p:nvPr/>
        </p:nvCxnSpPr>
        <p:spPr>
          <a:xfrm>
            <a:off x="5222731" y="3692913"/>
            <a:ext cx="429925" cy="196493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469901" y="6119924"/>
            <a:ext cx="4572000" cy="2192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25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 cases in the current stage, the collection will continue…</a:t>
            </a:r>
            <a:endParaRPr kumimoji="0" lang="zh-CN" alt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5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628877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95697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628877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 - Questionnaire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E38DC-4394-4DCB-A539-820A450FC16C}"/>
              </a:ext>
            </a:extLst>
          </p:cNvPr>
          <p:cNvSpPr txBox="1"/>
          <p:nvPr/>
        </p:nvSpPr>
        <p:spPr>
          <a:xfrm>
            <a:off x="628029" y="2192138"/>
            <a:ext cx="39924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Purpose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This survey is aimed at a preliminary assessment of the technological requirements needed for building an effective AI enabled pandemic response digital health strategy in low- and middle-income countries (LMICs).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outcome of this survey analysis is intended at serving the Ministries of Health (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MoHs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 in LMICs with necessary guidelines to forecast, plan and execute effective AI enabled digital health capabilities for health emergency response.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7C933-C3D4-43AC-881A-7A71795E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45" y="138271"/>
            <a:ext cx="4146716" cy="61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5FB806-C11A-4372-8FB3-8A78293A3DE5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</TotalTime>
  <Words>1050</Words>
  <Application>Microsoft Office PowerPoint</Application>
  <PresentationFormat>On-screen Show (4:3)</PresentationFormat>
  <Paragraphs>204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微软雅黑</vt:lpstr>
      <vt:lpstr>Microsoft YaHei UI</vt:lpstr>
      <vt:lpstr>Arial</vt:lpstr>
      <vt:lpstr>Calibri</vt:lpstr>
      <vt:lpstr>Calibri Light</vt:lpstr>
      <vt:lpstr>Corbel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FG AI4H DT4HE Output 1 "Guidance on AI and digital technologies for COVID health emergency" – Att.1 - Presentation</dc:title>
  <dc:creator>Campos, Simao</dc:creator>
  <cp:lastModifiedBy>Dabiri, Ayda</cp:lastModifiedBy>
  <cp:revision>73</cp:revision>
  <cp:lastPrinted>2019-04-04T08:49:31Z</cp:lastPrinted>
  <dcterms:created xsi:type="dcterms:W3CDTF">2019-03-31T15:53:06Z</dcterms:created>
  <dcterms:modified xsi:type="dcterms:W3CDTF">2021-09-27T18:48:34Z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