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diagrams/quickStyle1.xml" ContentType="application/vnd.openxmlformats-officedocument.drawingml.diagramStyle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layout1.xml" ContentType="application/vnd.openxmlformats-officedocument.drawingml.diagramLayou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24"/>
  </p:notesMasterIdLst>
  <p:handoutMasterIdLst>
    <p:handoutMasterId r:id="rId25"/>
  </p:handoutMasterIdLst>
  <p:sldIdLst>
    <p:sldId id="256" r:id="rId2"/>
    <p:sldId id="333" r:id="rId3"/>
    <p:sldId id="1468" r:id="rId4"/>
    <p:sldId id="1472" r:id="rId5"/>
    <p:sldId id="1474" r:id="rId6"/>
    <p:sldId id="1475" r:id="rId7"/>
    <p:sldId id="815" r:id="rId8"/>
    <p:sldId id="2331" r:id="rId9"/>
    <p:sldId id="816" r:id="rId10"/>
    <p:sldId id="820" r:id="rId11"/>
    <p:sldId id="821" r:id="rId12"/>
    <p:sldId id="822" r:id="rId13"/>
    <p:sldId id="826" r:id="rId14"/>
    <p:sldId id="827" r:id="rId15"/>
    <p:sldId id="828" r:id="rId16"/>
    <p:sldId id="829" r:id="rId17"/>
    <p:sldId id="2335" r:id="rId18"/>
    <p:sldId id="2336" r:id="rId19"/>
    <p:sldId id="2337" r:id="rId20"/>
    <p:sldId id="841" r:id="rId21"/>
    <p:sldId id="847" r:id="rId22"/>
    <p:sldId id="813" r:id="rId23"/>
  </p:sldIdLst>
  <p:sldSz cx="9144000" cy="6858000" type="screen4x3"/>
  <p:notesSz cx="6810375" cy="99425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300" b="1" kern="1200">
        <a:solidFill>
          <a:srgbClr val="FFFFFF"/>
        </a:solidFill>
        <a:latin typeface="Arial Unicode MS" pitchFamily="34" charset="-128"/>
        <a:ea typeface="Arial Unicode MS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300" b="1" kern="1200">
        <a:solidFill>
          <a:srgbClr val="FFFFFF"/>
        </a:solidFill>
        <a:latin typeface="Arial Unicode MS" pitchFamily="34" charset="-128"/>
        <a:ea typeface="Arial Unicode MS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300" b="1" kern="1200">
        <a:solidFill>
          <a:srgbClr val="FFFFFF"/>
        </a:solidFill>
        <a:latin typeface="Arial Unicode MS" pitchFamily="34" charset="-128"/>
        <a:ea typeface="Arial Unicode MS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300" b="1" kern="1200">
        <a:solidFill>
          <a:srgbClr val="FFFFFF"/>
        </a:solidFill>
        <a:latin typeface="Arial Unicode MS" pitchFamily="34" charset="-128"/>
        <a:ea typeface="Arial Unicode MS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300" b="1" kern="1200">
        <a:solidFill>
          <a:srgbClr val="FFFFFF"/>
        </a:solidFill>
        <a:latin typeface="Arial Unicode MS" pitchFamily="34" charset="-128"/>
        <a:ea typeface="Arial Unicode MS" pitchFamily="34" charset="-128"/>
        <a:cs typeface="+mn-cs"/>
      </a:defRPr>
    </a:lvl5pPr>
    <a:lvl6pPr marL="2286000" algn="l" defTabSz="914400" rtl="0" eaLnBrk="1" latinLnBrk="0" hangingPunct="1">
      <a:defRPr sz="7300" b="1" kern="1200">
        <a:solidFill>
          <a:srgbClr val="FFFFFF"/>
        </a:solidFill>
        <a:latin typeface="Arial Unicode MS" pitchFamily="34" charset="-128"/>
        <a:ea typeface="Arial Unicode MS" pitchFamily="34" charset="-128"/>
        <a:cs typeface="+mn-cs"/>
      </a:defRPr>
    </a:lvl6pPr>
    <a:lvl7pPr marL="2743200" algn="l" defTabSz="914400" rtl="0" eaLnBrk="1" latinLnBrk="0" hangingPunct="1">
      <a:defRPr sz="7300" b="1" kern="1200">
        <a:solidFill>
          <a:srgbClr val="FFFFFF"/>
        </a:solidFill>
        <a:latin typeface="Arial Unicode MS" pitchFamily="34" charset="-128"/>
        <a:ea typeface="Arial Unicode MS" pitchFamily="34" charset="-128"/>
        <a:cs typeface="+mn-cs"/>
      </a:defRPr>
    </a:lvl7pPr>
    <a:lvl8pPr marL="3200400" algn="l" defTabSz="914400" rtl="0" eaLnBrk="1" latinLnBrk="0" hangingPunct="1">
      <a:defRPr sz="7300" b="1" kern="1200">
        <a:solidFill>
          <a:srgbClr val="FFFFFF"/>
        </a:solidFill>
        <a:latin typeface="Arial Unicode MS" pitchFamily="34" charset="-128"/>
        <a:ea typeface="Arial Unicode MS" pitchFamily="34" charset="-128"/>
        <a:cs typeface="+mn-cs"/>
      </a:defRPr>
    </a:lvl8pPr>
    <a:lvl9pPr marL="3657600" algn="l" defTabSz="914400" rtl="0" eaLnBrk="1" latinLnBrk="0" hangingPunct="1">
      <a:defRPr sz="7300" b="1" kern="1200">
        <a:solidFill>
          <a:srgbClr val="FFFFFF"/>
        </a:solidFill>
        <a:latin typeface="Arial Unicode MS" pitchFamily="34" charset="-128"/>
        <a:ea typeface="Arial Unicode MS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>
          <p15:clr>
            <a:srgbClr val="A4A3A4"/>
          </p15:clr>
        </p15:guide>
        <p15:guide id="2" pos="214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003366"/>
    <a:srgbClr val="FF33CC"/>
    <a:srgbClr val="FF6699"/>
    <a:srgbClr val="FF3300"/>
    <a:srgbClr val="FFFF00"/>
    <a:srgbClr val="FFFFFF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4" autoAdjust="0"/>
    <p:restoredTop sz="80000" autoAdjust="0"/>
  </p:normalViewPr>
  <p:slideViewPr>
    <p:cSldViewPr>
      <p:cViewPr varScale="1">
        <p:scale>
          <a:sx n="78" d="100"/>
          <a:sy n="78" d="100"/>
        </p:scale>
        <p:origin x="142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744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75" d="100"/>
        <a:sy n="75" d="100"/>
      </p:scale>
      <p:origin x="0" y="894"/>
    </p:cViewPr>
  </p:sorterViewPr>
  <p:notesViewPr>
    <p:cSldViewPr>
      <p:cViewPr varScale="1">
        <p:scale>
          <a:sx n="64" d="100"/>
          <a:sy n="64" d="100"/>
        </p:scale>
        <p:origin x="-2910" y="-120"/>
      </p:cViewPr>
      <p:guideLst>
        <p:guide orient="horz" pos="3132"/>
        <p:guide pos="214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1A94F2-2075-AC48-9F77-47678CF80AE0}" type="doc">
      <dgm:prSet loTypeId="urn:microsoft.com/office/officeart/2005/8/layout/cycle3" loCatId="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97FB7034-D86F-5B48-B87F-21D7FCB17EE1}">
      <dgm:prSet phldrT="[Text]"/>
      <dgm:spPr/>
      <dgm:t>
        <a:bodyPr/>
        <a:lstStyle/>
        <a:p>
          <a:r>
            <a:rPr lang="en-US" dirty="0"/>
            <a:t>Identify standards</a:t>
          </a:r>
        </a:p>
      </dgm:t>
    </dgm:pt>
    <dgm:pt modelId="{E7AE733D-4488-BD40-A624-2E464EDC59FA}" type="parTrans" cxnId="{D21A897D-97AA-DE40-8407-15E2860944FB}">
      <dgm:prSet/>
      <dgm:spPr/>
      <dgm:t>
        <a:bodyPr/>
        <a:lstStyle/>
        <a:p>
          <a:endParaRPr lang="en-US"/>
        </a:p>
      </dgm:t>
    </dgm:pt>
    <dgm:pt modelId="{BD42DA6C-D4F8-C74D-8797-128606AA073F}" type="sibTrans" cxnId="{D21A897D-97AA-DE40-8407-15E2860944FB}">
      <dgm:prSet/>
      <dgm:spPr/>
      <dgm:t>
        <a:bodyPr/>
        <a:lstStyle/>
        <a:p>
          <a:endParaRPr lang="en-US"/>
        </a:p>
      </dgm:t>
    </dgm:pt>
    <dgm:pt modelId="{166E192D-7EEF-B540-98DD-5DE296686BE5}">
      <dgm:prSet phldrT="[Text]"/>
      <dgm:spPr/>
      <dgm:t>
        <a:bodyPr/>
        <a:lstStyle/>
        <a:p>
          <a:r>
            <a:rPr lang="en-US" dirty="0"/>
            <a:t>Collect data /evidence</a:t>
          </a:r>
        </a:p>
      </dgm:t>
    </dgm:pt>
    <dgm:pt modelId="{6ACCBABE-2986-674A-B835-F6535EE5A9C3}" type="parTrans" cxnId="{E8542EF7-62DB-634E-9085-070F62027669}">
      <dgm:prSet/>
      <dgm:spPr/>
      <dgm:t>
        <a:bodyPr/>
        <a:lstStyle/>
        <a:p>
          <a:endParaRPr lang="en-US"/>
        </a:p>
      </dgm:t>
    </dgm:pt>
    <dgm:pt modelId="{4EF0C827-0FF5-514D-A885-7B4B98F603C4}" type="sibTrans" cxnId="{E8542EF7-62DB-634E-9085-070F62027669}">
      <dgm:prSet/>
      <dgm:spPr/>
      <dgm:t>
        <a:bodyPr/>
        <a:lstStyle/>
        <a:p>
          <a:endParaRPr lang="en-US"/>
        </a:p>
      </dgm:t>
    </dgm:pt>
    <dgm:pt modelId="{6C1E07C4-F17A-7F4A-838F-985A82AC54CD}">
      <dgm:prSet phldrT="[Text]"/>
      <dgm:spPr/>
      <dgm:t>
        <a:bodyPr/>
        <a:lstStyle/>
        <a:p>
          <a:r>
            <a:rPr lang="en-US" dirty="0"/>
            <a:t>Compare to standards</a:t>
          </a:r>
        </a:p>
      </dgm:t>
    </dgm:pt>
    <dgm:pt modelId="{B40122A8-B237-CB40-A944-E2E37C091155}" type="parTrans" cxnId="{195DADC5-9D1B-F540-898F-3296818E1A14}">
      <dgm:prSet/>
      <dgm:spPr/>
      <dgm:t>
        <a:bodyPr/>
        <a:lstStyle/>
        <a:p>
          <a:endParaRPr lang="en-US"/>
        </a:p>
      </dgm:t>
    </dgm:pt>
    <dgm:pt modelId="{FC0983B4-D932-6243-BEA1-1F1285833254}" type="sibTrans" cxnId="{195DADC5-9D1B-F540-898F-3296818E1A14}">
      <dgm:prSet/>
      <dgm:spPr/>
      <dgm:t>
        <a:bodyPr/>
        <a:lstStyle/>
        <a:p>
          <a:endParaRPr lang="en-US"/>
        </a:p>
      </dgm:t>
    </dgm:pt>
    <dgm:pt modelId="{78491294-E4B7-EE4D-97BD-AAF3B78E9BA1}">
      <dgm:prSet phldrT="[Text]"/>
      <dgm:spPr/>
      <dgm:t>
        <a:bodyPr/>
        <a:lstStyle/>
        <a:p>
          <a:r>
            <a:rPr lang="en-US" dirty="0"/>
            <a:t>Plan improvement</a:t>
          </a:r>
        </a:p>
      </dgm:t>
    </dgm:pt>
    <dgm:pt modelId="{7A9FA33F-E552-D544-B2FB-6A998198BEAF}" type="parTrans" cxnId="{92F5A026-74DE-9944-9D1A-A53F4D74BC9A}">
      <dgm:prSet/>
      <dgm:spPr/>
      <dgm:t>
        <a:bodyPr/>
        <a:lstStyle/>
        <a:p>
          <a:endParaRPr lang="en-US"/>
        </a:p>
      </dgm:t>
    </dgm:pt>
    <dgm:pt modelId="{8EA5E493-9FC1-A44E-8CDF-EF0FEBFFEFFB}" type="sibTrans" cxnId="{92F5A026-74DE-9944-9D1A-A53F4D74BC9A}">
      <dgm:prSet/>
      <dgm:spPr/>
      <dgm:t>
        <a:bodyPr/>
        <a:lstStyle/>
        <a:p>
          <a:endParaRPr lang="en-US"/>
        </a:p>
      </dgm:t>
    </dgm:pt>
    <dgm:pt modelId="{48D28887-E01B-A449-9F1E-C7981DC409FD}">
      <dgm:prSet phldrT="[Text]"/>
      <dgm:spPr>
        <a:gradFill rotWithShape="0">
          <a:gsLst>
            <a:gs pos="0">
              <a:schemeClr val="accent2">
                <a:lumMod val="75000"/>
              </a:schemeClr>
            </a:gs>
            <a:gs pos="100000">
              <a:schemeClr val="accent4">
                <a:hueOff val="109740"/>
                <a:satOff val="-1376"/>
                <a:lumOff val="2698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4">
                <a:hueOff val="109740"/>
                <a:satOff val="-1376"/>
                <a:lumOff val="26980"/>
                <a:alphaOff val="0"/>
                <a:shade val="48000"/>
                <a:satMod val="180000"/>
                <a:lumMod val="94000"/>
              </a:schemeClr>
            </a:gs>
          </a:gsLst>
        </a:gradFill>
      </dgm:spPr>
      <dgm:t>
        <a:bodyPr/>
        <a:lstStyle/>
        <a:p>
          <a:r>
            <a:rPr lang="en-US" dirty="0"/>
            <a:t>Implement change</a:t>
          </a:r>
        </a:p>
      </dgm:t>
    </dgm:pt>
    <dgm:pt modelId="{2564C94D-DFBC-6B43-AC48-6027EC23D573}" type="parTrans" cxnId="{0E760C8A-CABD-8241-8222-A63299102C8B}">
      <dgm:prSet/>
      <dgm:spPr/>
      <dgm:t>
        <a:bodyPr/>
        <a:lstStyle/>
        <a:p>
          <a:endParaRPr lang="en-US"/>
        </a:p>
      </dgm:t>
    </dgm:pt>
    <dgm:pt modelId="{ED3097AB-3CDD-C242-A9CB-F98C2DA867BB}" type="sibTrans" cxnId="{0E760C8A-CABD-8241-8222-A63299102C8B}">
      <dgm:prSet/>
      <dgm:spPr/>
      <dgm:t>
        <a:bodyPr/>
        <a:lstStyle/>
        <a:p>
          <a:endParaRPr lang="en-US"/>
        </a:p>
      </dgm:t>
    </dgm:pt>
    <dgm:pt modelId="{580909AA-B945-3C4D-8C62-E7D3B1D32541}">
      <dgm:prSet/>
      <dgm:spPr>
        <a:gradFill rotWithShape="0">
          <a:gsLst>
            <a:gs pos="0">
              <a:schemeClr val="accent2">
                <a:lumMod val="75000"/>
              </a:schemeClr>
            </a:gs>
            <a:gs pos="100000">
              <a:schemeClr val="accent4">
                <a:hueOff val="137175"/>
                <a:satOff val="-1720"/>
                <a:lumOff val="33725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4">
                <a:hueOff val="137175"/>
                <a:satOff val="-1720"/>
                <a:lumOff val="33725"/>
                <a:alphaOff val="0"/>
                <a:shade val="48000"/>
                <a:satMod val="180000"/>
                <a:lumMod val="94000"/>
              </a:schemeClr>
            </a:gs>
          </a:gsLst>
        </a:gradFill>
      </dgm:spPr>
      <dgm:t>
        <a:bodyPr/>
        <a:lstStyle/>
        <a:p>
          <a:r>
            <a:rPr lang="en-US" dirty="0"/>
            <a:t>Monitoring/ re-audit</a:t>
          </a:r>
        </a:p>
      </dgm:t>
    </dgm:pt>
    <dgm:pt modelId="{ECD98FBF-313F-244E-8681-21E59CE8C642}" type="parTrans" cxnId="{13DEAA6E-9E33-1349-9007-00A3C022061E}">
      <dgm:prSet/>
      <dgm:spPr/>
      <dgm:t>
        <a:bodyPr/>
        <a:lstStyle/>
        <a:p>
          <a:endParaRPr lang="en-US"/>
        </a:p>
      </dgm:t>
    </dgm:pt>
    <dgm:pt modelId="{C755A123-817F-6847-848C-89F204D31041}" type="sibTrans" cxnId="{13DEAA6E-9E33-1349-9007-00A3C022061E}">
      <dgm:prSet/>
      <dgm:spPr/>
      <dgm:t>
        <a:bodyPr/>
        <a:lstStyle/>
        <a:p>
          <a:endParaRPr lang="en-US"/>
        </a:p>
      </dgm:t>
    </dgm:pt>
    <dgm:pt modelId="{98D78F6D-FF79-CC4A-BC26-21DD3A31A915}" type="pres">
      <dgm:prSet presAssocID="{E51A94F2-2075-AC48-9F77-47678CF80AE0}" presName="Name0" presStyleCnt="0">
        <dgm:presLayoutVars>
          <dgm:dir/>
          <dgm:resizeHandles val="exact"/>
        </dgm:presLayoutVars>
      </dgm:prSet>
      <dgm:spPr/>
    </dgm:pt>
    <dgm:pt modelId="{85137F47-9841-3849-BFA9-22A078B796B8}" type="pres">
      <dgm:prSet presAssocID="{E51A94F2-2075-AC48-9F77-47678CF80AE0}" presName="cycle" presStyleCnt="0"/>
      <dgm:spPr/>
    </dgm:pt>
    <dgm:pt modelId="{663BDFA5-817B-774F-B9C5-7916929EECDC}" type="pres">
      <dgm:prSet presAssocID="{97FB7034-D86F-5B48-B87F-21D7FCB17EE1}" presName="nodeFirstNode" presStyleLbl="node1" presStyleIdx="0" presStyleCnt="6">
        <dgm:presLayoutVars>
          <dgm:bulletEnabled val="1"/>
        </dgm:presLayoutVars>
      </dgm:prSet>
      <dgm:spPr/>
    </dgm:pt>
    <dgm:pt modelId="{51F18A2D-7442-F445-9182-5BFF1EF15A29}" type="pres">
      <dgm:prSet presAssocID="{BD42DA6C-D4F8-C74D-8797-128606AA073F}" presName="sibTransFirstNode" presStyleLbl="bgShp" presStyleIdx="0" presStyleCnt="1" custLinFactNeighborY="5191"/>
      <dgm:spPr/>
    </dgm:pt>
    <dgm:pt modelId="{A2FEF422-55BF-AD41-8CC0-865FF04889DA}" type="pres">
      <dgm:prSet presAssocID="{166E192D-7EEF-B540-98DD-5DE296686BE5}" presName="nodeFollowingNodes" presStyleLbl="node1" presStyleIdx="1" presStyleCnt="6">
        <dgm:presLayoutVars>
          <dgm:bulletEnabled val="1"/>
        </dgm:presLayoutVars>
      </dgm:prSet>
      <dgm:spPr/>
    </dgm:pt>
    <dgm:pt modelId="{DB4B6719-8376-1641-9BDC-28D9D83DE785}" type="pres">
      <dgm:prSet presAssocID="{6C1E07C4-F17A-7F4A-838F-985A82AC54CD}" presName="nodeFollowingNodes" presStyleLbl="node1" presStyleIdx="2" presStyleCnt="6">
        <dgm:presLayoutVars>
          <dgm:bulletEnabled val="1"/>
        </dgm:presLayoutVars>
      </dgm:prSet>
      <dgm:spPr/>
    </dgm:pt>
    <dgm:pt modelId="{2046A6AF-C328-E440-8E3B-9C6689DA89E6}" type="pres">
      <dgm:prSet presAssocID="{78491294-E4B7-EE4D-97BD-AAF3B78E9BA1}" presName="nodeFollowingNodes" presStyleLbl="node1" presStyleIdx="3" presStyleCnt="6">
        <dgm:presLayoutVars>
          <dgm:bulletEnabled val="1"/>
        </dgm:presLayoutVars>
      </dgm:prSet>
      <dgm:spPr/>
    </dgm:pt>
    <dgm:pt modelId="{C944BDBA-38C2-6741-8F25-6723B5FA361A}" type="pres">
      <dgm:prSet presAssocID="{48D28887-E01B-A449-9F1E-C7981DC409FD}" presName="nodeFollowingNodes" presStyleLbl="node1" presStyleIdx="4" presStyleCnt="6">
        <dgm:presLayoutVars>
          <dgm:bulletEnabled val="1"/>
        </dgm:presLayoutVars>
      </dgm:prSet>
      <dgm:spPr/>
    </dgm:pt>
    <dgm:pt modelId="{A853E029-1A32-AD4C-B9CC-C7F6388E6BB2}" type="pres">
      <dgm:prSet presAssocID="{580909AA-B945-3C4D-8C62-E7D3B1D32541}" presName="nodeFollowingNodes" presStyleLbl="node1" presStyleIdx="5" presStyleCnt="6">
        <dgm:presLayoutVars>
          <dgm:bulletEnabled val="1"/>
        </dgm:presLayoutVars>
      </dgm:prSet>
      <dgm:spPr/>
    </dgm:pt>
  </dgm:ptLst>
  <dgm:cxnLst>
    <dgm:cxn modelId="{2201D702-F39B-EB44-9FC2-96E6A4BAA12E}" type="presOf" srcId="{6C1E07C4-F17A-7F4A-838F-985A82AC54CD}" destId="{DB4B6719-8376-1641-9BDC-28D9D83DE785}" srcOrd="0" destOrd="0" presId="urn:microsoft.com/office/officeart/2005/8/layout/cycle3"/>
    <dgm:cxn modelId="{CD29D118-5EEE-0742-80D0-861A0F9FDD60}" type="presOf" srcId="{BD42DA6C-D4F8-C74D-8797-128606AA073F}" destId="{51F18A2D-7442-F445-9182-5BFF1EF15A29}" srcOrd="0" destOrd="0" presId="urn:microsoft.com/office/officeart/2005/8/layout/cycle3"/>
    <dgm:cxn modelId="{296D6B20-CF0F-7C45-9752-9F9E88322A18}" type="presOf" srcId="{166E192D-7EEF-B540-98DD-5DE296686BE5}" destId="{A2FEF422-55BF-AD41-8CC0-865FF04889DA}" srcOrd="0" destOrd="0" presId="urn:microsoft.com/office/officeart/2005/8/layout/cycle3"/>
    <dgm:cxn modelId="{92F5A026-74DE-9944-9D1A-A53F4D74BC9A}" srcId="{E51A94F2-2075-AC48-9F77-47678CF80AE0}" destId="{78491294-E4B7-EE4D-97BD-AAF3B78E9BA1}" srcOrd="3" destOrd="0" parTransId="{7A9FA33F-E552-D544-B2FB-6A998198BEAF}" sibTransId="{8EA5E493-9FC1-A44E-8CDF-EF0FEBFFEFFB}"/>
    <dgm:cxn modelId="{E2725728-F5F7-174D-97FB-3EA9C554310A}" type="presOf" srcId="{97FB7034-D86F-5B48-B87F-21D7FCB17EE1}" destId="{663BDFA5-817B-774F-B9C5-7916929EECDC}" srcOrd="0" destOrd="0" presId="urn:microsoft.com/office/officeart/2005/8/layout/cycle3"/>
    <dgm:cxn modelId="{9975BA3B-595B-9740-9BF6-B7E5C37DD35D}" type="presOf" srcId="{580909AA-B945-3C4D-8C62-E7D3B1D32541}" destId="{A853E029-1A32-AD4C-B9CC-C7F6388E6BB2}" srcOrd="0" destOrd="0" presId="urn:microsoft.com/office/officeart/2005/8/layout/cycle3"/>
    <dgm:cxn modelId="{13DEAA6E-9E33-1349-9007-00A3C022061E}" srcId="{E51A94F2-2075-AC48-9F77-47678CF80AE0}" destId="{580909AA-B945-3C4D-8C62-E7D3B1D32541}" srcOrd="5" destOrd="0" parTransId="{ECD98FBF-313F-244E-8681-21E59CE8C642}" sibTransId="{C755A123-817F-6847-848C-89F204D31041}"/>
    <dgm:cxn modelId="{D21A897D-97AA-DE40-8407-15E2860944FB}" srcId="{E51A94F2-2075-AC48-9F77-47678CF80AE0}" destId="{97FB7034-D86F-5B48-B87F-21D7FCB17EE1}" srcOrd="0" destOrd="0" parTransId="{E7AE733D-4488-BD40-A624-2E464EDC59FA}" sibTransId="{BD42DA6C-D4F8-C74D-8797-128606AA073F}"/>
    <dgm:cxn modelId="{317E9488-076B-5D44-8F6F-682BEB302670}" type="presOf" srcId="{E51A94F2-2075-AC48-9F77-47678CF80AE0}" destId="{98D78F6D-FF79-CC4A-BC26-21DD3A31A915}" srcOrd="0" destOrd="0" presId="urn:microsoft.com/office/officeart/2005/8/layout/cycle3"/>
    <dgm:cxn modelId="{0E760C8A-CABD-8241-8222-A63299102C8B}" srcId="{E51A94F2-2075-AC48-9F77-47678CF80AE0}" destId="{48D28887-E01B-A449-9F1E-C7981DC409FD}" srcOrd="4" destOrd="0" parTransId="{2564C94D-DFBC-6B43-AC48-6027EC23D573}" sibTransId="{ED3097AB-3CDD-C242-A9CB-F98C2DA867BB}"/>
    <dgm:cxn modelId="{599EACA1-31BB-BD4A-AF43-659810E1AF30}" type="presOf" srcId="{78491294-E4B7-EE4D-97BD-AAF3B78E9BA1}" destId="{2046A6AF-C328-E440-8E3B-9C6689DA89E6}" srcOrd="0" destOrd="0" presId="urn:microsoft.com/office/officeart/2005/8/layout/cycle3"/>
    <dgm:cxn modelId="{55FD56B8-D791-604A-91F1-A9D52F0CA0C1}" type="presOf" srcId="{48D28887-E01B-A449-9F1E-C7981DC409FD}" destId="{C944BDBA-38C2-6741-8F25-6723B5FA361A}" srcOrd="0" destOrd="0" presId="urn:microsoft.com/office/officeart/2005/8/layout/cycle3"/>
    <dgm:cxn modelId="{195DADC5-9D1B-F540-898F-3296818E1A14}" srcId="{E51A94F2-2075-AC48-9F77-47678CF80AE0}" destId="{6C1E07C4-F17A-7F4A-838F-985A82AC54CD}" srcOrd="2" destOrd="0" parTransId="{B40122A8-B237-CB40-A944-E2E37C091155}" sibTransId="{FC0983B4-D932-6243-BEA1-1F1285833254}"/>
    <dgm:cxn modelId="{E8542EF7-62DB-634E-9085-070F62027669}" srcId="{E51A94F2-2075-AC48-9F77-47678CF80AE0}" destId="{166E192D-7EEF-B540-98DD-5DE296686BE5}" srcOrd="1" destOrd="0" parTransId="{6ACCBABE-2986-674A-B835-F6535EE5A9C3}" sibTransId="{4EF0C827-0FF5-514D-A885-7B4B98F603C4}"/>
    <dgm:cxn modelId="{D075CCE6-7A53-AC45-A175-C1816C7DFCDC}" type="presParOf" srcId="{98D78F6D-FF79-CC4A-BC26-21DD3A31A915}" destId="{85137F47-9841-3849-BFA9-22A078B796B8}" srcOrd="0" destOrd="0" presId="urn:microsoft.com/office/officeart/2005/8/layout/cycle3"/>
    <dgm:cxn modelId="{2847AE18-E6C3-6C46-895F-A44D81981A6C}" type="presParOf" srcId="{85137F47-9841-3849-BFA9-22A078B796B8}" destId="{663BDFA5-817B-774F-B9C5-7916929EECDC}" srcOrd="0" destOrd="0" presId="urn:microsoft.com/office/officeart/2005/8/layout/cycle3"/>
    <dgm:cxn modelId="{8F5C6270-F7AF-4246-898F-0A191C834AB3}" type="presParOf" srcId="{85137F47-9841-3849-BFA9-22A078B796B8}" destId="{51F18A2D-7442-F445-9182-5BFF1EF15A29}" srcOrd="1" destOrd="0" presId="urn:microsoft.com/office/officeart/2005/8/layout/cycle3"/>
    <dgm:cxn modelId="{E9615A0E-228D-FC40-B250-EB0505EC4D5D}" type="presParOf" srcId="{85137F47-9841-3849-BFA9-22A078B796B8}" destId="{A2FEF422-55BF-AD41-8CC0-865FF04889DA}" srcOrd="2" destOrd="0" presId="urn:microsoft.com/office/officeart/2005/8/layout/cycle3"/>
    <dgm:cxn modelId="{E78F94BB-02D3-DD4C-8B71-9883BACD3ABF}" type="presParOf" srcId="{85137F47-9841-3849-BFA9-22A078B796B8}" destId="{DB4B6719-8376-1641-9BDC-28D9D83DE785}" srcOrd="3" destOrd="0" presId="urn:microsoft.com/office/officeart/2005/8/layout/cycle3"/>
    <dgm:cxn modelId="{6D124AE9-1D71-374C-86D9-5FF4F57E2903}" type="presParOf" srcId="{85137F47-9841-3849-BFA9-22A078B796B8}" destId="{2046A6AF-C328-E440-8E3B-9C6689DA89E6}" srcOrd="4" destOrd="0" presId="urn:microsoft.com/office/officeart/2005/8/layout/cycle3"/>
    <dgm:cxn modelId="{20BFC562-3D46-D641-8E3C-7C527637EA5E}" type="presParOf" srcId="{85137F47-9841-3849-BFA9-22A078B796B8}" destId="{C944BDBA-38C2-6741-8F25-6723B5FA361A}" srcOrd="5" destOrd="0" presId="urn:microsoft.com/office/officeart/2005/8/layout/cycle3"/>
    <dgm:cxn modelId="{DB0C1024-F80F-8640-BD69-873D22768146}" type="presParOf" srcId="{85137F47-9841-3849-BFA9-22A078B796B8}" destId="{A853E029-1A32-AD4C-B9CC-C7F6388E6BB2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F18A2D-7442-F445-9182-5BFF1EF15A29}">
      <dsp:nvSpPr>
        <dsp:cNvPr id="0" name=""/>
        <dsp:cNvSpPr/>
      </dsp:nvSpPr>
      <dsp:spPr>
        <a:xfrm>
          <a:off x="134734" y="138141"/>
          <a:ext cx="2754866" cy="2754866"/>
        </a:xfrm>
        <a:prstGeom prst="circularArrow">
          <a:avLst>
            <a:gd name="adj1" fmla="val 5274"/>
            <a:gd name="adj2" fmla="val 312630"/>
            <a:gd name="adj3" fmla="val 14393980"/>
            <a:gd name="adj4" fmla="val 17030604"/>
            <a:gd name="adj5" fmla="val 5477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63BDFA5-817B-774F-B9C5-7916929EECDC}">
      <dsp:nvSpPr>
        <dsp:cNvPr id="0" name=""/>
        <dsp:cNvSpPr/>
      </dsp:nvSpPr>
      <dsp:spPr>
        <a:xfrm>
          <a:off x="1038138" y="1270"/>
          <a:ext cx="948058" cy="47402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Identify standards</a:t>
          </a:r>
        </a:p>
      </dsp:txBody>
      <dsp:txXfrm>
        <a:off x="1061278" y="24410"/>
        <a:ext cx="901778" cy="427749"/>
      </dsp:txXfrm>
    </dsp:sp>
    <dsp:sp modelId="{A2FEF422-55BF-AD41-8CC0-865FF04889DA}">
      <dsp:nvSpPr>
        <dsp:cNvPr id="0" name=""/>
        <dsp:cNvSpPr/>
      </dsp:nvSpPr>
      <dsp:spPr>
        <a:xfrm>
          <a:off x="2006002" y="560066"/>
          <a:ext cx="948058" cy="474029"/>
        </a:xfrm>
        <a:prstGeom prst="roundRect">
          <a:avLst/>
        </a:prstGeom>
        <a:gradFill rotWithShape="0">
          <a:gsLst>
            <a:gs pos="0">
              <a:schemeClr val="accent4">
                <a:hueOff val="-892954"/>
                <a:satOff val="5380"/>
                <a:lumOff val="431"/>
                <a:alphaOff val="0"/>
                <a:shade val="51000"/>
                <a:satMod val="130000"/>
              </a:schemeClr>
            </a:gs>
            <a:gs pos="80000">
              <a:schemeClr val="accent4">
                <a:hueOff val="-892954"/>
                <a:satOff val="5380"/>
                <a:lumOff val="431"/>
                <a:alphaOff val="0"/>
                <a:shade val="93000"/>
                <a:satMod val="130000"/>
              </a:schemeClr>
            </a:gs>
            <a:gs pos="100000">
              <a:schemeClr val="accent4">
                <a:hueOff val="-892954"/>
                <a:satOff val="5380"/>
                <a:lumOff val="43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Collect data /evidence</a:t>
          </a:r>
        </a:p>
      </dsp:txBody>
      <dsp:txXfrm>
        <a:off x="2029142" y="583206"/>
        <a:ext cx="901778" cy="427749"/>
      </dsp:txXfrm>
    </dsp:sp>
    <dsp:sp modelId="{DB4B6719-8376-1641-9BDC-28D9D83DE785}">
      <dsp:nvSpPr>
        <dsp:cNvPr id="0" name=""/>
        <dsp:cNvSpPr/>
      </dsp:nvSpPr>
      <dsp:spPr>
        <a:xfrm>
          <a:off x="2006002" y="1677659"/>
          <a:ext cx="948058" cy="474029"/>
        </a:xfrm>
        <a:prstGeom prst="roundRect">
          <a:avLst/>
        </a:prstGeom>
        <a:gradFill rotWithShape="0">
          <a:gsLst>
            <a:gs pos="0">
              <a:schemeClr val="accent4">
                <a:hueOff val="-1785908"/>
                <a:satOff val="10760"/>
                <a:lumOff val="862"/>
                <a:alphaOff val="0"/>
                <a:shade val="51000"/>
                <a:satMod val="130000"/>
              </a:schemeClr>
            </a:gs>
            <a:gs pos="80000">
              <a:schemeClr val="accent4">
                <a:hueOff val="-1785908"/>
                <a:satOff val="10760"/>
                <a:lumOff val="862"/>
                <a:alphaOff val="0"/>
                <a:shade val="93000"/>
                <a:satMod val="130000"/>
              </a:schemeClr>
            </a:gs>
            <a:gs pos="100000">
              <a:schemeClr val="accent4">
                <a:hueOff val="-1785908"/>
                <a:satOff val="10760"/>
                <a:lumOff val="86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Compare to standards</a:t>
          </a:r>
        </a:p>
      </dsp:txBody>
      <dsp:txXfrm>
        <a:off x="2029142" y="1700799"/>
        <a:ext cx="901778" cy="427749"/>
      </dsp:txXfrm>
    </dsp:sp>
    <dsp:sp modelId="{2046A6AF-C328-E440-8E3B-9C6689DA89E6}">
      <dsp:nvSpPr>
        <dsp:cNvPr id="0" name=""/>
        <dsp:cNvSpPr/>
      </dsp:nvSpPr>
      <dsp:spPr>
        <a:xfrm>
          <a:off x="1038138" y="2236455"/>
          <a:ext cx="948058" cy="474029"/>
        </a:xfrm>
        <a:prstGeom prst="roundRect">
          <a:avLst/>
        </a:prstGeom>
        <a:gradFill rotWithShape="0">
          <a:gsLst>
            <a:gs pos="0">
              <a:schemeClr val="accent4">
                <a:hueOff val="-2678862"/>
                <a:satOff val="16139"/>
                <a:lumOff val="1294"/>
                <a:alphaOff val="0"/>
                <a:shade val="51000"/>
                <a:satMod val="130000"/>
              </a:schemeClr>
            </a:gs>
            <a:gs pos="80000">
              <a:schemeClr val="accent4">
                <a:hueOff val="-2678862"/>
                <a:satOff val="16139"/>
                <a:lumOff val="1294"/>
                <a:alphaOff val="0"/>
                <a:shade val="93000"/>
                <a:satMod val="130000"/>
              </a:schemeClr>
            </a:gs>
            <a:gs pos="100000">
              <a:schemeClr val="accent4">
                <a:hueOff val="-2678862"/>
                <a:satOff val="16139"/>
                <a:lumOff val="12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Plan improvement</a:t>
          </a:r>
        </a:p>
      </dsp:txBody>
      <dsp:txXfrm>
        <a:off x="1061278" y="2259595"/>
        <a:ext cx="901778" cy="427749"/>
      </dsp:txXfrm>
    </dsp:sp>
    <dsp:sp modelId="{C944BDBA-38C2-6741-8F25-6723B5FA361A}">
      <dsp:nvSpPr>
        <dsp:cNvPr id="0" name=""/>
        <dsp:cNvSpPr/>
      </dsp:nvSpPr>
      <dsp:spPr>
        <a:xfrm>
          <a:off x="70274" y="1677659"/>
          <a:ext cx="948058" cy="474029"/>
        </a:xfrm>
        <a:prstGeom prst="roundRect">
          <a:avLst/>
        </a:prstGeom>
        <a:gradFill rotWithShape="0">
          <a:gsLst>
            <a:gs pos="0">
              <a:schemeClr val="accent2">
                <a:lumMod val="75000"/>
              </a:schemeClr>
            </a:gs>
            <a:gs pos="100000">
              <a:schemeClr val="accent4">
                <a:hueOff val="109740"/>
                <a:satOff val="-1376"/>
                <a:lumOff val="2698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4">
                <a:hueOff val="109740"/>
                <a:satOff val="-1376"/>
                <a:lumOff val="26980"/>
                <a:alphaOff val="0"/>
                <a:shade val="48000"/>
                <a:satMod val="180000"/>
                <a:lumMod val="94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Implement change</a:t>
          </a:r>
        </a:p>
      </dsp:txBody>
      <dsp:txXfrm>
        <a:off x="93414" y="1700799"/>
        <a:ext cx="901778" cy="427749"/>
      </dsp:txXfrm>
    </dsp:sp>
    <dsp:sp modelId="{A853E029-1A32-AD4C-B9CC-C7F6388E6BB2}">
      <dsp:nvSpPr>
        <dsp:cNvPr id="0" name=""/>
        <dsp:cNvSpPr/>
      </dsp:nvSpPr>
      <dsp:spPr>
        <a:xfrm>
          <a:off x="70274" y="560066"/>
          <a:ext cx="948058" cy="474029"/>
        </a:xfrm>
        <a:prstGeom prst="roundRect">
          <a:avLst/>
        </a:prstGeom>
        <a:gradFill rotWithShape="0">
          <a:gsLst>
            <a:gs pos="0">
              <a:schemeClr val="accent2">
                <a:lumMod val="75000"/>
              </a:schemeClr>
            </a:gs>
            <a:gs pos="100000">
              <a:schemeClr val="accent4">
                <a:hueOff val="137175"/>
                <a:satOff val="-1720"/>
                <a:lumOff val="33725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4">
                <a:hueOff val="137175"/>
                <a:satOff val="-1720"/>
                <a:lumOff val="33725"/>
                <a:alphaOff val="0"/>
                <a:shade val="48000"/>
                <a:satMod val="180000"/>
                <a:lumMod val="94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Monitoring/ re-audit</a:t>
          </a:r>
        </a:p>
      </dsp:txBody>
      <dsp:txXfrm>
        <a:off x="93414" y="583206"/>
        <a:ext cx="901778" cy="4277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D7E9A2E4-6577-4566-A9AC-EECDF3754C4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38" tIns="46469" rIns="92938" bIns="46469" numCol="1" anchor="t" anchorCtr="0" compatLnSpc="1">
            <a:prstTxWarp prst="textNoShape">
              <a:avLst/>
            </a:prstTxWarp>
          </a:bodyPr>
          <a:lstStyle>
            <a:lvl1pPr defTabSz="923499">
              <a:defRPr sz="1200" b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CE8F7B32-B9A4-4D1F-844C-FAF8E5045DD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9213" y="0"/>
            <a:ext cx="29495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38" tIns="46469" rIns="92938" bIns="46469" numCol="1" anchor="t" anchorCtr="0" compatLnSpc="1">
            <a:prstTxWarp prst="textNoShape">
              <a:avLst/>
            </a:prstTxWarp>
          </a:bodyPr>
          <a:lstStyle>
            <a:lvl1pPr algn="r" defTabSz="923499">
              <a:defRPr sz="1200" b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9181AFBD-7D57-4E01-9CA3-BBA8C88D96A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2450"/>
            <a:ext cx="295116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38" tIns="46469" rIns="92938" bIns="46469" numCol="1" anchor="b" anchorCtr="0" compatLnSpc="1">
            <a:prstTxWarp prst="textNoShape">
              <a:avLst/>
            </a:prstTxWarp>
          </a:bodyPr>
          <a:lstStyle>
            <a:lvl1pPr defTabSz="923499">
              <a:defRPr sz="1200" b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D3944027-E29F-42D1-97E4-17EB2B6CBE9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9213" y="9442450"/>
            <a:ext cx="29495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38" tIns="46469" rIns="92938" bIns="46469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2A9F66B-FA73-4475-9AFD-EFDBAD34683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E61CDBC5-1250-47A7-AEF1-5CA371BFB75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38" tIns="46469" rIns="92938" bIns="46469" numCol="1" anchor="t" anchorCtr="0" compatLnSpc="1">
            <a:prstTxWarp prst="textNoShape">
              <a:avLst/>
            </a:prstTxWarp>
          </a:bodyPr>
          <a:lstStyle>
            <a:lvl1pPr defTabSz="923499">
              <a:defRPr sz="1200" b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16479081-BA5C-4955-895C-29589AA7511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9213" y="0"/>
            <a:ext cx="29495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38" tIns="46469" rIns="92938" bIns="46469" numCol="1" anchor="t" anchorCtr="0" compatLnSpc="1">
            <a:prstTxWarp prst="textNoShape">
              <a:avLst/>
            </a:prstTxWarp>
          </a:bodyPr>
          <a:lstStyle>
            <a:lvl1pPr algn="r" defTabSz="923499">
              <a:defRPr sz="1200" b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04" name="Rectangle 4">
            <a:extLst>
              <a:ext uri="{FF2B5EF4-FFF2-40B4-BE49-F238E27FC236}">
                <a16:creationId xmlns:a16="http://schemas.microsoft.com/office/drawing/2014/main" id="{53C90277-3331-46FD-B992-95400B1FF4C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2338" y="747713"/>
            <a:ext cx="4965700" cy="37242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93830897-68D7-42F6-9151-7EA7CA6F8F6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1225"/>
            <a:ext cx="5448300" cy="447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38" tIns="46469" rIns="92938" bIns="464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B3D74EED-1AA8-4167-AD96-DCF8DE4DD14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2450"/>
            <a:ext cx="295116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38" tIns="46469" rIns="92938" bIns="46469" numCol="1" anchor="b" anchorCtr="0" compatLnSpc="1">
            <a:prstTxWarp prst="textNoShape">
              <a:avLst/>
            </a:prstTxWarp>
          </a:bodyPr>
          <a:lstStyle>
            <a:lvl1pPr defTabSz="923499">
              <a:defRPr sz="1200" b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E3A6F3AF-6152-4081-9BA1-F5E6D1B3C4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9213" y="9442450"/>
            <a:ext cx="29495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38" tIns="46469" rIns="92938" bIns="46469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4C3DE7D-62B3-4665-8418-0DB8893FE9B9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FDEC2-DF3E-4D08-A694-69CAF3C4281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4284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6531C635-CE05-45EB-94AB-F361FF558E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7713" indent="-287338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0938" indent="-230188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2900" indent="-230188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3275" indent="-230188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30475" indent="-230188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87675" indent="-230188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44875" indent="-230188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02075" indent="-230188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8B35E06-982C-4F68-8D85-6D3542209533}" type="slidenum">
              <a:rPr lang="en-GB" altLang="en-US"/>
              <a:pPr eaLnBrk="1" hangingPunct="1">
                <a:spcBef>
                  <a:spcPct val="0"/>
                </a:spcBef>
              </a:pPr>
              <a:t>2</a:t>
            </a:fld>
            <a:endParaRPr lang="en-GB" altLang="en-US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12B9ACBC-E913-4BE6-A2F1-0056D98728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B48BB435-633D-4689-A0BE-DB8402AA78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I would like </a:t>
            </a:r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to thank the organizers 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for inviting UNODC to this important event and </a:t>
            </a:r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having the opportunity of presenting the work 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on drug prevention and treatment of substance use disorders to this distinguished audience of addiction medicine specialists.</a:t>
            </a:r>
          </a:p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Each person counts 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is the motto that the Prevention Treatment and Rehabilitation Section of UNODC adopted last year during a Side event at the Commission of Narcotic Drugs  which in our opinion </a:t>
            </a:r>
            <a:r>
              <a:rPr lang="en-US" altLang="en-US" sz="1400" b="1">
                <a:latin typeface="Arial" panose="020B0604020202020204" pitchFamily="34" charset="0"/>
                <a:cs typeface="Arial" panose="020B0604020202020204" pitchFamily="34" charset="0"/>
              </a:rPr>
              <a:t>embodies the spirit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 of the whole spectrum of our efforts and interventions aimed at improving the life of people affected by drug use and drug use disorders.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https://www.unodc.org/documents/drug-prevention-and-treatment/UNODC-WHO_International_Standards_Treatment_Drug_Use_Disorders_April_2020.pdf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B043A2-D014-41EC-8844-384A9D332798}" type="slidenum">
              <a:rPr lang="en-GB" altLang="en-US" smtClean="0"/>
              <a:pPr>
                <a:defRPr/>
              </a:pPr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242695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3DE7D-62B3-4665-8418-0DB8893FE9B9}" type="slidenum">
              <a:rPr lang="en-GB" altLang="en-US" smtClean="0"/>
              <a:pPr/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71209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8168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3DE7D-62B3-4665-8418-0DB8893FE9B9}" type="slidenum">
              <a:rPr lang="en-GB" altLang="en-US" smtClean="0"/>
              <a:pPr/>
              <a:t>14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142583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4549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3DE7D-62B3-4665-8418-0DB8893FE9B9}" type="slidenum">
              <a:rPr lang="en-GB" altLang="en-US" smtClean="0"/>
              <a:pPr/>
              <a:t>20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03726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>
            <a:extLst>
              <a:ext uri="{FF2B5EF4-FFF2-40B4-BE49-F238E27FC236}">
                <a16:creationId xmlns:a16="http://schemas.microsoft.com/office/drawing/2014/main" id="{4D5BF6D5-C5CB-4102-BA86-27B5D22A0AB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9213" y="9442450"/>
            <a:ext cx="29495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21" tIns="46460" rIns="92921" bIns="46460" anchor="b"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813" indent="-227013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013" indent="-22701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213" indent="-22701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413" indent="-22701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613" indent="-22701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F81AD40-D1FC-493D-8D93-A82BB70841B0}" type="slidenum">
              <a:rPr lang="en-GB" altLang="en-US" b="0"/>
              <a:pPr algn="r" eaLnBrk="1" hangingPunct="1">
                <a:spcBef>
                  <a:spcPct val="0"/>
                </a:spcBef>
              </a:pPr>
              <a:t>22</a:t>
            </a:fld>
            <a:endParaRPr lang="en-GB" altLang="en-US" b="0"/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4FDD8656-3C12-4E23-ACA7-DD882CDC44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747713"/>
            <a:ext cx="4965700" cy="3724275"/>
          </a:xfrm>
          <a:ln/>
        </p:spPr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14CC9D8E-067C-4F5B-A066-B765854C48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21" tIns="46460" rIns="92921" bIns="46460"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>
            <a:extLst>
              <a:ext uri="{FF2B5EF4-FFF2-40B4-BE49-F238E27FC236}">
                <a16:creationId xmlns:a16="http://schemas.microsoft.com/office/drawing/2014/main" id="{2EF264B8-6CB6-481F-A9A2-97F5F820384C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84213" y="3644900"/>
            <a:ext cx="7775575" cy="0"/>
          </a:xfrm>
          <a:prstGeom prst="line">
            <a:avLst/>
          </a:prstGeom>
          <a:noFill/>
          <a:ln w="25400">
            <a:solidFill>
              <a:srgbClr val="819C2B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B548E4-B115-42C4-AE2F-121F39D7C317}"/>
              </a:ext>
            </a:extLst>
          </p:cNvPr>
          <p:cNvSpPr/>
          <p:nvPr userDrawn="1"/>
        </p:nvSpPr>
        <p:spPr>
          <a:xfrm>
            <a:off x="468313" y="1557338"/>
            <a:ext cx="8064500" cy="43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4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u="none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6368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" y="1117260"/>
            <a:ext cx="3043773" cy="5751708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1398"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349565" y="480216"/>
            <a:ext cx="5105477" cy="56811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en-US" sz="2596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2596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>
              <a:defRPr lang="en-US" sz="2596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>
              <a:defRPr lang="en-US" sz="2596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>
              <a:defRPr lang="en-GB" sz="2596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349565" y="1697602"/>
            <a:ext cx="5321202" cy="4761197"/>
          </a:xfrm>
          <a:prstGeom prst="rect">
            <a:avLst/>
          </a:prstGeom>
        </p:spPr>
        <p:txBody>
          <a:bodyPr/>
          <a:lstStyle>
            <a:lvl1pPr marL="342420" indent="-342420">
              <a:spcAft>
                <a:spcPts val="599"/>
              </a:spcAft>
              <a:buClr>
                <a:srgbClr val="7A9E1A"/>
              </a:buClr>
              <a:buFont typeface="Arial" panose="020B0604020202020204" pitchFamily="34" charset="0"/>
              <a:buChar char="►"/>
              <a:defRPr lang="en-US" sz="2397" kern="120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1910" indent="-285350">
              <a:spcAft>
                <a:spcPts val="599"/>
              </a:spcAft>
              <a:buClr>
                <a:srgbClr val="7A9E1A"/>
              </a:buClr>
              <a:defRPr lang="en-US" sz="1997" b="0" kern="120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1400" indent="-228280">
              <a:spcAft>
                <a:spcPts val="599"/>
              </a:spcAft>
              <a:buClr>
                <a:srgbClr val="7A9E1A"/>
              </a:buClr>
              <a:buFont typeface="Arial" panose="020B0604020202020204" pitchFamily="34" charset="0"/>
              <a:buChar char="─"/>
              <a:defRPr lang="en-US" sz="1797" b="0" kern="120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597960" indent="-228280">
              <a:spcAft>
                <a:spcPts val="599"/>
              </a:spcAft>
              <a:buClr>
                <a:srgbClr val="7A9E1A"/>
              </a:buClr>
              <a:buFont typeface="Arial" panose="020B0604020202020204" pitchFamily="34" charset="0"/>
              <a:buChar char="─"/>
              <a:defRPr lang="en-US" sz="1797" b="0" kern="120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4520" indent="-228280">
              <a:spcAft>
                <a:spcPts val="599"/>
              </a:spcAft>
              <a:buClr>
                <a:srgbClr val="7A9E1A"/>
              </a:buClr>
              <a:buFont typeface="Arial" panose="020B0604020202020204" pitchFamily="34" charset="0"/>
              <a:buChar char="─"/>
              <a:defRPr lang="en-GB" sz="1797" b="0" kern="120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420" lvl="0" indent="-342420" algn="l" defTabSz="913120" rtl="0" eaLnBrk="1" latinLnBrk="0" hangingPunct="1">
              <a:spcBef>
                <a:spcPct val="20000"/>
              </a:spcBef>
              <a:spcAft>
                <a:spcPts val="599"/>
              </a:spcAft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►"/>
            </a:pPr>
            <a:r>
              <a:rPr lang="en-US" dirty="0"/>
              <a:t>Click to edit Master text styles</a:t>
            </a:r>
          </a:p>
          <a:p>
            <a:pPr marL="741910" lvl="1" indent="-285350" algn="l" defTabSz="913120" rtl="0" eaLnBrk="1" latinLnBrk="0" hangingPunct="1">
              <a:spcBef>
                <a:spcPct val="20000"/>
              </a:spcBef>
              <a:spcAft>
                <a:spcPts val="599"/>
              </a:spcAft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1141400" lvl="2" indent="-228280" algn="l" defTabSz="913120" rtl="0" eaLnBrk="1" latinLnBrk="0" hangingPunct="1">
              <a:spcBef>
                <a:spcPct val="20000"/>
              </a:spcBef>
              <a:spcAft>
                <a:spcPts val="599"/>
              </a:spcAft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─"/>
            </a:pPr>
            <a:r>
              <a:rPr lang="en-US" dirty="0"/>
              <a:t>Third level</a:t>
            </a:r>
          </a:p>
          <a:p>
            <a:pPr marL="1597960" lvl="3" indent="-228280" algn="l" defTabSz="913120" rtl="0" eaLnBrk="1" latinLnBrk="0" hangingPunct="1">
              <a:spcBef>
                <a:spcPct val="20000"/>
              </a:spcBef>
              <a:spcAft>
                <a:spcPts val="599"/>
              </a:spcAft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─"/>
            </a:pPr>
            <a:r>
              <a:rPr lang="en-US" dirty="0"/>
              <a:t>Fourth level</a:t>
            </a:r>
          </a:p>
          <a:p>
            <a:pPr marL="2054520" lvl="4" indent="-228280" algn="l" defTabSz="913120" rtl="0" eaLnBrk="1" latinLnBrk="0" hangingPunct="1">
              <a:spcBef>
                <a:spcPct val="20000"/>
              </a:spcBef>
              <a:spcAft>
                <a:spcPts val="599"/>
              </a:spcAft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─"/>
            </a:pPr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2941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-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17056" y="480216"/>
            <a:ext cx="7110063" cy="56811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en-US" sz="2596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2596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>
              <a:defRPr lang="en-US" sz="2596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>
              <a:defRPr lang="en-US" sz="2596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>
              <a:defRPr lang="en-GB" sz="2596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617056" y="1534781"/>
            <a:ext cx="7046997" cy="451388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2397" b="1">
                <a:solidFill>
                  <a:schemeClr val="accent5">
                    <a:lumMod val="50000"/>
                  </a:schemeClr>
                </a:solidFill>
              </a:defRPr>
            </a:lvl1pPr>
            <a:lvl2pPr marL="456560" indent="0">
              <a:buNone/>
              <a:defRPr sz="1997" b="1"/>
            </a:lvl2pPr>
            <a:lvl3pPr marL="913120" indent="0">
              <a:buNone/>
              <a:defRPr sz="1797" b="1"/>
            </a:lvl3pPr>
            <a:lvl4pPr marL="1369680" indent="0">
              <a:buNone/>
              <a:defRPr sz="1598" b="1"/>
            </a:lvl4pPr>
            <a:lvl5pPr marL="1826240" indent="0">
              <a:buNone/>
              <a:defRPr sz="1598" b="1"/>
            </a:lvl5pPr>
            <a:lvl6pPr marL="2282800" indent="0">
              <a:buNone/>
              <a:defRPr sz="1598" b="1"/>
            </a:lvl6pPr>
            <a:lvl7pPr marL="2739360" indent="0">
              <a:buNone/>
              <a:defRPr sz="1598" b="1"/>
            </a:lvl7pPr>
            <a:lvl8pPr marL="3195919" indent="0">
              <a:buNone/>
              <a:defRPr sz="1598" b="1"/>
            </a:lvl8pPr>
            <a:lvl9pPr marL="3652479" indent="0">
              <a:buNone/>
              <a:defRPr sz="159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617056" y="2130455"/>
            <a:ext cx="7190813" cy="4328347"/>
          </a:xfrm>
          <a:prstGeom prst="rect">
            <a:avLst/>
          </a:prstGeom>
        </p:spPr>
        <p:txBody>
          <a:bodyPr/>
          <a:lstStyle>
            <a:lvl1pPr marL="342420" indent="-342420">
              <a:spcAft>
                <a:spcPts val="599"/>
              </a:spcAft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►"/>
              <a:defRPr sz="2397">
                <a:solidFill>
                  <a:srgbClr val="000000"/>
                </a:solidFill>
              </a:defRPr>
            </a:lvl1pPr>
            <a:lvl2pPr>
              <a:spcAft>
                <a:spcPts val="599"/>
              </a:spcAft>
              <a:buClr>
                <a:schemeClr val="accent5">
                  <a:lumMod val="50000"/>
                </a:schemeClr>
              </a:buClr>
              <a:defRPr sz="1997" b="0">
                <a:solidFill>
                  <a:srgbClr val="000000"/>
                </a:solidFill>
              </a:defRPr>
            </a:lvl2pPr>
            <a:lvl3pPr marL="1141400" indent="-228280">
              <a:spcAft>
                <a:spcPts val="599"/>
              </a:spcAft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─"/>
              <a:defRPr sz="1797" b="0">
                <a:solidFill>
                  <a:srgbClr val="000000"/>
                </a:solidFill>
              </a:defRPr>
            </a:lvl3pPr>
            <a:lvl4pPr marL="1597960" indent="-228280">
              <a:spcAft>
                <a:spcPts val="599"/>
              </a:spcAft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─"/>
              <a:defRPr sz="1797" b="0">
                <a:solidFill>
                  <a:srgbClr val="000000"/>
                </a:solidFill>
              </a:defRPr>
            </a:lvl4pPr>
            <a:lvl5pPr marL="2054520" indent="-228280">
              <a:spcAft>
                <a:spcPts val="599"/>
              </a:spcAft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─"/>
              <a:defRPr sz="1797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35441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ab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7053" y="480216"/>
            <a:ext cx="7550353" cy="56811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en-US" sz="2596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2596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>
              <a:defRPr lang="en-US" sz="2596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>
              <a:defRPr lang="en-US" sz="2596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>
              <a:defRPr lang="en-GB" sz="2596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7"/>
          </p:nvPr>
        </p:nvSpPr>
        <p:spPr>
          <a:xfrm>
            <a:off x="687600" y="1479600"/>
            <a:ext cx="7550150" cy="4319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1152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2021/9/27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1891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18BA228-8DA2-443A-8237-FBDFA41D4DC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635375" y="66675"/>
            <a:ext cx="54467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7300" b="1"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7300" b="1"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7300" b="1"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7300" b="1"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7300" b="1"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300" b="1"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300" b="1"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300" b="1"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300" b="1"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defRPr/>
            </a:pPr>
            <a:r>
              <a:rPr lang="en-GB" altLang="en-US" sz="1400"/>
              <a:t>Treating people with respect:</a:t>
            </a:r>
          </a:p>
          <a:p>
            <a:pPr eaLnBrk="1" hangingPunct="1">
              <a:defRPr/>
            </a:pPr>
            <a:r>
              <a:rPr lang="en-GB" altLang="en-US" sz="1400"/>
              <a:t>Nothing less !...than what is provided for any other  health disorder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1811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200"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7373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defRPr sz="24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defRPr sz="24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defRPr sz="24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defRPr sz="24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414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>
            <a:extLst>
              <a:ext uri="{FF2B5EF4-FFF2-40B4-BE49-F238E27FC236}">
                <a16:creationId xmlns:a16="http://schemas.microsoft.com/office/drawing/2014/main" id="{9ECCD4AE-CDA1-451A-AB1A-BC3CEB9879AA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84213" y="4365625"/>
            <a:ext cx="7775575" cy="0"/>
          </a:xfrm>
          <a:prstGeom prst="line">
            <a:avLst/>
          </a:prstGeom>
          <a:noFill/>
          <a:ln w="254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5A0E4D-7615-40E9-B197-649C03F333AA}"/>
              </a:ext>
            </a:extLst>
          </p:cNvPr>
          <p:cNvSpPr/>
          <p:nvPr userDrawn="1"/>
        </p:nvSpPr>
        <p:spPr>
          <a:xfrm>
            <a:off x="468313" y="1341438"/>
            <a:ext cx="8280400" cy="792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780928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9785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1811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7373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7373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4750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3099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8BD5E1-3D82-46BC-8BAB-E6C593CEB134}"/>
              </a:ext>
            </a:extLst>
          </p:cNvPr>
          <p:cNvSpPr/>
          <p:nvPr userDrawn="1"/>
        </p:nvSpPr>
        <p:spPr>
          <a:xfrm>
            <a:off x="323850" y="1412875"/>
            <a:ext cx="8280400" cy="1008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24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UNODC_logo_E_unblue">
            <a:extLst>
              <a:ext uri="{FF2B5EF4-FFF2-40B4-BE49-F238E27FC236}">
                <a16:creationId xmlns:a16="http://schemas.microsoft.com/office/drawing/2014/main" id="{B3CCE5C3-5D5C-41A6-A7F4-B1043AB123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085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2667000" y="3429000"/>
            <a:ext cx="5791200" cy="579438"/>
          </a:xfrm>
        </p:spPr>
        <p:txBody>
          <a:bodyPr anchor="t">
            <a:spAutoFit/>
          </a:bodyPr>
          <a:lstStyle>
            <a:lvl1pPr>
              <a:defRPr/>
            </a:lvl1pPr>
          </a:lstStyle>
          <a:p>
            <a:r>
              <a:rPr lang="en-GB"/>
              <a:t>Mastertitelformat bearbeiten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28DB1B-98F9-4A78-98D6-E2C708119A2D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6324600" y="61722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55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-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17056" y="480212"/>
            <a:ext cx="7110063" cy="110015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en-US" sz="2596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2596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>
              <a:defRPr lang="en-US" sz="2596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>
              <a:defRPr lang="en-US" sz="2596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>
              <a:defRPr lang="en-GB" sz="2596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688966" y="2274735"/>
            <a:ext cx="7262720" cy="4184064"/>
          </a:xfrm>
          <a:prstGeom prst="rect">
            <a:avLst/>
          </a:prstGeom>
        </p:spPr>
        <p:txBody>
          <a:bodyPr/>
          <a:lstStyle>
            <a:lvl1pPr marL="342420" indent="-342420">
              <a:spcAft>
                <a:spcPts val="599"/>
              </a:spcAft>
              <a:buClr>
                <a:srgbClr val="7A9E1A"/>
              </a:buClr>
              <a:buFont typeface="Arial" panose="020B0604020202020204" pitchFamily="34" charset="0"/>
              <a:buChar char="►"/>
              <a:defRPr lang="en-US" sz="2397" kern="120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599"/>
              </a:spcAft>
              <a:buClr>
                <a:schemeClr val="accent5">
                  <a:lumMod val="50000"/>
                </a:schemeClr>
              </a:buClr>
              <a:defRPr sz="1997" b="0">
                <a:solidFill>
                  <a:srgbClr val="000000"/>
                </a:solidFill>
              </a:defRPr>
            </a:lvl2pPr>
            <a:lvl3pPr marL="1141400" indent="-228280">
              <a:spcAft>
                <a:spcPts val="599"/>
              </a:spcAft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─"/>
              <a:defRPr sz="1797" b="0">
                <a:solidFill>
                  <a:srgbClr val="000000"/>
                </a:solidFill>
              </a:defRPr>
            </a:lvl3pPr>
            <a:lvl4pPr marL="1597960" indent="-228280">
              <a:spcAft>
                <a:spcPts val="599"/>
              </a:spcAft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─"/>
              <a:defRPr sz="1797" b="0">
                <a:solidFill>
                  <a:srgbClr val="000000"/>
                </a:solidFill>
              </a:defRPr>
            </a:lvl4pPr>
            <a:lvl5pPr marL="2054520" indent="-228280">
              <a:spcAft>
                <a:spcPts val="599"/>
              </a:spcAft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─"/>
              <a:defRPr sz="1797" b="0">
                <a:solidFill>
                  <a:srgbClr val="000000"/>
                </a:solidFill>
              </a:defRPr>
            </a:lvl5pPr>
          </a:lstStyle>
          <a:p>
            <a:pPr marL="342420" lvl="0" indent="-342420" algn="l" defTabSz="913120" rtl="0" eaLnBrk="1" latinLnBrk="0" hangingPunct="1">
              <a:spcBef>
                <a:spcPct val="20000"/>
              </a:spcBef>
              <a:spcAft>
                <a:spcPts val="599"/>
              </a:spcAft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►"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2216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Columns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17056" y="480216"/>
            <a:ext cx="7110063" cy="56811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en-US" sz="2596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2596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>
              <a:defRPr lang="en-US" sz="2596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>
              <a:defRPr lang="en-US" sz="2596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>
              <a:defRPr lang="en-GB" sz="2596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617056" y="1534781"/>
            <a:ext cx="7046997" cy="451388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2397" b="1">
                <a:solidFill>
                  <a:schemeClr val="accent5">
                    <a:lumMod val="50000"/>
                  </a:schemeClr>
                </a:solidFill>
              </a:defRPr>
            </a:lvl1pPr>
            <a:lvl2pPr marL="456560" indent="0">
              <a:buNone/>
              <a:defRPr sz="1997" b="1"/>
            </a:lvl2pPr>
            <a:lvl3pPr marL="913120" indent="0">
              <a:buNone/>
              <a:defRPr sz="1797" b="1"/>
            </a:lvl3pPr>
            <a:lvl4pPr marL="1369680" indent="0">
              <a:buNone/>
              <a:defRPr sz="1598" b="1"/>
            </a:lvl4pPr>
            <a:lvl5pPr marL="1826240" indent="0">
              <a:buNone/>
              <a:defRPr sz="1598" b="1"/>
            </a:lvl5pPr>
            <a:lvl6pPr marL="2282800" indent="0">
              <a:buNone/>
              <a:defRPr sz="1598" b="1"/>
            </a:lvl6pPr>
            <a:lvl7pPr marL="2739360" indent="0">
              <a:buNone/>
              <a:defRPr sz="1598" b="1"/>
            </a:lvl7pPr>
            <a:lvl8pPr marL="3195919" indent="0">
              <a:buNone/>
              <a:defRPr sz="1598" b="1"/>
            </a:lvl8pPr>
            <a:lvl9pPr marL="3652479" indent="0">
              <a:buNone/>
              <a:defRPr sz="159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642204" y="2274734"/>
            <a:ext cx="3440030" cy="4112071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spcAft>
                <a:spcPts val="599"/>
              </a:spcAft>
              <a:buFontTx/>
              <a:buNone/>
              <a:defRPr sz="1997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4292624" y="2274734"/>
            <a:ext cx="3368546" cy="4112071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599"/>
              </a:spcAft>
              <a:buFontTx/>
              <a:buNone/>
              <a:defRPr sz="1997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3665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EDBC4841-B883-449F-8F2B-BE9FFEBFD6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991C7D2-7472-445D-BA4B-A71F91CBCA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" name="Line 4">
            <a:extLst>
              <a:ext uri="{FF2B5EF4-FFF2-40B4-BE49-F238E27FC236}">
                <a16:creationId xmlns:a16="http://schemas.microsoft.com/office/drawing/2014/main" id="{7C9B00E4-E261-4B47-B24E-0331595AE8EB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84213" y="1773238"/>
            <a:ext cx="7775575" cy="0"/>
          </a:xfrm>
          <a:prstGeom prst="line">
            <a:avLst/>
          </a:prstGeom>
          <a:noFill/>
          <a:ln w="254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BFAB76-DA52-4F53-8F18-5BCFFA909BB1}"/>
              </a:ext>
            </a:extLst>
          </p:cNvPr>
          <p:cNvSpPr/>
          <p:nvPr userDrawn="1"/>
        </p:nvSpPr>
        <p:spPr>
          <a:xfrm>
            <a:off x="0" y="0"/>
            <a:ext cx="9144000" cy="60801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030" name="Picture 10">
            <a:extLst>
              <a:ext uri="{FF2B5EF4-FFF2-40B4-BE49-F238E27FC236}">
                <a16:creationId xmlns:a16="http://schemas.microsoft.com/office/drawing/2014/main" id="{0C26112E-E322-4341-A326-6EE192A10991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20650"/>
            <a:ext cx="251936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70" r:id="rId1"/>
    <p:sldLayoutId id="2147484171" r:id="rId2"/>
    <p:sldLayoutId id="2147484172" r:id="rId3"/>
    <p:sldLayoutId id="2147484168" r:id="rId4"/>
    <p:sldLayoutId id="2147484169" r:id="rId5"/>
    <p:sldLayoutId id="2147484173" r:id="rId6"/>
    <p:sldLayoutId id="2147484174" r:id="rId7"/>
    <p:sldLayoutId id="2147484176" r:id="rId8"/>
    <p:sldLayoutId id="2147484177" r:id="rId9"/>
    <p:sldLayoutId id="2147484178" r:id="rId10"/>
    <p:sldLayoutId id="2147484179" r:id="rId11"/>
    <p:sldLayoutId id="2147484181" r:id="rId12"/>
    <p:sldLayoutId id="214748418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 Narrow" panose="020B060602020203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 Narrow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 Narrow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 Narrow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 Narrow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lizabeth.saenz@un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odc.org/treatment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B2F391F-1E9C-4F2C-980D-77BD933AB72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C7CA0D1-8B49-4675-8A5E-57C7F64475C1}"/>
              </a:ext>
            </a:extLst>
          </p:cNvPr>
          <p:cNvSpPr/>
          <p:nvPr/>
        </p:nvSpPr>
        <p:spPr>
          <a:xfrm>
            <a:off x="7116644" y="452677"/>
            <a:ext cx="15936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1800" b="1" dirty="0">
                <a:solidFill>
                  <a:schemeClr val="tx1"/>
                </a:solidFill>
                <a:latin typeface="+mn-lt"/>
              </a:rPr>
              <a:t>FGAI4H-M-046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6F58C8-2F54-4864-94DC-A069EA8D2640}"/>
              </a:ext>
            </a:extLst>
          </p:cNvPr>
          <p:cNvSpPr/>
          <p:nvPr/>
        </p:nvSpPr>
        <p:spPr>
          <a:xfrm>
            <a:off x="5308969" y="822009"/>
            <a:ext cx="34013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800" b="0" dirty="0">
                <a:solidFill>
                  <a:schemeClr val="tx1"/>
                </a:solidFill>
                <a:latin typeface="+mn-lt"/>
              </a:rPr>
              <a:t>E-meeting, 28-30 September 2021</a:t>
            </a:r>
            <a:endParaRPr lang="en-GB" sz="1800" b="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14" name="Table 2">
            <a:extLst>
              <a:ext uri="{FF2B5EF4-FFF2-40B4-BE49-F238E27FC236}">
                <a16:creationId xmlns:a16="http://schemas.microsoft.com/office/drawing/2014/main" id="{F23ADA95-2EB2-45F5-AA21-8B52FA9A9E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7505103"/>
              </p:ext>
            </p:extLst>
          </p:nvPr>
        </p:nvGraphicFramePr>
        <p:xfrm>
          <a:off x="539552" y="2636912"/>
          <a:ext cx="8064896" cy="36804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92477">
                  <a:extLst>
                    <a:ext uri="{9D8B030D-6E8A-4147-A177-3AD203B41FA5}">
                      <a16:colId xmlns:a16="http://schemas.microsoft.com/office/drawing/2014/main" val="3760236376"/>
                    </a:ext>
                  </a:extLst>
                </a:gridCol>
                <a:gridCol w="3532059">
                  <a:extLst>
                    <a:ext uri="{9D8B030D-6E8A-4147-A177-3AD203B41FA5}">
                      <a16:colId xmlns:a16="http://schemas.microsoft.com/office/drawing/2014/main" val="4118390399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3689152469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Source: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UNODC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43626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Title: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/>
                        </a:rPr>
                        <a:t>International Standards for treatment of drug use disorders and  Quality Assurance mechanisms: Digital solutions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6812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Purpose:</a:t>
                      </a:r>
                      <a:endParaRPr lang="en-GB" sz="1800" b="1" dirty="0"/>
                    </a:p>
                  </a:txBody>
                  <a:tcPr marL="68580" marR="68580" marT="34290" marB="3429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Discussion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44582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Contact:</a:t>
                      </a:r>
                      <a:endParaRPr lang="en-GB" sz="1800" b="1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Elizabeth </a:t>
                      </a:r>
                      <a:r>
                        <a:rPr lang="en-GB" sz="1800" dirty="0" err="1">
                          <a:solidFill>
                            <a:schemeClr val="tx1"/>
                          </a:solidFill>
                        </a:rPr>
                        <a:t>Sáenz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Liaison Officer, Geneva</a:t>
                      </a:r>
                    </a:p>
                    <a:p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Prevention, Treatment, and Rehabilitation Section</a:t>
                      </a:r>
                    </a:p>
                    <a:p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UN Office on Drugs and Crime</a:t>
                      </a: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E-mail: 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hlinkClick r:id="rId3"/>
                        </a:rPr>
                        <a:t>elizabeth.saenz@un.org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874149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Abstract:</a:t>
                      </a:r>
                      <a:endParaRPr lang="en-GB" sz="1800" b="1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This PPT contains an introduction to the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UNODC</a:t>
                      </a:r>
                      <a:r>
                        <a:rPr lang="en-US" sz="1800" dirty="0"/>
                        <a:t> work on </a:t>
                      </a:r>
                      <a:r>
                        <a:rPr lang="en-US" sz="1800" dirty="0">
                          <a:effectLst/>
                          <a:latin typeface="+mn-lt"/>
                          <a:ea typeface="Arial Unicode MS" panose="020B0604020202020204"/>
                        </a:rPr>
                        <a:t>International Standards for treatment of drug use disorders and Quality Assurance mechanisms, and three ideas for future projects</a:t>
                      </a:r>
                      <a:r>
                        <a:rPr lang="en-US" sz="1800" dirty="0"/>
                        <a:t>.</a:t>
                      </a:r>
                      <a:endParaRPr lang="en-GB" sz="1800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7947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3934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611560" y="1052736"/>
            <a:ext cx="8424936" cy="568115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  <a:ea typeface="Arial Unicode MS" panose="020B0604020202020204"/>
              </a:rPr>
              <a:t>Development of UNOCD QA tools: conclusions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560" y="2132856"/>
            <a:ext cx="7920880" cy="4176464"/>
          </a:xfrm>
        </p:spPr>
        <p:txBody>
          <a:bodyPr/>
          <a:lstStyle/>
          <a:p>
            <a:r>
              <a:rPr lang="en-US" sz="1800" dirty="0">
                <a:latin typeface="Arial Unicode MS"/>
              </a:rPr>
              <a:t>The International expert group recommended 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>
                <a:latin typeface="Arial Unicode MS"/>
              </a:rPr>
              <a:t>‘The International Standards’ is </a:t>
            </a:r>
            <a:r>
              <a:rPr lang="en-US" sz="1800" b="1" dirty="0">
                <a:latin typeface="Arial Unicode MS"/>
              </a:rPr>
              <a:t>a mix </a:t>
            </a:r>
            <a:r>
              <a:rPr lang="en-US" sz="1800" dirty="0">
                <a:latin typeface="Arial Unicode MS"/>
              </a:rPr>
              <a:t>of local system guidance, clinical guidelines for drug treatment services and standards. QA tools should separate the elements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>
                <a:latin typeface="Arial Unicode MS"/>
              </a:rPr>
              <a:t>Drug service standards have </a:t>
            </a:r>
            <a:r>
              <a:rPr lang="en-US" sz="1800" b="1" dirty="0">
                <a:latin typeface="Arial Unicode MS"/>
              </a:rPr>
              <a:t>core</a:t>
            </a:r>
            <a:r>
              <a:rPr lang="en-US" sz="1800" dirty="0">
                <a:latin typeface="Arial Unicode MS"/>
              </a:rPr>
              <a:t> elements </a:t>
            </a:r>
            <a:r>
              <a:rPr lang="en-US" sz="1800" b="1" dirty="0">
                <a:latin typeface="Arial Unicode MS"/>
              </a:rPr>
              <a:t>applicable to all types or modalities of services</a:t>
            </a:r>
            <a:r>
              <a:rPr lang="en-US" sz="1800" dirty="0">
                <a:latin typeface="Arial Unicode MS"/>
              </a:rPr>
              <a:t>: management; care; patients rights and responsibilities and </a:t>
            </a:r>
            <a:r>
              <a:rPr lang="en-US" sz="1800" b="1" dirty="0">
                <a:latin typeface="Arial Unicode MS"/>
              </a:rPr>
              <a:t>optional elements</a:t>
            </a:r>
            <a:r>
              <a:rPr lang="en-US" sz="1800" dirty="0">
                <a:latin typeface="Arial Unicode MS"/>
              </a:rPr>
              <a:t>: interventions, setting, target group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>
                <a:latin typeface="Arial Unicode MS"/>
              </a:rPr>
              <a:t>Drug treatment system standards could be </a:t>
            </a:r>
            <a:r>
              <a:rPr lang="en-US" sz="1800" b="1" dirty="0">
                <a:latin typeface="Arial Unicode MS"/>
              </a:rPr>
              <a:t>separated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>
                <a:latin typeface="Arial Unicode MS"/>
              </a:rPr>
              <a:t>Development of full </a:t>
            </a:r>
            <a:r>
              <a:rPr lang="en-US" sz="1800" b="1" dirty="0">
                <a:latin typeface="Arial Unicode MS"/>
              </a:rPr>
              <a:t>accreditation system was thought not feasible at this stage </a:t>
            </a:r>
            <a:r>
              <a:rPr lang="en-US" sz="1800" dirty="0">
                <a:latin typeface="Arial Unicode MS"/>
              </a:rPr>
              <a:t>due to: the range of systems already in place in different countries; accreditation requires resources and can be litigious; and vast range in ‘readiness’ for QA </a:t>
            </a:r>
          </a:p>
        </p:txBody>
      </p:sp>
    </p:spTree>
    <p:extLst>
      <p:ext uri="{BB962C8B-B14F-4D97-AF65-F5344CB8AC3E}">
        <p14:creationId xmlns:p14="http://schemas.microsoft.com/office/powerpoint/2010/main" val="173938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656928" y="1132693"/>
            <a:ext cx="7110063" cy="56811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Development of UNOCD QA tools: actions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626566" y="1945315"/>
            <a:ext cx="7915384" cy="2162145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sz="1800" dirty="0">
                <a:ea typeface="Arial Unicode MS"/>
              </a:rPr>
              <a:t>A consultant was appointed from the expert group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>
                <a:ea typeface="Arial Unicode MS"/>
              </a:rPr>
              <a:t>The consultant worked with the expert group and UNODC/WHO to develop QA tools by the end of March 2017. 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>
                <a:ea typeface="Arial Unicode MS"/>
              </a:rPr>
              <a:t>Two sets of QA tools were developed: </a:t>
            </a:r>
            <a:r>
              <a:rPr lang="en-US" sz="1800" b="1" dirty="0">
                <a:solidFill>
                  <a:schemeClr val="tx2">
                    <a:lumMod val="75000"/>
                  </a:schemeClr>
                </a:solidFill>
                <a:ea typeface="Arial Unicode MS"/>
              </a:rPr>
              <a:t>SERVICES &amp; SYSTEM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>
                <a:ea typeface="Arial Unicode MS"/>
              </a:rPr>
              <a:t>Expert group were unable to agree on what standards and criteria were ‘essential’.</a:t>
            </a:r>
          </a:p>
        </p:txBody>
      </p:sp>
      <p:sp>
        <p:nvSpPr>
          <p:cNvPr id="6" name="Rectangle 5"/>
          <p:cNvSpPr/>
          <p:nvPr/>
        </p:nvSpPr>
        <p:spPr>
          <a:xfrm>
            <a:off x="1043608" y="4653136"/>
            <a:ext cx="1224136" cy="1152128"/>
          </a:xfrm>
          <a:prstGeom prst="rect">
            <a:avLst/>
          </a:prstGeom>
          <a:solidFill>
            <a:srgbClr val="660066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923928" y="4653136"/>
            <a:ext cx="1368152" cy="1296144"/>
          </a:xfrm>
          <a:prstGeom prst="rect">
            <a:avLst/>
          </a:prstGeom>
          <a:solidFill>
            <a:srgbClr val="4F81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835696" y="4869160"/>
            <a:ext cx="648072" cy="720080"/>
          </a:xfrm>
          <a:prstGeom prst="ellipse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flipH="1">
            <a:off x="3563888" y="4960332"/>
            <a:ext cx="720080" cy="628908"/>
          </a:xfrm>
          <a:prstGeom prst="ellipse">
            <a:avLst/>
          </a:prstGeom>
          <a:solidFill>
            <a:srgbClr val="4F81BD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flipH="1" flipV="1">
            <a:off x="1259632" y="4221088"/>
            <a:ext cx="720080" cy="648072"/>
          </a:xfrm>
          <a:prstGeom prst="ellipse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283968" y="4259416"/>
            <a:ext cx="720080" cy="681752"/>
          </a:xfrm>
          <a:prstGeom prst="ellipse">
            <a:avLst/>
          </a:prstGeom>
          <a:solidFill>
            <a:srgbClr val="4F81BD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032657" y="6310290"/>
            <a:ext cx="5472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</a:rPr>
              <a:t>    SYSTEM 	                  SERVICE 	 </a:t>
            </a:r>
          </a:p>
        </p:txBody>
      </p:sp>
      <p:sp>
        <p:nvSpPr>
          <p:cNvPr id="5" name="Plus 4"/>
          <p:cNvSpPr/>
          <p:nvPr/>
        </p:nvSpPr>
        <p:spPr>
          <a:xfrm>
            <a:off x="2771800" y="5157192"/>
            <a:ext cx="576064" cy="504056"/>
          </a:xfrm>
          <a:prstGeom prst="mathPlus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Equal 7"/>
          <p:cNvSpPr/>
          <p:nvPr/>
        </p:nvSpPr>
        <p:spPr>
          <a:xfrm>
            <a:off x="5724128" y="5157192"/>
            <a:ext cx="720080" cy="576064"/>
          </a:xfrm>
          <a:prstGeom prst="mathEqual">
            <a:avLst/>
          </a:prstGeom>
          <a:solidFill>
            <a:srgbClr val="0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A27AD9C-D234-424A-AFE9-4294EE6E72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8092" y="3949896"/>
            <a:ext cx="1769292" cy="249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59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323528" y="816673"/>
            <a:ext cx="8280920" cy="1100159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System standards to encourage system planning, funding &amp; monitoring in line with WHO/UNODC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type="body" sz="quarter" idx="15"/>
          </p:nvPr>
        </p:nvSpPr>
        <p:spPr>
          <a:xfrm>
            <a:off x="467544" y="1911369"/>
            <a:ext cx="7992888" cy="4685983"/>
          </a:xfrm>
        </p:spPr>
        <p:txBody>
          <a:bodyPr/>
          <a:lstStyle/>
          <a:p>
            <a:pPr marL="0" indent="0">
              <a:buNone/>
            </a:pPr>
            <a:r>
              <a:rPr lang="en-GB" sz="1800" b="1" dirty="0">
                <a:solidFill>
                  <a:srgbClr val="000000"/>
                </a:solidFill>
              </a:rPr>
              <a:t>System 1: </a:t>
            </a:r>
            <a:r>
              <a:rPr lang="en-GB" sz="1800" dirty="0">
                <a:solidFill>
                  <a:srgbClr val="000000"/>
                </a:solidFill>
              </a:rPr>
              <a:t>A local strategic partnership group plans and co-ordinates the local drug treatment system in line with UN/WHO ‘International Standards</a:t>
            </a:r>
          </a:p>
          <a:p>
            <a:pPr marL="0" indent="0">
              <a:buNone/>
            </a:pPr>
            <a:r>
              <a:rPr lang="en-GB" sz="1800" b="1" dirty="0">
                <a:solidFill>
                  <a:srgbClr val="000000"/>
                </a:solidFill>
              </a:rPr>
              <a:t>System 2:  </a:t>
            </a:r>
            <a:r>
              <a:rPr lang="en-GB" sz="1800" dirty="0">
                <a:solidFill>
                  <a:srgbClr val="000000"/>
                </a:solidFill>
              </a:rPr>
              <a:t>There is a routine local assessment of need for drug treatment</a:t>
            </a:r>
          </a:p>
          <a:p>
            <a:pPr marL="0" indent="0">
              <a:buNone/>
            </a:pPr>
            <a:r>
              <a:rPr lang="en-GB" sz="1800" b="1" dirty="0">
                <a:solidFill>
                  <a:srgbClr val="000000"/>
                </a:solidFill>
              </a:rPr>
              <a:t>System 3: </a:t>
            </a:r>
            <a:r>
              <a:rPr lang="en-GB" sz="1800" dirty="0">
                <a:solidFill>
                  <a:srgbClr val="000000"/>
                </a:solidFill>
              </a:rPr>
              <a:t>There is a local 3-5 year strategic plan for a drug treatment system in line with ‘International Standards’</a:t>
            </a:r>
            <a:endParaRPr lang="en-GB" sz="1800" dirty="0"/>
          </a:p>
          <a:p>
            <a:pPr marL="0" indent="0">
              <a:buNone/>
            </a:pPr>
            <a:r>
              <a:rPr lang="en-GB" sz="1800" b="1" dirty="0">
                <a:solidFill>
                  <a:srgbClr val="000000"/>
                </a:solidFill>
              </a:rPr>
              <a:t>System 4: </a:t>
            </a:r>
            <a:r>
              <a:rPr lang="en-GB" sz="1800" dirty="0">
                <a:solidFill>
                  <a:srgbClr val="000000"/>
                </a:solidFill>
              </a:rPr>
              <a:t>Drug treatment is planned and funded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000000"/>
                </a:solidFill>
              </a:rPr>
              <a:t> in line with  ‘International Standards’	</a:t>
            </a:r>
            <a:endParaRPr lang="en-GB" sz="1800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GB" sz="1800" b="1" dirty="0">
                <a:solidFill>
                  <a:srgbClr val="000000"/>
                </a:solidFill>
              </a:rPr>
              <a:t>System 5: </a:t>
            </a:r>
            <a:r>
              <a:rPr lang="en-GB" sz="1800" dirty="0">
                <a:solidFill>
                  <a:srgbClr val="000000"/>
                </a:solidFill>
              </a:rPr>
              <a:t>Local planners and funders 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000000"/>
                </a:solidFill>
              </a:rPr>
              <a:t>support on-going system 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000000"/>
                </a:solidFill>
              </a:rPr>
              <a:t>quality improvement</a:t>
            </a:r>
            <a:endParaRPr lang="en-US" sz="1800" dirty="0">
              <a:solidFill>
                <a:srgbClr val="000000"/>
              </a:solidFill>
            </a:endParaRPr>
          </a:p>
          <a:p>
            <a:endParaRPr lang="en-US" sz="1800" dirty="0">
              <a:solidFill>
                <a:srgbClr val="000000"/>
              </a:solidFill>
            </a:endParaRPr>
          </a:p>
        </p:txBody>
      </p:sp>
      <p:pic>
        <p:nvPicPr>
          <p:cNvPr id="4" name="Content Placeholder 5" descr="NHScommissioning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724" r="-34724"/>
          <a:stretch>
            <a:fillRect/>
          </a:stretch>
        </p:blipFill>
        <p:spPr>
          <a:xfrm>
            <a:off x="4636484" y="3501008"/>
            <a:ext cx="4860354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620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179513" y="480216"/>
            <a:ext cx="7987894" cy="568115"/>
          </a:xfrm>
        </p:spPr>
        <p:txBody>
          <a:bodyPr/>
          <a:lstStyle/>
          <a:p>
            <a:r>
              <a:rPr lang="en-US" sz="2800" dirty="0"/>
              <a:t>Structure of UNODC quality assurance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/>
          </p:nvPr>
        </p:nvSpPr>
        <p:spPr>
          <a:xfrm>
            <a:off x="576062" y="999077"/>
            <a:ext cx="8278398" cy="674573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  <a:ea typeface="Arial Unicode MS"/>
              </a:rPr>
              <a:t>Standard statements criterion that are measurable</a:t>
            </a:r>
            <a:endParaRPr lang="en-US" dirty="0">
              <a:ea typeface="Arial Unicode MS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611560" y="3573016"/>
          <a:ext cx="8207402" cy="2067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9702800" imgH="2286000" progId="Word.Document.12">
                  <p:embed/>
                </p:oleObj>
              </mc:Choice>
              <mc:Fallback>
                <p:oleObj name="Document" r:id="rId2" imgW="9702800" imgH="2286000" progId="Word.Document.12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11560" y="3573016"/>
                        <a:ext cx="8207402" cy="2067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Oval Callout 7"/>
          <p:cNvSpPr/>
          <p:nvPr/>
        </p:nvSpPr>
        <p:spPr>
          <a:xfrm>
            <a:off x="1619672" y="2276872"/>
            <a:ext cx="1440160" cy="792088"/>
          </a:xfrm>
          <a:prstGeom prst="wedgeEllipseCallout">
            <a:avLst>
              <a:gd name="adj1" fmla="val 35288"/>
              <a:gd name="adj2" fmla="val 143730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835697" y="2420888"/>
            <a:ext cx="115212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Standard</a:t>
            </a:r>
          </a:p>
          <a:p>
            <a:r>
              <a:rPr lang="en-US" sz="1600" dirty="0">
                <a:solidFill>
                  <a:srgbClr val="000000"/>
                </a:solidFill>
              </a:rPr>
              <a:t>statement</a:t>
            </a:r>
          </a:p>
        </p:txBody>
      </p:sp>
      <p:sp>
        <p:nvSpPr>
          <p:cNvPr id="10" name="Oval Callout 9"/>
          <p:cNvSpPr/>
          <p:nvPr/>
        </p:nvSpPr>
        <p:spPr>
          <a:xfrm>
            <a:off x="4572000" y="2366210"/>
            <a:ext cx="1296737" cy="630741"/>
          </a:xfrm>
          <a:prstGeom prst="wedgeEllipseCallout">
            <a:avLst>
              <a:gd name="adj1" fmla="val -14223"/>
              <a:gd name="adj2" fmla="val 220545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Scoring</a:t>
            </a:r>
          </a:p>
        </p:txBody>
      </p:sp>
      <p:sp>
        <p:nvSpPr>
          <p:cNvPr id="11" name="Oval Callout 10"/>
          <p:cNvSpPr/>
          <p:nvPr/>
        </p:nvSpPr>
        <p:spPr>
          <a:xfrm>
            <a:off x="6516216" y="2420888"/>
            <a:ext cx="1728192" cy="648072"/>
          </a:xfrm>
          <a:prstGeom prst="wedgeEllipseCallout">
            <a:avLst>
              <a:gd name="adj1" fmla="val -1809"/>
              <a:gd name="adj2" fmla="val 203140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Evidence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</a:rPr>
              <a:t>or data</a:t>
            </a:r>
          </a:p>
        </p:txBody>
      </p:sp>
      <p:sp>
        <p:nvSpPr>
          <p:cNvPr id="12" name="Oval Callout 11"/>
          <p:cNvSpPr/>
          <p:nvPr/>
        </p:nvSpPr>
        <p:spPr>
          <a:xfrm>
            <a:off x="173789" y="2366211"/>
            <a:ext cx="1236782" cy="526716"/>
          </a:xfrm>
          <a:prstGeom prst="wedgeEllipseCallout">
            <a:avLst>
              <a:gd name="adj1" fmla="val -10328"/>
              <a:gd name="adj2" fmla="val 314624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Criteria</a:t>
            </a:r>
          </a:p>
        </p:txBody>
      </p:sp>
      <p:sp>
        <p:nvSpPr>
          <p:cNvPr id="13" name="Oval Callout 12"/>
          <p:cNvSpPr/>
          <p:nvPr/>
        </p:nvSpPr>
        <p:spPr>
          <a:xfrm>
            <a:off x="173789" y="5805264"/>
            <a:ext cx="1157851" cy="720080"/>
          </a:xfrm>
          <a:prstGeom prst="wedgeEllipseCallout">
            <a:avLst>
              <a:gd name="adj1" fmla="val 144636"/>
              <a:gd name="adj2" fmla="val -100348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Notes</a:t>
            </a:r>
          </a:p>
        </p:txBody>
      </p:sp>
    </p:spTree>
    <p:extLst>
      <p:ext uri="{BB962C8B-B14F-4D97-AF65-F5344CB8AC3E}">
        <p14:creationId xmlns:p14="http://schemas.microsoft.com/office/powerpoint/2010/main" val="12896771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smiley survey.jpeg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4978" r="273" b="94"/>
          <a:stretch/>
        </p:blipFill>
        <p:spPr>
          <a:xfrm>
            <a:off x="672974" y="3707638"/>
            <a:ext cx="2037411" cy="1404180"/>
          </a:xfrm>
        </p:spPr>
      </p:pic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251521" y="1060685"/>
            <a:ext cx="8712968" cy="568115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  <a:latin typeface="Arial Unicode MS"/>
              </a:rPr>
              <a:t>Evidence is critical to objectively assess services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987824" y="1961456"/>
            <a:ext cx="5760640" cy="4896544"/>
          </a:xfrm>
        </p:spPr>
        <p:txBody>
          <a:bodyPr/>
          <a:lstStyle/>
          <a:p>
            <a:pPr marL="0" indent="0">
              <a:buClr>
                <a:schemeClr val="accent4">
                  <a:lumMod val="75000"/>
                </a:schemeClr>
              </a:buClr>
              <a:buNone/>
            </a:pPr>
            <a:r>
              <a:rPr lang="en-US" sz="1800" b="1" dirty="0"/>
              <a:t>Evidence required from a drug treatment services includes:</a:t>
            </a:r>
          </a:p>
          <a:p>
            <a:pPr marL="0" indent="0">
              <a:buClr>
                <a:schemeClr val="accent4">
                  <a:lumMod val="75000"/>
                </a:schemeClr>
              </a:buClr>
              <a:buNone/>
            </a:pPr>
            <a:endParaRPr lang="en-US" sz="1800" b="1" dirty="0"/>
          </a:p>
          <a:p>
            <a:pPr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800" b="1" dirty="0"/>
              <a:t>Service documents: </a:t>
            </a:r>
          </a:p>
          <a:p>
            <a:pPr lvl="1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800" dirty="0"/>
              <a:t>Annual plans, financial documents, clinical protocols, policies and procedures etc</a:t>
            </a:r>
          </a:p>
          <a:p>
            <a:pPr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800" b="1" dirty="0"/>
              <a:t>Service monitoring data</a:t>
            </a:r>
            <a:endParaRPr lang="en-US" sz="1800" dirty="0"/>
          </a:p>
          <a:p>
            <a:pPr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800" b="1" dirty="0"/>
              <a:t>2 surveys</a:t>
            </a:r>
          </a:p>
          <a:p>
            <a:pPr lvl="1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800" dirty="0"/>
              <a:t>Patients survey (30 current patients)</a:t>
            </a:r>
          </a:p>
          <a:p>
            <a:pPr lvl="1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800" dirty="0"/>
              <a:t>Staff survey (up to 30 current staff)</a:t>
            </a:r>
          </a:p>
          <a:p>
            <a:pPr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800" b="1" dirty="0"/>
              <a:t>2 audits</a:t>
            </a:r>
          </a:p>
          <a:p>
            <a:pPr lvl="1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800" dirty="0"/>
              <a:t>Patient records or case notes</a:t>
            </a:r>
          </a:p>
          <a:p>
            <a:pPr lvl="1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800" dirty="0"/>
              <a:t>Staff human resource records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endParaRPr lang="en-US" sz="1800" dirty="0"/>
          </a:p>
        </p:txBody>
      </p:sp>
      <p:pic>
        <p:nvPicPr>
          <p:cNvPr id="11" name="Picture 10" descr="audit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398166"/>
            <a:ext cx="1965404" cy="1239939"/>
          </a:xfrm>
          <a:prstGeom prst="rect">
            <a:avLst/>
          </a:prstGeom>
        </p:spPr>
      </p:pic>
      <p:pic>
        <p:nvPicPr>
          <p:cNvPr id="12" name="Picture 11" descr="documents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1854756"/>
            <a:ext cx="2304256" cy="141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3297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251520" y="692696"/>
            <a:ext cx="8424936" cy="1100159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Rating a service against standards creates a ‘scorecard BRAG rating’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231578" y="2004001"/>
            <a:ext cx="4032448" cy="4469959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/>
              <a:t>% or BRAG rating </a:t>
            </a:r>
          </a:p>
          <a:p>
            <a:pPr marL="0" indent="0">
              <a:buNone/>
            </a:pPr>
            <a:r>
              <a:rPr lang="en-US" sz="1800" b="1" dirty="0"/>
              <a:t>(Blue/Red/Amber/Green) </a:t>
            </a:r>
          </a:p>
          <a:p>
            <a:r>
              <a:rPr lang="en-US" sz="1800" b="1" dirty="0">
                <a:solidFill>
                  <a:srgbClr val="0000FF"/>
                </a:solidFill>
              </a:rPr>
              <a:t>Blue</a:t>
            </a:r>
            <a:r>
              <a:rPr lang="en-US" sz="1800" b="1" dirty="0"/>
              <a:t>    =	Not Applicable</a:t>
            </a:r>
          </a:p>
          <a:p>
            <a:r>
              <a:rPr lang="en-US" sz="1800" b="1" dirty="0">
                <a:solidFill>
                  <a:srgbClr val="FF0000"/>
                </a:solidFill>
              </a:rPr>
              <a:t>Red</a:t>
            </a:r>
            <a:r>
              <a:rPr lang="en-US" sz="1800" b="1" dirty="0"/>
              <a:t>     = 	Not met</a:t>
            </a:r>
          </a:p>
          <a:p>
            <a:r>
              <a:rPr lang="en-US" sz="1800" b="1" dirty="0">
                <a:solidFill>
                  <a:srgbClr val="FF6600"/>
                </a:solidFill>
              </a:rPr>
              <a:t>Amber </a:t>
            </a:r>
            <a:r>
              <a:rPr lang="en-US" sz="1800" b="1" dirty="0"/>
              <a:t>= 	Partially met</a:t>
            </a:r>
          </a:p>
          <a:p>
            <a:r>
              <a:rPr lang="en-US" sz="1800" b="1" dirty="0">
                <a:solidFill>
                  <a:srgbClr val="008000"/>
                </a:solidFill>
              </a:rPr>
              <a:t>Green</a:t>
            </a:r>
            <a:r>
              <a:rPr lang="en-US" sz="1800" b="1" dirty="0"/>
              <a:t>  = 	Met</a:t>
            </a:r>
          </a:p>
          <a:p>
            <a:endParaRPr lang="en-US" sz="1800" b="1" dirty="0"/>
          </a:p>
          <a:p>
            <a:pPr marL="0" indent="0">
              <a:buNone/>
            </a:pPr>
            <a:r>
              <a:rPr lang="en-US" sz="1800" b="1" dirty="0"/>
              <a:t>Then request services create action plans to improve </a:t>
            </a:r>
            <a:r>
              <a:rPr lang="en-US" sz="1800" b="1" dirty="0">
                <a:solidFill>
                  <a:srgbClr val="FF0000"/>
                </a:solidFill>
              </a:rPr>
              <a:t>Red </a:t>
            </a:r>
            <a:r>
              <a:rPr lang="en-US" sz="1800" b="1" dirty="0"/>
              <a:t>and </a:t>
            </a:r>
            <a:r>
              <a:rPr lang="en-US" sz="1800" b="1" dirty="0">
                <a:solidFill>
                  <a:srgbClr val="FF6600"/>
                </a:solidFill>
              </a:rPr>
              <a:t>Amber </a:t>
            </a:r>
            <a:r>
              <a:rPr lang="en-US" sz="1800" b="1" dirty="0">
                <a:solidFill>
                  <a:schemeClr val="tx1"/>
                </a:solidFill>
              </a:rPr>
              <a:t>areas of service provision</a:t>
            </a:r>
            <a:endParaRPr lang="en-US" sz="1800" b="1" dirty="0">
              <a:solidFill>
                <a:srgbClr val="FF6600"/>
              </a:solidFill>
            </a:endParaRPr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4005990"/>
              </p:ext>
            </p:extLst>
          </p:nvPr>
        </p:nvGraphicFramePr>
        <p:xfrm>
          <a:off x="4572000" y="1988840"/>
          <a:ext cx="4104456" cy="45002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880100" imgH="6553200" progId="Word.Document.12">
                  <p:embed/>
                </p:oleObj>
              </mc:Choice>
              <mc:Fallback>
                <p:oleObj name="Document" r:id="rId2" imgW="5880100" imgH="6553200" progId="Word.Document.12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72000" y="1988840"/>
                        <a:ext cx="4104456" cy="45002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16859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467544" y="1132693"/>
            <a:ext cx="7915887" cy="568115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Establishment of a QA  cycle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145490497"/>
              </p:ext>
            </p:extLst>
          </p:nvPr>
        </p:nvGraphicFramePr>
        <p:xfrm>
          <a:off x="2913319" y="3429000"/>
          <a:ext cx="3024336" cy="27117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67544" y="1827878"/>
            <a:ext cx="8280920" cy="101566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buSzPct val="80000"/>
            </a:pPr>
            <a:r>
              <a:rPr lang="en-US" sz="2000" b="0" dirty="0">
                <a:solidFill>
                  <a:schemeClr val="tx1"/>
                </a:solidFill>
              </a:rPr>
              <a:t>Key aim is to encourage drug treatment services to establish </a:t>
            </a:r>
            <a:r>
              <a:rPr lang="en-US" sz="2000" dirty="0">
                <a:solidFill>
                  <a:schemeClr val="tx1"/>
                </a:solidFill>
              </a:rPr>
              <a:t>QA cycles</a:t>
            </a:r>
          </a:p>
          <a:p>
            <a:pPr>
              <a:buSzPct val="80000"/>
            </a:pPr>
            <a:endParaRPr lang="en-US" sz="2000" dirty="0">
              <a:solidFill>
                <a:schemeClr val="tx1"/>
              </a:solidFill>
            </a:endParaRPr>
          </a:p>
          <a:p>
            <a:pPr marL="342900" indent="-342900">
              <a:buSzPct val="80000"/>
              <a:buFont typeface="Arial"/>
              <a:buChar char="•"/>
            </a:pPr>
            <a:r>
              <a:rPr lang="en-US" sz="2000" b="0" dirty="0">
                <a:solidFill>
                  <a:schemeClr val="tx1"/>
                </a:solidFill>
              </a:rPr>
              <a:t>Use evidence-based QA methods to improve quality</a:t>
            </a:r>
          </a:p>
        </p:txBody>
      </p:sp>
    </p:spTree>
    <p:extLst>
      <p:ext uri="{BB962C8B-B14F-4D97-AF65-F5344CB8AC3E}">
        <p14:creationId xmlns:p14="http://schemas.microsoft.com/office/powerpoint/2010/main" val="19012768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A close-up of a wave&#10;&#10;Description automatically generated with low confidence">
            <a:extLst>
              <a:ext uri="{FF2B5EF4-FFF2-40B4-BE49-F238E27FC236}">
                <a16:creationId xmlns:a16="http://schemas.microsoft.com/office/drawing/2014/main" id="{D837AD44-D110-4675-BFBB-B8D696C412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l="29346" r="27333" b="-1"/>
          <a:stretch/>
        </p:blipFill>
        <p:spPr>
          <a:xfrm>
            <a:off x="0" y="620688"/>
            <a:ext cx="3971498" cy="6237311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9B7B56A5-4D02-4C41-B094-781EE2639458}"/>
              </a:ext>
            </a:extLst>
          </p:cNvPr>
          <p:cNvSpPr txBox="1">
            <a:spLocks/>
          </p:cNvSpPr>
          <p:nvPr/>
        </p:nvSpPr>
        <p:spPr>
          <a:xfrm>
            <a:off x="443756" y="1904025"/>
            <a:ext cx="3167974" cy="3083873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 Narrow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 Narrow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 Narrow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 Narrow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AT" dirty="0">
                <a:solidFill>
                  <a:srgbClr val="FFFFFF"/>
                </a:solidFill>
                <a:latin typeface="Baghdad" pitchFamily="2" charset="-78"/>
                <a:cs typeface="Baghdad" pitchFamily="2" charset="-78"/>
              </a:rPr>
              <a:t>Proposal #1</a:t>
            </a:r>
            <a:br>
              <a:rPr lang="en-AT" dirty="0">
                <a:solidFill>
                  <a:srgbClr val="FFFFFF"/>
                </a:solidFill>
                <a:latin typeface="Baghdad" pitchFamily="2" charset="-78"/>
                <a:cs typeface="Baghdad" pitchFamily="2" charset="-78"/>
              </a:rPr>
            </a:br>
            <a:br>
              <a:rPr lang="en-AT" dirty="0">
                <a:solidFill>
                  <a:srgbClr val="FFFFFF"/>
                </a:solidFill>
                <a:latin typeface="Baghdad" pitchFamily="2" charset="-78"/>
                <a:cs typeface="Baghdad" pitchFamily="2" charset="-78"/>
              </a:rPr>
            </a:br>
            <a:r>
              <a:rPr lang="en-AT" dirty="0">
                <a:solidFill>
                  <a:srgbClr val="FFFFFF"/>
                </a:solidFill>
                <a:latin typeface="Baghdad" pitchFamily="2" charset="-78"/>
                <a:cs typeface="Baghdad" pitchFamily="2" charset="-78"/>
              </a:rPr>
              <a:t>Digital Quality Assurance System</a:t>
            </a:r>
          </a:p>
        </p:txBody>
      </p:sp>
      <p:sp>
        <p:nvSpPr>
          <p:cNvPr id="4" name="Content Placeholder 8">
            <a:extLst>
              <a:ext uri="{FF2B5EF4-FFF2-40B4-BE49-F238E27FC236}">
                <a16:creationId xmlns:a16="http://schemas.microsoft.com/office/drawing/2014/main" id="{D635632C-3B9D-4C05-A96E-71A70C5478D5}"/>
              </a:ext>
            </a:extLst>
          </p:cNvPr>
          <p:cNvSpPr txBox="1">
            <a:spLocks/>
          </p:cNvSpPr>
          <p:nvPr/>
        </p:nvSpPr>
        <p:spPr>
          <a:xfrm>
            <a:off x="4551663" y="642970"/>
            <a:ext cx="3914775" cy="382905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40000"/>
              </a:lnSpc>
            </a:pPr>
            <a:r>
              <a:rPr lang="en-US" sz="2000" b="0" dirty="0"/>
              <a:t>Customizable benchmarking tool</a:t>
            </a:r>
          </a:p>
          <a:p>
            <a:pPr>
              <a:lnSpc>
                <a:spcPct val="140000"/>
              </a:lnSpc>
            </a:pPr>
            <a:endParaRPr lang="en-US" sz="2000" b="0" dirty="0"/>
          </a:p>
          <a:p>
            <a:pPr>
              <a:lnSpc>
                <a:spcPct val="140000"/>
              </a:lnSpc>
            </a:pPr>
            <a:r>
              <a:rPr lang="en-US" sz="2000" b="0" dirty="0"/>
              <a:t>Inspired by Quality Assurance Mechanisms and Tools</a:t>
            </a:r>
          </a:p>
          <a:p>
            <a:pPr>
              <a:lnSpc>
                <a:spcPct val="140000"/>
              </a:lnSpc>
            </a:pPr>
            <a:endParaRPr lang="en-US" sz="2000" b="0" dirty="0"/>
          </a:p>
          <a:p>
            <a:pPr>
              <a:lnSpc>
                <a:spcPct val="140000"/>
              </a:lnSpc>
            </a:pPr>
            <a:r>
              <a:rPr lang="en-GB" sz="2000" b="0" dirty="0"/>
              <a:t>Identify gaps and develop improvement plans</a:t>
            </a:r>
          </a:p>
          <a:p>
            <a:pPr>
              <a:lnSpc>
                <a:spcPct val="140000"/>
              </a:lnSpc>
            </a:pPr>
            <a:endParaRPr lang="en-GB" sz="2000" b="0" dirty="0"/>
          </a:p>
          <a:p>
            <a:pPr>
              <a:lnSpc>
                <a:spcPct val="140000"/>
              </a:lnSpc>
            </a:pPr>
            <a:r>
              <a:rPr lang="en-GB" sz="2000" b="0" dirty="0"/>
              <a:t>Generate scoreboard based on collected data</a:t>
            </a:r>
          </a:p>
          <a:p>
            <a:pPr>
              <a:lnSpc>
                <a:spcPct val="140000"/>
              </a:lnSpc>
            </a:pPr>
            <a:endParaRPr lang="en-GB" sz="2000" b="0" dirty="0"/>
          </a:p>
          <a:p>
            <a:pPr>
              <a:lnSpc>
                <a:spcPct val="140000"/>
              </a:lnSpc>
            </a:pPr>
            <a:r>
              <a:rPr lang="en-GB" sz="2000" b="0" dirty="0"/>
              <a:t>Compatible with most systems and devices</a:t>
            </a:r>
          </a:p>
          <a:p>
            <a:pPr>
              <a:lnSpc>
                <a:spcPct val="140000"/>
              </a:lnSpc>
            </a:pPr>
            <a:endParaRPr lang="en-GB" sz="1600" b="0" dirty="0"/>
          </a:p>
          <a:p>
            <a:pPr>
              <a:lnSpc>
                <a:spcPct val="140000"/>
              </a:lnSpc>
            </a:pPr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1583052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A close-up of a wave&#10;&#10;Description automatically generated with low confidence">
            <a:extLst>
              <a:ext uri="{FF2B5EF4-FFF2-40B4-BE49-F238E27FC236}">
                <a16:creationId xmlns:a16="http://schemas.microsoft.com/office/drawing/2014/main" id="{F975C653-DA36-4D3C-9963-41E70E3908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l="29346" r="27333" b="-1"/>
          <a:stretch/>
        </p:blipFill>
        <p:spPr>
          <a:xfrm>
            <a:off x="0" y="620688"/>
            <a:ext cx="3971498" cy="6237312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50F14CE-5361-4047-A753-C8951201A387}"/>
              </a:ext>
            </a:extLst>
          </p:cNvPr>
          <p:cNvSpPr txBox="1">
            <a:spLocks/>
          </p:cNvSpPr>
          <p:nvPr/>
        </p:nvSpPr>
        <p:spPr>
          <a:xfrm>
            <a:off x="443756" y="1904025"/>
            <a:ext cx="3167974" cy="3083873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 Narrow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 Narrow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 Narrow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 Narrow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AT">
                <a:solidFill>
                  <a:srgbClr val="FFFFFF"/>
                </a:solidFill>
                <a:latin typeface="Baghdad" pitchFamily="2" charset="-78"/>
                <a:cs typeface="Baghdad" pitchFamily="2" charset="-78"/>
              </a:rPr>
              <a:t>Proposal #2</a:t>
            </a:r>
            <a:br>
              <a:rPr lang="en-AT">
                <a:solidFill>
                  <a:srgbClr val="FFFFFF"/>
                </a:solidFill>
                <a:latin typeface="Baghdad" pitchFamily="2" charset="-78"/>
                <a:cs typeface="Baghdad" pitchFamily="2" charset="-78"/>
              </a:rPr>
            </a:br>
            <a:br>
              <a:rPr lang="en-AT">
                <a:solidFill>
                  <a:srgbClr val="FFFFFF"/>
                </a:solidFill>
                <a:latin typeface="Baghdad" pitchFamily="2" charset="-78"/>
                <a:cs typeface="Baghdad" pitchFamily="2" charset="-78"/>
              </a:rPr>
            </a:br>
            <a:r>
              <a:rPr lang="en-AT">
                <a:solidFill>
                  <a:srgbClr val="FFFFFF"/>
                </a:solidFill>
                <a:latin typeface="Baghdad" pitchFamily="2" charset="-78"/>
                <a:cs typeface="Baghdad" pitchFamily="2" charset="-78"/>
              </a:rPr>
              <a:t>Self-Screening Kiosk</a:t>
            </a:r>
            <a:endParaRPr lang="en-AT" dirty="0">
              <a:solidFill>
                <a:srgbClr val="FFFFFF"/>
              </a:solidFill>
              <a:latin typeface="Baghdad" pitchFamily="2" charset="-78"/>
              <a:cs typeface="Baghdad" pitchFamily="2" charset="-78"/>
            </a:endParaRPr>
          </a:p>
        </p:txBody>
      </p:sp>
      <p:sp>
        <p:nvSpPr>
          <p:cNvPr id="4" name="Content Placeholder 8">
            <a:extLst>
              <a:ext uri="{FF2B5EF4-FFF2-40B4-BE49-F238E27FC236}">
                <a16:creationId xmlns:a16="http://schemas.microsoft.com/office/drawing/2014/main" id="{21D7DD6A-6761-4392-AF4C-73245DD18F10}"/>
              </a:ext>
            </a:extLst>
          </p:cNvPr>
          <p:cNvSpPr txBox="1">
            <a:spLocks/>
          </p:cNvSpPr>
          <p:nvPr/>
        </p:nvSpPr>
        <p:spPr>
          <a:xfrm>
            <a:off x="4597957" y="692696"/>
            <a:ext cx="3914775" cy="547260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40000"/>
              </a:lnSpc>
            </a:pPr>
            <a:r>
              <a:rPr lang="en-GB" sz="2000" b="0" dirty="0"/>
              <a:t>The Alcohol, Smoking and Substance Involvement Screening Test (ASSIST)</a:t>
            </a:r>
          </a:p>
          <a:p>
            <a:pPr>
              <a:lnSpc>
                <a:spcPct val="140000"/>
              </a:lnSpc>
            </a:pPr>
            <a:r>
              <a:rPr lang="en-GB" sz="2000" b="0" dirty="0"/>
              <a:t>Open access and judgement-free process</a:t>
            </a:r>
          </a:p>
          <a:p>
            <a:pPr>
              <a:lnSpc>
                <a:spcPct val="140000"/>
              </a:lnSpc>
            </a:pPr>
            <a:r>
              <a:rPr lang="en-GB" sz="2000" b="0" dirty="0"/>
              <a:t>Completely anonymous with no data storage</a:t>
            </a:r>
          </a:p>
          <a:p>
            <a:pPr>
              <a:lnSpc>
                <a:spcPct val="140000"/>
              </a:lnSpc>
            </a:pPr>
            <a:r>
              <a:rPr lang="en-GB" sz="2000" b="0" dirty="0"/>
              <a:t>Obtain result instantly and have the option to review it again on UNODC’s website</a:t>
            </a:r>
          </a:p>
          <a:p>
            <a:pPr>
              <a:lnSpc>
                <a:spcPct val="140000"/>
              </a:lnSpc>
            </a:pPr>
            <a:endParaRPr lang="en-GB" sz="2000" b="0" dirty="0"/>
          </a:p>
          <a:p>
            <a:pPr>
              <a:lnSpc>
                <a:spcPct val="140000"/>
              </a:lnSpc>
            </a:pPr>
            <a:endParaRPr lang="en-GB" sz="2000" b="0" dirty="0"/>
          </a:p>
          <a:p>
            <a:pPr>
              <a:lnSpc>
                <a:spcPct val="140000"/>
              </a:lnSpc>
            </a:pP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30150456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A close-up of a wave&#10;&#10;Description automatically generated with low confidence">
            <a:extLst>
              <a:ext uri="{FF2B5EF4-FFF2-40B4-BE49-F238E27FC236}">
                <a16:creationId xmlns:a16="http://schemas.microsoft.com/office/drawing/2014/main" id="{B1AB501D-A18B-44BF-BAAF-2A8653DBD9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l="29346" r="27333" b="-1"/>
          <a:stretch/>
        </p:blipFill>
        <p:spPr>
          <a:xfrm>
            <a:off x="0" y="620688"/>
            <a:ext cx="3971498" cy="6237312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6863A94-5EA9-4E53-A90E-37A81DA4A322}"/>
              </a:ext>
            </a:extLst>
          </p:cNvPr>
          <p:cNvSpPr txBox="1">
            <a:spLocks/>
          </p:cNvSpPr>
          <p:nvPr/>
        </p:nvSpPr>
        <p:spPr>
          <a:xfrm>
            <a:off x="443756" y="1904025"/>
            <a:ext cx="3167974" cy="3083873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 Narrow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 Narrow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 Narrow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 Narrow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AT">
                <a:solidFill>
                  <a:srgbClr val="FFFFFF"/>
                </a:solidFill>
                <a:latin typeface="Baghdad" pitchFamily="2" charset="-78"/>
                <a:cs typeface="Baghdad" pitchFamily="2" charset="-78"/>
              </a:rPr>
              <a:t>Proposal #3</a:t>
            </a:r>
            <a:br>
              <a:rPr lang="en-AT">
                <a:solidFill>
                  <a:srgbClr val="FFFFFF"/>
                </a:solidFill>
                <a:latin typeface="Baghdad" pitchFamily="2" charset="-78"/>
                <a:cs typeface="Baghdad" pitchFamily="2" charset="-78"/>
              </a:rPr>
            </a:br>
            <a:br>
              <a:rPr lang="en-AT">
                <a:solidFill>
                  <a:srgbClr val="FFFFFF"/>
                </a:solidFill>
                <a:latin typeface="Baghdad" pitchFamily="2" charset="-78"/>
                <a:cs typeface="Baghdad" pitchFamily="2" charset="-78"/>
              </a:rPr>
            </a:br>
            <a:r>
              <a:rPr lang="en-AT">
                <a:solidFill>
                  <a:srgbClr val="FFFFFF"/>
                </a:solidFill>
                <a:latin typeface="Baghdad" pitchFamily="2" charset="-78"/>
                <a:cs typeface="Baghdad" pitchFamily="2" charset="-78"/>
              </a:rPr>
              <a:t>Chatbot on UNODC Website</a:t>
            </a:r>
            <a:endParaRPr lang="en-AT" dirty="0">
              <a:solidFill>
                <a:srgbClr val="FFFFFF"/>
              </a:solidFill>
              <a:latin typeface="Baghdad" pitchFamily="2" charset="-78"/>
              <a:cs typeface="Baghdad" pitchFamily="2" charset="-78"/>
            </a:endParaRPr>
          </a:p>
        </p:txBody>
      </p:sp>
      <p:sp>
        <p:nvSpPr>
          <p:cNvPr id="4" name="Content Placeholder 8">
            <a:extLst>
              <a:ext uri="{FF2B5EF4-FFF2-40B4-BE49-F238E27FC236}">
                <a16:creationId xmlns:a16="http://schemas.microsoft.com/office/drawing/2014/main" id="{ED1AA2BA-DF9F-4543-899E-8A4F46F27F47}"/>
              </a:ext>
            </a:extLst>
          </p:cNvPr>
          <p:cNvSpPr txBox="1">
            <a:spLocks/>
          </p:cNvSpPr>
          <p:nvPr/>
        </p:nvSpPr>
        <p:spPr>
          <a:xfrm>
            <a:off x="4572000" y="1514475"/>
            <a:ext cx="3914775" cy="38290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 dirty="0"/>
              <a:t>Not enough public information on DUD</a:t>
            </a:r>
          </a:p>
          <a:p>
            <a:endParaRPr lang="en-US" sz="2000" b="0" dirty="0"/>
          </a:p>
          <a:p>
            <a:r>
              <a:rPr lang="en-US" sz="2000" b="0" dirty="0"/>
              <a:t>Lack of regulation </a:t>
            </a:r>
          </a:p>
          <a:p>
            <a:endParaRPr lang="en-US" sz="2000" b="0" dirty="0"/>
          </a:p>
          <a:p>
            <a:r>
              <a:rPr lang="en-US" sz="2000" b="0" dirty="0"/>
              <a:t>Help identifying criteria for quality treatment services</a:t>
            </a:r>
          </a:p>
          <a:p>
            <a:endParaRPr lang="en-US" sz="2000" b="0" dirty="0"/>
          </a:p>
          <a:p>
            <a:r>
              <a:rPr lang="en-US" sz="2000" b="0" dirty="0"/>
              <a:t>Link to kiosk by using anonymous code</a:t>
            </a:r>
          </a:p>
        </p:txBody>
      </p:sp>
    </p:spTree>
    <p:extLst>
      <p:ext uri="{BB962C8B-B14F-4D97-AF65-F5344CB8AC3E}">
        <p14:creationId xmlns:p14="http://schemas.microsoft.com/office/powerpoint/2010/main" val="2063132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>
            <a:extLst>
              <a:ext uri="{FF2B5EF4-FFF2-40B4-BE49-F238E27FC236}">
                <a16:creationId xmlns:a16="http://schemas.microsoft.com/office/drawing/2014/main" id="{163ED373-BDA2-44D4-AA76-70D97C9415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0413" y="4508500"/>
            <a:ext cx="7843837" cy="1866900"/>
          </a:xfrm>
        </p:spPr>
        <p:txBody>
          <a:bodyPr/>
          <a:lstStyle/>
          <a:p>
            <a:pPr algn="r">
              <a:defRPr/>
            </a:pPr>
            <a:r>
              <a:rPr lang="en-US" sz="2000" dirty="0">
                <a:effectLst/>
                <a:latin typeface="+mn-lt"/>
                <a:ea typeface="Arial Unicode MS" panose="020B0604020202020204"/>
              </a:rPr>
              <a:t>International Standards for treatment of drug use disorders and  Quality Assurance mechanisms:</a:t>
            </a:r>
            <a:br>
              <a:rPr lang="en-US" sz="2000" dirty="0">
                <a:effectLst/>
                <a:latin typeface="+mn-lt"/>
                <a:ea typeface="Arial Unicode MS" panose="020B0604020202020204"/>
              </a:rPr>
            </a:br>
            <a:br>
              <a:rPr lang="en-US" sz="2000" dirty="0">
                <a:effectLst/>
                <a:latin typeface="+mn-lt"/>
                <a:ea typeface="Arial Unicode MS" panose="020B0604020202020204"/>
              </a:rPr>
            </a:br>
            <a:r>
              <a:rPr lang="en-US" sz="2000" dirty="0">
                <a:effectLst/>
                <a:latin typeface="+mn-lt"/>
                <a:ea typeface="Arial Unicode MS" panose="020B0604020202020204"/>
              </a:rPr>
              <a:t>Digital solutions </a:t>
            </a:r>
            <a:endParaRPr lang="en-GB" sz="2000" dirty="0">
              <a:effectLst/>
              <a:latin typeface="+mn-lt"/>
              <a:ea typeface="Arial Unicode MS" panose="020B0604020202020204"/>
            </a:endParaRP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A9ACF587-EEEF-46D9-8443-8E483FBAC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3" y="2708275"/>
            <a:ext cx="7772400" cy="15001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Arial Unicode MS"/>
              </a:rPr>
              <a:t>Elizabeth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Arial Unicode MS"/>
              </a:rPr>
              <a:t>Sáenz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Arial Unicode MS"/>
              </a:rPr>
              <a:t>, MD, MPHDC, MCH.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Arial Unicode MS"/>
              </a:rPr>
              <a:t>Liaison Officer  Geneva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Arial Unicode MS"/>
              </a:rPr>
              <a:t>Prevention, Treatment, and Rehabilitation Section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Arial Unicode MS"/>
              </a:rPr>
              <a:t>United Nations Office on Drugs and Crime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1600" dirty="0"/>
          </a:p>
        </p:txBody>
      </p:sp>
    </p:spTree>
  </p:cSld>
  <p:clrMapOvr>
    <a:masterClrMapping/>
  </p:clrMapOvr>
  <p:transition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539552" y="1052736"/>
            <a:ext cx="7550353" cy="568115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Conclusions: general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>
          <a:xfrm>
            <a:off x="827584" y="2348880"/>
            <a:ext cx="7550353" cy="4032448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sz="1600" dirty="0">
                <a:latin typeface="Arial Unicode MS"/>
              </a:rPr>
              <a:t>The ‘International Standards’ and UNODC QA Tools (IS&amp;QAT) are ambitious and </a:t>
            </a:r>
            <a:r>
              <a:rPr lang="en-US" sz="1600" b="1" dirty="0">
                <a:latin typeface="Arial Unicode MS"/>
              </a:rPr>
              <a:t>can be overwhelming </a:t>
            </a:r>
          </a:p>
          <a:p>
            <a:endParaRPr lang="en-US" sz="1600" b="1" dirty="0">
              <a:latin typeface="Arial Unicode MS"/>
            </a:endParaRPr>
          </a:p>
          <a:p>
            <a:pPr marL="342900" indent="-342900">
              <a:buFont typeface="Arial"/>
              <a:buChar char="•"/>
            </a:pPr>
            <a:r>
              <a:rPr lang="en-US" sz="1600" dirty="0">
                <a:latin typeface="Arial Unicode MS"/>
              </a:rPr>
              <a:t>An incremental, step by step approach will  still require </a:t>
            </a:r>
            <a:r>
              <a:rPr lang="en-US" sz="1600" b="1" dirty="0">
                <a:latin typeface="Arial Unicode MS"/>
              </a:rPr>
              <a:t>adaptation by different countries</a:t>
            </a:r>
            <a:endParaRPr lang="en-US" sz="1600" dirty="0">
              <a:latin typeface="Arial Unicode MS"/>
            </a:endParaRPr>
          </a:p>
          <a:p>
            <a:endParaRPr lang="en-US" sz="1600" dirty="0">
              <a:latin typeface="Arial Unicode MS"/>
            </a:endParaRPr>
          </a:p>
          <a:p>
            <a:pPr marL="342900" indent="-342900">
              <a:buFont typeface="Arial"/>
              <a:buChar char="•"/>
            </a:pPr>
            <a:r>
              <a:rPr lang="en-US" sz="1600" dirty="0">
                <a:latin typeface="Arial Unicode MS"/>
              </a:rPr>
              <a:t>COVID 19 has accelerated the need to digitalize the provision of drug treatment services = Opportunity</a:t>
            </a:r>
          </a:p>
          <a:p>
            <a:pPr marL="342900" indent="-342900">
              <a:buFont typeface="Arial"/>
              <a:buChar char="•"/>
            </a:pPr>
            <a:endParaRPr lang="en-US" sz="1600" dirty="0">
              <a:latin typeface="Arial Unicode MS"/>
            </a:endParaRPr>
          </a:p>
          <a:p>
            <a:pPr marL="342900" indent="-342900">
              <a:buFont typeface="Arial"/>
              <a:buChar char="•"/>
            </a:pPr>
            <a:r>
              <a:rPr lang="en-US" sz="1600" dirty="0">
                <a:latin typeface="Arial Unicode MS"/>
              </a:rPr>
              <a:t>Innovation and digitalization may enhance managerial as well as therapeutic interventions in drug treatment services</a:t>
            </a:r>
          </a:p>
          <a:p>
            <a:pPr marL="342900" indent="-342900">
              <a:buFont typeface="Arial"/>
              <a:buChar char="•"/>
            </a:pPr>
            <a:endParaRPr lang="en-US" sz="1600" dirty="0">
              <a:latin typeface="Arial Unicode MS"/>
            </a:endParaRPr>
          </a:p>
          <a:p>
            <a:pPr marL="342900" indent="-342900">
              <a:buFont typeface="Arial"/>
              <a:buChar char="•"/>
            </a:pPr>
            <a:r>
              <a:rPr lang="en-US" sz="1600" dirty="0">
                <a:latin typeface="Arial Unicode MS"/>
              </a:rPr>
              <a:t>Questions:  Feasibility,  Sustainability, Data safety? </a:t>
            </a:r>
          </a:p>
          <a:p>
            <a:pPr marL="342900" indent="-342900">
              <a:buFont typeface="Arial"/>
              <a:buChar char="•"/>
            </a:pPr>
            <a:endParaRPr lang="en-US" sz="1600" dirty="0">
              <a:latin typeface="Arial Unicode MS"/>
            </a:endParaRPr>
          </a:p>
          <a:p>
            <a:endParaRPr lang="en-US" sz="1600" dirty="0">
              <a:latin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8918320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6133A5-94AD-4C27-A5C6-3419C6CB2C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rial Unicode MS"/>
              </a:rPr>
              <a:t>The International Standards and QA Tools will</a:t>
            </a:r>
          </a:p>
          <a:p>
            <a:pPr marL="0" indent="0" algn="ctr">
              <a:buNone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rial Unicode MS"/>
              </a:rPr>
              <a:t> improve the quality and effectiveness of drug treatment. </a:t>
            </a:r>
          </a:p>
          <a:p>
            <a:pPr marL="0" indent="0" algn="ctr">
              <a:buNone/>
            </a:pPr>
            <a:endParaRPr lang="en-US" b="1" dirty="0">
              <a:solidFill>
                <a:schemeClr val="tx2">
                  <a:lumMod val="75000"/>
                </a:schemeClr>
              </a:solidFill>
              <a:latin typeface="Arial Unicode MS"/>
            </a:endParaRPr>
          </a:p>
          <a:p>
            <a:pPr marL="0" indent="0" algn="ctr">
              <a:buNone/>
            </a:pPr>
            <a:endParaRPr lang="en-US" b="1" dirty="0">
              <a:solidFill>
                <a:schemeClr val="tx2">
                  <a:lumMod val="75000"/>
                </a:schemeClr>
              </a:solidFill>
              <a:latin typeface="Arial Unicode MS"/>
            </a:endParaRPr>
          </a:p>
          <a:p>
            <a:pPr marL="0" indent="0" algn="ctr">
              <a:buNone/>
            </a:pPr>
            <a:endParaRPr lang="en-US" b="1" dirty="0">
              <a:solidFill>
                <a:schemeClr val="tx2">
                  <a:lumMod val="75000"/>
                </a:schemeClr>
              </a:solidFill>
              <a:latin typeface="Arial Unicode MS"/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rial Unicode MS"/>
              </a:rPr>
              <a:t>Digital solutions help us save lives</a:t>
            </a:r>
          </a:p>
          <a:p>
            <a:pPr marL="0" indent="0" algn="ctr">
              <a:buNone/>
            </a:pPr>
            <a:endParaRPr lang="en-US" b="1" dirty="0">
              <a:solidFill>
                <a:schemeClr val="tx2">
                  <a:lumMod val="75000"/>
                </a:schemeClr>
              </a:solidFill>
              <a:latin typeface="Arial Unicode MS"/>
            </a:endParaRPr>
          </a:p>
          <a:p>
            <a:endParaRPr lang="en-GB" dirty="0"/>
          </a:p>
        </p:txBody>
      </p:sp>
      <p:pic>
        <p:nvPicPr>
          <p:cNvPr id="4" name="Picture Placeholder 9">
            <a:extLst>
              <a:ext uri="{FF2B5EF4-FFF2-40B4-BE49-F238E27FC236}">
                <a16:creationId xmlns:a16="http://schemas.microsoft.com/office/drawing/2014/main" id="{1B4004DC-974D-48D0-8029-333CB1C96C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334" t="6298" r="3334" b="-760"/>
          <a:stretch/>
        </p:blipFill>
        <p:spPr>
          <a:xfrm>
            <a:off x="7164288" y="4725384"/>
            <a:ext cx="1727952" cy="172795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970633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>
            <a:extLst>
              <a:ext uri="{FF2B5EF4-FFF2-40B4-BE49-F238E27FC236}">
                <a16:creationId xmlns:a16="http://schemas.microsoft.com/office/drawing/2014/main" id="{0E7F4CDD-8774-4296-B108-AAEC839D5AD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>
                <a:solidFill>
                  <a:schemeClr val="tx2">
                    <a:lumMod val="75000"/>
                  </a:schemeClr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Thank you!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F1036132-460D-4BD8-BD78-61DEB36A5CA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268990" y="5229225"/>
            <a:ext cx="4622800" cy="1514598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n-GB" altLang="en-US" sz="1800" b="1" dirty="0">
              <a:latin typeface="Arial" panose="020B0604020202020204" pitchFamily="34" charset="0"/>
            </a:endParaRPr>
          </a:p>
          <a:p>
            <a:pPr algn="ctr" eaLnBrk="1" hangingPunct="1">
              <a:buFontTx/>
              <a:buNone/>
            </a:pPr>
            <a:r>
              <a:rPr lang="en-GB" altLang="en-US" sz="1800" b="1" dirty="0">
                <a:latin typeface="Arial" panose="020B0604020202020204" pitchFamily="34" charset="0"/>
              </a:rPr>
              <a:t>elizabeth.saenz@unodc.org</a:t>
            </a:r>
          </a:p>
          <a:p>
            <a:pPr algn="ctr" eaLnBrk="1" hangingPunct="1">
              <a:buFontTx/>
              <a:buNone/>
            </a:pPr>
            <a:r>
              <a:rPr lang="en-GB" altLang="en-US" sz="1800" b="1" dirty="0">
                <a:latin typeface="Arial" panose="020B0604020202020204" pitchFamily="34" charset="0"/>
                <a:hlinkClick r:id="rId3"/>
              </a:rPr>
              <a:t>www.unodc.org/treatment</a:t>
            </a:r>
            <a:endParaRPr lang="en-GB" altLang="en-US" sz="1800" b="1" dirty="0">
              <a:latin typeface="Arial" panose="020B0604020202020204" pitchFamily="34" charset="0"/>
            </a:endParaRPr>
          </a:p>
          <a:p>
            <a:pPr algn="ctr" eaLnBrk="1" hangingPunct="1">
              <a:buFontTx/>
              <a:buNone/>
            </a:pPr>
            <a:r>
              <a:rPr lang="en-GB" altLang="en-US" sz="1800" b="1" dirty="0">
                <a:latin typeface="Arial" panose="020B0604020202020204" pitchFamily="34" charset="0"/>
              </a:rPr>
              <a:t>@</a:t>
            </a:r>
            <a:r>
              <a:rPr lang="en-GB" altLang="en-US" sz="1800" b="1" dirty="0" err="1">
                <a:latin typeface="Arial" panose="020B0604020202020204" pitchFamily="34" charset="0"/>
              </a:rPr>
              <a:t>DrElisaenz</a:t>
            </a:r>
            <a:endParaRPr lang="en-US" altLang="en-US" sz="1800" b="1" dirty="0">
              <a:latin typeface="Arial" panose="020B0604020202020204" pitchFamily="34" charset="0"/>
            </a:endParaRPr>
          </a:p>
        </p:txBody>
      </p:sp>
      <p:pic>
        <p:nvPicPr>
          <p:cNvPr id="5" name="Picture 4" descr="A picture containing building, fire, large, old&#10;&#10;Description automatically generated">
            <a:extLst>
              <a:ext uri="{FF2B5EF4-FFF2-40B4-BE49-F238E27FC236}">
                <a16:creationId xmlns:a16="http://schemas.microsoft.com/office/drawing/2014/main" id="{203D6787-2E65-4679-AFCB-309CD182B7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83801" y="2375756"/>
            <a:ext cx="3360374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D21D1-2573-44B8-9689-308D98513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>
                <a:effectLst/>
              </a:rPr>
              <a:t>Global situation – drug use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4155F9-D273-4433-A2ED-22AC0C70B72E}"/>
              </a:ext>
            </a:extLst>
          </p:cNvPr>
          <p:cNvSpPr txBox="1">
            <a:spLocks/>
          </p:cNvSpPr>
          <p:nvPr/>
        </p:nvSpPr>
        <p:spPr bwMode="auto">
          <a:xfrm>
            <a:off x="4067944" y="2060849"/>
            <a:ext cx="4680520" cy="4464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 dirty="0"/>
              <a:t>275 million people (15-64), or 1 in 18 people used drugs at least once/previous year to</a:t>
            </a:r>
          </a:p>
          <a:p>
            <a:r>
              <a:rPr lang="en-US" sz="2000" b="0" dirty="0"/>
              <a:t>5.5% of the global population aged 15-64.</a:t>
            </a:r>
          </a:p>
          <a:p>
            <a:r>
              <a:rPr lang="en-US" sz="2000" b="0" dirty="0"/>
              <a:t>36.3 million people suffer from drug use disorders. </a:t>
            </a:r>
          </a:p>
          <a:p>
            <a:r>
              <a:rPr lang="en-US" sz="2000" b="0" dirty="0"/>
              <a:t>They require treatment. </a:t>
            </a:r>
            <a:endParaRPr lang="en-GB" sz="2000" b="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D5AF4E8-7276-4CAD-8460-DA54F96D5B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2679289"/>
            <a:ext cx="2880320" cy="322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412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5ABA6-1D77-428A-88D0-536361425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>
                <a:effectLst/>
              </a:rPr>
              <a:t>Drug use treatment - access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7047B0-B272-4D0C-9E98-DBE841E224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14882C-9D2E-40A2-AA57-29C757B08B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0462" y="2924944"/>
            <a:ext cx="5062065" cy="26171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C3781FD-B469-4530-94A6-D9FF0E66E38B}"/>
              </a:ext>
            </a:extLst>
          </p:cNvPr>
          <p:cNvSpPr txBox="1"/>
          <p:nvPr/>
        </p:nvSpPr>
        <p:spPr>
          <a:xfrm>
            <a:off x="827584" y="3467079"/>
            <a:ext cx="269852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b="1" dirty="0">
                <a:solidFill>
                  <a:srgbClr val="FF0000"/>
                </a:solidFill>
              </a:rPr>
              <a:t>1:8</a:t>
            </a:r>
          </a:p>
        </p:txBody>
      </p:sp>
    </p:spTree>
    <p:extLst>
      <p:ext uri="{BB962C8B-B14F-4D97-AF65-F5344CB8AC3E}">
        <p14:creationId xmlns:p14="http://schemas.microsoft.com/office/powerpoint/2010/main" val="216492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F0D53-0AA0-4F91-A11B-B6F4F093C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ffectLst/>
              </a:rPr>
              <a:t>Treatment access – men and women</a:t>
            </a:r>
          </a:p>
        </p:txBody>
      </p:sp>
      <p:sp>
        <p:nvSpPr>
          <p:cNvPr id="4" name="Content Placeholder 11">
            <a:extLst>
              <a:ext uri="{FF2B5EF4-FFF2-40B4-BE49-F238E27FC236}">
                <a16:creationId xmlns:a16="http://schemas.microsoft.com/office/drawing/2014/main" id="{E1EE060B-F99F-428D-81D7-29B0489572A9}"/>
              </a:ext>
            </a:extLst>
          </p:cNvPr>
          <p:cNvSpPr txBox="1">
            <a:spLocks/>
          </p:cNvSpPr>
          <p:nvPr/>
        </p:nvSpPr>
        <p:spPr bwMode="auto">
          <a:xfrm>
            <a:off x="4572000" y="1916832"/>
            <a:ext cx="4104456" cy="4464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GB" sz="2400" b="0" dirty="0"/>
              <a:t>While </a:t>
            </a:r>
            <a:r>
              <a:rPr lang="en-GB" sz="2400" b="0" dirty="0">
                <a:solidFill>
                  <a:srgbClr val="FF0000"/>
                </a:solidFill>
              </a:rPr>
              <a:t>1:3</a:t>
            </a:r>
            <a:r>
              <a:rPr lang="en-GB" sz="2400" b="0" dirty="0"/>
              <a:t> people who use drugs is a woman, only </a:t>
            </a:r>
            <a:r>
              <a:rPr lang="en-GB" sz="2400" b="0" dirty="0">
                <a:solidFill>
                  <a:srgbClr val="FF0000"/>
                </a:solidFill>
              </a:rPr>
              <a:t>1:5</a:t>
            </a:r>
            <a:r>
              <a:rPr lang="en-GB" sz="2400" b="0" dirty="0"/>
              <a:t> people in treatment is a woman</a:t>
            </a:r>
          </a:p>
          <a:p>
            <a:pPr>
              <a:spcAft>
                <a:spcPts val="600"/>
              </a:spcAft>
            </a:pPr>
            <a:r>
              <a:rPr lang="en-GB" sz="2400" b="0" dirty="0"/>
              <a:t>Women = </a:t>
            </a:r>
          </a:p>
          <a:p>
            <a:pPr lvl="1">
              <a:spcAft>
                <a:spcPts val="600"/>
              </a:spcAft>
            </a:pPr>
            <a:r>
              <a:rPr lang="en-GB" sz="2000" b="0" dirty="0"/>
              <a:t>higher levels of stigma and discrimination</a:t>
            </a:r>
          </a:p>
          <a:p>
            <a:pPr lvl="1">
              <a:spcAft>
                <a:spcPts val="600"/>
              </a:spcAft>
            </a:pPr>
            <a:r>
              <a:rPr lang="en-GB" sz="2000" b="0" dirty="0"/>
              <a:t>less services for women</a:t>
            </a:r>
          </a:p>
          <a:p>
            <a:endParaRPr lang="en-GB" sz="2400" b="0" dirty="0"/>
          </a:p>
        </p:txBody>
      </p:sp>
      <p:pic>
        <p:nvPicPr>
          <p:cNvPr id="5" name="Picture Placeholder 9">
            <a:extLst>
              <a:ext uri="{FF2B5EF4-FFF2-40B4-BE49-F238E27FC236}">
                <a16:creationId xmlns:a16="http://schemas.microsoft.com/office/drawing/2014/main" id="{1E03C8C7-3BC4-4B6C-9565-DB8EEF1B87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434" t="-344" r="-7206" b="-508"/>
          <a:stretch/>
        </p:blipFill>
        <p:spPr>
          <a:xfrm>
            <a:off x="683568" y="2924944"/>
            <a:ext cx="3430157" cy="2808312"/>
          </a:xfrm>
          <a:prstGeom prst="roundRect">
            <a:avLst/>
          </a:prstGeom>
          <a:ln w="3175">
            <a:solidFill>
              <a:srgbClr val="78B49A"/>
            </a:solidFill>
          </a:ln>
        </p:spPr>
      </p:pic>
    </p:spTree>
    <p:extLst>
      <p:ext uri="{BB962C8B-B14F-4D97-AF65-F5344CB8AC3E}">
        <p14:creationId xmlns:p14="http://schemas.microsoft.com/office/powerpoint/2010/main" val="1426523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EC50A-6EFB-4791-932C-F9FA07DB6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effectLst/>
                <a:latin typeface="Arial Rounded MT Bold" panose="020F0704030504030204" pitchFamily="34" charset="0"/>
                <a:ea typeface="Arial Unicode MS" panose="020B0604020202020204" pitchFamily="34" charset="-128"/>
              </a:rPr>
              <a:t>Drug related deaths</a:t>
            </a:r>
            <a:endParaRPr lang="en-GB" sz="3200" dirty="0">
              <a:effectLst/>
              <a:latin typeface="Arial Rounded MT Bold" panose="020F07040305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2F8F80-CE35-4395-9155-EC7835E32A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2060848"/>
            <a:ext cx="5792008" cy="461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488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539552" y="600649"/>
            <a:ext cx="8064896" cy="1100159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UNGASS 2016:</a:t>
            </a:r>
          </a:p>
          <a:p>
            <a:r>
              <a:rPr lang="en-US" sz="3200" dirty="0">
                <a:solidFill>
                  <a:schemeClr val="tx1"/>
                </a:solidFill>
              </a:rPr>
              <a:t>UN General Assembly Special Session on Drugs</a:t>
            </a:r>
            <a:r>
              <a:rPr lang="en-US" dirty="0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23528" y="1767353"/>
            <a:ext cx="5040560" cy="4757991"/>
          </a:xfrm>
        </p:spPr>
        <p:txBody>
          <a:bodyPr/>
          <a:lstStyle/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en-GB" sz="2000" dirty="0"/>
              <a:t>Agreement to “Promote and implement the </a:t>
            </a:r>
            <a:r>
              <a:rPr lang="en-GB" sz="2000" b="1" dirty="0"/>
              <a:t>standards on the treatment of drug use disorders developed by the United Nations Office on Drugs and Crime and the World Health Organization </a:t>
            </a:r>
            <a:r>
              <a:rPr lang="en-GB" sz="2000" dirty="0"/>
              <a:t>and other relevant international standards,(…)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en-GB" sz="2000" dirty="0"/>
              <a:t>and </a:t>
            </a:r>
            <a:r>
              <a:rPr lang="en-GB" sz="2000" dirty="0">
                <a:solidFill>
                  <a:schemeClr val="tx1"/>
                </a:solidFill>
              </a:rPr>
              <a:t>provide guidance, assistance and training </a:t>
            </a:r>
            <a:r>
              <a:rPr lang="en-GB" sz="2000" dirty="0"/>
              <a:t>to health professionals on their appropriate use, and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en-US" sz="2000" dirty="0"/>
              <a:t>consider 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developing standards and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accreditation </a:t>
            </a:r>
            <a:r>
              <a:rPr lang="en-US" sz="2000" dirty="0"/>
              <a:t>for services at the domestic level 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to ensure qualified and scientific evidence-based responses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888" y="1988840"/>
            <a:ext cx="3370679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3571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B3E3D-8890-4063-841F-EC78BC8CA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4005064"/>
            <a:ext cx="4248472" cy="1143000"/>
          </a:xfrm>
        </p:spPr>
        <p:txBody>
          <a:bodyPr/>
          <a:lstStyle/>
          <a:p>
            <a:r>
              <a:rPr lang="en-GB" sz="3600" dirty="0">
                <a:effectLst/>
              </a:rPr>
              <a:t>International Standards for the Treatment of Drug Use Disorders (2020)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890DF13B-75A8-4FA6-9C52-CF82C235AC8F}"/>
              </a:ext>
            </a:extLst>
          </p:cNvPr>
          <p:cNvSpPr txBox="1">
            <a:spLocks/>
          </p:cNvSpPr>
          <p:nvPr/>
        </p:nvSpPr>
        <p:spPr>
          <a:xfrm>
            <a:off x="4129608" y="2126187"/>
            <a:ext cx="4906888" cy="453640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AT" b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CA699B-3AED-4E09-8630-06329B2029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2111677"/>
            <a:ext cx="3024336" cy="4269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406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617056" y="620688"/>
            <a:ext cx="8275424" cy="1152128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  <a:latin typeface="Arial Unicode MS"/>
              </a:rPr>
              <a:t>Development of UNODC </a:t>
            </a:r>
          </a:p>
          <a:p>
            <a:r>
              <a:rPr lang="en-US" sz="3200" dirty="0">
                <a:solidFill>
                  <a:schemeClr val="tx1"/>
                </a:solidFill>
                <a:latin typeface="Arial Unicode MS"/>
              </a:rPr>
              <a:t>Quality Assurance tools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39552" y="1916832"/>
            <a:ext cx="7920880" cy="4824536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sz="2000" dirty="0">
                <a:latin typeface="Arial Unicode MS"/>
              </a:rPr>
              <a:t>International expert group convened in Vienna Nov. 2016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Arial Unicode MS"/>
              </a:rPr>
              <a:t>Members reviewed and made recommendations on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Arial Unicode MS"/>
              </a:rPr>
              <a:t> how to  assess quality sections </a:t>
            </a:r>
            <a:r>
              <a:rPr lang="en-US" sz="2000" dirty="0">
                <a:latin typeface="Arial Unicode MS"/>
              </a:rPr>
              <a:t>of ‘the International Standards’</a:t>
            </a: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361496"/>
            <a:ext cx="4031898" cy="2091840"/>
          </a:xfrm>
          <a:prstGeom prst="rect">
            <a:avLst/>
          </a:prstGeom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071" y="3530204"/>
            <a:ext cx="3658186" cy="272137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202009315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863A2280E3F84C93CB7D95B3AE289B" ma:contentTypeVersion="2" ma:contentTypeDescription="Create a new document." ma:contentTypeScope="" ma:versionID="7e530ecd20c263b95f6042ee110165eb">
  <xsd:schema xmlns:xsd="http://www.w3.org/2001/XMLSchema" xmlns:xs="http://www.w3.org/2001/XMLSchema" xmlns:p="http://schemas.microsoft.com/office/2006/metadata/properties" xmlns:ns1="http://schemas.microsoft.com/sharepoint/v3" xmlns:ns2="1aaea1ea-72e4-4374-b05e-72e2f16fb7ae" targetNamespace="http://schemas.microsoft.com/office/2006/metadata/properties" ma:root="true" ma:fieldsID="55e75d33b50fbf3f19c1feb9a309975b" ns1:_="" ns2:_="">
    <xsd:import namespace="http://schemas.microsoft.com/sharepoint/v3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ACEB3F8E-1D58-472E-9E12-F198C7BC1DCD}"/>
</file>

<file path=customXml/itemProps2.xml><?xml version="1.0" encoding="utf-8"?>
<ds:datastoreItem xmlns:ds="http://schemas.openxmlformats.org/officeDocument/2006/customXml" ds:itemID="{7E593517-97F4-4302-A3DD-FF1CA42B8D39}"/>
</file>

<file path=customXml/itemProps3.xml><?xml version="1.0" encoding="utf-8"?>
<ds:datastoreItem xmlns:ds="http://schemas.openxmlformats.org/officeDocument/2006/customXml" ds:itemID="{CE64A97F-B300-4883-A475-06B2A721FCD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1094</TotalTime>
  <Words>1204</Words>
  <Application>Microsoft Office PowerPoint</Application>
  <PresentationFormat>On-screen Show (4:3)</PresentationFormat>
  <Paragraphs>163</Paragraphs>
  <Slides>22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 Unicode MS</vt:lpstr>
      <vt:lpstr>Baghdad</vt:lpstr>
      <vt:lpstr>Arial</vt:lpstr>
      <vt:lpstr>Arial Narrow</vt:lpstr>
      <vt:lpstr>Arial Rounded MT Bold</vt:lpstr>
      <vt:lpstr>Calibri</vt:lpstr>
      <vt:lpstr>Wingdings</vt:lpstr>
      <vt:lpstr>1_Custom Design</vt:lpstr>
      <vt:lpstr>Document</vt:lpstr>
      <vt:lpstr>PowerPoint Presentation</vt:lpstr>
      <vt:lpstr>International Standards for treatment of drug use disorders and  Quality Assurance mechanisms:  Digital solutions </vt:lpstr>
      <vt:lpstr>Global situation – drug use</vt:lpstr>
      <vt:lpstr>Drug use treatment - access</vt:lpstr>
      <vt:lpstr>Treatment access – men and women</vt:lpstr>
      <vt:lpstr>Drug related deaths</vt:lpstr>
      <vt:lpstr>PowerPoint Presentation</vt:lpstr>
      <vt:lpstr>International Standards for the Treatment of Drug Use Disorders (2020)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Company>UNODC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WHO/UNODC Guidelines for Psychosocially assisted Pahrmacological treatment for opioid dependence</dc:title>
  <dc:creator>saenze</dc:creator>
  <cp:lastModifiedBy>Simão Campos-Neto</cp:lastModifiedBy>
  <cp:revision>1110</cp:revision>
  <cp:lastPrinted>2015-10-03T15:53:13Z</cp:lastPrinted>
  <dcterms:created xsi:type="dcterms:W3CDTF">2007-09-19T15:23:35Z</dcterms:created>
  <dcterms:modified xsi:type="dcterms:W3CDTF">2021-09-27T16:28:08Z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0x0101002D863A2280E3F84C93CB7D95B3AE289B</vt:lpwstr>
  </property>
</Properties>
</file>