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25"/>
  </p:notesMasterIdLst>
  <p:sldIdLst>
    <p:sldId id="256" r:id="rId6"/>
    <p:sldId id="276"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8B7C98-8EDC-4EB8-AB22-619DE073BAF5}" v="2" dt="2021-03-18T18:04:51.0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8" d="100"/>
          <a:sy n="68" d="100"/>
        </p:scale>
        <p:origin x="653" y="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3B8B7C98-8EDC-4EB8-AB22-619DE073BAF5}"/>
    <pc:docChg chg="modSld">
      <pc:chgData name="Campos, Simao" userId="a1bf0726-548b-4db8-a746-2e19b5e24da4" providerId="ADAL" clId="{3B8B7C98-8EDC-4EB8-AB22-619DE073BAF5}" dt="2021-03-18T18:04:08.476" v="10" actId="20577"/>
      <pc:docMkLst>
        <pc:docMk/>
      </pc:docMkLst>
      <pc:sldChg chg="modSp mod">
        <pc:chgData name="Campos, Simao" userId="a1bf0726-548b-4db8-a746-2e19b5e24da4" providerId="ADAL" clId="{3B8B7C98-8EDC-4EB8-AB22-619DE073BAF5}" dt="2021-03-18T18:04:08.476" v="10" actId="20577"/>
        <pc:sldMkLst>
          <pc:docMk/>
          <pc:sldMk cId="2383934936" sldId="256"/>
        </pc:sldMkLst>
        <pc:spChg chg="mod">
          <ac:chgData name="Campos, Simao" userId="a1bf0726-548b-4db8-a746-2e19b5e24da4" providerId="ADAL" clId="{3B8B7C98-8EDC-4EB8-AB22-619DE073BAF5}" dt="2021-03-18T18:04:08.476" v="10" actId="20577"/>
          <ac:spMkLst>
            <pc:docMk/>
            <pc:sldMk cId="2383934936" sldId="256"/>
            <ac:spMk id="9" creationId="{8C7CA0D1-8B49-4675-8A5E-57C7F64475C1}"/>
          </ac:spMkLst>
        </pc:spChg>
        <pc:spChg chg="mod">
          <ac:chgData name="Campos, Simao" userId="a1bf0726-548b-4db8-a746-2e19b5e24da4" providerId="ADAL" clId="{3B8B7C98-8EDC-4EB8-AB22-619DE073BAF5}" dt="2021-03-18T18:04:03.561" v="8" actId="20577"/>
          <ac:spMkLst>
            <pc:docMk/>
            <pc:sldMk cId="2383934936" sldId="256"/>
            <ac:spMk id="10" creationId="{D36F58C8-2F54-4864-94DC-A069EA8D2640}"/>
          </ac:spMkLst>
        </pc:spChg>
      </pc:sldChg>
    </pc:docChg>
  </pc:docChgLst>
  <pc:docChgLst>
    <pc:chgData name="Campos, Simao" userId="a1bf0726-548b-4db8-a746-2e19b5e24da4" providerId="ADAL" clId="{62C6CFDA-DA37-43FE-BD99-6C0A14F0B21F}"/>
    <pc:docChg chg="modSld">
      <pc:chgData name="Campos, Simao" userId="a1bf0726-548b-4db8-a746-2e19b5e24da4" providerId="ADAL" clId="{62C6CFDA-DA37-43FE-BD99-6C0A14F0B21F}" dt="2020-07-31T13:07:33.154" v="2" actId="20577"/>
      <pc:docMkLst>
        <pc:docMk/>
      </pc:docMkLst>
      <pc:sldChg chg="modSp mod">
        <pc:chgData name="Campos, Simao" userId="a1bf0726-548b-4db8-a746-2e19b5e24da4" providerId="ADAL" clId="{62C6CFDA-DA37-43FE-BD99-6C0A14F0B21F}" dt="2020-07-31T13:07:33.154" v="2" actId="20577"/>
        <pc:sldMkLst>
          <pc:docMk/>
          <pc:sldMk cId="2383934936" sldId="256"/>
        </pc:sldMkLst>
        <pc:spChg chg="mod">
          <ac:chgData name="Campos, Simao" userId="a1bf0726-548b-4db8-a746-2e19b5e24da4" providerId="ADAL" clId="{62C6CFDA-DA37-43FE-BD99-6C0A14F0B21F}" dt="2020-07-31T13:07:33.154" v="2" actId="20577"/>
          <ac:spMkLst>
            <pc:docMk/>
            <pc:sldMk cId="2383934936" sldId="256"/>
            <ac:spMk id="9" creationId="{8C7CA0D1-8B49-4675-8A5E-57C7F64475C1}"/>
          </ac:spMkLst>
        </pc:spChg>
        <pc:spChg chg="mod">
          <ac:chgData name="Campos, Simao" userId="a1bf0726-548b-4db8-a746-2e19b5e24da4" providerId="ADAL" clId="{62C6CFDA-DA37-43FE-BD99-6C0A14F0B21F}" dt="2020-07-31T13:07:29.042" v="0"/>
          <ac:spMkLst>
            <pc:docMk/>
            <pc:sldMk cId="2383934936" sldId="256"/>
            <ac:spMk id="10" creationId="{D36F58C8-2F54-4864-94DC-A069EA8D264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2021/9/27</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sz="1200" dirty="0"/>
              <a:t>Data annotation would be one of the most dependable factors on model performance, it serves as one important aspect of data quality control on Artificial Intelligence for health. This document is addressed to give a general guideline of data annotation specification, including definition, background and goals, framework, standard operating procedure, scenario classifications and corresponding criteria, as well as recommended metadata, etc. </a:t>
            </a:r>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7224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975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dirty="0"/>
              <a:t>If the underlying training data are biased or incorrect, errors or problematic results can occur. </a:t>
            </a:r>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6515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968CD7-984A-4B33-A5B6-569DF84E4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1649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859865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3B33F04-5C4D-4782-8EDE-ADAAFFA90C84}" type="datetimeFigureOut">
              <a:rPr lang="en-US" smtClean="0"/>
              <a:t>9/27/2021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FFDAAA5-1CB9-496F-A402-EBB7816A452F}"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21888637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1505071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3B33F04-5C4D-4782-8EDE-ADAAFFA90C84}" type="datetimeFigureOut">
              <a:rPr lang="en-US" smtClean="0"/>
              <a:t>9/27/2021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32186505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63B33F04-5C4D-4782-8EDE-ADAAFFA90C84}" type="datetimeFigureOut">
              <a:rPr lang="en-US" smtClean="0"/>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1134612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63B33F04-5C4D-4782-8EDE-ADAAFFA90C84}" type="datetimeFigureOut">
              <a:rPr lang="en-US" smtClean="0"/>
              <a:t>9/27/2021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1559695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3B33F04-5C4D-4782-8EDE-ADAAFFA90C84}" type="datetimeFigureOut">
              <a:rPr lang="en-US" smtClean="0"/>
              <a:t>9/27/2021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364672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B33F04-5C4D-4782-8EDE-ADAAFFA90C84}" type="datetimeFigureOut">
              <a:rPr lang="en-US" smtClean="0"/>
              <a:t>9/27/2021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621923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3B33F04-5C4D-4782-8EDE-ADAAFFA90C84}" type="datetimeFigureOut">
              <a:rPr lang="en-US" smtClean="0"/>
              <a:t>9/27/2021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6732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3B33F04-5C4D-4782-8EDE-ADAAFFA90C84}" type="datetimeFigureOut">
              <a:rPr lang="en-US" smtClean="0"/>
              <a:t>9/27/2021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FFDAAA5-1CB9-496F-A402-EBB7816A452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16275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7387719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3B33F04-5C4D-4782-8EDE-ADAAFFA90C84}"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DAAA5-1CB9-496F-A402-EBB7816A452F}" type="slidenum">
              <a:rPr lang="en-US" smtClean="0"/>
              <a:t>‹#›</a:t>
            </a:fld>
            <a:endParaRPr lang="en-US"/>
          </a:p>
        </p:txBody>
      </p:sp>
    </p:spTree>
    <p:extLst>
      <p:ext uri="{BB962C8B-B14F-4D97-AF65-F5344CB8AC3E}">
        <p14:creationId xmlns:p14="http://schemas.microsoft.com/office/powerpoint/2010/main" val="702834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3B33F04-5C4D-4782-8EDE-ADAAFFA90C84}" type="datetimeFigureOut">
              <a:rPr lang="en-US" smtClean="0"/>
              <a:t>9/27/2021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FFDAAA5-1CB9-496F-A402-EBB7816A452F}"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94880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xushan@caict.ac.c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edwinjrwu@tencent.com" TargetMode="External"/><Relationship Id="rId4" Type="http://schemas.openxmlformats.org/officeDocument/2006/relationships/hyperlink" Target="mailto:sebastian.bosse@hhi.fraunhofer.d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mailto:xushan@caict.ac.cn" TargetMode="External"/><Relationship Id="rId2" Type="http://schemas.openxmlformats.org/officeDocument/2006/relationships/hyperlink" Target="https://forms.gle/3fYrm3SZSrNQu3eeA" TargetMode="External"/><Relationship Id="rId1" Type="http://schemas.openxmlformats.org/officeDocument/2006/relationships/slideLayout" Target="../slideLayouts/slideLayout13.xml"/><Relationship Id="rId5" Type="http://schemas.openxmlformats.org/officeDocument/2006/relationships/hyperlink" Target="mailto:edwinjrwu@tencent.com" TargetMode="External"/><Relationship Id="rId4" Type="http://schemas.openxmlformats.org/officeDocument/2006/relationships/hyperlink" Target="mailto:sebastian.bosse@hhi.fraunhofer.de"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gli@zhejianglab.com" TargetMode="External"/><Relationship Id="rId3" Type="http://schemas.openxmlformats.org/officeDocument/2006/relationships/hyperlink" Target="mailto:xuyanwu@baidu.com" TargetMode="External"/><Relationship Id="rId7" Type="http://schemas.openxmlformats.org/officeDocument/2006/relationships/hyperlink" Target="mailto:niucy@zhejianglab.com" TargetMode="External"/><Relationship Id="rId2" Type="http://schemas.openxmlformats.org/officeDocument/2006/relationships/hyperlink" Target="mailto:hsingh@bmi.icmr.org.in" TargetMode="External"/><Relationship Id="rId1" Type="http://schemas.openxmlformats.org/officeDocument/2006/relationships/slideLayout" Target="../slideLayouts/slideLayout2.xml"/><Relationship Id="rId6" Type="http://schemas.openxmlformats.org/officeDocument/2006/relationships/hyperlink" Target="mailto:yajunzhang@tencent.com" TargetMode="External"/><Relationship Id="rId5" Type="http://schemas.openxmlformats.org/officeDocument/2006/relationships/hyperlink" Target="mailto:guoning@shukun.net" TargetMode="External"/><Relationship Id="rId4" Type="http://schemas.openxmlformats.org/officeDocument/2006/relationships/hyperlink" Target="mailto:fanghuihui@baidu.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emf"/><Relationship Id="rId3" Type="http://schemas.openxmlformats.org/officeDocument/2006/relationships/image" Target="../media/image3.emf"/><Relationship Id="rId7" Type="http://schemas.openxmlformats.org/officeDocument/2006/relationships/image" Target="../media/image7.emf"/><Relationship Id="rId12" Type="http://schemas.openxmlformats.org/officeDocument/2006/relationships/image" Target="../media/image12.emf"/><Relationship Id="rId2" Type="http://schemas.openxmlformats.org/officeDocument/2006/relationships/notesSlide" Target="../notesSlides/notesSlide5.xml"/><Relationship Id="rId16" Type="http://schemas.openxmlformats.org/officeDocument/2006/relationships/image" Target="../media/image16.emf"/><Relationship Id="rId1" Type="http://schemas.openxmlformats.org/officeDocument/2006/relationships/slideLayout" Target="../slideLayouts/slideLayout13.xml"/><Relationship Id="rId6" Type="http://schemas.openxmlformats.org/officeDocument/2006/relationships/image" Target="../media/image6.emf"/><Relationship Id="rId11" Type="http://schemas.openxmlformats.org/officeDocument/2006/relationships/image" Target="../media/image11.emf"/><Relationship Id="rId5" Type="http://schemas.openxmlformats.org/officeDocument/2006/relationships/image" Target="../media/image5.emf"/><Relationship Id="rId15" Type="http://schemas.openxmlformats.org/officeDocument/2006/relationships/image" Target="../media/image15.emf"/><Relationship Id="rId10" Type="http://schemas.openxmlformats.org/officeDocument/2006/relationships/image" Target="../media/image10.emf"/><Relationship Id="rId4" Type="http://schemas.openxmlformats.org/officeDocument/2006/relationships/image" Target="../media/image4.emf"/><Relationship Id="rId9" Type="http://schemas.openxmlformats.org/officeDocument/2006/relationships/image" Target="../media/image9.emf"/><Relationship Id="rId14" Type="http://schemas.openxmlformats.org/officeDocument/2006/relationships/image" Target="../media/image1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298016" y="697196"/>
            <a:ext cx="2244269" cy="400110"/>
          </a:xfrm>
          <a:prstGeom prst="rect">
            <a:avLst/>
          </a:prstGeom>
        </p:spPr>
        <p:txBody>
          <a:bodyPr wrap="none">
            <a:spAutoFit/>
          </a:bodyPr>
          <a:lstStyle/>
          <a:p>
            <a:pPr algn="r"/>
            <a:r>
              <a:rPr lang="en-GB" sz="2000" b="1" dirty="0"/>
              <a:t>FGAI4H-M-045-A01</a:t>
            </a:r>
          </a:p>
        </p:txBody>
      </p:sp>
      <p:sp>
        <p:nvSpPr>
          <p:cNvPr id="10" name="Rectangle 9">
            <a:extLst>
              <a:ext uri="{FF2B5EF4-FFF2-40B4-BE49-F238E27FC236}">
                <a16:creationId xmlns:a16="http://schemas.microsoft.com/office/drawing/2014/main" id="{D36F58C8-2F54-4864-94DC-A069EA8D2640}"/>
              </a:ext>
            </a:extLst>
          </p:cNvPr>
          <p:cNvSpPr/>
          <p:nvPr/>
        </p:nvSpPr>
        <p:spPr>
          <a:xfrm>
            <a:off x="6785294" y="1066528"/>
            <a:ext cx="3756991" cy="400110"/>
          </a:xfrm>
          <a:prstGeom prst="rect">
            <a:avLst/>
          </a:prstGeom>
        </p:spPr>
        <p:txBody>
          <a:bodyPr wrap="none">
            <a:spAutoFit/>
          </a:bodyPr>
          <a:lstStyle/>
          <a:p>
            <a:pPr algn="r"/>
            <a:r>
              <a:rPr lang="en-US" sz="2000" dirty="0"/>
              <a:t>E-meeting, 28-30 September 2021</a:t>
            </a:r>
            <a:endParaRPr lang="en-GB" sz="2000"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2444537269"/>
              </p:ext>
            </p:extLst>
          </p:nvPr>
        </p:nvGraphicFramePr>
        <p:xfrm>
          <a:off x="1009650" y="2485159"/>
          <a:ext cx="10458451" cy="3173384"/>
        </p:xfrm>
        <a:graphic>
          <a:graphicData uri="http://schemas.openxmlformats.org/drawingml/2006/table">
            <a:tbl>
              <a:tblPr firstRow="1" bandRow="1">
                <a:tableStyleId>{2D5ABB26-0587-4C30-8999-92F81FD0307C}</a:tableStyleId>
              </a:tblPr>
              <a:tblGrid>
                <a:gridCol w="1676066">
                  <a:extLst>
                    <a:ext uri="{9D8B030D-6E8A-4147-A177-3AD203B41FA5}">
                      <a16:colId xmlns:a16="http://schemas.microsoft.com/office/drawing/2014/main" val="3760236376"/>
                    </a:ext>
                  </a:extLst>
                </a:gridCol>
                <a:gridCol w="4562809">
                  <a:extLst>
                    <a:ext uri="{9D8B030D-6E8A-4147-A177-3AD203B41FA5}">
                      <a16:colId xmlns:a16="http://schemas.microsoft.com/office/drawing/2014/main" val="4118390399"/>
                    </a:ext>
                  </a:extLst>
                </a:gridCol>
                <a:gridCol w="4219576">
                  <a:extLst>
                    <a:ext uri="{9D8B030D-6E8A-4147-A177-3AD203B41FA5}">
                      <a16:colId xmlns:a16="http://schemas.microsoft.com/office/drawing/2014/main" val="3689152469"/>
                    </a:ext>
                  </a:extLst>
                </a:gridCol>
              </a:tblGrid>
              <a:tr h="429491">
                <a:tc>
                  <a:txBody>
                    <a:bodyPr/>
                    <a:lstStyle/>
                    <a:p>
                      <a:r>
                        <a:rPr lang="en-US" sz="1800" b="1" dirty="0"/>
                        <a:t>Source:</a:t>
                      </a:r>
                      <a:endParaRPr lang="en-GB" sz="1800" b="1" dirty="0"/>
                    </a:p>
                  </a:txBody>
                  <a:tcPr marL="68580" marR="68580" marT="34290" marB="34290"/>
                </a:tc>
                <a:tc gridSpan="2">
                  <a:txBody>
                    <a:bodyPr/>
                    <a:lstStyle/>
                    <a:p>
                      <a:r>
                        <a:rPr lang="en-US" sz="1800" dirty="0">
                          <a:solidFill>
                            <a:schemeClr val="tx1"/>
                          </a:solidFill>
                        </a:rPr>
                        <a:t>Editors DEL5.3</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400050">
                <a:tc>
                  <a:txBody>
                    <a:bodyPr/>
                    <a:lstStyle/>
                    <a:p>
                      <a:r>
                        <a:rPr lang="en-US" sz="1800" b="1" dirty="0"/>
                        <a:t>Title:</a:t>
                      </a:r>
                      <a:endParaRPr lang="en-GB" sz="1800" b="1" dirty="0"/>
                    </a:p>
                  </a:txBody>
                  <a:tcPr marL="68580" marR="68580" marT="34290" marB="34290"/>
                </a:tc>
                <a:tc gridSpan="2">
                  <a:txBody>
                    <a:bodyPr/>
                    <a:lstStyle/>
                    <a:p>
                      <a:r>
                        <a:rPr lang="en-GB" sz="1800" b="0" i="0" kern="1200" dirty="0">
                          <a:solidFill>
                            <a:schemeClr val="tx1"/>
                          </a:solidFill>
                          <a:effectLst/>
                          <a:latin typeface="+mn-lt"/>
                          <a:ea typeface="+mn-ea"/>
                          <a:cs typeface="+mn-cs"/>
                        </a:rPr>
                        <a:t>Updated DEL5.3: Data annotation specification - Att.1: Presentation</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495473">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270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495473">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800" kern="1200" dirty="0">
                          <a:solidFill>
                            <a:schemeClr val="tx1"/>
                          </a:solidFill>
                          <a:effectLst/>
                          <a:latin typeface="+mn-lt"/>
                          <a:ea typeface="+mn-ea"/>
                          <a:cs typeface="+mn-cs"/>
                        </a:rPr>
                        <a:t>Shan Xu, CAICT, China</a:t>
                      </a:r>
                    </a:p>
                  </a:txBody>
                  <a:tcPr marL="68580" marR="68580" marT="34290" marB="34290">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3"/>
                        </a:rPr>
                        <a:t>xushan@caict.ac.cn</a:t>
                      </a:r>
                      <a:r>
                        <a:rPr lang="en-GB" sz="1800" kern="1200" dirty="0">
                          <a:solidFill>
                            <a:schemeClr val="tx1"/>
                          </a:solidFill>
                          <a:effectLst/>
                          <a:latin typeface="+mn-lt"/>
                          <a:ea typeface="+mn-ea"/>
                          <a:cs typeface="+mn-cs"/>
                        </a:rPr>
                        <a:t> </a:t>
                      </a:r>
                    </a:p>
                  </a:txBody>
                  <a:tcPr marL="68580" marR="68580" marT="34290" marB="34290">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927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 Sebastian </a:t>
                      </a:r>
                      <a:r>
                        <a:rPr lang="en-GB" sz="1800" kern="1200" dirty="0" err="1">
                          <a:solidFill>
                            <a:schemeClr val="tx1"/>
                          </a:solidFill>
                          <a:effectLst/>
                          <a:latin typeface="+mn-lt"/>
                          <a:ea typeface="+mn-ea"/>
                          <a:cs typeface="+mn-cs"/>
                        </a:rPr>
                        <a:t>Bosse</a:t>
                      </a:r>
                      <a:r>
                        <a:rPr lang="en-GB" sz="1800" kern="1200" dirty="0">
                          <a:solidFill>
                            <a:schemeClr val="tx1"/>
                          </a:solidFill>
                          <a:effectLst/>
                          <a:latin typeface="+mn-lt"/>
                          <a:ea typeface="+mn-ea"/>
                          <a:cs typeface="+mn-cs"/>
                        </a:rPr>
                        <a:t>, </a:t>
                      </a:r>
                      <a:r>
                        <a:rPr lang="en-GB" sz="1800" kern="1200" dirty="0" err="1">
                          <a:solidFill>
                            <a:schemeClr val="tx1"/>
                          </a:solidFill>
                          <a:effectLst/>
                          <a:latin typeface="+mn-lt"/>
                          <a:ea typeface="+mn-ea"/>
                          <a:cs typeface="+mn-cs"/>
                        </a:rPr>
                        <a:t>Fraunhofer</a:t>
                      </a:r>
                      <a:r>
                        <a:rPr lang="en-GB" sz="1800" kern="1200" dirty="0">
                          <a:solidFill>
                            <a:schemeClr val="tx1"/>
                          </a:solidFill>
                          <a:effectLst/>
                          <a:latin typeface="+mn-lt"/>
                          <a:ea typeface="+mn-ea"/>
                          <a:cs typeface="+mn-cs"/>
                        </a:rPr>
                        <a:t> HHI, Germany</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4"/>
                        </a:rPr>
                        <a:t>sebastian.bosse@hhi.fraunhofer.de</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0010876"/>
                  </a:ext>
                </a:extLst>
              </a:tr>
              <a:tr h="1510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 </a:t>
                      </a:r>
                      <a:r>
                        <a:rPr lang="en-GB" sz="1800" kern="1200" dirty="0" err="1">
                          <a:solidFill>
                            <a:schemeClr val="tx1"/>
                          </a:solidFill>
                          <a:effectLst/>
                          <a:latin typeface="+mn-lt"/>
                          <a:ea typeface="+mn-ea"/>
                          <a:cs typeface="+mn-cs"/>
                        </a:rPr>
                        <a:t>Jianrong</a:t>
                      </a:r>
                      <a:r>
                        <a:rPr lang="en-GB" sz="1800" kern="1200" dirty="0">
                          <a:solidFill>
                            <a:schemeClr val="tx1"/>
                          </a:solidFill>
                          <a:effectLst/>
                          <a:latin typeface="+mn-lt"/>
                          <a:ea typeface="+mn-ea"/>
                          <a:cs typeface="+mn-cs"/>
                        </a:rPr>
                        <a:t> Wu </a:t>
                      </a:r>
                      <a:r>
                        <a:rPr lang="en-GB" sz="1800" kern="1200" dirty="0" err="1">
                          <a:solidFill>
                            <a:schemeClr val="tx1"/>
                          </a:solidFill>
                          <a:effectLst/>
                          <a:latin typeface="+mn-lt"/>
                          <a:ea typeface="+mn-ea"/>
                          <a:cs typeface="+mn-cs"/>
                        </a:rPr>
                        <a:t>Tencent</a:t>
                      </a:r>
                      <a:r>
                        <a:rPr lang="en-GB" sz="1800" kern="1200" dirty="0">
                          <a:solidFill>
                            <a:schemeClr val="tx1"/>
                          </a:solidFill>
                          <a:effectLst/>
                          <a:latin typeface="+mn-lt"/>
                          <a:ea typeface="+mn-ea"/>
                          <a:cs typeface="+mn-cs"/>
                        </a:rPr>
                        <a:t> Healthcare</a:t>
                      </a:r>
                      <a:r>
                        <a:rPr lang="en-US" sz="1800" kern="1200" dirty="0">
                          <a:solidFill>
                            <a:schemeClr val="tx1"/>
                          </a:solidFill>
                          <a:effectLst/>
                          <a:latin typeface="+mn-lt"/>
                          <a:ea typeface="+mn-ea"/>
                          <a:cs typeface="+mn-cs"/>
                        </a:rPr>
                        <a:t>,</a:t>
                      </a:r>
                      <a:r>
                        <a:rPr lang="en-US" sz="1800" kern="1200" baseline="0" dirty="0">
                          <a:solidFill>
                            <a:schemeClr val="tx1"/>
                          </a:solidFill>
                          <a:effectLst/>
                          <a:latin typeface="+mn-lt"/>
                          <a:ea typeface="+mn-ea"/>
                          <a:cs typeface="+mn-cs"/>
                        </a:rPr>
                        <a:t> </a:t>
                      </a:r>
                      <a:r>
                        <a:rPr lang="en-GB" sz="1800" kern="1200" dirty="0">
                          <a:solidFill>
                            <a:schemeClr val="tx1"/>
                          </a:solidFill>
                          <a:effectLst/>
                          <a:latin typeface="+mn-lt"/>
                          <a:ea typeface="+mn-ea"/>
                          <a:cs typeface="+mn-cs"/>
                        </a:rPr>
                        <a:t>China</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kern="1200" dirty="0">
                          <a:solidFill>
                            <a:schemeClr val="tx1"/>
                          </a:solidFill>
                          <a:effectLst/>
                          <a:latin typeface="+mn-lt"/>
                          <a:ea typeface="+mn-ea"/>
                          <a:cs typeface="+mn-cs"/>
                        </a:rPr>
                        <a:t>E-mail: </a:t>
                      </a:r>
                      <a:r>
                        <a:rPr lang="en-GB" sz="1800" kern="1200" dirty="0">
                          <a:solidFill>
                            <a:schemeClr val="tx1"/>
                          </a:solidFill>
                          <a:effectLst/>
                          <a:latin typeface="+mn-lt"/>
                          <a:ea typeface="+mn-ea"/>
                          <a:cs typeface="+mn-cs"/>
                          <a:hlinkClick r:id="rId5"/>
                        </a:rPr>
                        <a:t>edwinjrwu@tencent.com</a:t>
                      </a:r>
                      <a:endParaRPr lang="en-US" sz="1800" kern="1200" dirty="0">
                        <a:solidFill>
                          <a:schemeClr val="tx1"/>
                        </a:solidFill>
                        <a:effectLst/>
                        <a:latin typeface="+mn-lt"/>
                        <a:ea typeface="+mn-ea"/>
                        <a:cs typeface="+mn-cs"/>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8017803"/>
                  </a:ext>
                </a:extLst>
              </a:tr>
              <a:tr h="495473">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This PPT contains a presentation of </a:t>
                      </a:r>
                      <a:r>
                        <a:rPr lang="en-US" altLang="zh-CN" sz="1800" dirty="0"/>
                        <a:t>DEL5.3</a:t>
                      </a:r>
                      <a:r>
                        <a:rPr lang="en-US" sz="1800" dirty="0"/>
                        <a:t> presented at Meeting </a:t>
                      </a:r>
                      <a:r>
                        <a:rPr lang="en-US" altLang="zh-CN" sz="1800" dirty="0"/>
                        <a:t>M</a:t>
                      </a:r>
                      <a:r>
                        <a:rPr lang="en-US" sz="1800" dirty="0"/>
                        <a:t> of the FG-AI4H (e-meeting), 28</a:t>
                      </a:r>
                      <a:r>
                        <a:rPr lang="en-US" altLang="zh-CN" sz="1800" dirty="0"/>
                        <a:t>-</a:t>
                      </a:r>
                      <a:r>
                        <a:rPr lang="en-US" sz="1800" dirty="0"/>
                        <a:t> 30 </a:t>
                      </a:r>
                      <a:r>
                        <a:rPr lang="en-US" altLang="zh-CN" sz="1800" dirty="0"/>
                        <a:t>September</a:t>
                      </a:r>
                      <a:r>
                        <a:rPr lang="en-US" sz="1800" dirty="0"/>
                        <a:t> 2021. </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GB" b="1" dirty="0"/>
              <a:t>Input modalities</a:t>
            </a:r>
            <a:endParaRPr lang="en-US" dirty="0"/>
          </a:p>
        </p:txBody>
      </p:sp>
      <p:sp>
        <p:nvSpPr>
          <p:cNvPr id="5" name="Rectangle 1"/>
          <p:cNvSpPr>
            <a:spLocks noChangeArrowheads="1"/>
          </p:cNvSpPr>
          <p:nvPr/>
        </p:nvSpPr>
        <p:spPr bwMode="auto">
          <a:xfrm>
            <a:off x="3121025" y="2568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aphicFrame>
        <p:nvGraphicFramePr>
          <p:cNvPr id="3" name="表格 2"/>
          <p:cNvGraphicFramePr>
            <a:graphicFrameLocks noGrp="1"/>
          </p:cNvGraphicFramePr>
          <p:nvPr/>
        </p:nvGraphicFramePr>
        <p:xfrm>
          <a:off x="1564683" y="2383971"/>
          <a:ext cx="9506088" cy="3742139"/>
        </p:xfrm>
        <a:graphic>
          <a:graphicData uri="http://schemas.openxmlformats.org/drawingml/2006/table">
            <a:tbl>
              <a:tblPr firstRow="1" firstCol="1" bandRow="1">
                <a:tableStyleId>{5C22544A-7EE6-4342-B048-85BDC9FD1C3A}</a:tableStyleId>
              </a:tblPr>
              <a:tblGrid>
                <a:gridCol w="1258377">
                  <a:extLst>
                    <a:ext uri="{9D8B030D-6E8A-4147-A177-3AD203B41FA5}">
                      <a16:colId xmlns:a16="http://schemas.microsoft.com/office/drawing/2014/main" val="3423149749"/>
                    </a:ext>
                  </a:extLst>
                </a:gridCol>
                <a:gridCol w="1672739">
                  <a:extLst>
                    <a:ext uri="{9D8B030D-6E8A-4147-A177-3AD203B41FA5}">
                      <a16:colId xmlns:a16="http://schemas.microsoft.com/office/drawing/2014/main" val="1926740887"/>
                    </a:ext>
                  </a:extLst>
                </a:gridCol>
                <a:gridCol w="3766457">
                  <a:extLst>
                    <a:ext uri="{9D8B030D-6E8A-4147-A177-3AD203B41FA5}">
                      <a16:colId xmlns:a16="http://schemas.microsoft.com/office/drawing/2014/main" val="3344980884"/>
                    </a:ext>
                  </a:extLst>
                </a:gridCol>
                <a:gridCol w="2808515">
                  <a:extLst>
                    <a:ext uri="{9D8B030D-6E8A-4147-A177-3AD203B41FA5}">
                      <a16:colId xmlns:a16="http://schemas.microsoft.com/office/drawing/2014/main" val="1846164714"/>
                    </a:ext>
                  </a:extLst>
                </a:gridCol>
              </a:tblGrid>
              <a:tr h="424543">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Data</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Dimensionality</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Description</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Examples</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2209616457"/>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Image</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2D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Two-dimensional medical imaging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Fundus photos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80318797"/>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 images</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Three-dimensional spatial imaging </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Sets of CT slices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42899738"/>
                  </a:ext>
                </a:extLst>
              </a:tr>
              <a:tr h="30160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4D</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4D</a:t>
                      </a:r>
                      <a:r>
                        <a:rPr lang="zh-CN" sz="1800">
                          <a:effectLst/>
                        </a:rPr>
                        <a:t>（</a:t>
                      </a:r>
                      <a:r>
                        <a:rPr lang="en-GB" sz="1800">
                          <a:effectLst/>
                        </a:rPr>
                        <a:t>3D+t</a:t>
                      </a:r>
                      <a:r>
                        <a:rPr lang="zh-CN" sz="1800">
                          <a:effectLst/>
                        </a:rPr>
                        <a: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3D space imaging changes over time</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Heart film imaging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80583595"/>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Video </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2D +t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Camera or monitor recording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Falls among the elderly</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83807359"/>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Audio/ signal</a:t>
                      </a:r>
                      <a:endParaRPr lang="en-US" sz="18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 +t</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Sound or transmitted in signal form.</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Heart sound /ECG</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69010585"/>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Text</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 2D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Structured/ unstructured description in words</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Case history, diagnosis extraction </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547973070"/>
                  </a:ext>
                </a:extLst>
              </a:tr>
              <a:tr h="6031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Single number</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1D</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a:effectLst/>
                        </a:rPr>
                        <a:t>Single measurement data</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rPr>
                        <a:t>Blood pressure or respiratory rate</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88749410"/>
                  </a:ext>
                </a:extLst>
              </a:tr>
            </a:tbl>
          </a:graphicData>
        </a:graphic>
      </p:graphicFrame>
      <p:sp>
        <p:nvSpPr>
          <p:cNvPr id="6" name="矩形 5"/>
          <p:cNvSpPr/>
          <p:nvPr/>
        </p:nvSpPr>
        <p:spPr>
          <a:xfrm>
            <a:off x="3679596" y="1899948"/>
            <a:ext cx="5548314"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2: Summary of input data</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modalities</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for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AI4H</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 tasks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2055308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Output requirements</a:t>
            </a:r>
          </a:p>
        </p:txBody>
      </p:sp>
      <p:graphicFrame>
        <p:nvGraphicFramePr>
          <p:cNvPr id="4" name="表格 3"/>
          <p:cNvGraphicFramePr>
            <a:graphicFrameLocks noGrp="1"/>
          </p:cNvGraphicFramePr>
          <p:nvPr/>
        </p:nvGraphicFramePr>
        <p:xfrm>
          <a:off x="1626201" y="2677886"/>
          <a:ext cx="9157313" cy="3026229"/>
        </p:xfrm>
        <a:graphic>
          <a:graphicData uri="http://schemas.openxmlformats.org/drawingml/2006/table">
            <a:tbl>
              <a:tblPr firstRow="1" firstCol="1" bandRow="1">
                <a:tableStyleId>{5C22544A-7EE6-4342-B048-85BDC9FD1C3A}</a:tableStyleId>
              </a:tblPr>
              <a:tblGrid>
                <a:gridCol w="1792053">
                  <a:extLst>
                    <a:ext uri="{9D8B030D-6E8A-4147-A177-3AD203B41FA5}">
                      <a16:colId xmlns:a16="http://schemas.microsoft.com/office/drawing/2014/main" val="1363995151"/>
                    </a:ext>
                  </a:extLst>
                </a:gridCol>
                <a:gridCol w="3751744">
                  <a:extLst>
                    <a:ext uri="{9D8B030D-6E8A-4147-A177-3AD203B41FA5}">
                      <a16:colId xmlns:a16="http://schemas.microsoft.com/office/drawing/2014/main" val="2106804501"/>
                    </a:ext>
                  </a:extLst>
                </a:gridCol>
                <a:gridCol w="3613516">
                  <a:extLst>
                    <a:ext uri="{9D8B030D-6E8A-4147-A177-3AD203B41FA5}">
                      <a16:colId xmlns:a16="http://schemas.microsoft.com/office/drawing/2014/main" val="2945836705"/>
                    </a:ext>
                  </a:extLst>
                </a:gridCol>
              </a:tblGrid>
              <a:tr h="46203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Task</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Description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Examples</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3516496378"/>
                  </a:ext>
                </a:extLst>
              </a:tr>
              <a:tr h="614942">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Classification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The problem of classifying instances into two or more classes.</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Identify abnormal tissue</a:t>
                      </a:r>
                      <a:endParaRPr lang="en-US" sz="1600">
                        <a:effectLst/>
                      </a:endParaRPr>
                    </a:p>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Diabetic retinopathy grade</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44377306"/>
                  </a:ext>
                </a:extLst>
              </a:tr>
              <a:tr h="55692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Identify an object, usually marked with rectangle for further processing.</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 the position of a coronary plaque for further processing</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87521836"/>
                  </a:ext>
                </a:extLst>
              </a:tr>
              <a:tr h="55692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Segmentation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separate certain lesions, and draw the specific outline of the lesion </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Tumour segmentation</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93993984"/>
                  </a:ext>
                </a:extLst>
              </a:tr>
              <a:tr h="83539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600" dirty="0">
                          <a:effectLst/>
                        </a:rPr>
                        <a:t>Localization</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Calculate the central coordinate of the anatomical structure</a:t>
                      </a:r>
                      <a:endParaRPr lang="en-US" sz="16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Localize the optic disc or macular fovea for further analysis of ocular fundus diseases</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3873035"/>
                  </a:ext>
                </a:extLst>
              </a:tr>
            </a:tbl>
          </a:graphicData>
        </a:graphic>
      </p:graphicFrame>
      <p:sp>
        <p:nvSpPr>
          <p:cNvPr id="5" name="矩形 4"/>
          <p:cNvSpPr/>
          <p:nvPr/>
        </p:nvSpPr>
        <p:spPr>
          <a:xfrm>
            <a:off x="4910419" y="2196584"/>
            <a:ext cx="2893676"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3: Output </a:t>
            </a: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等线" panose="02010600030101010101" pitchFamily="2" charset="-122"/>
                <a:cs typeface="+mn-cs"/>
              </a:rPr>
              <a:t>requirements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4180263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Criteria option matrix</a:t>
            </a:r>
            <a:br>
              <a:rPr lang="en-US" b="1" dirty="0"/>
            </a:br>
            <a:endParaRPr lang="en-US" dirty="0"/>
          </a:p>
        </p:txBody>
      </p:sp>
      <p:sp>
        <p:nvSpPr>
          <p:cNvPr id="4" name="矩形 3"/>
          <p:cNvSpPr/>
          <p:nvPr/>
        </p:nvSpPr>
        <p:spPr>
          <a:xfrm>
            <a:off x="4237230" y="1878568"/>
            <a:ext cx="4370684"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4 Criteria options in different scenarios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graphicFrame>
        <p:nvGraphicFramePr>
          <p:cNvPr id="5" name="表格 4"/>
          <p:cNvGraphicFramePr>
            <a:graphicFrameLocks noGrp="1"/>
          </p:cNvGraphicFramePr>
          <p:nvPr/>
        </p:nvGraphicFramePr>
        <p:xfrm>
          <a:off x="1203104" y="2324100"/>
          <a:ext cx="10438936" cy="3998319"/>
        </p:xfrm>
        <a:graphic>
          <a:graphicData uri="http://schemas.openxmlformats.org/drawingml/2006/table">
            <a:tbl>
              <a:tblPr firstRow="1" firstCol="1" bandRow="1">
                <a:tableStyleId>{5C22544A-7EE6-4342-B048-85BDC9FD1C3A}</a:tableStyleId>
              </a:tblPr>
              <a:tblGrid>
                <a:gridCol w="1777736">
                  <a:extLst>
                    <a:ext uri="{9D8B030D-6E8A-4147-A177-3AD203B41FA5}">
                      <a16:colId xmlns:a16="http://schemas.microsoft.com/office/drawing/2014/main" val="3361258915"/>
                    </a:ext>
                  </a:extLst>
                </a:gridCol>
                <a:gridCol w="1618143">
                  <a:extLst>
                    <a:ext uri="{9D8B030D-6E8A-4147-A177-3AD203B41FA5}">
                      <a16:colId xmlns:a16="http://schemas.microsoft.com/office/drawing/2014/main" val="2710623130"/>
                    </a:ext>
                  </a:extLst>
                </a:gridCol>
                <a:gridCol w="2381163">
                  <a:extLst>
                    <a:ext uri="{9D8B030D-6E8A-4147-A177-3AD203B41FA5}">
                      <a16:colId xmlns:a16="http://schemas.microsoft.com/office/drawing/2014/main" val="288309157"/>
                    </a:ext>
                  </a:extLst>
                </a:gridCol>
                <a:gridCol w="2125523">
                  <a:extLst>
                    <a:ext uri="{9D8B030D-6E8A-4147-A177-3AD203B41FA5}">
                      <a16:colId xmlns:a16="http://schemas.microsoft.com/office/drawing/2014/main" val="3484329097"/>
                    </a:ext>
                  </a:extLst>
                </a:gridCol>
                <a:gridCol w="2536371">
                  <a:extLst>
                    <a:ext uri="{9D8B030D-6E8A-4147-A177-3AD203B41FA5}">
                      <a16:colId xmlns:a16="http://schemas.microsoft.com/office/drawing/2014/main" val="90844434"/>
                    </a:ext>
                  </a:extLst>
                </a:gridCol>
              </a:tblGrid>
              <a:tr h="34172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Task</a:t>
                      </a:r>
                      <a:endParaRPr lang="en-US" sz="1600" dirty="0">
                        <a:effectLst/>
                      </a:endParaRPr>
                    </a:p>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Data type</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lnTlToBr w="12700" cap="flat" cmpd="sng" algn="ctr">
                      <a:solidFill>
                        <a:schemeClr val="tx1"/>
                      </a:solidFill>
                      <a:prstDash val="solid"/>
                      <a:round/>
                      <a:headEnd type="none" w="med" len="med"/>
                      <a:tailEnd type="none" w="med" len="med"/>
                    </a:lnTlToB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Classification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Detection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Segmentation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Localization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extLst>
                  <a:ext uri="{0D108BD9-81ED-4DB2-BD59-A6C34878D82A}">
                    <a16:rowId xmlns:a16="http://schemas.microsoft.com/office/drawing/2014/main" val="3575366378"/>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Image</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rowSpan="7">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Type 1: Classification</a:t>
                      </a:r>
                      <a:endParaRPr lang="en-US" sz="1600" b="1" dirty="0">
                        <a:effectLst/>
                        <a:latin typeface="Times New Roman" panose="02020603050405020304" pitchFamily="18" charset="0"/>
                        <a:ea typeface="Times New Roman" panose="02020603050405020304" pitchFamily="18" charset="0"/>
                      </a:endParaRPr>
                    </a:p>
                  </a:txBody>
                  <a:tcPr marL="66873" marR="66873" marT="0" marB="0" anchor="ctr"/>
                </a:tc>
                <a:tc gridSpan="2">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Type 2: Detection and segmentation for images</a:t>
                      </a:r>
                      <a:endParaRPr lang="en-US" sz="1600" b="1">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Type 3: Localization</a:t>
                      </a:r>
                      <a:endParaRPr lang="en-US" sz="1600" b="1">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09878345"/>
                  </a:ext>
                </a:extLst>
              </a:tr>
              <a:tr h="1684199">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3D images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kern="1200" dirty="0">
                          <a:solidFill>
                            <a:schemeClr val="dk1"/>
                          </a:solidFill>
                          <a:effectLst/>
                          <a:latin typeface="+mn-lt"/>
                          <a:ea typeface="+mn-ea"/>
                          <a:cs typeface="+mn-cs"/>
                        </a:rPr>
                        <a:t>(a) </a:t>
                      </a:r>
                      <a:r>
                        <a:rPr lang="en-US" sz="1200" kern="1200" dirty="0">
                          <a:solidFill>
                            <a:schemeClr val="dk1"/>
                          </a:solidFill>
                          <a:effectLst/>
                          <a:latin typeface="+mn-lt"/>
                          <a:ea typeface="+mn-ea"/>
                          <a:cs typeface="+mn-cs"/>
                        </a:rPr>
                        <a:t>slicing 3D data into different 2D</a:t>
                      </a:r>
                    </a:p>
                    <a:p>
                      <a:pPr marL="0" marR="0">
                        <a:spcBef>
                          <a:spcPts val="0"/>
                        </a:spcBef>
                        <a:spcAft>
                          <a:spcPts val="0"/>
                        </a:spcAft>
                      </a:pPr>
                      <a:r>
                        <a:rPr lang="en-US" sz="1200" kern="1200" dirty="0">
                          <a:solidFill>
                            <a:schemeClr val="dk1"/>
                          </a:solidFill>
                          <a:effectLst/>
                          <a:latin typeface="+mn-lt"/>
                          <a:ea typeface="+mn-ea"/>
                          <a:cs typeface="+mn-cs"/>
                        </a:rPr>
                        <a:t>views before fusing to obtain a final detection or segmentation regions </a:t>
                      </a:r>
                    </a:p>
                    <a:p>
                      <a:pPr marL="0" marR="0">
                        <a:spcBef>
                          <a:spcPts val="0"/>
                        </a:spcBef>
                        <a:spcAft>
                          <a:spcPts val="0"/>
                        </a:spcAft>
                      </a:pPr>
                      <a:r>
                        <a:rPr lang="en-GB" sz="1200" kern="1200" dirty="0">
                          <a:solidFill>
                            <a:schemeClr val="dk1"/>
                          </a:solidFill>
                          <a:effectLst/>
                          <a:latin typeface="+mn-lt"/>
                          <a:ea typeface="+mn-ea"/>
                          <a:cs typeface="+mn-cs"/>
                        </a:rPr>
                        <a:t>(b)</a:t>
                      </a:r>
                      <a:r>
                        <a:rPr lang="en-US" sz="1200" kern="1200" dirty="0">
                          <a:solidFill>
                            <a:schemeClr val="dk1"/>
                          </a:solidFill>
                          <a:effectLst/>
                          <a:latin typeface="+mn-lt"/>
                          <a:ea typeface="+mn-ea"/>
                          <a:cs typeface="+mn-cs"/>
                        </a:rPr>
                        <a:t> exploit the 3D data by using architectures that perform 3D convolutions and then train the network from scratch on 3D medical images[1][2][3][4]</a:t>
                      </a: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(a) slicing 3D data into 2D views to obtain the regions of the target object before calculate the final position coordinate</a:t>
                      </a:r>
                      <a:endParaRPr lang="en-US" sz="16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 (b)</a:t>
                      </a:r>
                      <a:r>
                        <a:rPr lang="en-US" sz="1200" dirty="0">
                          <a:effectLst/>
                        </a:rPr>
                        <a:t> exploit the 3D data by using architectures that perform 3D convolutions and then train the network from scratch on 3D medical images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318436948"/>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4D</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condensing the 4D data into three dimensions</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_</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644181771"/>
                  </a:ext>
                </a:extLst>
              </a:tr>
              <a:tr h="326933">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Video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condensing the 2D +t data into three dimensions</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_</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903649275"/>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Audio/ signal</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2387297813"/>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Text</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3430563051"/>
                  </a:ext>
                </a:extLst>
              </a:tr>
              <a:tr h="163466">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Single number</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solidFill>
                      <a:schemeClr val="bg1">
                        <a:lumMod val="50000"/>
                      </a:schemeClr>
                    </a:solidFill>
                  </a:tcPr>
                </a:tc>
                <a:tc vMerge="1">
                  <a:txBody>
                    <a:bodyPr/>
                    <a:lstStyle/>
                    <a:p>
                      <a:endParaRPr lang="en-US"/>
                    </a:p>
                  </a:txBody>
                  <a:tcP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latin typeface="Times New Roman" panose="02020603050405020304" pitchFamily="18" charset="0"/>
                        <a:ea typeface="Times New Roman" panose="02020603050405020304" pitchFamily="18" charset="0"/>
                      </a:endParaRPr>
                    </a:p>
                  </a:txBody>
                  <a:tcPr marL="66873" marR="66873" marT="0" marB="0" anchor="ctr"/>
                </a:tc>
                <a:tc>
                  <a:txBody>
                    <a:bodyPr/>
                    <a:lstStyle/>
                    <a:p>
                      <a:pPr marL="342900" marR="0" lvl="0" indent="-342900" hangingPunct="0">
                        <a:spcBef>
                          <a:spcPts val="200"/>
                        </a:spcBef>
                        <a:spcAft>
                          <a:spcPts val="200"/>
                        </a:spcAft>
                        <a:buFont typeface="Times New Roman" panose="02020603050405020304" pitchFamily="18" charset="0"/>
                        <a:buChar char="–"/>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 </a:t>
                      </a:r>
                      <a:endParaRPr lang="en-US" sz="1600" dirty="0">
                        <a:effectLst/>
                        <a:latin typeface="Times New Roman" panose="02020603050405020304" pitchFamily="18" charset="0"/>
                        <a:ea typeface="Times New Roman" panose="02020603050405020304" pitchFamily="18" charset="0"/>
                      </a:endParaRPr>
                    </a:p>
                  </a:txBody>
                  <a:tcPr marL="66873" marR="66873" marT="0" marB="0" anchor="ctr"/>
                </a:tc>
                <a:extLst>
                  <a:ext uri="{0D108BD9-81ED-4DB2-BD59-A6C34878D82A}">
                    <a16:rowId xmlns:a16="http://schemas.microsoft.com/office/drawing/2014/main" val="177830788"/>
                  </a:ext>
                </a:extLst>
              </a:tr>
            </a:tbl>
          </a:graphicData>
        </a:graphic>
      </p:graphicFrame>
    </p:spTree>
    <p:extLst>
      <p:ext uri="{BB962C8B-B14F-4D97-AF65-F5344CB8AC3E}">
        <p14:creationId xmlns:p14="http://schemas.microsoft.com/office/powerpoint/2010/main" val="3989549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Criteria calculation</a:t>
            </a:r>
          </a:p>
        </p:txBody>
      </p:sp>
      <p:sp>
        <p:nvSpPr>
          <p:cNvPr id="4" name="矩形 3"/>
          <p:cNvSpPr/>
          <p:nvPr/>
        </p:nvSpPr>
        <p:spPr>
          <a:xfrm>
            <a:off x="2634343" y="1987034"/>
            <a:ext cx="7924800" cy="369332"/>
          </a:xfrm>
          <a:prstGeom prst="rect">
            <a:avLst/>
          </a:prstGeom>
        </p:spPr>
        <p:txBody>
          <a:bodyPr wrap="squar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6: Criteria calculation for Image detection and segmentation</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mc:AlternateContent xmlns:mc="http://schemas.openxmlformats.org/markup-compatibility/2006" xmlns:a14="http://schemas.microsoft.com/office/drawing/2010/main">
        <mc:Choice Requires="a14">
          <p:graphicFrame>
            <p:nvGraphicFramePr>
              <p:cNvPr id="5" name="表格 4"/>
              <p:cNvGraphicFramePr>
                <a:graphicFrameLocks noGrp="1"/>
              </p:cNvGraphicFramePr>
              <p:nvPr/>
            </p:nvGraphicFramePr>
            <p:xfrm>
              <a:off x="1548765" y="2538131"/>
              <a:ext cx="9246870" cy="3792638"/>
            </p:xfrm>
            <a:graphic>
              <a:graphicData uri="http://schemas.openxmlformats.org/drawingml/2006/table">
                <a:tbl>
                  <a:tblPr firstRow="1" firstCol="1" bandRow="1">
                    <a:tableStyleId>{5C22544A-7EE6-4342-B048-85BDC9FD1C3A}</a:tableStyleId>
                  </a:tblPr>
                  <a:tblGrid>
                    <a:gridCol w="1223645">
                      <a:extLst>
                        <a:ext uri="{9D8B030D-6E8A-4147-A177-3AD203B41FA5}">
                          <a16:colId xmlns:a16="http://schemas.microsoft.com/office/drawing/2014/main" val="3655756781"/>
                        </a:ext>
                      </a:extLst>
                    </a:gridCol>
                    <a:gridCol w="4580890">
                      <a:extLst>
                        <a:ext uri="{9D8B030D-6E8A-4147-A177-3AD203B41FA5}">
                          <a16:colId xmlns:a16="http://schemas.microsoft.com/office/drawing/2014/main" val="3508319041"/>
                        </a:ext>
                      </a:extLst>
                    </a:gridCol>
                    <a:gridCol w="3442335">
                      <a:extLst>
                        <a:ext uri="{9D8B030D-6E8A-4147-A177-3AD203B41FA5}">
                          <a16:colId xmlns:a16="http://schemas.microsoft.com/office/drawing/2014/main" val="1167485440"/>
                        </a:ext>
                      </a:extLst>
                    </a:gridCol>
                  </a:tblGrid>
                  <a:tr h="488098">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Criteria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Calculation method</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Graphical representation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1526993050"/>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Jaccard index</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Numerator represents the area of overlap between two annotations; Denominator represents the area encompassed by two annotations. Dividing the area of overlap by the area of union yields our final score.</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600">
                                    <a:effectLst/>
                                    <a:latin typeface="Cambria Math" panose="02040503050406030204" pitchFamily="18" charset="0"/>
                                  </a:rPr>
                                  <m:t>𝐽</m:t>
                                </m:r>
                                <m:r>
                                  <a:rPr lang="en-GB" sz="1600">
                                    <a:effectLst/>
                                    <a:latin typeface="Cambria Math" panose="02040503050406030204" pitchFamily="18" charset="0"/>
                                  </a:rPr>
                                  <m:t>(</m:t>
                                </m:r>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num>
                                  <m:den>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den>
                                </m:f>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num>
                                  <m:den>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𝐵</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a:rPr lang="en-GB" sz="1600">
                                            <a:effectLst/>
                                            <a:latin typeface="Cambria Math" panose="02040503050406030204" pitchFamily="18" charset="0"/>
                                          </a:rPr>
                                          <m:t>𝐴</m:t>
                                        </m:r>
                                        <m:r>
                                          <a:rPr lang="en-GB" sz="1600">
                                            <a:effectLst/>
                                            <a:latin typeface="Cambria Math" panose="02040503050406030204" pitchFamily="18" charset="0"/>
                                          </a:rPr>
                                          <m:t>∩</m:t>
                                        </m:r>
                                        <m:r>
                                          <a:rPr lang="en-GB" sz="1600">
                                            <a:effectLst/>
                                            <a:latin typeface="Cambria Math" panose="02040503050406030204" pitchFamily="18" charset="0"/>
                                          </a:rPr>
                                          <m:t>𝐵</m:t>
                                        </m:r>
                                      </m:e>
                                    </m:d>
                                  </m:den>
                                </m:f>
                              </m:oMath>
                            </m:oMathPara>
                          </a14:m>
                          <a:endParaRPr lang="en-US" sz="160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endParaRPr lang="en-GB"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J=D/(2-D)</a:t>
                          </a:r>
                          <a:r>
                            <a:rPr lang="en-US" sz="1600">
                              <a:effectLst/>
                            </a:rPr>
                            <a:t>，</a:t>
                          </a:r>
                          <a:r>
                            <a:rPr lang="en-GB" sz="1600">
                              <a:effectLst/>
                            </a:rPr>
                            <a:t>D=2J/(1+J)</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93836044"/>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Dice's coefficient</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Numerator represents the double area of overlap between two annotations; Denominator represents the sum of two annotation area. Dividing the area of overlap by the sum area yields our final score.</a:t>
                          </a:r>
                          <a:endParaRPr lang="en-US" sz="16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m:rPr>
                                    <m:sty m:val="p"/>
                                  </m:rPr>
                                  <a:rPr lang="en-GB" sz="1600">
                                    <a:effectLst/>
                                    <a:latin typeface="Cambria Math" panose="02040503050406030204" pitchFamily="18" charset="0"/>
                                  </a:rPr>
                                  <m:t>D</m:t>
                                </m:r>
                                <m:r>
                                  <a:rPr lang="en-GB" sz="1600">
                                    <a:effectLst/>
                                    <a:latin typeface="Cambria Math" panose="02040503050406030204" pitchFamily="18" charset="0"/>
                                  </a:rPr>
                                  <m:t>=</m:t>
                                </m:r>
                                <m:f>
                                  <m:fPr>
                                    <m:ctrlPr>
                                      <a:rPr lang="en-US" sz="1600" i="1">
                                        <a:effectLst/>
                                        <a:latin typeface="Cambria Math" panose="02040503050406030204" pitchFamily="18" charset="0"/>
                                      </a:rPr>
                                    </m:ctrlPr>
                                  </m:fPr>
                                  <m:num>
                                    <m:r>
                                      <a:rPr lang="en-GB" sz="1600">
                                        <a:effectLst/>
                                        <a:latin typeface="Cambria Math" panose="02040503050406030204" pitchFamily="18" charset="0"/>
                                      </a:rPr>
                                      <m:t>2</m:t>
                                    </m:r>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A</m:t>
                                        </m:r>
                                        <m:r>
                                          <a:rPr lang="en-GB" sz="1600">
                                            <a:effectLst/>
                                            <a:latin typeface="Cambria Math" panose="02040503050406030204" pitchFamily="18" charset="0"/>
                                          </a:rPr>
                                          <m:t>∩</m:t>
                                        </m:r>
                                        <m:r>
                                          <m:rPr>
                                            <m:sty m:val="p"/>
                                          </m:rPr>
                                          <a:rPr lang="en-GB" sz="1600">
                                            <a:effectLst/>
                                            <a:latin typeface="Cambria Math" panose="02040503050406030204" pitchFamily="18" charset="0"/>
                                          </a:rPr>
                                          <m:t>B</m:t>
                                        </m:r>
                                      </m:e>
                                    </m:d>
                                  </m:num>
                                  <m:den>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A</m:t>
                                        </m:r>
                                      </m:e>
                                    </m:d>
                                    <m:r>
                                      <a:rPr lang="en-GB" sz="1600">
                                        <a:effectLst/>
                                        <a:latin typeface="Cambria Math" panose="02040503050406030204" pitchFamily="18" charset="0"/>
                                      </a:rPr>
                                      <m:t>+</m:t>
                                    </m:r>
                                    <m:d>
                                      <m:dPr>
                                        <m:begChr m:val="|"/>
                                        <m:endChr m:val="|"/>
                                        <m:ctrlPr>
                                          <a:rPr lang="en-US" sz="1600" i="1">
                                            <a:effectLst/>
                                            <a:latin typeface="Cambria Math" panose="02040503050406030204" pitchFamily="18" charset="0"/>
                                          </a:rPr>
                                        </m:ctrlPr>
                                      </m:dPr>
                                      <m:e>
                                        <m:r>
                                          <m:rPr>
                                            <m:sty m:val="p"/>
                                          </m:rPr>
                                          <a:rPr lang="en-GB" sz="1600">
                                            <a:effectLst/>
                                            <a:latin typeface="Cambria Math" panose="02040503050406030204" pitchFamily="18" charset="0"/>
                                          </a:rPr>
                                          <m:t>B</m:t>
                                        </m:r>
                                      </m:e>
                                    </m:d>
                                  </m:den>
                                </m:f>
                              </m:oMath>
                            </m:oMathPara>
                          </a14:m>
                          <a:endParaRPr lang="en-US" sz="16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1465541636"/>
                      </a:ext>
                    </a:extLst>
                  </a:tr>
                </a:tbl>
              </a:graphicData>
            </a:graphic>
          </p:graphicFrame>
        </mc:Choice>
        <mc:Fallback xmlns="">
          <p:graphicFrame>
            <p:nvGraphicFramePr>
              <p:cNvPr id="5" name="表格 4"/>
              <p:cNvGraphicFramePr>
                <a:graphicFrameLocks noGrp="1"/>
              </p:cNvGraphicFramePr>
              <p:nvPr>
                <p:extLst>
                  <p:ext uri="{D42A27DB-BD31-4B8C-83A1-F6EECF244321}">
                    <p14:modId xmlns:p14="http://schemas.microsoft.com/office/powerpoint/2010/main" val="256709955"/>
                  </p:ext>
                </p:extLst>
              </p:nvPr>
            </p:nvGraphicFramePr>
            <p:xfrm>
              <a:off x="1548765" y="2538131"/>
              <a:ext cx="9246870" cy="3792638"/>
            </p:xfrm>
            <a:graphic>
              <a:graphicData uri="http://schemas.openxmlformats.org/drawingml/2006/table">
                <a:tbl>
                  <a:tblPr firstRow="1" firstCol="1" bandRow="1">
                    <a:tableStyleId>{5C22544A-7EE6-4342-B048-85BDC9FD1C3A}</a:tableStyleId>
                  </a:tblPr>
                  <a:tblGrid>
                    <a:gridCol w="1223645">
                      <a:extLst>
                        <a:ext uri="{9D8B030D-6E8A-4147-A177-3AD203B41FA5}">
                          <a16:colId xmlns:a16="http://schemas.microsoft.com/office/drawing/2014/main" val="3655756781"/>
                        </a:ext>
                      </a:extLst>
                    </a:gridCol>
                    <a:gridCol w="4580890">
                      <a:extLst>
                        <a:ext uri="{9D8B030D-6E8A-4147-A177-3AD203B41FA5}">
                          <a16:colId xmlns:a16="http://schemas.microsoft.com/office/drawing/2014/main" val="3508319041"/>
                        </a:ext>
                      </a:extLst>
                    </a:gridCol>
                    <a:gridCol w="3442335">
                      <a:extLst>
                        <a:ext uri="{9D8B030D-6E8A-4147-A177-3AD203B41FA5}">
                          <a16:colId xmlns:a16="http://schemas.microsoft.com/office/drawing/2014/main" val="1167485440"/>
                        </a:ext>
                      </a:extLst>
                    </a:gridCol>
                  </a:tblGrid>
                  <a:tr h="488098">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Criteria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Calculation method</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Graphical representation</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1526993050"/>
                      </a:ext>
                    </a:extLst>
                  </a:tr>
                  <a:tr h="177419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Jaccard index</a:t>
                          </a:r>
                          <a:endParaRPr lang="en-US" sz="160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endParaRPr lang="en-US"/>
                        </a:p>
                      </a:txBody>
                      <a:tcPr marL="68580" marR="68580" marT="0" marB="0">
                        <a:blipFill>
                          <a:blip r:embed="rId2"/>
                          <a:stretch>
                            <a:fillRect l="-26897" t="-27740" r="-75899" b="-86644"/>
                          </a:stretch>
                        </a:blipFill>
                      </a:tcPr>
                    </a:tc>
                    <a:tc row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endParaRPr lang="en-GB"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J=D/(2-D)</a:t>
                          </a:r>
                          <a:r>
                            <a:rPr lang="en-US" sz="1600">
                              <a:effectLst/>
                            </a:rPr>
                            <a:t>，</a:t>
                          </a:r>
                          <a:r>
                            <a:rPr lang="en-GB" sz="1600">
                              <a:effectLst/>
                            </a:rPr>
                            <a:t>D=2J/(1+J)</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93836044"/>
                      </a:ext>
                    </a:extLst>
                  </a:tr>
                  <a:tr h="153035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Dice's coefficient</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endParaRPr lang="en-US"/>
                        </a:p>
                      </a:txBody>
                      <a:tcPr marL="68580" marR="68580" marT="0" marB="0">
                        <a:blipFill>
                          <a:blip r:embed="rId2"/>
                          <a:stretch>
                            <a:fillRect l="-26897" t="-148606" r="-75899" b="-797"/>
                          </a:stretch>
                        </a:blipFill>
                      </a:tcPr>
                    </a:tc>
                    <a:tc vMerge="1">
                      <a:txBody>
                        <a:bodyPr/>
                        <a:lstStyle/>
                        <a:p>
                          <a:endParaRPr lang="en-US"/>
                        </a:p>
                      </a:txBody>
                      <a:tcPr/>
                    </a:tc>
                    <a:extLst>
                      <a:ext uri="{0D108BD9-81ED-4DB2-BD59-A6C34878D82A}">
                        <a16:rowId xmlns:a16="http://schemas.microsoft.com/office/drawing/2014/main" val="1465541636"/>
                      </a:ext>
                    </a:extLst>
                  </a:tr>
                </a:tbl>
              </a:graphicData>
            </a:graphic>
          </p:graphicFrame>
        </mc:Fallback>
      </mc:AlternateContent>
      <p:pic>
        <p:nvPicPr>
          <p:cNvPr id="7169" name="图片 2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9685" y="4434450"/>
            <a:ext cx="1905000" cy="1460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1549400" y="30924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820104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表格 4"/>
              <p:cNvGraphicFramePr>
                <a:graphicFrameLocks noGrp="1"/>
              </p:cNvGraphicFramePr>
              <p:nvPr/>
            </p:nvGraphicFramePr>
            <p:xfrm>
              <a:off x="1222155" y="590224"/>
              <a:ext cx="10338474" cy="6225115"/>
            </p:xfrm>
            <a:graphic>
              <a:graphicData uri="http://schemas.openxmlformats.org/drawingml/2006/table">
                <a:tbl>
                  <a:tblPr firstRow="1" firstCol="1" bandRow="1">
                    <a:tableStyleId>{5C22544A-7EE6-4342-B048-85BDC9FD1C3A}</a:tableStyleId>
                  </a:tblPr>
                  <a:tblGrid>
                    <a:gridCol w="903493">
                      <a:extLst>
                        <a:ext uri="{9D8B030D-6E8A-4147-A177-3AD203B41FA5}">
                          <a16:colId xmlns:a16="http://schemas.microsoft.com/office/drawing/2014/main" val="1963217758"/>
                        </a:ext>
                      </a:extLst>
                    </a:gridCol>
                    <a:gridCol w="1806984">
                      <a:extLst>
                        <a:ext uri="{9D8B030D-6E8A-4147-A177-3AD203B41FA5}">
                          <a16:colId xmlns:a16="http://schemas.microsoft.com/office/drawing/2014/main" val="2852043588"/>
                        </a:ext>
                      </a:extLst>
                    </a:gridCol>
                    <a:gridCol w="4114573">
                      <a:extLst>
                        <a:ext uri="{9D8B030D-6E8A-4147-A177-3AD203B41FA5}">
                          <a16:colId xmlns:a16="http://schemas.microsoft.com/office/drawing/2014/main" val="3299417977"/>
                        </a:ext>
                      </a:extLst>
                    </a:gridCol>
                    <a:gridCol w="3513424">
                      <a:extLst>
                        <a:ext uri="{9D8B030D-6E8A-4147-A177-3AD203B41FA5}">
                          <a16:colId xmlns:a16="http://schemas.microsoft.com/office/drawing/2014/main" val="1443888349"/>
                        </a:ext>
                      </a:extLst>
                    </a:gridCol>
                  </a:tblGrid>
                  <a:tr h="31329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Criteria</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Situation</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Calculation method</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Parameter explanation</a:t>
                          </a:r>
                          <a:endParaRPr lang="en-US" sz="1200" b="1" dirty="0">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extLst>
                      <a:ext uri="{0D108BD9-81ED-4DB2-BD59-A6C34878D82A}">
                        <a16:rowId xmlns:a16="http://schemas.microsoft.com/office/drawing/2014/main" val="2333511997"/>
                      </a:ext>
                    </a:extLst>
                  </a:tr>
                  <a:tr h="146845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Cohen's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agreement between not more than two raters or the interrater reliability for one appraiser versus themselves.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den>
                                </m:f>
                                <m:r>
                                  <a:rPr lang="en-GB" sz="1200">
                                    <a:effectLst/>
                                    <a:latin typeface="Cambria Math" panose="02040503050406030204" pitchFamily="18" charset="0"/>
                                  </a:rPr>
                                  <m:t>=1−</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den>
                                </m:f>
                              </m:oMath>
                            </m:oMathPara>
                          </a14:m>
                          <a:endParaRPr lang="en-US" sz="12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If the raters are in complete agreement then kappa =1; If there is no agreement among the raters other than what would be expected by chance kappa =0. It is possible for the statistic to be negative which implies that there is no effective agreement between the two raters or the agreement is worse than random.</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where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𝑜</m:t>
                                  </m:r>
                                </m:sub>
                              </m:sSub>
                            </m:oMath>
                          </a14:m>
                          <a:r>
                            <a:rPr lang="en-GB" sz="1200" dirty="0">
                              <a:effectLst/>
                            </a:rPr>
                            <a:t> is the relative observed agreement among </a:t>
                          </a:r>
                          <a:r>
                            <a:rPr lang="en-GB" sz="1200" dirty="0" err="1">
                              <a:effectLst/>
                            </a:rPr>
                            <a:t>raters</a:t>
                          </a:r>
                          <a:r>
                            <a:rPr lang="en-GB" sz="1200" dirty="0">
                              <a:effectLst/>
                            </a:rPr>
                            <a:t> (identical to accuracy),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oMath>
                          </a14:m>
                          <a:r>
                            <a:rPr lang="en-GB" sz="1200" dirty="0">
                              <a:effectLst/>
                            </a:rPr>
                            <a:t> is the hypothetical probability of chance agreement, using the observed data to calculate the probabilities of each observer randomly seeing each category</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𝑝</m:t>
                                    </m:r>
                                  </m:e>
                                  <m:sub>
                                    <m:r>
                                      <a:rPr lang="en-GB" sz="1200">
                                        <a:effectLst/>
                                        <a:latin typeface="Cambria Math" panose="02040503050406030204" pitchFamily="18" charset="0"/>
                                      </a:rPr>
                                      <m:t>𝑒</m:t>
                                    </m:r>
                                  </m:sub>
                                </m:sSub>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num>
                                  <m:den>
                                    <m:sSup>
                                      <m:sSupPr>
                                        <m:ctrlPr>
                                          <a:rPr lang="en-US" sz="1200" i="1">
                                            <a:effectLst/>
                                            <a:latin typeface="Cambria Math" panose="02040503050406030204" pitchFamily="18" charset="0"/>
                                          </a:rPr>
                                        </m:ctrlPr>
                                      </m:sSupPr>
                                      <m:e>
                                        <m:r>
                                          <a:rPr lang="en-GB" sz="1200">
                                            <a:effectLst/>
                                            <a:latin typeface="Cambria Math" panose="02040503050406030204" pitchFamily="18" charset="0"/>
                                          </a:rPr>
                                          <m:t>𝑁</m:t>
                                        </m:r>
                                      </m:e>
                                      <m:sup>
                                        <m:r>
                                          <a:rPr lang="en-GB" sz="1200">
                                            <a:effectLst/>
                                            <a:latin typeface="Cambria Math" panose="02040503050406030204" pitchFamily="18" charset="0"/>
                                          </a:rPr>
                                          <m:t>2</m:t>
                                        </m:r>
                                      </m:sup>
                                    </m:sSup>
                                  </m:den>
                                </m:f>
                                <m:nary>
                                  <m:naryPr>
                                    <m:chr m:val="∑"/>
                                    <m:limLoc m:val="undOvr"/>
                                    <m:supHide m:val="on"/>
                                    <m:ctrlPr>
                                      <a:rPr lang="en-US" sz="1200" i="1">
                                        <a:effectLst/>
                                        <a:latin typeface="Cambria Math" panose="02040503050406030204" pitchFamily="18" charset="0"/>
                                      </a:rPr>
                                    </m:ctrlPr>
                                  </m:naryPr>
                                  <m:sub>
                                    <m:r>
                                      <a:rPr lang="en-GB" sz="1200">
                                        <a:effectLst/>
                                        <a:latin typeface="Cambria Math" panose="02040503050406030204" pitchFamily="18" charset="0"/>
                                      </a:rPr>
                                      <m:t>𝑘</m:t>
                                    </m:r>
                                  </m:sub>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𝑘</m:t>
                                        </m:r>
                                        <m:r>
                                          <a:rPr lang="en-GB" sz="1200">
                                            <a:effectLst/>
                                            <a:latin typeface="Cambria Math" panose="02040503050406030204" pitchFamily="18" charset="0"/>
                                          </a:rPr>
                                          <m:t>1</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𝑘</m:t>
                                        </m:r>
                                        <m:r>
                                          <a:rPr lang="en-GB" sz="1200">
                                            <a:effectLst/>
                                            <a:latin typeface="Cambria Math" panose="02040503050406030204" pitchFamily="18" charset="0"/>
                                          </a:rPr>
                                          <m:t>2</m:t>
                                        </m:r>
                                      </m:sub>
                                    </m:sSub>
                                  </m:e>
                                </m:nary>
                              </m:oMath>
                            </m:oMathPara>
                          </a14:m>
                          <a:endParaRPr lang="en-US" sz="1200" dirty="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764056352"/>
                      </a:ext>
                    </a:extLst>
                  </a:tr>
                  <a:tr h="112168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Weighted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Allows disagreements to be weighted differently, and is especially useful when codes are ordered.</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=1−</m:t>
                                </m:r>
                                <m:f>
                                  <m:fPr>
                                    <m:ctrlPr>
                                      <a:rPr lang="en-US" sz="1200" i="1">
                                        <a:effectLst/>
                                        <a:latin typeface="Cambria Math" panose="02040503050406030204" pitchFamily="18" charset="0"/>
                                      </a:rPr>
                                    </m:ctrlPr>
                                  </m:fPr>
                                  <m:num>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𝑖</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𝑗</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𝑥</m:t>
                                                </m:r>
                                              </m:e>
                                              <m:sub>
                                                <m:r>
                                                  <a:rPr lang="en-GB" sz="1200">
                                                    <a:effectLst/>
                                                    <a:latin typeface="Cambria Math" panose="02040503050406030204" pitchFamily="18" charset="0"/>
                                                  </a:rPr>
                                                  <m:t>𝑖𝑗</m:t>
                                                </m:r>
                                              </m:sub>
                                            </m:sSub>
                                          </m:e>
                                        </m:nary>
                                      </m:e>
                                    </m:nary>
                                  </m:num>
                                  <m:den>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𝑖</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nary>
                                          <m:naryPr>
                                            <m:chr m:val="∑"/>
                                            <m:limLoc m:val="subSup"/>
                                            <m:ctrlPr>
                                              <a:rPr lang="en-US" sz="1200" i="1">
                                                <a:effectLst/>
                                                <a:latin typeface="Cambria Math" panose="02040503050406030204" pitchFamily="18" charset="0"/>
                                              </a:rPr>
                                            </m:ctrlPr>
                                          </m:naryPr>
                                          <m:sub>
                                            <m:r>
                                              <a:rPr lang="en-GB" sz="1200">
                                                <a:effectLst/>
                                                <a:latin typeface="Cambria Math" panose="02040503050406030204" pitchFamily="18" charset="0"/>
                                              </a:rPr>
                                              <m:t>𝑗</m:t>
                                            </m:r>
                                            <m:r>
                                              <a:rPr lang="en-GB" sz="1200">
                                                <a:effectLst/>
                                                <a:latin typeface="Cambria Math" panose="02040503050406030204" pitchFamily="18" charset="0"/>
                                              </a:rPr>
                                              <m:t>=1</m:t>
                                            </m:r>
                                          </m:sub>
                                          <m:sup>
                                            <m:r>
                                              <a:rPr lang="en-GB" sz="1200">
                                                <a:effectLst/>
                                                <a:latin typeface="Cambria Math" panose="02040503050406030204" pitchFamily="18" charset="0"/>
                                              </a:rPr>
                                              <m:t>𝑘</m:t>
                                            </m:r>
                                          </m:sup>
                                          <m:e>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𝑖𝑗</m:t>
                                                </m:r>
                                              </m:sub>
                                            </m:sSub>
                                          </m:e>
                                        </m:nary>
                                      </m:e>
                                    </m:nary>
                                  </m:den>
                                </m:f>
                              </m:oMath>
                            </m:oMathPara>
                          </a14:m>
                          <a:endParaRPr lang="en-US" sz="1200">
                            <a:effectLst/>
                            <a:latin typeface="Times New Roman" panose="02020603050405020304" pitchFamily="18" charset="0"/>
                            <a:ea typeface="Times New Roman" panose="02020603050405020304" pitchFamily="18" charset="0"/>
                          </a:endParaRPr>
                        </a:p>
                      </a:txBody>
                      <a:tcPr marL="45530" marR="45530" marT="0" marB="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where k is the number of codes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oMath>
                          </a14:m>
                          <a:r>
                            <a:rPr lang="en-GB" sz="1200">
                              <a:effectLst/>
                            </a:rPr>
                            <a:t>,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𝑥</m:t>
                                  </m:r>
                                </m:e>
                                <m:sub>
                                  <m:r>
                                    <a:rPr lang="en-GB" sz="1200">
                                      <a:effectLst/>
                                      <a:latin typeface="Cambria Math" panose="02040503050406030204" pitchFamily="18" charset="0"/>
                                    </a:rPr>
                                    <m:t>𝑖𝑗</m:t>
                                  </m:r>
                                </m:sub>
                              </m:sSub>
                            </m:oMath>
                          </a14:m>
                          <a:r>
                            <a:rPr lang="en-GB" sz="1200">
                              <a:effectLst/>
                            </a:rPr>
                            <a:t>, and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𝑖𝑗</m:t>
                                  </m:r>
                                </m:sub>
                              </m:sSub>
                            </m:oMath>
                          </a14:m>
                          <a:r>
                            <a:rPr lang="en-GB" sz="1200">
                              <a:effectLst/>
                            </a:rPr>
                            <a:t> are elements in the weight, observed, and expected matrices, respectively. The weights in the diagonal cells are all 1 (i.e.,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r>
                                <a:rPr lang="en-GB" sz="1200">
                                  <a:effectLst/>
                                  <a:latin typeface="Cambria Math" panose="02040503050406030204" pitchFamily="18" charset="0"/>
                                </a:rPr>
                                <m:t>=1</m:t>
                              </m:r>
                            </m:oMath>
                          </a14:m>
                          <a:r>
                            <a:rPr lang="en-GB" sz="1200">
                              <a:effectLst/>
                            </a:rPr>
                            <a:t>, for all i), and the weights in the off-diagonal cells range from 0 to &lt;1 (i.e., </a:t>
                          </a: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0≤</m:t>
                                  </m:r>
                                  <m:r>
                                    <a:rPr lang="en-GB" sz="1200">
                                      <a:effectLst/>
                                      <a:latin typeface="Cambria Math" panose="02040503050406030204" pitchFamily="18" charset="0"/>
                                    </a:rPr>
                                    <m:t>𝑤</m:t>
                                  </m:r>
                                </m:e>
                                <m:sub>
                                  <m:r>
                                    <a:rPr lang="en-GB" sz="1200">
                                      <a:effectLst/>
                                      <a:latin typeface="Cambria Math" panose="02040503050406030204" pitchFamily="18" charset="0"/>
                                    </a:rPr>
                                    <m:t>𝑖𝑗</m:t>
                                  </m:r>
                                </m:sub>
                              </m:sSub>
                              <m:r>
                                <a:rPr lang="en-GB" sz="1200">
                                  <a:effectLst/>
                                  <a:latin typeface="Cambria Math" panose="02040503050406030204" pitchFamily="18" charset="0"/>
                                </a:rPr>
                                <m:t>&lt;1</m:t>
                              </m:r>
                            </m:oMath>
                          </a14:m>
                          <a:r>
                            <a:rPr lang="en-GB" sz="1200">
                              <a:effectLst/>
                            </a:rPr>
                            <a:t>, for all </a:t>
                          </a:r>
                          <a14:m>
                            <m:oMath xmlns:m="http://schemas.openxmlformats.org/officeDocument/2006/math">
                              <m:r>
                                <m:rPr>
                                  <m:sty m:val="p"/>
                                </m:rPr>
                                <a:rPr lang="en-GB" sz="1200">
                                  <a:effectLst/>
                                  <a:latin typeface="Cambria Math" panose="02040503050406030204" pitchFamily="18" charset="0"/>
                                </a:rPr>
                                <m:t>i</m:t>
                              </m:r>
                              <m:r>
                                <a:rPr lang="en-GB" sz="1200">
                                  <a:effectLst/>
                                  <a:latin typeface="Cambria Math" panose="02040503050406030204" pitchFamily="18" charset="0"/>
                                </a:rPr>
                                <m:t>≠</m:t>
                              </m:r>
                              <m:r>
                                <m:rPr>
                                  <m:sty m:val="p"/>
                                </m:rPr>
                                <a:rPr lang="en-GB" sz="1200">
                                  <a:effectLst/>
                                  <a:latin typeface="Cambria Math" panose="02040503050406030204" pitchFamily="18" charset="0"/>
                                </a:rPr>
                                <m:t>j</m:t>
                              </m:r>
                            </m:oMath>
                          </a14:m>
                          <a:r>
                            <a:rPr lang="en-GB" sz="1200">
                              <a:effectLst/>
                            </a:rPr>
                            <a:t>).</a:t>
                          </a:r>
                          <a:endParaRPr lang="en-US" sz="120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3456645272"/>
                      </a:ext>
                    </a:extLst>
                  </a:tr>
                  <a:tr h="125811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Fleiss'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reliability of agreement between a fixed number of raters when assigning categorical ratings to a number of items or classifying items.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𝜅</m:t>
                                </m:r>
                                <m:r>
                                  <a:rPr lang="en-GB" sz="1200">
                                    <a:effectLst/>
                                    <a:latin typeface="Cambria Math" panose="02040503050406030204" pitchFamily="18" charset="0"/>
                                  </a:rPr>
                                  <m:t>=</m:t>
                                </m:r>
                                <m:f>
                                  <m:fPr>
                                    <m:ctrlPr>
                                      <a:rPr lang="en-US" sz="1200" i="1">
                                        <a:effectLst/>
                                        <a:latin typeface="Cambria Math" panose="02040503050406030204" pitchFamily="18" charset="0"/>
                                      </a:rPr>
                                    </m:ctrlPr>
                                  </m:fPr>
                                  <m:num>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num>
                                  <m:den>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den>
                                </m:f>
                              </m:oMath>
                            </m:oMathPara>
                          </a14:m>
                          <a:endParaRPr lang="en-US" sz="12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If the raters are in complete agreement, then Fleiss' kappa =1. If there is no agreement among the raters (other than what would be expected by chance) then Fleiss' kappa &lt;0.</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The factor </a:t>
                          </a:r>
                          <a14:m>
                            <m:oMath xmlns:m="http://schemas.openxmlformats.org/officeDocument/2006/math">
                              <m:r>
                                <a:rPr lang="en-GB" sz="1200">
                                  <a:effectLst/>
                                  <a:latin typeface="Cambria Math" panose="02040503050406030204" pitchFamily="18" charset="0"/>
                                </a:rPr>
                                <m:t>1−</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oMath>
                          </a14:m>
                          <a:r>
                            <a:rPr lang="en-GB" sz="1200">
                              <a:effectLst/>
                            </a:rPr>
                            <a:t>  gives the degree of agreement that is attainable above chance, and </a:t>
                          </a:r>
                          <a14:m>
                            <m:oMath xmlns:m="http://schemas.openxmlformats.org/officeDocument/2006/math">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r>
                                <a:rPr lang="en-GB" sz="1200">
                                  <a:effectLst/>
                                  <a:latin typeface="Cambria Math" panose="02040503050406030204" pitchFamily="18" charset="0"/>
                                </a:rPr>
                                <m:t>−</m:t>
                              </m:r>
                              <m:sSub>
                                <m:sSubPr>
                                  <m:ctrlPr>
                                    <a:rPr lang="en-US" sz="1200" i="1">
                                      <a:effectLst/>
                                      <a:latin typeface="Cambria Math" panose="02040503050406030204" pitchFamily="18" charset="0"/>
                                    </a:rPr>
                                  </m:ctrlPr>
                                </m:sSubPr>
                                <m:e>
                                  <m:acc>
                                    <m:accPr>
                                      <m:chr m:val="̅"/>
                                      <m:ctrlPr>
                                        <a:rPr lang="en-US" sz="1200" i="1">
                                          <a:effectLst/>
                                          <a:latin typeface="Cambria Math" panose="02040503050406030204" pitchFamily="18" charset="0"/>
                                        </a:rPr>
                                      </m:ctrlPr>
                                    </m:accPr>
                                    <m:e>
                                      <m:r>
                                        <a:rPr lang="en-GB" sz="1200">
                                          <a:effectLst/>
                                          <a:latin typeface="Cambria Math" panose="02040503050406030204" pitchFamily="18" charset="0"/>
                                        </a:rPr>
                                        <m:t>𝑃</m:t>
                                      </m:r>
                                    </m:e>
                                  </m:acc>
                                </m:e>
                                <m:sub>
                                  <m:r>
                                    <a:rPr lang="en-GB" sz="1200">
                                      <a:effectLst/>
                                      <a:latin typeface="Cambria Math" panose="02040503050406030204" pitchFamily="18" charset="0"/>
                                    </a:rPr>
                                    <m:t>𝑒</m:t>
                                  </m:r>
                                </m:sub>
                              </m:sSub>
                            </m:oMath>
                          </a14:m>
                          <a:r>
                            <a:rPr lang="en-GB" sz="1200">
                              <a:effectLst/>
                            </a:rPr>
                            <a:t> gives the degree of agreement actually achieved above chance. </a:t>
                          </a:r>
                          <a:endParaRPr lang="en-US" sz="120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1842530417"/>
                      </a:ext>
                    </a:extLst>
                  </a:tr>
                  <a:tr h="196764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err="1">
                              <a:effectLst/>
                            </a:rPr>
                            <a:t>Krippendorf’s</a:t>
                          </a:r>
                          <a:r>
                            <a:rPr lang="en-GB" sz="1200" dirty="0">
                              <a:effectLst/>
                            </a:rPr>
                            <a:t> alpha</a:t>
                          </a:r>
                          <a:endParaRPr lang="en-US" sz="1200" dirty="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Assessment of inter-rate reliability dealing with missing data, various sample sizes, categories and numbers of raters, and any type of measurement level. Generalization of Fleiss’ kappa (and others)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Para xmlns:m="http://schemas.openxmlformats.org/officeDocument/2006/math">
                              <m:oMathParaPr>
                                <m:jc m:val="centerGroup"/>
                              </m:oMathParaPr>
                              <m:oMath xmlns:m="http://schemas.openxmlformats.org/officeDocument/2006/math">
                                <m:r>
                                  <a:rPr lang="en-GB" sz="1200">
                                    <a:effectLst/>
                                    <a:latin typeface="Cambria Math" panose="02040503050406030204" pitchFamily="18" charset="0"/>
                                  </a:rPr>
                                  <m:t>𝛼</m:t>
                                </m:r>
                                <m:r>
                                  <a:rPr lang="en-US" sz="1200">
                                    <a:effectLst/>
                                    <a:latin typeface="Cambria Math" panose="02040503050406030204" pitchFamily="18" charset="0"/>
                                  </a:rPr>
                                  <m:t>=1−</m:t>
                                </m:r>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𝑜</m:t>
                                        </m:r>
                                      </m:sub>
                                    </m:sSub>
                                  </m:num>
                                  <m:den>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𝑒</m:t>
                                        </m:r>
                                      </m:sub>
                                    </m:sSub>
                                  </m:den>
                                </m:f>
                                <m:r>
                                  <a:rPr lang="en-GB" sz="1200">
                                    <a:effectLst/>
                                    <a:latin typeface="Cambria Math" panose="02040503050406030204" pitchFamily="18" charset="0"/>
                                  </a:rPr>
                                  <m:t> </m:t>
                                </m:r>
                              </m:oMath>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US" sz="1200">
                                        <a:effectLst/>
                                        <a:latin typeface="Cambria Math" panose="02040503050406030204" pitchFamily="18" charset="0"/>
                                      </a:rPr>
                                      <m:t>0</m:t>
                                    </m:r>
                                  </m:sub>
                                </m:sSub>
                                <m:r>
                                  <a:rPr lang="en-US" sz="1200">
                                    <a:effectLst/>
                                    <a:latin typeface="Cambria Math" panose="02040503050406030204" pitchFamily="18" charset="0"/>
                                  </a:rPr>
                                  <m:t>=</m:t>
                                </m:r>
                                <m:f>
                                  <m:fPr>
                                    <m:ctrlPr>
                                      <a:rPr lang="en-US" sz="1200" i="1">
                                        <a:effectLst/>
                                        <a:latin typeface="Cambria Math" panose="02040503050406030204" pitchFamily="18" charset="0"/>
                                      </a:rPr>
                                    </m:ctrlPr>
                                  </m:fPr>
                                  <m:num>
                                    <m:r>
                                      <a:rPr lang="en-US" sz="1200">
                                        <a:effectLst/>
                                        <a:latin typeface="Cambria Math" panose="02040503050406030204" pitchFamily="18" charset="0"/>
                                      </a:rPr>
                                      <m:t>1</m:t>
                                    </m:r>
                                  </m:num>
                                  <m:den>
                                    <m:r>
                                      <a:rPr lang="en-US" sz="1200">
                                        <a:effectLst/>
                                        <a:latin typeface="Cambria Math" panose="02040503050406030204" pitchFamily="18" charset="0"/>
                                      </a:rPr>
                                      <m:t>𝑛</m:t>
                                    </m:r>
                                  </m:den>
                                </m:f>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𝑅</m:t>
                                    </m:r>
                                  </m:sub>
                                  <m:sup/>
                                  <m:e>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𝑘</m:t>
                                        </m:r>
                                        <m:r>
                                          <a:rPr lang="en-US" sz="1200">
                                            <a:effectLst/>
                                            <a:latin typeface="Cambria Math" panose="02040503050406030204" pitchFamily="18" charset="0"/>
                                          </a:rPr>
                                          <m:t>∈</m:t>
                                        </m:r>
                                        <m:r>
                                          <a:rPr lang="en-US" sz="1200">
                                            <a:effectLst/>
                                            <a:latin typeface="Cambria Math" panose="02040503050406030204" pitchFamily="18" charset="0"/>
                                          </a:rPr>
                                          <m:t>𝑅</m:t>
                                        </m:r>
                                      </m:sub>
                                      <m:sup/>
                                      <m:e>
                                        <m:r>
                                          <a:rPr lang="en-GB" sz="1200">
                                            <a:effectLst/>
                                            <a:latin typeface="Cambria Math" panose="02040503050406030204" pitchFamily="18" charset="0"/>
                                          </a:rPr>
                                          <m:t>𝛿</m:t>
                                        </m:r>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US" sz="1200">
                                                <a:effectLst/>
                                                <a:latin typeface="Cambria Math" panose="02040503050406030204" pitchFamily="18" charset="0"/>
                                              </a:rPr>
                                              <m:t>,</m:t>
                                            </m:r>
                                            <m:r>
                                              <a:rPr lang="en-GB" sz="1200">
                                                <a:effectLst/>
                                                <a:latin typeface="Cambria Math" panose="02040503050406030204" pitchFamily="18" charset="0"/>
                                              </a:rPr>
                                              <m:t>𝑘</m:t>
                                            </m:r>
                                          </m:e>
                                        </m:d>
                                      </m:e>
                                    </m:nary>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𝑢</m:t>
                                        </m:r>
                                        <m:r>
                                          <a:rPr lang="en-US" sz="1200">
                                            <a:effectLst/>
                                            <a:latin typeface="Cambria Math" panose="02040503050406030204" pitchFamily="18" charset="0"/>
                                          </a:rPr>
                                          <m:t>∈</m:t>
                                        </m:r>
                                        <m:r>
                                          <a:rPr lang="en-US" sz="1200">
                                            <a:effectLst/>
                                            <a:latin typeface="Cambria Math" panose="02040503050406030204" pitchFamily="18" charset="0"/>
                                          </a:rPr>
                                          <m:t>𝑈</m:t>
                                        </m:r>
                                      </m:sub>
                                      <m:sup/>
                                      <m:e>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𝑚</m:t>
                                            </m:r>
                                          </m:e>
                                          <m:sub>
                                            <m:r>
                                              <a:rPr lang="en-US" sz="1200">
                                                <a:effectLst/>
                                                <a:latin typeface="Cambria Math" panose="02040503050406030204" pitchFamily="18" charset="0"/>
                                              </a:rPr>
                                              <m:t>𝑢</m:t>
                                            </m:r>
                                          </m:sub>
                                        </m:sSub>
                                        <m:r>
                                          <a:rPr lang="en-GB" sz="1200">
                                            <a:effectLst/>
                                            <a:latin typeface="Cambria Math" panose="02040503050406030204" pitchFamily="18" charset="0"/>
                                          </a:rPr>
                                          <m:t> </m:t>
                                        </m:r>
                                      </m:e>
                                    </m:nary>
                                    <m:f>
                                      <m:fPr>
                                        <m:ctrlPr>
                                          <a:rPr lang="en-US" sz="1200" i="1">
                                            <a:effectLst/>
                                            <a:latin typeface="Cambria Math" panose="02040503050406030204" pitchFamily="18" charset="0"/>
                                          </a:rPr>
                                        </m:ctrlPr>
                                      </m:fPr>
                                      <m:num>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𝑐𝑘𝑢</m:t>
                                            </m:r>
                                          </m:sub>
                                        </m:sSub>
                                      </m:num>
                                      <m:den>
                                        <m:r>
                                          <a:rPr lang="en-GB" sz="1200">
                                            <a:effectLst/>
                                            <a:latin typeface="Cambria Math" panose="02040503050406030204" pitchFamily="18" charset="0"/>
                                          </a:rPr>
                                          <m:t>𝑃</m:t>
                                        </m:r>
                                        <m:d>
                                          <m:dPr>
                                            <m:ctrlPr>
                                              <a:rPr lang="en-US" sz="1200" i="1">
                                                <a:effectLst/>
                                                <a:latin typeface="Cambria Math" panose="02040503050406030204" pitchFamily="18" charset="0"/>
                                              </a:rPr>
                                            </m:ctrlPr>
                                          </m:dPr>
                                          <m:e>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𝑚</m:t>
                                                </m:r>
                                              </m:e>
                                              <m:sub>
                                                <m:r>
                                                  <a:rPr lang="en-US" sz="1200">
                                                    <a:effectLst/>
                                                    <a:latin typeface="Cambria Math" panose="02040503050406030204" pitchFamily="18" charset="0"/>
                                                  </a:rPr>
                                                  <m:t>𝑢</m:t>
                                                </m:r>
                                              </m:sub>
                                            </m:sSub>
                                            <m:r>
                                              <a:rPr lang="en-US" sz="1200">
                                                <a:effectLst/>
                                                <a:latin typeface="Cambria Math" panose="02040503050406030204" pitchFamily="18" charset="0"/>
                                              </a:rPr>
                                              <m:t>,2</m:t>
                                            </m:r>
                                          </m:e>
                                        </m:d>
                                      </m:den>
                                    </m:f>
                                  </m:e>
                                </m:nary>
                              </m:oMath>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US" sz="1200">
                                        <a:effectLst/>
                                        <a:latin typeface="Cambria Math" panose="02040503050406030204" pitchFamily="18" charset="0"/>
                                      </a:rPr>
                                      <m:t>𝑒</m:t>
                                    </m:r>
                                  </m:sub>
                                </m:sSub>
                                <m:r>
                                  <a:rPr lang="en-US" sz="1200">
                                    <a:effectLst/>
                                    <a:latin typeface="Cambria Math" panose="02040503050406030204" pitchFamily="18" charset="0"/>
                                  </a:rPr>
                                  <m:t>=</m:t>
                                </m:r>
                                <m:f>
                                  <m:fPr>
                                    <m:ctrlPr>
                                      <a:rPr lang="en-US" sz="1200" i="1">
                                        <a:effectLst/>
                                        <a:latin typeface="Cambria Math" panose="02040503050406030204" pitchFamily="18" charset="0"/>
                                      </a:rPr>
                                    </m:ctrlPr>
                                  </m:fPr>
                                  <m:num>
                                    <m:r>
                                      <a:rPr lang="en-GB" sz="1200">
                                        <a:effectLst/>
                                        <a:latin typeface="Cambria Math" panose="02040503050406030204" pitchFamily="18" charset="0"/>
                                      </a:rPr>
                                      <m:t>1</m:t>
                                    </m:r>
                                  </m:num>
                                  <m:den>
                                    <m:r>
                                      <a:rPr lang="en-GB" sz="1200">
                                        <a:effectLst/>
                                        <a:latin typeface="Cambria Math" panose="02040503050406030204" pitchFamily="18" charset="0"/>
                                      </a:rPr>
                                      <m:t>𝑃</m:t>
                                    </m:r>
                                    <m:d>
                                      <m:dPr>
                                        <m:ctrlPr>
                                          <a:rPr lang="en-US" sz="1200" i="1">
                                            <a:effectLst/>
                                            <a:latin typeface="Cambria Math" panose="02040503050406030204" pitchFamily="18" charset="0"/>
                                          </a:rPr>
                                        </m:ctrlPr>
                                      </m:dPr>
                                      <m:e>
                                        <m:r>
                                          <a:rPr lang="en-GB" sz="1200">
                                            <a:effectLst/>
                                            <a:latin typeface="Cambria Math" panose="02040503050406030204" pitchFamily="18" charset="0"/>
                                          </a:rPr>
                                          <m:t>𝑛</m:t>
                                        </m:r>
                                        <m:r>
                                          <a:rPr lang="en-GB" sz="1200">
                                            <a:effectLst/>
                                            <a:latin typeface="Cambria Math" panose="02040503050406030204" pitchFamily="18" charset="0"/>
                                          </a:rPr>
                                          <m:t>,2</m:t>
                                        </m:r>
                                      </m:e>
                                    </m:d>
                                  </m:den>
                                </m:f>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𝑅</m:t>
                                    </m:r>
                                  </m:sub>
                                  <m:sup/>
                                  <m:e>
                                    <m:nary>
                                      <m:naryPr>
                                        <m:chr m:val="∑"/>
                                        <m:limLoc m:val="undOvr"/>
                                        <m:supHide m:val="on"/>
                                        <m:ctrlPr>
                                          <a:rPr lang="en-US" sz="1200" i="1">
                                            <a:effectLst/>
                                            <a:latin typeface="Cambria Math" panose="02040503050406030204" pitchFamily="18" charset="0"/>
                                          </a:rPr>
                                        </m:ctrlPr>
                                      </m:naryPr>
                                      <m:sub>
                                        <m:r>
                                          <a:rPr lang="en-US" sz="1200">
                                            <a:effectLst/>
                                            <a:latin typeface="Cambria Math" panose="02040503050406030204" pitchFamily="18" charset="0"/>
                                          </a:rPr>
                                          <m:t>𝑘</m:t>
                                        </m:r>
                                        <m:r>
                                          <a:rPr lang="en-US" sz="1200">
                                            <a:effectLst/>
                                            <a:latin typeface="Cambria Math" panose="02040503050406030204" pitchFamily="18" charset="0"/>
                                          </a:rPr>
                                          <m:t>∈</m:t>
                                        </m:r>
                                        <m:r>
                                          <a:rPr lang="en-US" sz="1200">
                                            <a:effectLst/>
                                            <a:latin typeface="Cambria Math" panose="02040503050406030204" pitchFamily="18" charset="0"/>
                                          </a:rPr>
                                          <m:t>𝑅</m:t>
                                        </m:r>
                                      </m:sub>
                                      <m:sup/>
                                      <m:e>
                                        <m:r>
                                          <a:rPr lang="en-GB" sz="1200">
                                            <a:effectLst/>
                                            <a:latin typeface="Cambria Math" panose="02040503050406030204" pitchFamily="18" charset="0"/>
                                          </a:rPr>
                                          <m:t>𝛿</m:t>
                                        </m:r>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US" sz="1200">
                                                <a:effectLst/>
                                                <a:latin typeface="Cambria Math" panose="02040503050406030204" pitchFamily="18" charset="0"/>
                                              </a:rPr>
                                              <m:t>,</m:t>
                                            </m:r>
                                            <m:r>
                                              <a:rPr lang="en-GB" sz="1200">
                                                <a:effectLst/>
                                                <a:latin typeface="Cambria Math" panose="02040503050406030204" pitchFamily="18" charset="0"/>
                                              </a:rPr>
                                              <m:t>𝑘</m:t>
                                            </m:r>
                                          </m:e>
                                        </m:d>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𝑃</m:t>
                                            </m:r>
                                          </m:e>
                                          <m:sub>
                                            <m:r>
                                              <a:rPr lang="en-GB" sz="1200">
                                                <a:effectLst/>
                                                <a:latin typeface="Cambria Math" panose="02040503050406030204" pitchFamily="18" charset="0"/>
                                              </a:rPr>
                                              <m:t>𝑐𝑘</m:t>
                                            </m:r>
                                          </m:sub>
                                        </m:sSub>
                                        <m:r>
                                          <a:rPr lang="en-GB" sz="1200">
                                            <a:effectLst/>
                                            <a:latin typeface="Cambria Math" panose="02040503050406030204" pitchFamily="18" charset="0"/>
                                          </a:rPr>
                                          <m:t> </m:t>
                                        </m:r>
                                      </m:e>
                                    </m:nary>
                                  </m:e>
                                </m:nary>
                              </m:oMath>
                              <m:oMath xmlns:m="http://schemas.openxmlformats.org/officeDocument/2006/math">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𝑃</m:t>
                                    </m:r>
                                  </m:e>
                                  <m:sub>
                                    <m:r>
                                      <a:rPr lang="en-US" sz="1200">
                                        <a:effectLst/>
                                        <a:latin typeface="Cambria Math" panose="02040503050406030204" pitchFamily="18" charset="0"/>
                                      </a:rPr>
                                      <m:t>𝑐𝑘</m:t>
                                    </m:r>
                                  </m:sub>
                                </m:sSub>
                                <m:r>
                                  <a:rPr lang="en-US" sz="1200">
                                    <a:effectLst/>
                                    <a:latin typeface="Cambria Math" panose="02040503050406030204" pitchFamily="18" charset="0"/>
                                  </a:rPr>
                                  <m:t>=</m:t>
                                </m:r>
                                <m:sSubSup>
                                  <m:sSubSupPr>
                                    <m:ctrlPr>
                                      <a:rPr lang="en-US" sz="1200" i="1">
                                        <a:effectLst/>
                                        <a:latin typeface="Cambria Math" panose="02040503050406030204" pitchFamily="18" charset="0"/>
                                      </a:rPr>
                                    </m:ctrlPr>
                                  </m:sSubSupPr>
                                  <m:e>
                                    <m:r>
                                      <a:rPr lang="en-US" sz="1200">
                                        <a:effectLst/>
                                        <a:latin typeface="Cambria Math" panose="02040503050406030204" pitchFamily="18" charset="0"/>
                                      </a:rPr>
                                      <m:t>{</m:t>
                                    </m:r>
                                  </m:e>
                                  <m:sub>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r>
                                      <a:rPr lang="en-US" sz="1200">
                                        <a:effectLst/>
                                        <a:latin typeface="Cambria Math" panose="02040503050406030204" pitchFamily="18" charset="0"/>
                                      </a:rPr>
                                      <m:t>(</m:t>
                                    </m:r>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r>
                                      <a:rPr lang="en-US" sz="1200">
                                        <a:effectLst/>
                                        <a:latin typeface="Cambria Math" panose="02040503050406030204" pitchFamily="18" charset="0"/>
                                      </a:rPr>
                                      <m:t>−1), </m:t>
                                    </m:r>
                                    <m:r>
                                      <a:rPr lang="en-US" sz="1200">
                                        <a:effectLst/>
                                        <a:latin typeface="Cambria Math" panose="02040503050406030204" pitchFamily="18" charset="0"/>
                                      </a:rPr>
                                      <m:t>𝑖𝑓</m:t>
                                    </m:r>
                                    <m:r>
                                      <a:rPr lang="en-US" sz="1200">
                                        <a:effectLst/>
                                        <a:latin typeface="Cambria Math" panose="02040503050406030204" pitchFamily="18" charset="0"/>
                                      </a:rPr>
                                      <m:t> </m:t>
                                    </m:r>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𝑘</m:t>
                                    </m:r>
                                  </m:sub>
                                  <m:sup>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𝑐</m:t>
                                        </m:r>
                                      </m:sub>
                                    </m:sSub>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𝑛</m:t>
                                        </m:r>
                                      </m:e>
                                      <m:sub>
                                        <m:r>
                                          <a:rPr lang="en-US" sz="1200">
                                            <a:effectLst/>
                                            <a:latin typeface="Cambria Math" panose="02040503050406030204" pitchFamily="18" charset="0"/>
                                          </a:rPr>
                                          <m:t>𝑘</m:t>
                                        </m:r>
                                      </m:sub>
                                    </m:sSub>
                                    <m:r>
                                      <a:rPr lang="en-US" sz="1200">
                                        <a:effectLst/>
                                        <a:latin typeface="Cambria Math" panose="02040503050406030204" pitchFamily="18" charset="0"/>
                                      </a:rPr>
                                      <m:t>,  </m:t>
                                    </m:r>
                                    <m:r>
                                      <a:rPr lang="en-US" sz="1200">
                                        <a:effectLst/>
                                        <a:latin typeface="Cambria Math" panose="02040503050406030204" pitchFamily="18" charset="0"/>
                                      </a:rPr>
                                      <m:t>𝑖𝑓</m:t>
                                    </m:r>
                                    <m:r>
                                      <a:rPr lang="en-US" sz="1200">
                                        <a:effectLst/>
                                        <a:latin typeface="Cambria Math" panose="02040503050406030204" pitchFamily="18" charset="0"/>
                                      </a:rPr>
                                      <m:t> </m:t>
                                    </m:r>
                                    <m:r>
                                      <a:rPr lang="en-US" sz="1200">
                                        <a:effectLst/>
                                        <a:latin typeface="Cambria Math" panose="02040503050406030204" pitchFamily="18" charset="0"/>
                                      </a:rPr>
                                      <m:t>𝑐</m:t>
                                    </m:r>
                                    <m:r>
                                      <a:rPr lang="en-US" sz="1200">
                                        <a:effectLst/>
                                        <a:latin typeface="Cambria Math" panose="02040503050406030204" pitchFamily="18" charset="0"/>
                                      </a:rPr>
                                      <m:t>≠</m:t>
                                    </m:r>
                                    <m:r>
                                      <a:rPr lang="en-US" sz="1200">
                                        <a:effectLst/>
                                        <a:latin typeface="Cambria Math" panose="02040503050406030204" pitchFamily="18" charset="0"/>
                                      </a:rPr>
                                      <m:t>𝑘</m:t>
                                    </m:r>
                                  </m:sup>
                                </m:sSubSup>
                              </m:oMath>
                            </m:oMathPara>
                          </a14:m>
                          <a:endParaRPr lang="en-US" sz="1200" dirty="0">
                            <a:effectLst/>
                            <a:latin typeface="Times New Roman" panose="02020603050405020304" pitchFamily="18" charset="0"/>
                            <a:ea typeface="Times New Roman" panose="02020603050405020304" pitchFamily="18" charset="0"/>
                          </a:endParaRPr>
                        </a:p>
                      </a:txBody>
                      <a:tcPr marL="45530" marR="4553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𝑜</m:t>
                                  </m:r>
                                </m:sub>
                              </m:sSub>
                            </m:oMath>
                          </a14:m>
                          <a:r>
                            <a:rPr lang="en-GB" sz="1200" dirty="0">
                              <a:effectLst/>
                            </a:rPr>
                            <a:t>: Disagreement observed</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𝐷</m:t>
                                  </m:r>
                                </m:e>
                                <m:sub>
                                  <m:r>
                                    <a:rPr lang="en-GB" sz="1200">
                                      <a:effectLst/>
                                      <a:latin typeface="Cambria Math" panose="02040503050406030204" pitchFamily="18" charset="0"/>
                                    </a:rPr>
                                    <m:t>𝑒</m:t>
                                  </m:r>
                                </m:sub>
                              </m:sSub>
                            </m:oMath>
                          </a14:m>
                          <a:r>
                            <a:rPr lang="en-GB" sz="1200" dirty="0">
                              <a:effectLst/>
                            </a:rPr>
                            <a:t>: Disagreement expected by chance</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𝛿</m:t>
                              </m:r>
                              <m:r>
                                <a:rPr lang="en-GB" sz="1200">
                                  <a:effectLst/>
                                  <a:latin typeface="Cambria Math" panose="02040503050406030204" pitchFamily="18" charset="0"/>
                                </a:rPr>
                                <m:t>:</m:t>
                              </m:r>
                            </m:oMath>
                          </a14:m>
                          <a:r>
                            <a:rPr lang="en-GB" sz="1200" dirty="0">
                              <a:effectLst/>
                            </a:rPr>
                            <a:t> Metric function</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𝑛</m:t>
                              </m:r>
                            </m:oMath>
                          </a14:m>
                          <a:r>
                            <a:rPr lang="en-GB" sz="1200" dirty="0">
                              <a:effectLst/>
                            </a:rPr>
                            <a:t>: Number of </a:t>
                          </a:r>
                          <a:r>
                            <a:rPr lang="en-GB" sz="1200" dirty="0" err="1">
                              <a:effectLst/>
                            </a:rPr>
                            <a:t>pairable</a:t>
                          </a:r>
                          <a:r>
                            <a:rPr lang="en-GB" sz="1200" dirty="0">
                              <a:effectLst/>
                            </a:rPr>
                            <a:t> elements</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𝑚</m:t>
                                  </m:r>
                                </m:e>
                                <m:sub>
                                  <m:r>
                                    <a:rPr lang="en-GB" sz="1200">
                                      <a:effectLst/>
                                      <a:latin typeface="Cambria Math" panose="02040503050406030204" pitchFamily="18" charset="0"/>
                                    </a:rPr>
                                    <m:t>𝑢</m:t>
                                  </m:r>
                                </m:sub>
                              </m:sSub>
                              <m:r>
                                <a:rPr lang="en-GB" sz="1200">
                                  <a:effectLst/>
                                  <a:latin typeface="Cambria Math" panose="02040503050406030204" pitchFamily="18" charset="0"/>
                                </a:rPr>
                                <m:t>:</m:t>
                              </m:r>
                            </m:oMath>
                          </a14:m>
                          <a:r>
                            <a:rPr lang="en-GB" sz="1200" dirty="0">
                              <a:effectLst/>
                            </a:rPr>
                            <a:t> Number of items per unit/sample</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𝑛</m:t>
                                  </m:r>
                                </m:e>
                                <m:sub>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r>
                                    <a:rPr lang="en-GB" sz="1200">
                                      <a:effectLst/>
                                      <a:latin typeface="Cambria Math" panose="02040503050406030204" pitchFamily="18" charset="0"/>
                                    </a:rPr>
                                    <m:t>,</m:t>
                                  </m:r>
                                  <m:r>
                                    <a:rPr lang="en-GB" sz="1200">
                                      <a:effectLst/>
                                      <a:latin typeface="Cambria Math" panose="02040503050406030204" pitchFamily="18" charset="0"/>
                                    </a:rPr>
                                    <m:t>𝑢</m:t>
                                  </m:r>
                                </m:sub>
                              </m:sSub>
                              <m:r>
                                <a:rPr lang="en-GB" sz="1200">
                                  <a:effectLst/>
                                  <a:latin typeface="Cambria Math" panose="02040503050406030204" pitchFamily="18" charset="0"/>
                                </a:rPr>
                                <m:t>: </m:t>
                              </m:r>
                            </m:oMath>
                          </a14:m>
                          <a:r>
                            <a:rPr lang="en-GB" sz="1200" dirty="0">
                              <a:effectLst/>
                            </a:rPr>
                            <a:t>Number of pairs in unit </a:t>
                          </a:r>
                          <a14:m>
                            <m:oMath xmlns:m="http://schemas.openxmlformats.org/officeDocument/2006/math">
                              <m:r>
                                <a:rPr lang="en-GB" sz="1200">
                                  <a:effectLst/>
                                  <a:latin typeface="Cambria Math" panose="02040503050406030204" pitchFamily="18" charset="0"/>
                                </a:rPr>
                                <m:t>𝑢</m:t>
                              </m:r>
                            </m:oMath>
                          </a14:m>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r>
                                <a:rPr lang="en-GB" sz="1200">
                                  <a:effectLst/>
                                  <a:latin typeface="Cambria Math" panose="02040503050406030204" pitchFamily="18" charset="0"/>
                                </a:rPr>
                                <m:t>𝑃</m:t>
                              </m:r>
                              <m:r>
                                <a:rPr lang="en-GB" sz="1200">
                                  <a:effectLst/>
                                  <a:latin typeface="Cambria Math" panose="02040503050406030204" pitchFamily="18" charset="0"/>
                                </a:rPr>
                                <m:t>:</m:t>
                              </m:r>
                            </m:oMath>
                          </a14:m>
                          <a:r>
                            <a:rPr lang="en-GB" sz="1200" dirty="0">
                              <a:effectLst/>
                            </a:rPr>
                            <a:t> Permutation function</a:t>
                          </a:r>
                          <a:endParaRPr lang="en-US" sz="1200" dirty="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14:m>
                            <m:oMath xmlns:m="http://schemas.openxmlformats.org/officeDocument/2006/math">
                              <m:sSub>
                                <m:sSubPr>
                                  <m:ctrlPr>
                                    <a:rPr lang="en-US" sz="1200" i="1">
                                      <a:effectLst/>
                                      <a:latin typeface="Cambria Math" panose="02040503050406030204" pitchFamily="18" charset="0"/>
                                    </a:rPr>
                                  </m:ctrlPr>
                                </m:sSubPr>
                                <m:e>
                                  <m:r>
                                    <a:rPr lang="en-GB" sz="1200">
                                      <a:effectLst/>
                                      <a:latin typeface="Cambria Math" panose="02040503050406030204" pitchFamily="18" charset="0"/>
                                    </a:rPr>
                                    <m:t>𝑃</m:t>
                                  </m:r>
                                </m:e>
                                <m:sub>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sub>
                              </m:sSub>
                              <m:r>
                                <a:rPr lang="en-GB" sz="1200">
                                  <a:effectLst/>
                                  <a:latin typeface="Cambria Math" panose="02040503050406030204" pitchFamily="18" charset="0"/>
                                </a:rPr>
                                <m:t>:</m:t>
                              </m:r>
                            </m:oMath>
                          </a14:m>
                          <a:r>
                            <a:rPr lang="en-GB" sz="1200" dirty="0">
                              <a:effectLst/>
                            </a:rPr>
                            <a:t> Number of permutations in pair </a:t>
                          </a:r>
                          <a14:m>
                            <m:oMath xmlns:m="http://schemas.openxmlformats.org/officeDocument/2006/math">
                              <m:d>
                                <m:dPr>
                                  <m:ctrlPr>
                                    <a:rPr lang="en-US" sz="1200" i="1">
                                      <a:effectLst/>
                                      <a:latin typeface="Cambria Math" panose="02040503050406030204" pitchFamily="18" charset="0"/>
                                    </a:rPr>
                                  </m:ctrlPr>
                                </m:dPr>
                                <m:e>
                                  <m:r>
                                    <a:rPr lang="en-GB" sz="1200">
                                      <a:effectLst/>
                                      <a:latin typeface="Cambria Math" panose="02040503050406030204" pitchFamily="18" charset="0"/>
                                    </a:rPr>
                                    <m:t>𝑐</m:t>
                                  </m:r>
                                  <m:r>
                                    <a:rPr lang="en-GB" sz="1200">
                                      <a:effectLst/>
                                      <a:latin typeface="Cambria Math" panose="02040503050406030204" pitchFamily="18" charset="0"/>
                                    </a:rPr>
                                    <m:t>,</m:t>
                                  </m:r>
                                  <m:r>
                                    <a:rPr lang="en-GB" sz="1200">
                                      <a:effectLst/>
                                      <a:latin typeface="Cambria Math" panose="02040503050406030204" pitchFamily="18" charset="0"/>
                                    </a:rPr>
                                    <m:t>𝑘</m:t>
                                  </m:r>
                                </m:e>
                              </m:d>
                            </m:oMath>
                          </a14:m>
                          <a:endParaRPr lang="en-US" sz="1200" dirty="0">
                            <a:effectLst/>
                            <a:latin typeface="Times New Roman" panose="02020603050405020304" pitchFamily="18" charset="0"/>
                            <a:ea typeface="Times New Roman" panose="02020603050405020304" pitchFamily="18" charset="0"/>
                          </a:endParaRPr>
                        </a:p>
                      </a:txBody>
                      <a:tcPr marL="45530" marR="45530" marT="0" marB="0"/>
                    </a:tc>
                    <a:extLst>
                      <a:ext uri="{0D108BD9-81ED-4DB2-BD59-A6C34878D82A}">
                        <a16:rowId xmlns:a16="http://schemas.microsoft.com/office/drawing/2014/main" val="2195935232"/>
                      </a:ext>
                    </a:extLst>
                  </a:tr>
                </a:tbl>
              </a:graphicData>
            </a:graphic>
          </p:graphicFrame>
        </mc:Choice>
        <mc:Fallback xmlns="">
          <p:graphicFrame>
            <p:nvGraphicFramePr>
              <p:cNvPr id="5" name="表格 4"/>
              <p:cNvGraphicFramePr>
                <a:graphicFrameLocks noGrp="1"/>
              </p:cNvGraphicFramePr>
              <p:nvPr>
                <p:extLst>
                  <p:ext uri="{D42A27DB-BD31-4B8C-83A1-F6EECF244321}">
                    <p14:modId xmlns:p14="http://schemas.microsoft.com/office/powerpoint/2010/main" val="3590420917"/>
                  </p:ext>
                </p:extLst>
              </p:nvPr>
            </p:nvGraphicFramePr>
            <p:xfrm>
              <a:off x="1222155" y="590224"/>
              <a:ext cx="10338474" cy="6232989"/>
            </p:xfrm>
            <a:graphic>
              <a:graphicData uri="http://schemas.openxmlformats.org/drawingml/2006/table">
                <a:tbl>
                  <a:tblPr firstRow="1" firstCol="1" bandRow="1">
                    <a:tableStyleId>{5C22544A-7EE6-4342-B048-85BDC9FD1C3A}</a:tableStyleId>
                  </a:tblPr>
                  <a:tblGrid>
                    <a:gridCol w="903493">
                      <a:extLst>
                        <a:ext uri="{9D8B030D-6E8A-4147-A177-3AD203B41FA5}">
                          <a16:colId xmlns:a16="http://schemas.microsoft.com/office/drawing/2014/main" val="1963217758"/>
                        </a:ext>
                      </a:extLst>
                    </a:gridCol>
                    <a:gridCol w="1806984">
                      <a:extLst>
                        <a:ext uri="{9D8B030D-6E8A-4147-A177-3AD203B41FA5}">
                          <a16:colId xmlns:a16="http://schemas.microsoft.com/office/drawing/2014/main" val="2852043588"/>
                        </a:ext>
                      </a:extLst>
                    </a:gridCol>
                    <a:gridCol w="4114573">
                      <a:extLst>
                        <a:ext uri="{9D8B030D-6E8A-4147-A177-3AD203B41FA5}">
                          <a16:colId xmlns:a16="http://schemas.microsoft.com/office/drawing/2014/main" val="3299417977"/>
                        </a:ext>
                      </a:extLst>
                    </a:gridCol>
                    <a:gridCol w="3513424">
                      <a:extLst>
                        <a:ext uri="{9D8B030D-6E8A-4147-A177-3AD203B41FA5}">
                          <a16:colId xmlns:a16="http://schemas.microsoft.com/office/drawing/2014/main" val="1443888349"/>
                        </a:ext>
                      </a:extLst>
                    </a:gridCol>
                  </a:tblGrid>
                  <a:tr h="31329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Criteria</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Situation</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Calculation method</a:t>
                          </a:r>
                          <a:endParaRPr lang="en-US" sz="1200" b="1">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a:effectLst/>
                            </a:rPr>
                            <a:t>Parameter explanation</a:t>
                          </a:r>
                          <a:endParaRPr lang="en-US" sz="1200" b="1" dirty="0">
                            <a:effectLst/>
                            <a:latin typeface="Times New Roman" panose="02020603050405020304" pitchFamily="18" charset="0"/>
                            <a:ea typeface="Times New Roman" panose="02020603050405020304" pitchFamily="18" charset="0"/>
                          </a:endParaRPr>
                        </a:p>
                      </a:txBody>
                      <a:tcPr marL="45530" marR="45530" marT="0" marB="0" anchor="ctr">
                        <a:solidFill>
                          <a:schemeClr val="bg1">
                            <a:lumMod val="50000"/>
                          </a:schemeClr>
                        </a:solidFill>
                      </a:tcPr>
                    </a:tc>
                    <a:extLst>
                      <a:ext uri="{0D108BD9-81ED-4DB2-BD59-A6C34878D82A}">
                        <a16:rowId xmlns:a16="http://schemas.microsoft.com/office/drawing/2014/main" val="2333511997"/>
                      </a:ext>
                    </a:extLst>
                  </a:tr>
                  <a:tr h="152241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Cohen's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agreement between not more than two raters or the interrater reliability for one appraiser versus themselves.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0717" r="-86074" b="-302390"/>
                          </a:stretch>
                        </a:blipFill>
                      </a:tcPr>
                    </a:tc>
                    <a:tc>
                      <a:txBody>
                        <a:bodyPr/>
                        <a:lstStyle/>
                        <a:p>
                          <a:endParaRPr lang="en-US"/>
                        </a:p>
                      </a:txBody>
                      <a:tcPr marL="45530" marR="45530" marT="0" marB="0">
                        <a:blipFill>
                          <a:blip r:embed="rId2"/>
                          <a:stretch>
                            <a:fillRect l="-194281" t="-20717" r="-693" b="-302390"/>
                          </a:stretch>
                        </a:blipFill>
                      </a:tcPr>
                    </a:tc>
                    <a:extLst>
                      <a:ext uri="{0D108BD9-81ED-4DB2-BD59-A6C34878D82A}">
                        <a16:rowId xmlns:a16="http://schemas.microsoft.com/office/drawing/2014/main" val="764056352"/>
                      </a:ext>
                    </a:extLst>
                  </a:tr>
                  <a:tr h="114947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Weighted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Allows disagreements to be weighted differently, and is especially useful when codes are ordered.</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nchor="ctr">
                        <a:blipFill>
                          <a:blip r:embed="rId2"/>
                          <a:stretch>
                            <a:fillRect l="-66074" t="-161170" r="-86074" b="-303723"/>
                          </a:stretch>
                        </a:blipFill>
                      </a:tcPr>
                    </a:tc>
                    <a:tc>
                      <a:txBody>
                        <a:bodyPr/>
                        <a:lstStyle/>
                        <a:p>
                          <a:endParaRPr lang="en-US"/>
                        </a:p>
                      </a:txBody>
                      <a:tcPr marL="45530" marR="45530" marT="0" marB="0">
                        <a:blipFill>
                          <a:blip r:embed="rId2"/>
                          <a:stretch>
                            <a:fillRect l="-194281" t="-161170" r="-693" b="-303723"/>
                          </a:stretch>
                        </a:blipFill>
                      </a:tcPr>
                    </a:tc>
                    <a:extLst>
                      <a:ext uri="{0D108BD9-81ED-4DB2-BD59-A6C34878D82A}">
                        <a16:rowId xmlns:a16="http://schemas.microsoft.com/office/drawing/2014/main" val="3456645272"/>
                      </a:ext>
                    </a:extLst>
                  </a:tr>
                  <a:tr h="128016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Fleiss' kappa</a:t>
                          </a:r>
                          <a:endParaRPr lang="en-US" sz="120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Assessing the reliability of agreement between a fixed number of raters when assigning categorical ratings to a number of items or classifying items.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32701" r="-86074" b="-170616"/>
                          </a:stretch>
                        </a:blipFill>
                      </a:tcPr>
                    </a:tc>
                    <a:tc>
                      <a:txBody>
                        <a:bodyPr/>
                        <a:lstStyle/>
                        <a:p>
                          <a:endParaRPr lang="en-US"/>
                        </a:p>
                      </a:txBody>
                      <a:tcPr marL="45530" marR="45530" marT="0" marB="0">
                        <a:blipFill>
                          <a:blip r:embed="rId2"/>
                          <a:stretch>
                            <a:fillRect l="-194281" t="-232701" r="-693" b="-170616"/>
                          </a:stretch>
                        </a:blipFill>
                      </a:tcPr>
                    </a:tc>
                    <a:extLst>
                      <a:ext uri="{0D108BD9-81ED-4DB2-BD59-A6C34878D82A}">
                        <a16:rowId xmlns:a16="http://schemas.microsoft.com/office/drawing/2014/main" val="1842530417"/>
                      </a:ext>
                    </a:extLst>
                  </a:tr>
                  <a:tr h="196764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dirty="0" err="1">
                              <a:effectLst/>
                            </a:rPr>
                            <a:t>Krippendorf’s</a:t>
                          </a:r>
                          <a:r>
                            <a:rPr lang="en-GB" sz="1200" dirty="0">
                              <a:effectLst/>
                            </a:rPr>
                            <a:t> alpha</a:t>
                          </a:r>
                          <a:endParaRPr lang="en-US" sz="1200" dirty="0">
                            <a:effectLst/>
                            <a:latin typeface="Times New Roman" panose="02020603050405020304" pitchFamily="18" charset="0"/>
                            <a:ea typeface="Times New Roman" panose="02020603050405020304" pitchFamily="18" charset="0"/>
                          </a:endParaRPr>
                        </a:p>
                      </a:txBody>
                      <a:tcPr marL="45530" marR="4553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Assessment of inter-rate reliability dealing with missing data, various sample sizes, categories and numbers of raters, and any type of measurement level. Generalization of Fleiss’ kappa (and others)</a:t>
                          </a:r>
                          <a:endParaRPr lang="en-US" sz="1200">
                            <a:effectLst/>
                            <a:latin typeface="Times New Roman" panose="02020603050405020304" pitchFamily="18" charset="0"/>
                            <a:ea typeface="Times New Roman" panose="02020603050405020304" pitchFamily="18" charset="0"/>
                          </a:endParaRPr>
                        </a:p>
                      </a:txBody>
                      <a:tcPr marL="45530" marR="45530" marT="0" marB="0"/>
                    </a:tc>
                    <a:tc>
                      <a:txBody>
                        <a:bodyPr/>
                        <a:lstStyle/>
                        <a:p>
                          <a:endParaRPr lang="en-US"/>
                        </a:p>
                      </a:txBody>
                      <a:tcPr marL="45530" marR="45530" marT="0" marB="0">
                        <a:blipFill>
                          <a:blip r:embed="rId2"/>
                          <a:stretch>
                            <a:fillRect l="-66074" t="-217337" r="-86074" b="-11455"/>
                          </a:stretch>
                        </a:blipFill>
                      </a:tcPr>
                    </a:tc>
                    <a:tc>
                      <a:txBody>
                        <a:bodyPr/>
                        <a:lstStyle/>
                        <a:p>
                          <a:endParaRPr lang="en-US"/>
                        </a:p>
                      </a:txBody>
                      <a:tcPr marL="45530" marR="45530" marT="0" marB="0">
                        <a:blipFill>
                          <a:blip r:embed="rId2"/>
                          <a:stretch>
                            <a:fillRect l="-194281" t="-217337" r="-693" b="-11455"/>
                          </a:stretch>
                        </a:blipFill>
                      </a:tcPr>
                    </a:tc>
                    <a:extLst>
                      <a:ext uri="{0D108BD9-81ED-4DB2-BD59-A6C34878D82A}">
                        <a16:rowId xmlns:a16="http://schemas.microsoft.com/office/drawing/2014/main" val="2195935232"/>
                      </a:ext>
                    </a:extLst>
                  </a:tr>
                </a:tbl>
              </a:graphicData>
            </a:graphic>
          </p:graphicFrame>
        </mc:Fallback>
      </mc:AlternateContent>
      <p:sp>
        <p:nvSpPr>
          <p:cNvPr id="6" name="矩形 5"/>
          <p:cNvSpPr/>
          <p:nvPr/>
        </p:nvSpPr>
        <p:spPr>
          <a:xfrm>
            <a:off x="4178318" y="220892"/>
            <a:ext cx="4426147"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5: Criteria calculation for classification </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2428186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952473" y="685902"/>
            <a:ext cx="3201453" cy="369332"/>
          </a:xfrm>
          <a:prstGeom prst="rect">
            <a:avLst/>
          </a:prstGeom>
        </p:spPr>
        <p:txBody>
          <a:bodyPr wrap="none">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7 Recommended metadata</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pic>
        <p:nvPicPr>
          <p:cNvPr id="7" name="图片 6"/>
          <p:cNvPicPr>
            <a:picLocks noChangeAspect="1"/>
          </p:cNvPicPr>
          <p:nvPr/>
        </p:nvPicPr>
        <p:blipFill>
          <a:blip r:embed="rId2">
            <a:clrChange>
              <a:clrFrom>
                <a:srgbClr val="FFFFFF"/>
              </a:clrFrom>
              <a:clrTo>
                <a:srgbClr val="FFFFFF">
                  <a:alpha val="0"/>
                </a:srgbClr>
              </a:clrTo>
            </a:clrChange>
          </a:blip>
          <a:stretch>
            <a:fillRect/>
          </a:stretch>
        </p:blipFill>
        <p:spPr>
          <a:xfrm>
            <a:off x="1985282" y="1131434"/>
            <a:ext cx="8743950" cy="5495925"/>
          </a:xfrm>
          <a:prstGeom prst="rect">
            <a:avLst/>
          </a:prstGeom>
        </p:spPr>
      </p:pic>
    </p:spTree>
    <p:extLst>
      <p:ext uri="{BB962C8B-B14F-4D97-AF65-F5344CB8AC3E}">
        <p14:creationId xmlns:p14="http://schemas.microsoft.com/office/powerpoint/2010/main" val="2310044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GB" b="1" dirty="0"/>
              <a:t>Output file &amp; File saving</a:t>
            </a:r>
            <a:br>
              <a:rPr lang="en-GB" b="1" dirty="0"/>
            </a:br>
            <a:br>
              <a:rPr lang="en-US" b="1" dirty="0"/>
            </a:br>
            <a:endParaRPr lang="en-US" dirty="0"/>
          </a:p>
        </p:txBody>
      </p:sp>
      <p:sp>
        <p:nvSpPr>
          <p:cNvPr id="3" name="内容占位符 2"/>
          <p:cNvSpPr>
            <a:spLocks noGrp="1"/>
          </p:cNvSpPr>
          <p:nvPr>
            <p:ph idx="1"/>
          </p:nvPr>
        </p:nvSpPr>
        <p:spPr/>
        <p:txBody>
          <a:bodyPr>
            <a:noAutofit/>
          </a:bodyPr>
          <a:lstStyle/>
          <a:p>
            <a:r>
              <a:rPr lang="en-GB" sz="2200" dirty="0"/>
              <a:t>The output files include the annotation documents and the origin images. The formats of the annotation documents include but are not limited to xml</a:t>
            </a:r>
            <a:r>
              <a:rPr lang="en-US" sz="2200" dirty="0"/>
              <a:t>, </a:t>
            </a:r>
            <a:r>
              <a:rPr lang="en-GB" sz="2200" dirty="0" err="1"/>
              <a:t>json</a:t>
            </a:r>
            <a:r>
              <a:rPr lang="en-US" sz="2200" dirty="0"/>
              <a:t>, </a:t>
            </a:r>
            <a:r>
              <a:rPr lang="en-GB" sz="2200" dirty="0"/>
              <a:t>txt, etc. The annotation documents should include at least three items: image path, object name and object coordinates. Supporting document may be given if it’s necessary to interpret the annotation information. </a:t>
            </a:r>
          </a:p>
          <a:p>
            <a:endParaRPr lang="en-US" sz="2200" dirty="0"/>
          </a:p>
          <a:p>
            <a:r>
              <a:rPr lang="en-GB" sz="2200" dirty="0"/>
              <a:t>Both the images and the documents should be named according to the same rules for easy querying. For example, they can be named with the number of the classification of the object, and the document’s name is the same with the corresponding origin images. </a:t>
            </a:r>
            <a:endParaRPr lang="en-US" sz="2200" dirty="0"/>
          </a:p>
          <a:p>
            <a:endParaRPr lang="en-US" sz="2200" dirty="0"/>
          </a:p>
        </p:txBody>
      </p:sp>
    </p:spTree>
    <p:extLst>
      <p:ext uri="{BB962C8B-B14F-4D97-AF65-F5344CB8AC3E}">
        <p14:creationId xmlns:p14="http://schemas.microsoft.com/office/powerpoint/2010/main" val="329705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10707233" y="436557"/>
            <a:ext cx="899542"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Franklin Gothic Book" panose="020B0503020102020204"/>
                <a:ea typeface="+mn-ea"/>
                <a:cs typeface="+mn-cs"/>
              </a:rPr>
              <a:t>FGAI4H</a:t>
            </a:r>
          </a:p>
        </p:txBody>
      </p:sp>
      <p:sp>
        <p:nvSpPr>
          <p:cNvPr id="10" name="Rectangle 9">
            <a:extLst>
              <a:ext uri="{FF2B5EF4-FFF2-40B4-BE49-F238E27FC236}">
                <a16:creationId xmlns:a16="http://schemas.microsoft.com/office/drawing/2014/main" id="{D36F58C8-2F54-4864-94DC-A069EA8D2640}"/>
              </a:ext>
            </a:extLst>
          </p:cNvPr>
          <p:cNvSpPr/>
          <p:nvPr/>
        </p:nvSpPr>
        <p:spPr>
          <a:xfrm>
            <a:off x="8083809" y="805889"/>
            <a:ext cx="3486275"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Franklin Gothic Book" panose="020B0503020102020204"/>
                <a:ea typeface="华文楷体" panose="02010600040101010101" pitchFamily="2" charset="-122"/>
                <a:cs typeface="+mn-cs"/>
              </a:rPr>
              <a:t>M</a:t>
            </a: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-meeting, 28</a:t>
            </a:r>
            <a:r>
              <a:rPr kumimoji="0" lang="en-US" altLang="zh-CN" sz="1800" b="0" i="0" u="none" strike="noStrike" kern="1200" cap="none" spc="0" normalizeH="0" baseline="0" noProof="0" dirty="0">
                <a:ln>
                  <a:noFill/>
                </a:ln>
                <a:solidFill>
                  <a:prstClr val="black"/>
                </a:solidFill>
                <a:effectLst/>
                <a:uLnTx/>
                <a:uFillTx/>
                <a:latin typeface="Franklin Gothic Book" panose="020B0503020102020204"/>
                <a:ea typeface="华文楷体" panose="02010600040101010101" pitchFamily="2" charset="-122"/>
                <a:cs typeface="+mn-cs"/>
              </a:rPr>
              <a:t>-30</a:t>
            </a: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r>
              <a:rPr kumimoji="0" lang="en-US" altLang="zh-CN" sz="1800" b="0" i="0" u="none" strike="noStrike" kern="1200" cap="none" spc="0" normalizeH="0" baseline="0" noProof="0" dirty="0">
                <a:ln>
                  <a:noFill/>
                </a:ln>
                <a:solidFill>
                  <a:prstClr val="black"/>
                </a:solidFill>
                <a:effectLst/>
                <a:uLnTx/>
                <a:uFillTx/>
                <a:latin typeface="Franklin Gothic Book" panose="020B0503020102020204"/>
                <a:ea typeface="华文楷体" panose="02010600040101010101" pitchFamily="2" charset="-122"/>
                <a:cs typeface="+mn-cs"/>
              </a:rPr>
              <a:t>September</a:t>
            </a: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2021</a:t>
            </a:r>
            <a:endParaRPr kumimoji="0" lang="en-GB"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
        <p:nvSpPr>
          <p:cNvPr id="2" name="文本框 1"/>
          <p:cNvSpPr txBox="1"/>
          <p:nvPr/>
        </p:nvSpPr>
        <p:spPr>
          <a:xfrm>
            <a:off x="4430485" y="2612570"/>
            <a:ext cx="3174780" cy="92333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Franklin Gothic Book" panose="020B0503020102020204"/>
                <a:ea typeface="+mn-ea"/>
                <a:cs typeface="+mn-cs"/>
              </a:rPr>
              <a:t>Thank you</a:t>
            </a:r>
          </a:p>
        </p:txBody>
      </p:sp>
    </p:spTree>
    <p:extLst>
      <p:ext uri="{BB962C8B-B14F-4D97-AF65-F5344CB8AC3E}">
        <p14:creationId xmlns:p14="http://schemas.microsoft.com/office/powerpoint/2010/main" val="3346053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GB" sz="4000" b="1" dirty="0"/>
              <a:t>Annex 1: Common medical measurement</a:t>
            </a:r>
            <a:endParaRPr lang="en-US" sz="4000" dirty="0"/>
          </a:p>
        </p:txBody>
      </p:sp>
      <p:graphicFrame>
        <p:nvGraphicFramePr>
          <p:cNvPr id="4" name="表格 3"/>
          <p:cNvGraphicFramePr>
            <a:graphicFrameLocks noGrp="1"/>
          </p:cNvGraphicFramePr>
          <p:nvPr/>
        </p:nvGraphicFramePr>
        <p:xfrm>
          <a:off x="1458685" y="2331974"/>
          <a:ext cx="9911715" cy="4033647"/>
        </p:xfrm>
        <a:graphic>
          <a:graphicData uri="http://schemas.openxmlformats.org/drawingml/2006/table">
            <a:tbl>
              <a:tblPr firstRow="1" firstCol="1" bandRow="1">
                <a:tableStyleId>{5C22544A-7EE6-4342-B048-85BDC9FD1C3A}</a:tableStyleId>
              </a:tblPr>
              <a:tblGrid>
                <a:gridCol w="1301114">
                  <a:extLst>
                    <a:ext uri="{9D8B030D-6E8A-4147-A177-3AD203B41FA5}">
                      <a16:colId xmlns:a16="http://schemas.microsoft.com/office/drawing/2014/main" val="2530562908"/>
                    </a:ext>
                  </a:extLst>
                </a:gridCol>
                <a:gridCol w="1696434">
                  <a:extLst>
                    <a:ext uri="{9D8B030D-6E8A-4147-A177-3AD203B41FA5}">
                      <a16:colId xmlns:a16="http://schemas.microsoft.com/office/drawing/2014/main" val="1050360741"/>
                    </a:ext>
                  </a:extLst>
                </a:gridCol>
                <a:gridCol w="4758795">
                  <a:extLst>
                    <a:ext uri="{9D8B030D-6E8A-4147-A177-3AD203B41FA5}">
                      <a16:colId xmlns:a16="http://schemas.microsoft.com/office/drawing/2014/main" val="512327499"/>
                    </a:ext>
                  </a:extLst>
                </a:gridCol>
                <a:gridCol w="2155372">
                  <a:extLst>
                    <a:ext uri="{9D8B030D-6E8A-4147-A177-3AD203B41FA5}">
                      <a16:colId xmlns:a16="http://schemas.microsoft.com/office/drawing/2014/main" val="3831458018"/>
                    </a:ext>
                  </a:extLst>
                </a:gridCol>
              </a:tblGrid>
              <a:tr h="314994">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 </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Dimensionality</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Description</a:t>
                      </a:r>
                      <a:endParaRPr lang="en-US" sz="1600" b="1">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Anatomies</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50000"/>
                      </a:schemeClr>
                    </a:solidFill>
                  </a:tcPr>
                </a:tc>
                <a:extLst>
                  <a:ext uri="{0D108BD9-81ED-4DB2-BD59-A6C34878D82A}">
                    <a16:rowId xmlns:a16="http://schemas.microsoft.com/office/drawing/2014/main" val="2627562308"/>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X-ray</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2D+t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Produces images by measuring the attenuation of X-ray through the body, via a detector array</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Most organs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58999300"/>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CT</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Creates 2D cross-sectional images of the body by using a rotating X-ray source and detector</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40664488"/>
                  </a:ext>
                </a:extLst>
              </a:tr>
              <a:tr h="45679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Ultrasound</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2D+t,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A transducer array emits acoustic pulses and measure he echoes from tissue scatters </a:t>
                      </a:r>
                      <a:r>
                        <a:rPr lang="en-GB" sz="1600" baseline="300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28128841"/>
                  </a:ext>
                </a:extLst>
              </a:tr>
              <a:tr h="91358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MRI</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Use a magnetic field to align protons; RF and gradient pulses are used to selectively excite protons in tissues and blood in order to measure their spatially encoded unclear magnetic resonance signals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Most organs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0707720"/>
                  </a:ext>
                </a:extLst>
              </a:tr>
              <a:tr h="68518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Nuclear</a:t>
                      </a:r>
                      <a:endParaRPr lang="en-US" sz="160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Measures the emission of gamma rays through decay of radioisotopes introduced into the body via external detectors/Gamma cameras.</a:t>
                      </a:r>
                      <a:r>
                        <a:rPr lang="en-GB" sz="1600" baseline="30000">
                          <a:effectLst/>
                        </a:rPr>
                        <a:t> 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All organs with radioactive tracer uptake</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0493407"/>
                  </a:ext>
                </a:extLst>
              </a:tr>
              <a:tr h="50803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Microscopy</a:t>
                      </a:r>
                      <a:endParaRPr lang="en-US" sz="1600" dirty="0">
                        <a:effectLst/>
                        <a:latin typeface="Times New Roman" panose="02020603050405020304" pitchFamily="18" charset="0"/>
                        <a:ea typeface="Times New Roman" panose="02020603050405020304" pitchFamily="18" charset="0"/>
                      </a:endParaRPr>
                    </a:p>
                  </a:txBody>
                  <a:tcPr marL="68580" marR="68580" marT="0" marB="0">
                    <a:solidFill>
                      <a:schemeClr val="bg1">
                        <a:lumMod val="5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2D, 3D, 3D+t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a:effectLst/>
                        </a:rPr>
                        <a:t>Typically uses an illumination source and lenses to magnify specimens before capturing an image</a:t>
                      </a:r>
                      <a:r>
                        <a:rPr lang="en-GB" sz="1600" baseline="30000">
                          <a:effectLst/>
                        </a:rPr>
                        <a:t>1</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600" dirty="0">
                          <a:effectLst/>
                        </a:rPr>
                        <a:t>Primarily biopsies and surgical specimens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30891545"/>
                  </a:ext>
                </a:extLst>
              </a:tr>
            </a:tbl>
          </a:graphicData>
        </a:graphic>
      </p:graphicFrame>
      <p:sp>
        <p:nvSpPr>
          <p:cNvPr id="5" name="Rectangle 1"/>
          <p:cNvSpPr>
            <a:spLocks noChangeArrowheads="1"/>
          </p:cNvSpPr>
          <p:nvPr/>
        </p:nvSpPr>
        <p:spPr bwMode="auto">
          <a:xfrm>
            <a:off x="3121025" y="2568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 name="矩形 9"/>
          <p:cNvSpPr/>
          <p:nvPr/>
        </p:nvSpPr>
        <p:spPr>
          <a:xfrm>
            <a:off x="3548743" y="1896277"/>
            <a:ext cx="6096000" cy="369332"/>
          </a:xfrm>
          <a:prstGeom prst="rect">
            <a:avLst/>
          </a:prstGeom>
        </p:spPr>
        <p:txBody>
          <a:bodyPr>
            <a:spAutoFit/>
          </a:bodyPr>
          <a:lstStyle/>
          <a:p>
            <a:pPr marL="0" marR="0" lvl="0" indent="0" algn="ctr" defTabSz="457200" rtl="0" eaLnBrk="1" fontAlgn="auto" latinLnBrk="0" hangingPunct="0">
              <a:lnSpc>
                <a:spcPct val="100000"/>
              </a:lnSpc>
              <a:spcBef>
                <a:spcPts val="1800"/>
              </a:spcBef>
              <a:spcAft>
                <a:spcPts val="600"/>
              </a:spcAft>
              <a:buClrTx/>
              <a:buSzTx/>
              <a:buFontTx/>
              <a:buNone/>
              <a:tabLst>
                <a:tab pos="504190" algn="l"/>
                <a:tab pos="756285" algn="l"/>
                <a:tab pos="1008380" algn="l"/>
                <a:tab pos="1260475" algn="l"/>
              </a:tabLst>
              <a:defRPr/>
            </a:pPr>
            <a:r>
              <a:rPr kumimoji="0" lang="en-GB"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Table 1: Summary of common medical measurement modalities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1798926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GB" sz="4000" b="1" dirty="0"/>
              <a:t>Annex 2: Questionnaire</a:t>
            </a:r>
            <a:endParaRPr lang="en-US" sz="4000" b="1" dirty="0"/>
          </a:p>
        </p:txBody>
      </p:sp>
      <p:sp>
        <p:nvSpPr>
          <p:cNvPr id="3" name="内容占位符 2"/>
          <p:cNvSpPr>
            <a:spLocks noGrp="1"/>
          </p:cNvSpPr>
          <p:nvPr>
            <p:ph idx="1"/>
          </p:nvPr>
        </p:nvSpPr>
        <p:spPr/>
        <p:txBody>
          <a:bodyPr>
            <a:normAutofit lnSpcReduction="10000"/>
          </a:bodyPr>
          <a:lstStyle/>
          <a:p>
            <a:r>
              <a:rPr lang="en-GB" b="1" dirty="0">
                <a:solidFill>
                  <a:srgbClr val="00B0F0"/>
                </a:solidFill>
              </a:rPr>
              <a:t>Google Form:  </a:t>
            </a:r>
            <a:r>
              <a:rPr lang="en-GB" b="1" u="sng" dirty="0">
                <a:solidFill>
                  <a:srgbClr val="00B0F0"/>
                </a:solidFill>
                <a:hlinkClick r:id="rId2"/>
              </a:rPr>
              <a:t>https://forms.gle/3fYrm3SZSrNQu3eeA</a:t>
            </a:r>
            <a:endParaRPr lang="en-US" dirty="0">
              <a:solidFill>
                <a:srgbClr val="00B0F0"/>
              </a:solidFill>
            </a:endParaRPr>
          </a:p>
          <a:p>
            <a:endParaRPr lang="en-US" dirty="0"/>
          </a:p>
          <a:p>
            <a:r>
              <a:rPr lang="en-GB" dirty="0"/>
              <a:t>The aim of this questionnaire is to gather insights into the current practices, the specific requirements of data annotation in the FG-AI4H topic groups and AI4H products.</a:t>
            </a:r>
            <a:endParaRPr lang="en-US" dirty="0"/>
          </a:p>
          <a:p>
            <a:endParaRPr lang="en-US" dirty="0"/>
          </a:p>
          <a:p>
            <a:r>
              <a:rPr lang="en-GB" dirty="0"/>
              <a:t>Your input and suggestion will be of great value for us in forming a data annotation specification together, as one of the deliverables with the FG-AI4H. We would appreciate it if you could take the time to complete the questionnaire, or if you have further ideas, please feel free to contact us. (</a:t>
            </a:r>
            <a:r>
              <a:rPr lang="en-GB" u="sng" dirty="0">
                <a:hlinkClick r:id="rId3"/>
              </a:rPr>
              <a:t>xushan@caict.ac.cn</a:t>
            </a:r>
            <a:r>
              <a:rPr lang="en-GB" dirty="0"/>
              <a:t>; </a:t>
            </a:r>
            <a:r>
              <a:rPr lang="en-GB" u="sng" dirty="0">
                <a:hlinkClick r:id="rId4"/>
              </a:rPr>
              <a:t>sebastian.bosse@hhi.fraunhofer.de</a:t>
            </a:r>
            <a:r>
              <a:rPr lang="en-GB" u="sng" dirty="0"/>
              <a:t>, </a:t>
            </a:r>
            <a:r>
              <a:rPr lang="en-GB" dirty="0">
                <a:solidFill>
                  <a:schemeClr val="tx1"/>
                </a:solidFill>
                <a:hlinkClick r:id="rId5"/>
              </a:rPr>
              <a:t>edwinjrwu@tencent.com</a:t>
            </a:r>
            <a:r>
              <a:rPr lang="en-GB" dirty="0"/>
              <a:t>)</a:t>
            </a:r>
            <a:endParaRPr lang="en-US" dirty="0"/>
          </a:p>
          <a:p>
            <a:endParaRPr lang="en-US" dirty="0"/>
          </a:p>
        </p:txBody>
      </p:sp>
    </p:spTree>
    <p:extLst>
      <p:ext uri="{BB962C8B-B14F-4D97-AF65-F5344CB8AC3E}">
        <p14:creationId xmlns:p14="http://schemas.microsoft.com/office/powerpoint/2010/main" val="139377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Contributors</a:t>
            </a:r>
            <a:endParaRPr lang="en-US" dirty="0"/>
          </a:p>
        </p:txBody>
      </p:sp>
      <p:graphicFrame>
        <p:nvGraphicFramePr>
          <p:cNvPr id="4" name="内容占位符 3"/>
          <p:cNvGraphicFramePr>
            <a:graphicFrameLocks noGrp="1"/>
          </p:cNvGraphicFramePr>
          <p:nvPr>
            <p:ph idx="1"/>
          </p:nvPr>
        </p:nvGraphicFramePr>
        <p:xfrm>
          <a:off x="1020698" y="1929379"/>
          <a:ext cx="9712616" cy="4069080"/>
        </p:xfrm>
        <a:graphic>
          <a:graphicData uri="http://schemas.openxmlformats.org/drawingml/2006/table">
            <a:tbl>
              <a:tblPr>
                <a:tableStyleId>{793D81CF-94F2-401A-BA57-92F5A7B2D0C5}</a:tableStyleId>
              </a:tblPr>
              <a:tblGrid>
                <a:gridCol w="5895827">
                  <a:extLst>
                    <a:ext uri="{9D8B030D-6E8A-4147-A177-3AD203B41FA5}">
                      <a16:colId xmlns:a16="http://schemas.microsoft.com/office/drawing/2014/main" val="2636384053"/>
                    </a:ext>
                  </a:extLst>
                </a:gridCol>
                <a:gridCol w="3816789">
                  <a:extLst>
                    <a:ext uri="{9D8B030D-6E8A-4147-A177-3AD203B41FA5}">
                      <a16:colId xmlns:a16="http://schemas.microsoft.com/office/drawing/2014/main" val="1740974885"/>
                    </a:ext>
                  </a:extLst>
                </a:gridCol>
              </a:tblGrid>
              <a:tr h="486161">
                <a:tc>
                  <a:txBody>
                    <a:bodyPr/>
                    <a:lstStyle/>
                    <a:p>
                      <a:pPr marL="0" marR="0">
                        <a:spcBef>
                          <a:spcPts val="600"/>
                        </a:spcBef>
                        <a:spcAft>
                          <a:spcPts val="0"/>
                        </a:spcAft>
                      </a:pPr>
                      <a:r>
                        <a:rPr lang="en-GB" sz="1800" b="1" dirty="0" err="1">
                          <a:effectLst/>
                        </a:rPr>
                        <a:t>Harpreet</a:t>
                      </a:r>
                      <a:r>
                        <a:rPr lang="en-GB" sz="1800" b="1" dirty="0">
                          <a:effectLst/>
                        </a:rPr>
                        <a:t> Singh</a:t>
                      </a:r>
                      <a:br>
                        <a:rPr lang="en-GB" sz="1800" dirty="0">
                          <a:effectLst/>
                        </a:rPr>
                      </a:br>
                      <a:r>
                        <a:rPr lang="en-GB" sz="1800" dirty="0">
                          <a:effectLst/>
                        </a:rPr>
                        <a:t>ICMR, India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2"/>
                        </a:rPr>
                        <a:t>hsingh@bmi.icmr.org.in</a:t>
                      </a:r>
                      <a:r>
                        <a:rPr lang="en-GB" sz="1800" dirty="0">
                          <a:effectLst/>
                        </a:rPr>
                        <a:t> </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1324574"/>
                  </a:ext>
                </a:extLst>
              </a:tr>
              <a:tr h="486161">
                <a:tc>
                  <a:txBody>
                    <a:bodyPr/>
                    <a:lstStyle/>
                    <a:p>
                      <a:pPr marL="0" marR="0">
                        <a:spcBef>
                          <a:spcPts val="600"/>
                        </a:spcBef>
                        <a:spcAft>
                          <a:spcPts val="0"/>
                        </a:spcAft>
                      </a:pPr>
                      <a:r>
                        <a:rPr lang="en-GB" sz="1800" b="1" dirty="0" err="1">
                          <a:effectLst/>
                        </a:rPr>
                        <a:t>Yanwu</a:t>
                      </a:r>
                      <a:r>
                        <a:rPr lang="en-GB" sz="1800" b="1" dirty="0">
                          <a:effectLst/>
                        </a:rPr>
                        <a:t> Xu</a:t>
                      </a:r>
                      <a:br>
                        <a:rPr lang="en-GB" sz="1800" dirty="0">
                          <a:effectLst/>
                        </a:rPr>
                      </a:br>
                      <a:r>
                        <a:rPr lang="en-GB" sz="1800" dirty="0">
                          <a:effectLst/>
                        </a:rPr>
                        <a:t>Intelligent Healthcare Unit, Baidu,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3"/>
                        </a:rPr>
                        <a:t>xuyanwu@baidu.com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196192"/>
                  </a:ext>
                </a:extLst>
              </a:tr>
              <a:tr h="486161">
                <a:tc>
                  <a:txBody>
                    <a:bodyPr/>
                    <a:lstStyle/>
                    <a:p>
                      <a:pPr marL="0" marR="0">
                        <a:spcBef>
                          <a:spcPts val="600"/>
                        </a:spcBef>
                        <a:spcAft>
                          <a:spcPts val="0"/>
                        </a:spcAft>
                      </a:pPr>
                      <a:r>
                        <a:rPr lang="en-GB" sz="1800" b="1" dirty="0" err="1">
                          <a:effectLst/>
                        </a:rPr>
                        <a:t>Huihui</a:t>
                      </a:r>
                      <a:r>
                        <a:rPr lang="en-GB" sz="1800" b="1" dirty="0">
                          <a:effectLst/>
                        </a:rPr>
                        <a:t> Fang</a:t>
                      </a:r>
                      <a:endParaRPr lang="en-US" sz="1800" b="1" dirty="0">
                        <a:effectLst/>
                      </a:endParaRPr>
                    </a:p>
                    <a:p>
                      <a:pPr marL="0" marR="0">
                        <a:spcBef>
                          <a:spcPts val="600"/>
                        </a:spcBef>
                        <a:spcAft>
                          <a:spcPts val="0"/>
                        </a:spcAft>
                      </a:pPr>
                      <a:r>
                        <a:rPr lang="en-GB" sz="1800" dirty="0">
                          <a:effectLst/>
                        </a:rPr>
                        <a:t>Artificial Intelligence Innovation Business, Baidu,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4"/>
                        </a:rPr>
                        <a:t>fanghuihui@baidu.com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964822"/>
                  </a:ext>
                </a:extLst>
              </a:tr>
              <a:tr h="486161">
                <a:tc>
                  <a:txBody>
                    <a:bodyPr/>
                    <a:lstStyle/>
                    <a:p>
                      <a:pPr marL="0" marR="0">
                        <a:spcBef>
                          <a:spcPts val="600"/>
                        </a:spcBef>
                        <a:spcAft>
                          <a:spcPts val="0"/>
                        </a:spcAft>
                      </a:pPr>
                      <a:r>
                        <a:rPr lang="en-GB" sz="1800" b="1" dirty="0">
                          <a:effectLst/>
                        </a:rPr>
                        <a:t>Nathan </a:t>
                      </a:r>
                      <a:r>
                        <a:rPr lang="en-GB" sz="1800" b="1" dirty="0" err="1">
                          <a:effectLst/>
                        </a:rPr>
                        <a:t>Guo</a:t>
                      </a:r>
                      <a:br>
                        <a:rPr lang="en-GB" sz="1800" dirty="0">
                          <a:effectLst/>
                        </a:rPr>
                      </a:br>
                      <a:r>
                        <a:rPr lang="en-GB" sz="1800" dirty="0" err="1">
                          <a:effectLst/>
                        </a:rPr>
                        <a:t>ShuKun</a:t>
                      </a:r>
                      <a:r>
                        <a:rPr lang="en-GB" sz="1800" dirty="0">
                          <a:effectLst/>
                        </a:rPr>
                        <a:t> </a:t>
                      </a:r>
                      <a:r>
                        <a:rPr lang="en-GB" sz="1800" dirty="0" err="1">
                          <a:effectLst/>
                        </a:rPr>
                        <a:t>Techonology</a:t>
                      </a:r>
                      <a:r>
                        <a:rPr lang="en-GB" sz="1800" dirty="0">
                          <a:effectLst/>
                        </a:rPr>
                        <a:t>,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5"/>
                        </a:rPr>
                        <a:t>guoning@shukun.net</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5585334"/>
                  </a:ext>
                </a:extLst>
              </a:tr>
              <a:tr h="486161">
                <a:tc>
                  <a:txBody>
                    <a:bodyPr/>
                    <a:lstStyle/>
                    <a:p>
                      <a:pPr marL="0" marR="0">
                        <a:spcBef>
                          <a:spcPts val="600"/>
                        </a:spcBef>
                        <a:spcAft>
                          <a:spcPts val="0"/>
                        </a:spcAft>
                      </a:pPr>
                      <a:r>
                        <a:rPr lang="en-GB" sz="1800" b="1" dirty="0" err="1">
                          <a:effectLst/>
                        </a:rPr>
                        <a:t>Yajun</a:t>
                      </a:r>
                      <a:r>
                        <a:rPr lang="en-GB" sz="1800" b="1" dirty="0">
                          <a:effectLst/>
                        </a:rPr>
                        <a:t> Zhang</a:t>
                      </a:r>
                      <a:br>
                        <a:rPr lang="en-GB" sz="1800" dirty="0">
                          <a:effectLst/>
                        </a:rPr>
                      </a:br>
                      <a:r>
                        <a:rPr lang="en-GB" sz="1800" dirty="0" err="1">
                          <a:effectLst/>
                        </a:rPr>
                        <a:t>Tencent</a:t>
                      </a:r>
                      <a:r>
                        <a:rPr lang="en-GB" sz="1800" dirty="0">
                          <a:effectLst/>
                        </a:rPr>
                        <a:t> Technology (Shenzhen),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 </a:t>
                      </a:r>
                      <a:r>
                        <a:rPr lang="en-GB" sz="1800" u="sng" dirty="0">
                          <a:effectLst/>
                          <a:hlinkClick r:id="rId6"/>
                        </a:rPr>
                        <a:t>yajunzhang@tencent.com</a:t>
                      </a: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4629914"/>
                  </a:ext>
                </a:extLst>
              </a:tr>
              <a:tr h="551079">
                <a:tc>
                  <a:txBody>
                    <a:bodyPr/>
                    <a:lstStyle/>
                    <a:p>
                      <a:pPr marL="0" marR="0">
                        <a:spcBef>
                          <a:spcPts val="600"/>
                        </a:spcBef>
                        <a:spcAft>
                          <a:spcPts val="0"/>
                        </a:spcAft>
                      </a:pPr>
                      <a:r>
                        <a:rPr lang="en-GB" sz="1800" b="1" dirty="0" err="1">
                          <a:effectLst/>
                        </a:rPr>
                        <a:t>Chunyang</a:t>
                      </a:r>
                      <a:r>
                        <a:rPr lang="en-GB" sz="1800" b="1" dirty="0">
                          <a:effectLst/>
                        </a:rPr>
                        <a:t> </a:t>
                      </a:r>
                      <a:r>
                        <a:rPr lang="en-GB" sz="1800" b="1" dirty="0" err="1">
                          <a:effectLst/>
                        </a:rPr>
                        <a:t>Niu</a:t>
                      </a:r>
                      <a:endParaRPr lang="en-US" sz="1800" b="1" dirty="0">
                        <a:effectLst/>
                      </a:endParaRPr>
                    </a:p>
                    <a:p>
                      <a:pPr marL="0" marR="0">
                        <a:spcBef>
                          <a:spcPts val="600"/>
                        </a:spcBef>
                        <a:spcAft>
                          <a:spcPts val="0"/>
                        </a:spcAft>
                      </a:pPr>
                      <a:r>
                        <a:rPr lang="en-GB" sz="1800" kern="1200" dirty="0">
                          <a:solidFill>
                            <a:schemeClr val="dk1"/>
                          </a:solidFill>
                          <a:effectLst/>
                          <a:latin typeface="+mn-lt"/>
                          <a:ea typeface="+mn-ea"/>
                          <a:cs typeface="+mn-cs"/>
                        </a:rPr>
                        <a:t>Zhejiang Lab, China</a:t>
                      </a:r>
                      <a:endParaRPr lang="en-US" sz="1800" kern="1200" dirty="0">
                        <a:solidFill>
                          <a:schemeClr val="dk1"/>
                        </a:solidFill>
                        <a:effectLst/>
                        <a:latin typeface="+mn-lt"/>
                        <a:ea typeface="+mn-ea"/>
                        <a:cs typeface="+mn-cs"/>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a:t>
                      </a:r>
                      <a:r>
                        <a:rPr lang="en-GB" sz="1400" dirty="0">
                          <a:effectLst/>
                        </a:rPr>
                        <a:t> </a:t>
                      </a:r>
                      <a:r>
                        <a:rPr lang="en-GB" sz="1800" u="sng" dirty="0">
                          <a:effectLst/>
                          <a:hlinkClick r:id="rId7"/>
                        </a:rPr>
                        <a:t>niucy@zhejianglab.com</a:t>
                      </a:r>
                      <a:endParaRPr lang="en-GB" sz="1800" u="sng" dirty="0">
                        <a:effectLst/>
                      </a:endParaRPr>
                    </a:p>
                    <a:p>
                      <a:pPr marL="0" marR="0">
                        <a:spcBef>
                          <a:spcPts val="600"/>
                        </a:spcBef>
                        <a:spcAft>
                          <a:spcPts val="0"/>
                        </a:spcAft>
                      </a:pP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0182894"/>
                  </a:ext>
                </a:extLst>
              </a:tr>
              <a:tr h="465642">
                <a:tc>
                  <a:txBody>
                    <a:bodyPr/>
                    <a:lstStyle/>
                    <a:p>
                      <a:pPr marL="0" marR="0">
                        <a:spcBef>
                          <a:spcPts val="600"/>
                        </a:spcBef>
                        <a:spcAft>
                          <a:spcPts val="0"/>
                        </a:spcAft>
                      </a:pPr>
                      <a:r>
                        <a:rPr lang="en-GB" sz="1800" b="1" dirty="0" err="1">
                          <a:effectLst/>
                        </a:rPr>
                        <a:t>Guoqiang</a:t>
                      </a:r>
                      <a:r>
                        <a:rPr lang="en-GB" sz="1800" b="1" dirty="0">
                          <a:effectLst/>
                        </a:rPr>
                        <a:t> Li</a:t>
                      </a:r>
                      <a:endParaRPr lang="en-US" sz="1800" b="1" dirty="0">
                        <a:effectLst/>
                      </a:endParaRPr>
                    </a:p>
                    <a:p>
                      <a:pPr marL="0" marR="0">
                        <a:spcBef>
                          <a:spcPts val="600"/>
                        </a:spcBef>
                        <a:spcAft>
                          <a:spcPts val="0"/>
                        </a:spcAft>
                      </a:pPr>
                      <a:r>
                        <a:rPr lang="en-GB" sz="1800" dirty="0">
                          <a:effectLst/>
                        </a:rPr>
                        <a:t>Zhejiang Lab, China</a:t>
                      </a:r>
                      <a:endParaRPr lang="en-US" sz="1800" dirty="0">
                        <a:effectLst/>
                        <a:latin typeface="Times New Roman" panose="02020603050405020304" pitchFamily="18" charset="0"/>
                        <a:ea typeface="Calibri" panose="020F0502020204030204" pitchFamily="34" charset="0"/>
                      </a:endParaRPr>
                    </a:p>
                  </a:txBody>
                  <a:tcPr marL="36195" marR="36195"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600"/>
                        </a:spcBef>
                        <a:spcAft>
                          <a:spcPts val="0"/>
                        </a:spcAft>
                      </a:pPr>
                      <a:r>
                        <a:rPr lang="en-GB" sz="1800" dirty="0">
                          <a:effectLst/>
                        </a:rPr>
                        <a:t>Email:</a:t>
                      </a:r>
                      <a:r>
                        <a:rPr lang="en-GB" sz="1100" dirty="0">
                          <a:effectLst/>
                        </a:rPr>
                        <a:t> </a:t>
                      </a:r>
                      <a:r>
                        <a:rPr lang="en-GB" sz="1800" u="sng" dirty="0">
                          <a:effectLst/>
                          <a:hlinkClick r:id="rId8"/>
                        </a:rPr>
                        <a:t>gli@zhejianglab.com</a:t>
                      </a:r>
                      <a:endParaRPr lang="en-GB" sz="1800" u="sng" dirty="0">
                        <a:effectLst/>
                      </a:endParaRPr>
                    </a:p>
                    <a:p>
                      <a:pPr marL="0" marR="0">
                        <a:spcBef>
                          <a:spcPts val="600"/>
                        </a:spcBef>
                        <a:spcAft>
                          <a:spcPts val="0"/>
                        </a:spcAft>
                      </a:pPr>
                      <a:endParaRPr lang="en-US" sz="1800" dirty="0">
                        <a:effectLst/>
                        <a:latin typeface="Times New Roman" panose="02020603050405020304" pitchFamily="18" charset="0"/>
                        <a:ea typeface="Calibri" panose="020F0502020204030204" pitchFamily="34" charset="0"/>
                      </a:endParaRPr>
                    </a:p>
                  </a:txBody>
                  <a:tcPr marL="36195" marR="36195"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8887795"/>
                  </a:ext>
                </a:extLst>
              </a:tr>
            </a:tbl>
          </a:graphicData>
        </a:graphic>
      </p:graphicFrame>
    </p:spTree>
    <p:extLst>
      <p:ext uri="{BB962C8B-B14F-4D97-AF65-F5344CB8AC3E}">
        <p14:creationId xmlns:p14="http://schemas.microsoft.com/office/powerpoint/2010/main" val="1644185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Abstract</a:t>
            </a:r>
            <a:endParaRPr lang="en-US" dirty="0"/>
          </a:p>
        </p:txBody>
      </p:sp>
      <p:sp>
        <p:nvSpPr>
          <p:cNvPr id="3" name="内容占位符 2"/>
          <p:cNvSpPr>
            <a:spLocks noGrp="1"/>
          </p:cNvSpPr>
          <p:nvPr>
            <p:ph idx="1"/>
          </p:nvPr>
        </p:nvSpPr>
        <p:spPr/>
        <p:txBody>
          <a:bodyPr>
            <a:normAutofit/>
          </a:bodyPr>
          <a:lstStyle/>
          <a:p>
            <a:pPr algn="just"/>
            <a:r>
              <a:rPr lang="en-GB" sz="2400" dirty="0"/>
              <a:t>This initial draft describes the topics to be addressed in the forthcoming deliverable "DEL05-A03: Data Annotation Specification" and help seed future content. This document is committed to give a framework of data annotation specification for different stakeholders to develop and implement AI-based tools in advancing healthcare.</a:t>
            </a:r>
          </a:p>
          <a:p>
            <a:pPr algn="just"/>
            <a:endParaRPr lang="en-US" sz="2400" dirty="0"/>
          </a:p>
          <a:p>
            <a:pPr algn="just"/>
            <a:r>
              <a:rPr lang="en-US" sz="2400" dirty="0"/>
              <a:t>A questionnaire is attached to seek input and collaboration with topic groups in FG-AI4H regarding data annotation. </a:t>
            </a:r>
          </a:p>
          <a:p>
            <a:pPr algn="just"/>
            <a:endParaRPr lang="en-US" sz="1800" dirty="0"/>
          </a:p>
        </p:txBody>
      </p:sp>
    </p:spTree>
    <p:extLst>
      <p:ext uri="{BB962C8B-B14F-4D97-AF65-F5344CB8AC3E}">
        <p14:creationId xmlns:p14="http://schemas.microsoft.com/office/powerpoint/2010/main" val="117774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C</a:t>
            </a:r>
            <a:r>
              <a:rPr lang="en-US" altLang="zh-CN" b="1" dirty="0"/>
              <a:t>ontent</a:t>
            </a:r>
            <a:endParaRPr lang="en-US" b="1" dirty="0"/>
          </a:p>
        </p:txBody>
      </p:sp>
      <p:pic>
        <p:nvPicPr>
          <p:cNvPr id="4" name="图片 3"/>
          <p:cNvPicPr>
            <a:picLocks noChangeAspect="1"/>
          </p:cNvPicPr>
          <p:nvPr/>
        </p:nvPicPr>
        <p:blipFill>
          <a:blip r:embed="rId3">
            <a:clrChange>
              <a:clrFrom>
                <a:srgbClr val="FFFFFF"/>
              </a:clrFrom>
              <a:clrTo>
                <a:srgbClr val="FFFFFF">
                  <a:alpha val="0"/>
                </a:srgbClr>
              </a:clrTo>
            </a:clrChange>
          </a:blip>
          <a:stretch>
            <a:fillRect/>
          </a:stretch>
        </p:blipFill>
        <p:spPr>
          <a:xfrm>
            <a:off x="6313715" y="1"/>
            <a:ext cx="5878285" cy="6858000"/>
          </a:xfrm>
          <a:prstGeom prst="rect">
            <a:avLst/>
          </a:prstGeom>
        </p:spPr>
      </p:pic>
      <p:pic>
        <p:nvPicPr>
          <p:cNvPr id="5" name="图片 4"/>
          <p:cNvPicPr>
            <a:picLocks noChangeAspect="1"/>
          </p:cNvPicPr>
          <p:nvPr/>
        </p:nvPicPr>
        <p:blipFill>
          <a:blip r:embed="rId4">
            <a:clrChange>
              <a:clrFrom>
                <a:srgbClr val="FFFFFF"/>
              </a:clrFrom>
              <a:clrTo>
                <a:srgbClr val="FFFFFF">
                  <a:alpha val="0"/>
                </a:srgbClr>
              </a:clrTo>
            </a:clrChange>
          </a:blip>
          <a:stretch>
            <a:fillRect/>
          </a:stretch>
        </p:blipFill>
        <p:spPr>
          <a:xfrm>
            <a:off x="1197429" y="2857499"/>
            <a:ext cx="4974771" cy="3089828"/>
          </a:xfrm>
          <a:prstGeom prst="rect">
            <a:avLst/>
          </a:prstGeom>
        </p:spPr>
      </p:pic>
    </p:spTree>
    <p:extLst>
      <p:ext uri="{BB962C8B-B14F-4D97-AF65-F5344CB8AC3E}">
        <p14:creationId xmlns:p14="http://schemas.microsoft.com/office/powerpoint/2010/main" val="1226041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GB" b="1" dirty="0"/>
              <a:t>Background</a:t>
            </a:r>
            <a:endParaRPr lang="en-US" b="1" dirty="0"/>
          </a:p>
        </p:txBody>
      </p:sp>
      <p:sp>
        <p:nvSpPr>
          <p:cNvPr id="4" name="内容占位符 3"/>
          <p:cNvSpPr>
            <a:spLocks noGrp="1"/>
          </p:cNvSpPr>
          <p:nvPr>
            <p:ph idx="1"/>
          </p:nvPr>
        </p:nvSpPr>
        <p:spPr/>
        <p:txBody>
          <a:bodyPr>
            <a:normAutofit/>
          </a:bodyPr>
          <a:lstStyle/>
          <a:p>
            <a:r>
              <a:rPr lang="en-GB" sz="2400" dirty="0"/>
              <a:t>AI technology can only be used with complete confidence if it has been quality controlled through a rigorous evaluation in a standardized way. </a:t>
            </a:r>
          </a:p>
          <a:p>
            <a:r>
              <a:rPr lang="en-GB" sz="2400" dirty="0"/>
              <a:t>Data annotation would be one of the most dependable factors on model performance. In the case of mislabelled or inaccurate training instances, it is difficult for the supervised model to learn correctly.</a:t>
            </a:r>
          </a:p>
          <a:p>
            <a:r>
              <a:rPr lang="en-GB" sz="2400" dirty="0"/>
              <a:t>Quality control on data annotation is especially critical to models based on large-scale dataset.</a:t>
            </a:r>
            <a:endParaRPr lang="en-US" sz="2400" dirty="0"/>
          </a:p>
          <a:p>
            <a:endParaRPr lang="en-US" sz="2400" dirty="0"/>
          </a:p>
        </p:txBody>
      </p:sp>
    </p:spTree>
    <p:extLst>
      <p:ext uri="{BB962C8B-B14F-4D97-AF65-F5344CB8AC3E}">
        <p14:creationId xmlns:p14="http://schemas.microsoft.com/office/powerpoint/2010/main" val="766626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Objectives</a:t>
            </a:r>
          </a:p>
        </p:txBody>
      </p:sp>
      <p:sp>
        <p:nvSpPr>
          <p:cNvPr id="3" name="内容占位符 2"/>
          <p:cNvSpPr>
            <a:spLocks noGrp="1"/>
          </p:cNvSpPr>
          <p:nvPr>
            <p:ph idx="1"/>
          </p:nvPr>
        </p:nvSpPr>
        <p:spPr>
          <a:xfrm>
            <a:off x="1371599" y="2286000"/>
            <a:ext cx="9797143" cy="3581400"/>
          </a:xfrm>
        </p:spPr>
        <p:txBody>
          <a:bodyPr>
            <a:normAutofit/>
          </a:bodyPr>
          <a:lstStyle/>
          <a:p>
            <a:pPr lvl="0" fontAlgn="base" hangingPunct="0"/>
            <a:r>
              <a:rPr lang="en-GB" sz="2400" dirty="0"/>
              <a:t>To assist the quality control of data annotation from standard operating procedure.</a:t>
            </a:r>
            <a:endParaRPr lang="en-US" sz="2400" dirty="0"/>
          </a:p>
          <a:p>
            <a:pPr lvl="0" fontAlgn="base" hangingPunct="0"/>
            <a:r>
              <a:rPr lang="en-GB" sz="2400" dirty="0"/>
              <a:t>To reduce model performance problems caused by inconsistent data annotations.</a:t>
            </a:r>
            <a:endParaRPr lang="en-US" sz="2400" dirty="0"/>
          </a:p>
          <a:p>
            <a:pPr lvl="0" fontAlgn="base" hangingPunct="0"/>
            <a:r>
              <a:rPr lang="en-GB" sz="2400" dirty="0"/>
              <a:t>To enable large-scale dataset projects on high diversity of data formats and multi-annotators.</a:t>
            </a:r>
            <a:endParaRPr lang="en-US" sz="2400" dirty="0"/>
          </a:p>
          <a:p>
            <a:pPr lvl="0" fontAlgn="base" hangingPunct="0"/>
            <a:r>
              <a:rPr lang="en-GB" sz="2400" dirty="0"/>
              <a:t>To facilitate the training and education for non-professional annotators and improve common understandings.</a:t>
            </a:r>
            <a:endParaRPr lang="en-US" sz="2400" dirty="0"/>
          </a:p>
          <a:p>
            <a:endParaRPr lang="en-US" sz="2400" dirty="0"/>
          </a:p>
        </p:txBody>
      </p:sp>
    </p:spTree>
    <p:extLst>
      <p:ext uri="{BB962C8B-B14F-4D97-AF65-F5344CB8AC3E}">
        <p14:creationId xmlns:p14="http://schemas.microsoft.com/office/powerpoint/2010/main" val="2546353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Framework</a:t>
            </a:r>
            <a:br>
              <a:rPr lang="en-US" b="1" dirty="0"/>
            </a:br>
            <a:endParaRPr lang="en-US" dirty="0"/>
          </a:p>
        </p:txBody>
      </p:sp>
      <p:grpSp>
        <p:nvGrpSpPr>
          <p:cNvPr id="47" name="组合 46"/>
          <p:cNvGrpSpPr/>
          <p:nvPr/>
        </p:nvGrpSpPr>
        <p:grpSpPr>
          <a:xfrm>
            <a:off x="1371600" y="1620251"/>
            <a:ext cx="10022644" cy="4700805"/>
            <a:chOff x="391355" y="803134"/>
            <a:chExt cx="11122632" cy="5530528"/>
          </a:xfrm>
        </p:grpSpPr>
        <p:grpSp>
          <p:nvGrpSpPr>
            <p:cNvPr id="48" name="组合 47"/>
            <p:cNvGrpSpPr/>
            <p:nvPr/>
          </p:nvGrpSpPr>
          <p:grpSpPr>
            <a:xfrm>
              <a:off x="391355" y="1025237"/>
              <a:ext cx="10719992" cy="5238417"/>
              <a:chOff x="372881" y="206418"/>
              <a:chExt cx="13095285" cy="6445163"/>
            </a:xfrm>
          </p:grpSpPr>
          <p:grpSp>
            <p:nvGrpSpPr>
              <p:cNvPr id="54" name="组合 53"/>
              <p:cNvGrpSpPr/>
              <p:nvPr/>
            </p:nvGrpSpPr>
            <p:grpSpPr>
              <a:xfrm>
                <a:off x="372881" y="206418"/>
                <a:ext cx="12840013" cy="6445163"/>
                <a:chOff x="372881" y="206418"/>
                <a:chExt cx="12840013" cy="6445163"/>
              </a:xfrm>
            </p:grpSpPr>
            <p:sp>
              <p:nvSpPr>
                <p:cNvPr id="58" name="矩形 57">
                  <a:extLst>
                    <a:ext uri="{FF2B5EF4-FFF2-40B4-BE49-F238E27FC236}">
                      <a16:creationId xmlns:a16="http://schemas.microsoft.com/office/drawing/2014/main" id="{131F4081-0BA5-40D4-8BCB-E9470AB10A56}"/>
                    </a:ext>
                  </a:extLst>
                </p:cNvPr>
                <p:cNvSpPr/>
                <p:nvPr/>
              </p:nvSpPr>
              <p:spPr>
                <a:xfrm>
                  <a:off x="372881" y="206418"/>
                  <a:ext cx="4663337" cy="6445163"/>
                </a:xfrm>
                <a:prstGeom prst="rect">
                  <a:avLst/>
                </a:prstGeom>
                <a:solidFill>
                  <a:sysClr val="window" lastClr="FFFFFF">
                    <a:lumMod val="85000"/>
                  </a:sysClr>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9" name="文本框 58">
                  <a:extLst>
                    <a:ext uri="{FF2B5EF4-FFF2-40B4-BE49-F238E27FC236}">
                      <a16:creationId xmlns:a16="http://schemas.microsoft.com/office/drawing/2014/main" id="{C736B1FB-C9AD-4713-B6F2-0C19C3B0354A}"/>
                    </a:ext>
                  </a:extLst>
                </p:cNvPr>
                <p:cNvSpPr txBox="1"/>
                <p:nvPr/>
              </p:nvSpPr>
              <p:spPr>
                <a:xfrm>
                  <a:off x="541535" y="586392"/>
                  <a:ext cx="698001" cy="4009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Input</a:t>
                  </a:r>
                </a:p>
              </p:txBody>
            </p:sp>
            <p:sp>
              <p:nvSpPr>
                <p:cNvPr id="60" name="文本框 59">
                  <a:extLst>
                    <a:ext uri="{FF2B5EF4-FFF2-40B4-BE49-F238E27FC236}">
                      <a16:creationId xmlns:a16="http://schemas.microsoft.com/office/drawing/2014/main" id="{42CE1C88-CE71-4504-A158-217E08080C11}"/>
                    </a:ext>
                  </a:extLst>
                </p:cNvPr>
                <p:cNvSpPr txBox="1"/>
                <p:nvPr/>
              </p:nvSpPr>
              <p:spPr>
                <a:xfrm>
                  <a:off x="541535" y="5860584"/>
                  <a:ext cx="854464" cy="4009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Output</a:t>
                  </a:r>
                </a:p>
              </p:txBody>
            </p:sp>
            <p:sp>
              <p:nvSpPr>
                <p:cNvPr id="61" name="流程图: 多文档 60">
                  <a:extLst>
                    <a:ext uri="{FF2B5EF4-FFF2-40B4-BE49-F238E27FC236}">
                      <a16:creationId xmlns:a16="http://schemas.microsoft.com/office/drawing/2014/main" id="{21F4FBE3-2B42-4EA4-A261-F33F4A1B38EE}"/>
                    </a:ext>
                  </a:extLst>
                </p:cNvPr>
                <p:cNvSpPr/>
                <p:nvPr/>
              </p:nvSpPr>
              <p:spPr>
                <a:xfrm>
                  <a:off x="2024108" y="340492"/>
                  <a:ext cx="2325950" cy="86113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Data</a:t>
                  </a: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2" name="流程图: 文档 61">
                  <a:extLst>
                    <a:ext uri="{FF2B5EF4-FFF2-40B4-BE49-F238E27FC236}">
                      <a16:creationId xmlns:a16="http://schemas.microsoft.com/office/drawing/2014/main" id="{99F4D9E9-8CC3-4448-B480-E301B0F23311}"/>
                    </a:ext>
                  </a:extLst>
                </p:cNvPr>
                <p:cNvSpPr/>
                <p:nvPr/>
              </p:nvSpPr>
              <p:spPr>
                <a:xfrm>
                  <a:off x="2032986" y="5780686"/>
                  <a:ext cx="2317072" cy="720000"/>
                </a:xfrm>
                <a:prstGeom prst="flowChart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3" name="矩形 62">
                  <a:extLst>
                    <a:ext uri="{FF2B5EF4-FFF2-40B4-BE49-F238E27FC236}">
                      <a16:creationId xmlns:a16="http://schemas.microsoft.com/office/drawing/2014/main" id="{6F1CD6ED-13B4-49BF-A3EC-760A865E673B}"/>
                    </a:ext>
                  </a:extLst>
                </p:cNvPr>
                <p:cNvSpPr/>
                <p:nvPr/>
              </p:nvSpPr>
              <p:spPr>
                <a:xfrm>
                  <a:off x="2032986" y="2163944"/>
                  <a:ext cx="2317072" cy="2654253"/>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Calibri" panose="020F0502020204030204"/>
                      <a:ea typeface="+mn-ea"/>
                      <a:cs typeface="+mn-cs"/>
                    </a:rPr>
                    <a:t>Data Annotation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Standard Operating Procedure (SOP)</a:t>
                  </a:r>
                </a:p>
              </p:txBody>
            </p:sp>
            <p:sp>
              <p:nvSpPr>
                <p:cNvPr id="64" name="箭头: 下 12">
                  <a:extLst>
                    <a:ext uri="{FF2B5EF4-FFF2-40B4-BE49-F238E27FC236}">
                      <a16:creationId xmlns:a16="http://schemas.microsoft.com/office/drawing/2014/main" id="{2B13F0B2-9A3E-472E-B7B7-B2E37826F0C9}"/>
                    </a:ext>
                  </a:extLst>
                </p:cNvPr>
                <p:cNvSpPr/>
                <p:nvPr/>
              </p:nvSpPr>
              <p:spPr>
                <a:xfrm>
                  <a:off x="2871925" y="1368082"/>
                  <a:ext cx="630315" cy="629406"/>
                </a:xfrm>
                <a:prstGeom prst="downArrow">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5" name="箭头: 下 13">
                  <a:extLst>
                    <a:ext uri="{FF2B5EF4-FFF2-40B4-BE49-F238E27FC236}">
                      <a16:creationId xmlns:a16="http://schemas.microsoft.com/office/drawing/2014/main" id="{91CEF7A3-25EA-4ED6-A5CD-39E95937A077}"/>
                    </a:ext>
                  </a:extLst>
                </p:cNvPr>
                <p:cNvSpPr/>
                <p:nvPr/>
              </p:nvSpPr>
              <p:spPr>
                <a:xfrm>
                  <a:off x="2871925" y="5068051"/>
                  <a:ext cx="630315" cy="629406"/>
                </a:xfrm>
                <a:prstGeom prst="downArrow">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矩形 65">
                  <a:extLst>
                    <a:ext uri="{FF2B5EF4-FFF2-40B4-BE49-F238E27FC236}">
                      <a16:creationId xmlns:a16="http://schemas.microsoft.com/office/drawing/2014/main" id="{066900FA-D976-49FC-8237-122073B7FA39}"/>
                    </a:ext>
                  </a:extLst>
                </p:cNvPr>
                <p:cNvSpPr/>
                <p:nvPr/>
              </p:nvSpPr>
              <p:spPr>
                <a:xfrm>
                  <a:off x="1094169" y="2163944"/>
                  <a:ext cx="589994" cy="1291701"/>
                </a:xfrm>
                <a:prstGeom prst="rect">
                  <a:avLst/>
                </a:prstGeom>
                <a:solidFill>
                  <a:sysClr val="window" lastClr="FFFFFF"/>
                </a:solidFill>
                <a:ln w="12700" cap="flat" cmpd="sng" algn="ctr">
                  <a:solidFill>
                    <a:sysClr val="windowText" lastClr="000000"/>
                  </a:solidFill>
                  <a:prstDash val="solid"/>
                  <a:miter lim="800000"/>
                </a:ln>
                <a:effectLst/>
              </p:spPr>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Annotators</a:t>
                  </a:r>
                </a:p>
              </p:txBody>
            </p:sp>
            <p:sp>
              <p:nvSpPr>
                <p:cNvPr id="67" name="矩形 66">
                  <a:extLst>
                    <a:ext uri="{FF2B5EF4-FFF2-40B4-BE49-F238E27FC236}">
                      <a16:creationId xmlns:a16="http://schemas.microsoft.com/office/drawing/2014/main" id="{36EE99BA-1376-45FC-BD6B-14FB32E15EB0}"/>
                    </a:ext>
                  </a:extLst>
                </p:cNvPr>
                <p:cNvSpPr/>
                <p:nvPr/>
              </p:nvSpPr>
              <p:spPr>
                <a:xfrm>
                  <a:off x="1094169" y="3763974"/>
                  <a:ext cx="589994" cy="1054224"/>
                </a:xfrm>
                <a:prstGeom prst="rect">
                  <a:avLst/>
                </a:prstGeom>
                <a:solidFill>
                  <a:sysClr val="window" lastClr="FFFFFF"/>
                </a:solidFill>
                <a:ln w="12700" cap="flat" cmpd="sng" algn="ctr">
                  <a:solidFill>
                    <a:sysClr val="windowText" lastClr="000000"/>
                  </a:solidFill>
                  <a:prstDash val="solid"/>
                  <a:miter lim="800000"/>
                </a:ln>
                <a:effectLst/>
              </p:spPr>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Tools</a:t>
                  </a:r>
                </a:p>
              </p:txBody>
            </p:sp>
            <p:cxnSp>
              <p:nvCxnSpPr>
                <p:cNvPr id="68" name="直接箭头连接符 67">
                  <a:extLst>
                    <a:ext uri="{FF2B5EF4-FFF2-40B4-BE49-F238E27FC236}">
                      <a16:creationId xmlns:a16="http://schemas.microsoft.com/office/drawing/2014/main" id="{063F8478-4155-45AE-89EA-07240540E9A6}"/>
                    </a:ext>
                  </a:extLst>
                </p:cNvPr>
                <p:cNvCxnSpPr>
                  <a:cxnSpLocks/>
                  <a:stCxn id="66" idx="3"/>
                </p:cNvCxnSpPr>
                <p:nvPr/>
              </p:nvCxnSpPr>
              <p:spPr>
                <a:xfrm>
                  <a:off x="1684163" y="2809795"/>
                  <a:ext cx="339945" cy="0"/>
                </a:xfrm>
                <a:prstGeom prst="straightConnector1">
                  <a:avLst/>
                </a:prstGeom>
                <a:noFill/>
                <a:ln w="6350" cap="flat" cmpd="sng" algn="ctr">
                  <a:solidFill>
                    <a:sysClr val="windowText" lastClr="000000"/>
                  </a:solidFill>
                  <a:prstDash val="dashDot"/>
                  <a:miter lim="800000"/>
                  <a:tailEnd type="triangle"/>
                </a:ln>
                <a:effectLst/>
              </p:spPr>
            </p:cxnSp>
            <p:cxnSp>
              <p:nvCxnSpPr>
                <p:cNvPr id="69" name="直接箭头连接符 68">
                  <a:extLst>
                    <a:ext uri="{FF2B5EF4-FFF2-40B4-BE49-F238E27FC236}">
                      <a16:creationId xmlns:a16="http://schemas.microsoft.com/office/drawing/2014/main" id="{93CF2263-7F0C-4C4F-BF20-F5DEC4CCAAE5}"/>
                    </a:ext>
                  </a:extLst>
                </p:cNvPr>
                <p:cNvCxnSpPr>
                  <a:cxnSpLocks/>
                  <a:stCxn id="67" idx="3"/>
                </p:cNvCxnSpPr>
                <p:nvPr/>
              </p:nvCxnSpPr>
              <p:spPr>
                <a:xfrm flipV="1">
                  <a:off x="1684163" y="4285066"/>
                  <a:ext cx="331250" cy="6020"/>
                </a:xfrm>
                <a:prstGeom prst="straightConnector1">
                  <a:avLst/>
                </a:prstGeom>
                <a:noFill/>
                <a:ln w="6350" cap="flat" cmpd="sng" algn="ctr">
                  <a:solidFill>
                    <a:sysClr val="windowText" lastClr="000000"/>
                  </a:solidFill>
                  <a:prstDash val="dashDot"/>
                  <a:miter lim="800000"/>
                  <a:tailEnd type="triangle"/>
                </a:ln>
                <a:effectLst/>
              </p:spPr>
            </p:cxnSp>
            <p:cxnSp>
              <p:nvCxnSpPr>
                <p:cNvPr id="70" name="直接连接符 69">
                  <a:extLst>
                    <a:ext uri="{FF2B5EF4-FFF2-40B4-BE49-F238E27FC236}">
                      <a16:creationId xmlns:a16="http://schemas.microsoft.com/office/drawing/2014/main" id="{AE519B55-E246-46F2-AA79-7F3153E5F97B}"/>
                    </a:ext>
                  </a:extLst>
                </p:cNvPr>
                <p:cNvCxnSpPr>
                  <a:cxnSpLocks/>
                </p:cNvCxnSpPr>
                <p:nvPr/>
              </p:nvCxnSpPr>
              <p:spPr>
                <a:xfrm flipH="1" flipV="1">
                  <a:off x="5531893" y="673405"/>
                  <a:ext cx="7402" cy="5418909"/>
                </a:xfrm>
                <a:prstGeom prst="line">
                  <a:avLst/>
                </a:prstGeom>
                <a:noFill/>
                <a:ln w="6350" cap="flat" cmpd="sng" algn="ctr">
                  <a:solidFill>
                    <a:sysClr val="windowText" lastClr="000000"/>
                  </a:solidFill>
                  <a:prstDash val="solid"/>
                  <a:miter lim="800000"/>
                </a:ln>
                <a:effectLst/>
              </p:spPr>
            </p:cxnSp>
            <p:cxnSp>
              <p:nvCxnSpPr>
                <p:cNvPr id="71" name="直接连接符 70">
                  <a:extLst>
                    <a:ext uri="{FF2B5EF4-FFF2-40B4-BE49-F238E27FC236}">
                      <a16:creationId xmlns:a16="http://schemas.microsoft.com/office/drawing/2014/main" id="{B2EC4C12-9500-4F45-A29F-A4882AF6ACBC}"/>
                    </a:ext>
                  </a:extLst>
                </p:cNvPr>
                <p:cNvCxnSpPr>
                  <a:cxnSpLocks/>
                </p:cNvCxnSpPr>
                <p:nvPr/>
              </p:nvCxnSpPr>
              <p:spPr>
                <a:xfrm>
                  <a:off x="7019277" y="1201626"/>
                  <a:ext cx="5172723" cy="0"/>
                </a:xfrm>
                <a:prstGeom prst="line">
                  <a:avLst/>
                </a:prstGeom>
                <a:noFill/>
                <a:ln w="6350" cap="flat" cmpd="sng" algn="ctr">
                  <a:solidFill>
                    <a:sysClr val="windowText" lastClr="000000"/>
                  </a:solidFill>
                  <a:prstDash val="solid"/>
                  <a:miter lim="800000"/>
                </a:ln>
                <a:effectLst/>
              </p:spPr>
            </p:cxnSp>
            <p:cxnSp>
              <p:nvCxnSpPr>
                <p:cNvPr id="72" name="直接连接符 71">
                  <a:extLst>
                    <a:ext uri="{FF2B5EF4-FFF2-40B4-BE49-F238E27FC236}">
                      <a16:creationId xmlns:a16="http://schemas.microsoft.com/office/drawing/2014/main" id="{672BB258-4E81-422B-9438-1F35CC4F40E9}"/>
                    </a:ext>
                  </a:extLst>
                </p:cNvPr>
                <p:cNvCxnSpPr>
                  <a:cxnSpLocks/>
                </p:cNvCxnSpPr>
                <p:nvPr/>
              </p:nvCxnSpPr>
              <p:spPr>
                <a:xfrm>
                  <a:off x="5539295" y="673405"/>
                  <a:ext cx="3178576" cy="0"/>
                </a:xfrm>
                <a:prstGeom prst="line">
                  <a:avLst/>
                </a:prstGeom>
                <a:noFill/>
                <a:ln w="6350" cap="flat" cmpd="sng" algn="ctr">
                  <a:solidFill>
                    <a:sysClr val="windowText" lastClr="000000"/>
                  </a:solidFill>
                  <a:prstDash val="solid"/>
                  <a:miter lim="800000"/>
                </a:ln>
                <a:effectLst/>
              </p:spPr>
            </p:cxnSp>
            <p:cxnSp>
              <p:nvCxnSpPr>
                <p:cNvPr id="73" name="直接连接符 72">
                  <a:extLst>
                    <a:ext uri="{FF2B5EF4-FFF2-40B4-BE49-F238E27FC236}">
                      <a16:creationId xmlns:a16="http://schemas.microsoft.com/office/drawing/2014/main" id="{04CC4D00-A01F-432B-8ADB-37151067DAB8}"/>
                    </a:ext>
                  </a:extLst>
                </p:cNvPr>
                <p:cNvCxnSpPr>
                  <a:cxnSpLocks/>
                </p:cNvCxnSpPr>
                <p:nvPr/>
              </p:nvCxnSpPr>
              <p:spPr>
                <a:xfrm>
                  <a:off x="8717871" y="673405"/>
                  <a:ext cx="0" cy="528221"/>
                </a:xfrm>
                <a:prstGeom prst="line">
                  <a:avLst/>
                </a:prstGeom>
                <a:noFill/>
                <a:ln w="6350" cap="flat" cmpd="sng" algn="ctr">
                  <a:solidFill>
                    <a:sysClr val="windowText" lastClr="000000"/>
                  </a:solidFill>
                  <a:prstDash val="solid"/>
                  <a:miter lim="800000"/>
                </a:ln>
                <a:effectLst/>
              </p:spPr>
            </p:cxnSp>
            <p:cxnSp>
              <p:nvCxnSpPr>
                <p:cNvPr id="74" name="直接箭头连接符 73">
                  <a:extLst>
                    <a:ext uri="{FF2B5EF4-FFF2-40B4-BE49-F238E27FC236}">
                      <a16:creationId xmlns:a16="http://schemas.microsoft.com/office/drawing/2014/main" id="{B6BF73D1-9FCE-4179-9F96-697CF5E7F47A}"/>
                    </a:ext>
                  </a:extLst>
                </p:cNvPr>
                <p:cNvCxnSpPr/>
                <p:nvPr/>
              </p:nvCxnSpPr>
              <p:spPr>
                <a:xfrm>
                  <a:off x="7019277" y="1201626"/>
                  <a:ext cx="0" cy="267810"/>
                </a:xfrm>
                <a:prstGeom prst="straightConnector1">
                  <a:avLst/>
                </a:prstGeom>
                <a:noFill/>
                <a:ln w="6350" cap="flat" cmpd="sng" algn="ctr">
                  <a:solidFill>
                    <a:sysClr val="windowText" lastClr="000000"/>
                  </a:solidFill>
                  <a:prstDash val="solid"/>
                  <a:miter lim="800000"/>
                  <a:tailEnd type="triangle"/>
                </a:ln>
                <a:effectLst/>
              </p:spPr>
            </p:cxnSp>
            <p:cxnSp>
              <p:nvCxnSpPr>
                <p:cNvPr id="75" name="直接箭头连接符 74">
                  <a:extLst>
                    <a:ext uri="{FF2B5EF4-FFF2-40B4-BE49-F238E27FC236}">
                      <a16:creationId xmlns:a16="http://schemas.microsoft.com/office/drawing/2014/main" id="{D5B17CE6-7921-42A7-AD52-DF5DF5BF30C3}"/>
                    </a:ext>
                  </a:extLst>
                </p:cNvPr>
                <p:cNvCxnSpPr>
                  <a:cxnSpLocks/>
                  <a:endCxn id="86" idx="0"/>
                </p:cNvCxnSpPr>
                <p:nvPr/>
              </p:nvCxnSpPr>
              <p:spPr>
                <a:xfrm>
                  <a:off x="9822251" y="1241939"/>
                  <a:ext cx="0" cy="267810"/>
                </a:xfrm>
                <a:prstGeom prst="straightConnector1">
                  <a:avLst/>
                </a:prstGeom>
                <a:noFill/>
                <a:ln w="6350" cap="flat" cmpd="sng" algn="ctr">
                  <a:solidFill>
                    <a:sysClr val="windowText" lastClr="000000"/>
                  </a:solidFill>
                  <a:prstDash val="solid"/>
                  <a:miter lim="800000"/>
                  <a:tailEnd type="triangle"/>
                </a:ln>
                <a:effectLst/>
              </p:spPr>
            </p:cxnSp>
            <p:grpSp>
              <p:nvGrpSpPr>
                <p:cNvPr id="76" name="组合 75"/>
                <p:cNvGrpSpPr/>
                <p:nvPr/>
              </p:nvGrpSpPr>
              <p:grpSpPr>
                <a:xfrm>
                  <a:off x="5856302" y="1504948"/>
                  <a:ext cx="4968907" cy="1662497"/>
                  <a:chOff x="5856302" y="1504948"/>
                  <a:chExt cx="4968907" cy="1662497"/>
                </a:xfrm>
              </p:grpSpPr>
              <p:sp>
                <p:nvSpPr>
                  <p:cNvPr id="86" name="流程图: 多文档 85">
                    <a:extLst>
                      <a:ext uri="{FF2B5EF4-FFF2-40B4-BE49-F238E27FC236}">
                        <a16:creationId xmlns:a16="http://schemas.microsoft.com/office/drawing/2014/main" id="{924D920F-7ECD-44D5-A130-42F02B59BF7C}"/>
                      </a:ext>
                    </a:extLst>
                  </p:cNvPr>
                  <p:cNvSpPr/>
                  <p:nvPr/>
                </p:nvSpPr>
                <p:spPr>
                  <a:xfrm>
                    <a:off x="8499259" y="1509749"/>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Validation</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 dataset</a:t>
                    </a:r>
                  </a:p>
                </p:txBody>
              </p:sp>
              <p:sp>
                <p:nvSpPr>
                  <p:cNvPr id="87" name="流程图: 多文档 86">
                    <a:extLst>
                      <a:ext uri="{FF2B5EF4-FFF2-40B4-BE49-F238E27FC236}">
                        <a16:creationId xmlns:a16="http://schemas.microsoft.com/office/drawing/2014/main" id="{446DDE70-7B47-4951-BC1B-612983071860}"/>
                      </a:ext>
                    </a:extLst>
                  </p:cNvPr>
                  <p:cNvSpPr/>
                  <p:nvPr/>
                </p:nvSpPr>
                <p:spPr>
                  <a:xfrm>
                    <a:off x="5856302" y="1504948"/>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Training dataset</a:t>
                    </a:r>
                  </a:p>
                </p:txBody>
              </p:sp>
              <p:sp>
                <p:nvSpPr>
                  <p:cNvPr id="88" name="箭头: 下 53">
                    <a:extLst>
                      <a:ext uri="{FF2B5EF4-FFF2-40B4-BE49-F238E27FC236}">
                        <a16:creationId xmlns:a16="http://schemas.microsoft.com/office/drawing/2014/main" id="{37AE7940-AC27-44B6-8ABF-A48B547A4F98}"/>
                      </a:ext>
                    </a:extLst>
                  </p:cNvPr>
                  <p:cNvSpPr/>
                  <p:nvPr/>
                </p:nvSpPr>
                <p:spPr>
                  <a:xfrm>
                    <a:off x="6936244" y="2587904"/>
                    <a:ext cx="381703" cy="561136"/>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9" name="箭头: 下 58">
                    <a:extLst>
                      <a:ext uri="{FF2B5EF4-FFF2-40B4-BE49-F238E27FC236}">
                        <a16:creationId xmlns:a16="http://schemas.microsoft.com/office/drawing/2014/main" id="{F47E4FF6-6249-48C3-8DEE-65315F53C9B8}"/>
                      </a:ext>
                    </a:extLst>
                  </p:cNvPr>
                  <p:cNvSpPr/>
                  <p:nvPr/>
                </p:nvSpPr>
                <p:spPr>
                  <a:xfrm>
                    <a:off x="9397881" y="2649322"/>
                    <a:ext cx="381700" cy="518123"/>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77" name="组合 76"/>
                <p:cNvGrpSpPr/>
                <p:nvPr/>
              </p:nvGrpSpPr>
              <p:grpSpPr>
                <a:xfrm>
                  <a:off x="6741339" y="3241259"/>
                  <a:ext cx="6471555" cy="2760818"/>
                  <a:chOff x="6741339" y="3241259"/>
                  <a:chExt cx="6471555" cy="2760818"/>
                </a:xfrm>
              </p:grpSpPr>
              <p:sp>
                <p:nvSpPr>
                  <p:cNvPr id="80" name="箭头: 左弧形 57">
                    <a:extLst>
                      <a:ext uri="{FF2B5EF4-FFF2-40B4-BE49-F238E27FC236}">
                        <a16:creationId xmlns:a16="http://schemas.microsoft.com/office/drawing/2014/main" id="{2CA61E2C-048F-4B65-A501-C246EEA43988}"/>
                      </a:ext>
                    </a:extLst>
                  </p:cNvPr>
                  <p:cNvSpPr/>
                  <p:nvPr/>
                </p:nvSpPr>
                <p:spPr>
                  <a:xfrm rot="2696547" flipH="1" flipV="1">
                    <a:off x="8904801" y="4344924"/>
                    <a:ext cx="872034" cy="1352987"/>
                  </a:xfrm>
                  <a:prstGeom prst="curvedRight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81" name="矩形 80">
                    <a:extLst>
                      <a:ext uri="{FF2B5EF4-FFF2-40B4-BE49-F238E27FC236}">
                        <a16:creationId xmlns:a16="http://schemas.microsoft.com/office/drawing/2014/main" id="{CA45A48C-1391-4924-B759-156C3510B016}"/>
                      </a:ext>
                    </a:extLst>
                  </p:cNvPr>
                  <p:cNvSpPr/>
                  <p:nvPr/>
                </p:nvSpPr>
                <p:spPr>
                  <a:xfrm>
                    <a:off x="6881929" y="3241259"/>
                    <a:ext cx="5893220" cy="91951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Supervised</a:t>
                    </a:r>
                    <a:r>
                      <a:rPr kumimoji="0" lang="zh-CN" altLang="en-US"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 </a:t>
                    </a: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Machine Learning</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82" name="箭头: 下 54">
                    <a:extLst>
                      <a:ext uri="{FF2B5EF4-FFF2-40B4-BE49-F238E27FC236}">
                        <a16:creationId xmlns:a16="http://schemas.microsoft.com/office/drawing/2014/main" id="{0F0D0EF5-938A-4EE6-9AF7-6CD8B37285EF}"/>
                      </a:ext>
                    </a:extLst>
                  </p:cNvPr>
                  <p:cNvSpPr/>
                  <p:nvPr/>
                </p:nvSpPr>
                <p:spPr>
                  <a:xfrm>
                    <a:off x="6926316" y="4160769"/>
                    <a:ext cx="381703" cy="719732"/>
                  </a:xfrm>
                  <a:prstGeom prst="downArrow">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3" name="矩形 82">
                    <a:extLst>
                      <a:ext uri="{FF2B5EF4-FFF2-40B4-BE49-F238E27FC236}">
                        <a16:creationId xmlns:a16="http://schemas.microsoft.com/office/drawing/2014/main" id="{7909CC72-C245-4FE3-93D7-74162436A1EE}"/>
                      </a:ext>
                    </a:extLst>
                  </p:cNvPr>
                  <p:cNvSpPr/>
                  <p:nvPr/>
                </p:nvSpPr>
                <p:spPr>
                  <a:xfrm>
                    <a:off x="6741339" y="4954315"/>
                    <a:ext cx="2196000" cy="92775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Training Process</a:t>
                    </a:r>
                  </a:p>
                </p:txBody>
              </p:sp>
              <p:sp>
                <p:nvSpPr>
                  <p:cNvPr id="84" name="矩形 83">
                    <a:extLst>
                      <a:ext uri="{FF2B5EF4-FFF2-40B4-BE49-F238E27FC236}">
                        <a16:creationId xmlns:a16="http://schemas.microsoft.com/office/drawing/2014/main" id="{BBCF076C-84C8-4E83-BB60-2F4F4ED1535F}"/>
                      </a:ext>
                    </a:extLst>
                  </p:cNvPr>
                  <p:cNvSpPr/>
                  <p:nvPr/>
                </p:nvSpPr>
                <p:spPr>
                  <a:xfrm>
                    <a:off x="11016894" y="5074326"/>
                    <a:ext cx="2196000" cy="92775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Testing &amp; Evaluation</a:t>
                    </a:r>
                  </a:p>
                </p:txBody>
              </p:sp>
              <p:sp>
                <p:nvSpPr>
                  <p:cNvPr id="85" name="箭头: 下 60">
                    <a:extLst>
                      <a:ext uri="{FF2B5EF4-FFF2-40B4-BE49-F238E27FC236}">
                        <a16:creationId xmlns:a16="http://schemas.microsoft.com/office/drawing/2014/main" id="{4B89D9A4-641E-4C3D-BA4D-772B7AFB52AF}"/>
                      </a:ext>
                    </a:extLst>
                  </p:cNvPr>
                  <p:cNvSpPr/>
                  <p:nvPr/>
                </p:nvSpPr>
                <p:spPr>
                  <a:xfrm>
                    <a:off x="12001150" y="4255603"/>
                    <a:ext cx="381700" cy="812447"/>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cxnSp>
              <p:nvCxnSpPr>
                <p:cNvPr id="78" name="直接箭头连接符 77">
                  <a:extLst>
                    <a:ext uri="{FF2B5EF4-FFF2-40B4-BE49-F238E27FC236}">
                      <a16:creationId xmlns:a16="http://schemas.microsoft.com/office/drawing/2014/main" id="{B64BF88A-923B-48EC-832F-923A92EC662A}"/>
                    </a:ext>
                  </a:extLst>
                </p:cNvPr>
                <p:cNvCxnSpPr>
                  <a:cxnSpLocks/>
                </p:cNvCxnSpPr>
                <p:nvPr/>
              </p:nvCxnSpPr>
              <p:spPr>
                <a:xfrm>
                  <a:off x="4350058" y="6105174"/>
                  <a:ext cx="1189237" cy="1"/>
                </a:xfrm>
                <a:prstGeom prst="straightConnector1">
                  <a:avLst/>
                </a:prstGeom>
                <a:noFill/>
                <a:ln w="6350" cap="flat" cmpd="sng" algn="ctr">
                  <a:solidFill>
                    <a:sysClr val="windowText" lastClr="000000"/>
                  </a:solidFill>
                  <a:prstDash val="solid"/>
                  <a:miter lim="800000"/>
                  <a:tailEnd type="triangle"/>
                </a:ln>
                <a:effectLst/>
              </p:spPr>
            </p:cxnSp>
            <p:cxnSp>
              <p:nvCxnSpPr>
                <p:cNvPr id="79" name="直接箭头连接符 78">
                  <a:extLst>
                    <a:ext uri="{FF2B5EF4-FFF2-40B4-BE49-F238E27FC236}">
                      <a16:creationId xmlns:a16="http://schemas.microsoft.com/office/drawing/2014/main" id="{9B181F3B-FBF1-4B95-B78E-FC0820309304}"/>
                    </a:ext>
                  </a:extLst>
                </p:cNvPr>
                <p:cNvCxnSpPr>
                  <a:cxnSpLocks/>
                </p:cNvCxnSpPr>
                <p:nvPr/>
              </p:nvCxnSpPr>
              <p:spPr>
                <a:xfrm>
                  <a:off x="4350058" y="686266"/>
                  <a:ext cx="1181835" cy="1298"/>
                </a:xfrm>
                <a:prstGeom prst="straightConnector1">
                  <a:avLst/>
                </a:prstGeom>
                <a:noFill/>
                <a:ln w="6350" cap="flat" cmpd="sng" algn="ctr">
                  <a:solidFill>
                    <a:sysClr val="windowText" lastClr="000000"/>
                  </a:solidFill>
                  <a:prstDash val="solid"/>
                  <a:miter lim="800000"/>
                  <a:tailEnd type="triangle"/>
                </a:ln>
                <a:effectLst/>
              </p:spPr>
            </p:cxnSp>
          </p:grpSp>
          <p:sp>
            <p:nvSpPr>
              <p:cNvPr id="55" name="流程图: 多文档 54">
                <a:extLst>
                  <a:ext uri="{FF2B5EF4-FFF2-40B4-BE49-F238E27FC236}">
                    <a16:creationId xmlns:a16="http://schemas.microsoft.com/office/drawing/2014/main" id="{924D920F-7ECD-44D5-A130-42F02B59BF7C}"/>
                  </a:ext>
                </a:extLst>
              </p:cNvPr>
              <p:cNvSpPr/>
              <p:nvPr/>
            </p:nvSpPr>
            <p:spPr>
              <a:xfrm>
                <a:off x="11142216" y="1469436"/>
                <a:ext cx="2325950" cy="1032224"/>
              </a:xfrm>
              <a:prstGeom prst="flowChartMultidocumen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Test</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 dataset</a:t>
                </a:r>
              </a:p>
            </p:txBody>
          </p:sp>
          <p:sp>
            <p:nvSpPr>
              <p:cNvPr id="56" name="箭头: 下 58">
                <a:extLst>
                  <a:ext uri="{FF2B5EF4-FFF2-40B4-BE49-F238E27FC236}">
                    <a16:creationId xmlns:a16="http://schemas.microsoft.com/office/drawing/2014/main" id="{F47E4FF6-6249-48C3-8DEE-65315F53C9B8}"/>
                  </a:ext>
                </a:extLst>
              </p:cNvPr>
              <p:cNvSpPr/>
              <p:nvPr/>
            </p:nvSpPr>
            <p:spPr>
              <a:xfrm>
                <a:off x="12001150" y="2679723"/>
                <a:ext cx="381700" cy="518123"/>
              </a:xfrm>
              <a:prstGeom prst="downArrow">
                <a:avLst/>
              </a:prstGeom>
              <a:solidFill>
                <a:srgbClr val="A5A5A5"/>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57" name="直接箭头连接符 56">
                <a:extLst>
                  <a:ext uri="{FF2B5EF4-FFF2-40B4-BE49-F238E27FC236}">
                    <a16:creationId xmlns:a16="http://schemas.microsoft.com/office/drawing/2014/main" id="{D5B17CE6-7921-42A7-AD52-DF5DF5BF30C3}"/>
                  </a:ext>
                </a:extLst>
              </p:cNvPr>
              <p:cNvCxnSpPr>
                <a:cxnSpLocks/>
              </p:cNvCxnSpPr>
              <p:nvPr/>
            </p:nvCxnSpPr>
            <p:spPr>
              <a:xfrm>
                <a:off x="12192000" y="1201626"/>
                <a:ext cx="0" cy="267810"/>
              </a:xfrm>
              <a:prstGeom prst="straightConnector1">
                <a:avLst/>
              </a:prstGeom>
              <a:noFill/>
              <a:ln w="6350" cap="flat" cmpd="sng" algn="ctr">
                <a:solidFill>
                  <a:sysClr val="windowText" lastClr="000000"/>
                </a:solidFill>
                <a:prstDash val="solid"/>
                <a:miter lim="800000"/>
                <a:tailEnd type="triangle"/>
              </a:ln>
              <a:effectLst/>
            </p:spPr>
          </p:cxnSp>
        </p:grpSp>
        <p:sp>
          <p:nvSpPr>
            <p:cNvPr id="49" name="矩形 48"/>
            <p:cNvSpPr/>
            <p:nvPr/>
          </p:nvSpPr>
          <p:spPr>
            <a:xfrm>
              <a:off x="10029041" y="5735758"/>
              <a:ext cx="121724" cy="489008"/>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矩形 49"/>
            <p:cNvSpPr/>
            <p:nvPr/>
          </p:nvSpPr>
          <p:spPr>
            <a:xfrm>
              <a:off x="10030324" y="6224766"/>
              <a:ext cx="1440316" cy="108253"/>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矩形 50"/>
            <p:cNvSpPr/>
            <p:nvPr/>
          </p:nvSpPr>
          <p:spPr>
            <a:xfrm>
              <a:off x="11379394" y="820737"/>
              <a:ext cx="134593" cy="5512925"/>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矩形 51"/>
            <p:cNvSpPr/>
            <p:nvPr/>
          </p:nvSpPr>
          <p:spPr>
            <a:xfrm>
              <a:off x="5440218" y="803134"/>
              <a:ext cx="6030422" cy="148211"/>
            </a:xfrm>
            <a:prstGeom prst="rect">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3" name="下箭头 52"/>
            <p:cNvSpPr/>
            <p:nvPr/>
          </p:nvSpPr>
          <p:spPr>
            <a:xfrm>
              <a:off x="5366969" y="807319"/>
              <a:ext cx="322066" cy="1215846"/>
            </a:xfrm>
            <a:prstGeom prst="downArrow">
              <a:avLst/>
            </a:prstGeom>
            <a:solidFill>
              <a:srgbClr val="A5A5A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sp>
        <p:nvSpPr>
          <p:cNvPr id="90" name="矩形 89"/>
          <p:cNvSpPr/>
          <p:nvPr/>
        </p:nvSpPr>
        <p:spPr>
          <a:xfrm>
            <a:off x="3075108" y="6430028"/>
            <a:ext cx="7278583" cy="307777"/>
          </a:xfrm>
          <a:prstGeom prst="rect">
            <a:avLst/>
          </a:prstGeom>
        </p:spPr>
        <p:txBody>
          <a:bodyPr wrap="square">
            <a:spAutoFit/>
          </a:bodyPr>
          <a:lstStyle/>
          <a:p>
            <a:pPr marL="0" marR="0" lvl="0" indent="0" algn="ctr" defTabSz="457200" rtl="0" eaLnBrk="1" fontAlgn="auto" latinLnBrk="0" hangingPunct="0">
              <a:lnSpc>
                <a:spcPct val="100000"/>
              </a:lnSpc>
              <a:spcBef>
                <a:spcPts val="1200"/>
              </a:spcBef>
              <a:spcAft>
                <a:spcPts val="600"/>
              </a:spcAft>
              <a:buClrTx/>
              <a:buSzTx/>
              <a:buFontTx/>
              <a:buNone/>
              <a:tabLst>
                <a:tab pos="504190" algn="l"/>
                <a:tab pos="756285" algn="l"/>
                <a:tab pos="1008380" algn="l"/>
                <a:tab pos="1260475" algn="l"/>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Figure 1: Framework of data annotation and its external relations</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1328568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Standard operating procedure</a:t>
            </a:r>
            <a:br>
              <a:rPr lang="en-US" b="1" dirty="0"/>
            </a:br>
            <a:endParaRPr lang="en-US" dirty="0"/>
          </a:p>
        </p:txBody>
      </p:sp>
      <p:grpSp>
        <p:nvGrpSpPr>
          <p:cNvPr id="132" name="组合 131"/>
          <p:cNvGrpSpPr/>
          <p:nvPr/>
        </p:nvGrpSpPr>
        <p:grpSpPr>
          <a:xfrm>
            <a:off x="1371600" y="1719942"/>
            <a:ext cx="15120257" cy="4463142"/>
            <a:chOff x="173736" y="203258"/>
            <a:chExt cx="18081116" cy="6107355"/>
          </a:xfrm>
        </p:grpSpPr>
        <p:sp>
          <p:nvSpPr>
            <p:cNvPr id="133" name="Rectangle 2">
              <a:extLst>
                <a:ext uri="{FF2B5EF4-FFF2-40B4-BE49-F238E27FC236}">
                  <a16:creationId xmlns:a16="http://schemas.microsoft.com/office/drawing/2014/main" id="{BAF97552-03AE-4630-A52C-B34E64BFCA72}"/>
                </a:ext>
              </a:extLst>
            </p:cNvPr>
            <p:cNvSpPr>
              <a:spLocks noChangeArrowheads="1"/>
            </p:cNvSpPr>
            <p:nvPr/>
          </p:nvSpPr>
          <p:spPr bwMode="auto">
            <a:xfrm>
              <a:off x="173736" y="331469"/>
              <a:ext cx="18081116" cy="534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black"/>
                </a:solidFill>
                <a:effectLst/>
                <a:uLnTx/>
                <a:uFillTx/>
                <a:latin typeface="Calibri" panose="020F0502020204030204"/>
                <a:ea typeface="+mn-ea"/>
                <a:cs typeface="+mn-cs"/>
              </a:endParaRPr>
            </a:p>
          </p:txBody>
        </p:sp>
        <p:grpSp>
          <p:nvGrpSpPr>
            <p:cNvPr id="134" name="组合 133"/>
            <p:cNvGrpSpPr/>
            <p:nvPr/>
          </p:nvGrpSpPr>
          <p:grpSpPr>
            <a:xfrm>
              <a:off x="291528" y="203258"/>
              <a:ext cx="11603038" cy="6107355"/>
              <a:chOff x="274903" y="208799"/>
              <a:chExt cx="11603038" cy="6107355"/>
            </a:xfrm>
          </p:grpSpPr>
          <p:sp>
            <p:nvSpPr>
              <p:cNvPr id="140" name="菱形 139">
                <a:extLst>
                  <a:ext uri="{FF2B5EF4-FFF2-40B4-BE49-F238E27FC236}">
                    <a16:creationId xmlns:a16="http://schemas.microsoft.com/office/drawing/2014/main" id="{7EFFB3D5-858B-4467-862D-8DFCC7A4C9FB}"/>
                  </a:ext>
                </a:extLst>
              </p:cNvPr>
              <p:cNvSpPr/>
              <p:nvPr/>
            </p:nvSpPr>
            <p:spPr>
              <a:xfrm>
                <a:off x="9045702" y="3557774"/>
                <a:ext cx="1865376" cy="914401"/>
              </a:xfrm>
              <a:prstGeom prst="diamond">
                <a:avLst/>
              </a:prstGeom>
              <a:solidFill>
                <a:srgbClr val="4472C4">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1" name="菱形 140">
                <a:extLst>
                  <a:ext uri="{FF2B5EF4-FFF2-40B4-BE49-F238E27FC236}">
                    <a16:creationId xmlns:a16="http://schemas.microsoft.com/office/drawing/2014/main" id="{3D860379-FC0F-4A4D-A157-0CB378E3B4FA}"/>
                  </a:ext>
                </a:extLst>
              </p:cNvPr>
              <p:cNvSpPr/>
              <p:nvPr/>
            </p:nvSpPr>
            <p:spPr>
              <a:xfrm>
                <a:off x="2302002" y="3658359"/>
                <a:ext cx="1865376" cy="914401"/>
              </a:xfrm>
              <a:prstGeom prst="diamond">
                <a:avLst/>
              </a:prstGeom>
              <a:solidFill>
                <a:srgbClr val="4472C4">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2" name="矩形 141">
                <a:extLst>
                  <a:ext uri="{FF2B5EF4-FFF2-40B4-BE49-F238E27FC236}">
                    <a16:creationId xmlns:a16="http://schemas.microsoft.com/office/drawing/2014/main" id="{6C2FCE12-1996-4052-A524-50B5BC6E3590}"/>
                  </a:ext>
                </a:extLst>
              </p:cNvPr>
              <p:cNvSpPr/>
              <p:nvPr/>
            </p:nvSpPr>
            <p:spPr>
              <a:xfrm>
                <a:off x="6974586" y="4463031"/>
                <a:ext cx="1225296" cy="530352"/>
              </a:xfrm>
              <a:prstGeom prst="rect">
                <a:avLst/>
              </a:prstGeom>
              <a:solidFill>
                <a:sysClr val="window" lastClr="FFFFFF">
                  <a:lumMod val="85000"/>
                </a:sys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3" name="矩形 142">
                <a:extLst>
                  <a:ext uri="{FF2B5EF4-FFF2-40B4-BE49-F238E27FC236}">
                    <a16:creationId xmlns:a16="http://schemas.microsoft.com/office/drawing/2014/main" id="{B705E23D-2459-4B3F-84CD-ACCDEB65DFBA}"/>
                  </a:ext>
                </a:extLst>
              </p:cNvPr>
              <p:cNvSpPr/>
              <p:nvPr/>
            </p:nvSpPr>
            <p:spPr>
              <a:xfrm>
                <a:off x="8081010" y="960879"/>
                <a:ext cx="3758184" cy="1371600"/>
              </a:xfrm>
              <a:prstGeom prst="rect">
                <a:avLst/>
              </a:prstGeom>
              <a:solidFill>
                <a:sysClr val="window" lastClr="FFFFFF">
                  <a:lumMod val="85000"/>
                </a:sysClr>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4" name="矩形 143">
                <a:extLst>
                  <a:ext uri="{FF2B5EF4-FFF2-40B4-BE49-F238E27FC236}">
                    <a16:creationId xmlns:a16="http://schemas.microsoft.com/office/drawing/2014/main" id="{BCDA6D20-1B7C-4915-8BEE-597B7EAABD35}"/>
                  </a:ext>
                </a:extLst>
              </p:cNvPr>
              <p:cNvSpPr/>
              <p:nvPr/>
            </p:nvSpPr>
            <p:spPr>
              <a:xfrm>
                <a:off x="299466" y="1061461"/>
                <a:ext cx="6126480" cy="1371601"/>
              </a:xfrm>
              <a:prstGeom prst="rect">
                <a:avLst/>
              </a:prstGeom>
              <a:solidFill>
                <a:sysClr val="window" lastClr="FFFFFF">
                  <a:lumMod val="85000"/>
                </a:sysClr>
              </a:solidFill>
              <a:ln w="12700" cap="flat" cmpd="sng" algn="ctr">
                <a:solidFill>
                  <a:srgbClr val="A5A5A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5" name="文本框 144">
                <a:extLst>
                  <a:ext uri="{FF2B5EF4-FFF2-40B4-BE49-F238E27FC236}">
                    <a16:creationId xmlns:a16="http://schemas.microsoft.com/office/drawing/2014/main" id="{CFEA9040-667E-4519-968D-83EFE5329B1C}"/>
                  </a:ext>
                </a:extLst>
              </p:cNvPr>
              <p:cNvSpPr txBox="1"/>
              <p:nvPr/>
            </p:nvSpPr>
            <p:spPr>
              <a:xfrm>
                <a:off x="10018796" y="938444"/>
                <a:ext cx="1036214" cy="48142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Arbitration</a:t>
                </a:r>
              </a:p>
            </p:txBody>
          </p:sp>
          <p:sp>
            <p:nvSpPr>
              <p:cNvPr id="146" name="文本框 145">
                <a:extLst>
                  <a:ext uri="{FF2B5EF4-FFF2-40B4-BE49-F238E27FC236}">
                    <a16:creationId xmlns:a16="http://schemas.microsoft.com/office/drawing/2014/main" id="{6D937ACD-5926-497C-8D7C-11E0E6ED15B1}"/>
                  </a:ext>
                </a:extLst>
              </p:cNvPr>
              <p:cNvSpPr txBox="1"/>
              <p:nvPr/>
            </p:nvSpPr>
            <p:spPr>
              <a:xfrm>
                <a:off x="4572587" y="686909"/>
                <a:ext cx="2058666" cy="48142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Independent Annotation</a:t>
                </a:r>
              </a:p>
            </p:txBody>
          </p:sp>
          <p:grpSp>
            <p:nvGrpSpPr>
              <p:cNvPr id="147" name="Group 4"/>
              <p:cNvGrpSpPr>
                <a:grpSpLocks noChangeAspect="1"/>
              </p:cNvGrpSpPr>
              <p:nvPr/>
            </p:nvGrpSpPr>
            <p:grpSpPr bwMode="auto">
              <a:xfrm>
                <a:off x="274903" y="208799"/>
                <a:ext cx="11603038" cy="5922963"/>
                <a:chOff x="184" y="142"/>
                <a:chExt cx="7309" cy="3731"/>
              </a:xfrm>
            </p:grpSpPr>
            <p:sp>
              <p:nvSpPr>
                <p:cNvPr id="154" name="AutoShape 3"/>
                <p:cNvSpPr>
                  <a:spLocks noChangeAspect="1" noChangeArrowheads="1" noTextEdit="1"/>
                </p:cNvSpPr>
                <p:nvPr/>
              </p:nvSpPr>
              <p:spPr bwMode="auto">
                <a:xfrm>
                  <a:off x="189" y="142"/>
                  <a:ext cx="7302" cy="3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5" name="Rectangle 5"/>
                <p:cNvSpPr>
                  <a:spLocks noChangeArrowheads="1"/>
                </p:cNvSpPr>
                <p:nvPr/>
              </p:nvSpPr>
              <p:spPr bwMode="auto">
                <a:xfrm>
                  <a:off x="1387" y="156"/>
                  <a:ext cx="132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56" name="Rectangle 6"/>
                <p:cNvSpPr>
                  <a:spLocks noChangeArrowheads="1"/>
                </p:cNvSpPr>
                <p:nvPr/>
              </p:nvSpPr>
              <p:spPr bwMode="auto">
                <a:xfrm>
                  <a:off x="1605" y="254"/>
                  <a:ext cx="80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Data Distribution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57" name="Rectangle 7"/>
                <p:cNvSpPr>
                  <a:spLocks noChangeArrowheads="1"/>
                </p:cNvSpPr>
                <p:nvPr/>
              </p:nvSpPr>
              <p:spPr bwMode="auto">
                <a:xfrm>
                  <a:off x="275"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58" name="Rectangle 8"/>
                <p:cNvSpPr>
                  <a:spLocks noChangeArrowheads="1"/>
                </p:cNvSpPr>
                <p:nvPr/>
              </p:nvSpPr>
              <p:spPr bwMode="auto">
                <a:xfrm>
                  <a:off x="317" y="1191"/>
                  <a:ext cx="6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59" name="Rectangle 9"/>
                <p:cNvSpPr>
                  <a:spLocks noChangeArrowheads="1"/>
                </p:cNvSpPr>
                <p:nvPr/>
              </p:nvSpPr>
              <p:spPr bwMode="auto">
                <a:xfrm>
                  <a:off x="1146" y="1093"/>
                  <a:ext cx="761"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0" name="Rectangle 10"/>
                <p:cNvSpPr>
                  <a:spLocks noChangeArrowheads="1"/>
                </p:cNvSpPr>
                <p:nvPr/>
              </p:nvSpPr>
              <p:spPr bwMode="auto">
                <a:xfrm>
                  <a:off x="1189" y="1191"/>
                  <a:ext cx="61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2</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61" name="Rectangle 11"/>
                <p:cNvSpPr>
                  <a:spLocks noChangeArrowheads="1"/>
                </p:cNvSpPr>
                <p:nvPr/>
              </p:nvSpPr>
              <p:spPr bwMode="auto">
                <a:xfrm>
                  <a:off x="3210"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2" name="Rectangle 12"/>
                <p:cNvSpPr>
                  <a:spLocks noChangeArrowheads="1"/>
                </p:cNvSpPr>
                <p:nvPr/>
              </p:nvSpPr>
              <p:spPr bwMode="auto">
                <a:xfrm>
                  <a:off x="3251" y="1191"/>
                  <a:ext cx="61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63" name="Freeform 13"/>
                <p:cNvSpPr>
                  <a:spLocks/>
                </p:cNvSpPr>
                <p:nvPr/>
              </p:nvSpPr>
              <p:spPr bwMode="auto">
                <a:xfrm>
                  <a:off x="655" y="919"/>
                  <a:ext cx="882" cy="132"/>
                </a:xfrm>
                <a:custGeom>
                  <a:avLst/>
                  <a:gdLst>
                    <a:gd name="T0" fmla="*/ 882 w 882"/>
                    <a:gd name="T1" fmla="*/ 0 h 132"/>
                    <a:gd name="T2" fmla="*/ 0 w 882"/>
                    <a:gd name="T3" fmla="*/ 0 h 132"/>
                    <a:gd name="T4" fmla="*/ 0 w 882"/>
                    <a:gd name="T5" fmla="*/ 132 h 132"/>
                  </a:gdLst>
                  <a:ahLst/>
                  <a:cxnLst>
                    <a:cxn ang="0">
                      <a:pos x="T0" y="T1"/>
                    </a:cxn>
                    <a:cxn ang="0">
                      <a:pos x="T2" y="T3"/>
                    </a:cxn>
                    <a:cxn ang="0">
                      <a:pos x="T4" y="T5"/>
                    </a:cxn>
                  </a:cxnLst>
                  <a:rect l="0" t="0" r="r" b="b"/>
                  <a:pathLst>
                    <a:path w="882" h="132">
                      <a:moveTo>
                        <a:pt x="882" y="0"/>
                      </a:moveTo>
                      <a:lnTo>
                        <a:pt x="0" y="0"/>
                      </a:lnTo>
                      <a:lnTo>
                        <a:pt x="0" y="13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4" name="Freeform 14"/>
                <p:cNvSpPr>
                  <a:spLocks/>
                </p:cNvSpPr>
                <p:nvPr/>
              </p:nvSpPr>
              <p:spPr bwMode="auto">
                <a:xfrm>
                  <a:off x="630"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5" name="Freeform 15"/>
                <p:cNvSpPr>
                  <a:spLocks/>
                </p:cNvSpPr>
                <p:nvPr/>
              </p:nvSpPr>
              <p:spPr bwMode="auto">
                <a:xfrm>
                  <a:off x="1527" y="504"/>
                  <a:ext cx="520" cy="547"/>
                </a:xfrm>
                <a:custGeom>
                  <a:avLst/>
                  <a:gdLst>
                    <a:gd name="T0" fmla="*/ 520 w 520"/>
                    <a:gd name="T1" fmla="*/ 0 h 547"/>
                    <a:gd name="T2" fmla="*/ 520 w 520"/>
                    <a:gd name="T3" fmla="*/ 415 h 547"/>
                    <a:gd name="T4" fmla="*/ 0 w 520"/>
                    <a:gd name="T5" fmla="*/ 415 h 547"/>
                    <a:gd name="T6" fmla="*/ 0 w 520"/>
                    <a:gd name="T7" fmla="*/ 547 h 547"/>
                  </a:gdLst>
                  <a:ahLst/>
                  <a:cxnLst>
                    <a:cxn ang="0">
                      <a:pos x="T0" y="T1"/>
                    </a:cxn>
                    <a:cxn ang="0">
                      <a:pos x="T2" y="T3"/>
                    </a:cxn>
                    <a:cxn ang="0">
                      <a:pos x="T4" y="T5"/>
                    </a:cxn>
                    <a:cxn ang="0">
                      <a:pos x="T6" y="T7"/>
                    </a:cxn>
                  </a:cxnLst>
                  <a:rect l="0" t="0" r="r" b="b"/>
                  <a:pathLst>
                    <a:path w="520" h="547">
                      <a:moveTo>
                        <a:pt x="520" y="0"/>
                      </a:moveTo>
                      <a:lnTo>
                        <a:pt x="520" y="415"/>
                      </a:lnTo>
                      <a:lnTo>
                        <a:pt x="0" y="415"/>
                      </a:lnTo>
                      <a:lnTo>
                        <a:pt x="0" y="547"/>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6" name="Freeform 16"/>
                <p:cNvSpPr>
                  <a:spLocks/>
                </p:cNvSpPr>
                <p:nvPr/>
              </p:nvSpPr>
              <p:spPr bwMode="auto">
                <a:xfrm>
                  <a:off x="1502"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7" name="Freeform 17"/>
                <p:cNvSpPr>
                  <a:spLocks/>
                </p:cNvSpPr>
                <p:nvPr/>
              </p:nvSpPr>
              <p:spPr bwMode="auto">
                <a:xfrm>
                  <a:off x="1537" y="919"/>
                  <a:ext cx="2053" cy="132"/>
                </a:xfrm>
                <a:custGeom>
                  <a:avLst/>
                  <a:gdLst>
                    <a:gd name="T0" fmla="*/ 0 w 2053"/>
                    <a:gd name="T1" fmla="*/ 0 h 132"/>
                    <a:gd name="T2" fmla="*/ 2053 w 2053"/>
                    <a:gd name="T3" fmla="*/ 0 h 132"/>
                    <a:gd name="T4" fmla="*/ 2053 w 2053"/>
                    <a:gd name="T5" fmla="*/ 132 h 132"/>
                  </a:gdLst>
                  <a:ahLst/>
                  <a:cxnLst>
                    <a:cxn ang="0">
                      <a:pos x="T0" y="T1"/>
                    </a:cxn>
                    <a:cxn ang="0">
                      <a:pos x="T2" y="T3"/>
                    </a:cxn>
                    <a:cxn ang="0">
                      <a:pos x="T4" y="T5"/>
                    </a:cxn>
                  </a:cxnLst>
                  <a:rect l="0" t="0" r="r" b="b"/>
                  <a:pathLst>
                    <a:path w="2053" h="132">
                      <a:moveTo>
                        <a:pt x="0" y="0"/>
                      </a:moveTo>
                      <a:lnTo>
                        <a:pt x="2053" y="0"/>
                      </a:lnTo>
                      <a:lnTo>
                        <a:pt x="2053" y="13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8" name="Freeform 18"/>
                <p:cNvSpPr>
                  <a:spLocks/>
                </p:cNvSpPr>
                <p:nvPr/>
              </p:nvSpPr>
              <p:spPr bwMode="auto">
                <a:xfrm>
                  <a:off x="3565"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69" name="Rectangle 19"/>
                <p:cNvSpPr>
                  <a:spLocks noChangeArrowheads="1"/>
                </p:cNvSpPr>
                <p:nvPr/>
              </p:nvSpPr>
              <p:spPr bwMode="auto">
                <a:xfrm>
                  <a:off x="2170" y="1093"/>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0" name="Rectangle 20"/>
                <p:cNvSpPr>
                  <a:spLocks noChangeArrowheads="1"/>
                </p:cNvSpPr>
                <p:nvPr/>
              </p:nvSpPr>
              <p:spPr bwMode="auto">
                <a:xfrm>
                  <a:off x="2230" y="1191"/>
                  <a:ext cx="5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i</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71" name="Freeform 21"/>
                <p:cNvSpPr>
                  <a:spLocks/>
                </p:cNvSpPr>
                <p:nvPr/>
              </p:nvSpPr>
              <p:spPr bwMode="auto">
                <a:xfrm>
                  <a:off x="2047" y="504"/>
                  <a:ext cx="503" cy="547"/>
                </a:xfrm>
                <a:custGeom>
                  <a:avLst/>
                  <a:gdLst>
                    <a:gd name="T0" fmla="*/ 0 w 503"/>
                    <a:gd name="T1" fmla="*/ 0 h 547"/>
                    <a:gd name="T2" fmla="*/ 0 w 503"/>
                    <a:gd name="T3" fmla="*/ 415 h 547"/>
                    <a:gd name="T4" fmla="*/ 503 w 503"/>
                    <a:gd name="T5" fmla="*/ 415 h 547"/>
                    <a:gd name="T6" fmla="*/ 503 w 503"/>
                    <a:gd name="T7" fmla="*/ 547 h 547"/>
                  </a:gdLst>
                  <a:ahLst/>
                  <a:cxnLst>
                    <a:cxn ang="0">
                      <a:pos x="T0" y="T1"/>
                    </a:cxn>
                    <a:cxn ang="0">
                      <a:pos x="T2" y="T3"/>
                    </a:cxn>
                    <a:cxn ang="0">
                      <a:pos x="T4" y="T5"/>
                    </a:cxn>
                    <a:cxn ang="0">
                      <a:pos x="T6" y="T7"/>
                    </a:cxn>
                  </a:cxnLst>
                  <a:rect l="0" t="0" r="r" b="b"/>
                  <a:pathLst>
                    <a:path w="503" h="547">
                      <a:moveTo>
                        <a:pt x="0" y="0"/>
                      </a:moveTo>
                      <a:lnTo>
                        <a:pt x="0" y="415"/>
                      </a:lnTo>
                      <a:lnTo>
                        <a:pt x="503" y="415"/>
                      </a:lnTo>
                      <a:lnTo>
                        <a:pt x="503" y="547"/>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2" name="Freeform 22"/>
                <p:cNvSpPr>
                  <a:spLocks/>
                </p:cNvSpPr>
                <p:nvPr/>
              </p:nvSpPr>
              <p:spPr bwMode="auto">
                <a:xfrm>
                  <a:off x="2525" y="104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3" name="Rectangle 23"/>
                <p:cNvSpPr>
                  <a:spLocks noChangeArrowheads="1"/>
                </p:cNvSpPr>
                <p:nvPr/>
              </p:nvSpPr>
              <p:spPr bwMode="auto">
                <a:xfrm>
                  <a:off x="1955" y="1227"/>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74" name="Rectangle 24"/>
                <p:cNvSpPr>
                  <a:spLocks noChangeArrowheads="1"/>
                </p:cNvSpPr>
                <p:nvPr/>
              </p:nvSpPr>
              <p:spPr bwMode="auto">
                <a:xfrm>
                  <a:off x="2995" y="1227"/>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75" name="Picture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 y="658"/>
                  <a:ext cx="3881"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 y="658"/>
                  <a:ext cx="3881"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7" name="Freeform 27"/>
                <p:cNvSpPr>
                  <a:spLocks noEditPoints="1"/>
                </p:cNvSpPr>
                <p:nvPr/>
              </p:nvSpPr>
              <p:spPr bwMode="auto">
                <a:xfrm>
                  <a:off x="189" y="677"/>
                  <a:ext cx="3859" cy="859"/>
                </a:xfrm>
                <a:custGeom>
                  <a:avLst/>
                  <a:gdLst>
                    <a:gd name="T0" fmla="*/ 0 w 3828"/>
                    <a:gd name="T1" fmla="*/ 150 h 859"/>
                    <a:gd name="T2" fmla="*/ 2 w 3828"/>
                    <a:gd name="T3" fmla="*/ 286 h 859"/>
                    <a:gd name="T4" fmla="*/ 0 w 3828"/>
                    <a:gd name="T5" fmla="*/ 408 h 859"/>
                    <a:gd name="T6" fmla="*/ 2 w 3828"/>
                    <a:gd name="T7" fmla="*/ 599 h 859"/>
                    <a:gd name="T8" fmla="*/ 2 w 3828"/>
                    <a:gd name="T9" fmla="*/ 694 h 859"/>
                    <a:gd name="T10" fmla="*/ 1 w 3828"/>
                    <a:gd name="T11" fmla="*/ 857 h 859"/>
                    <a:gd name="T12" fmla="*/ 156 w 3828"/>
                    <a:gd name="T13" fmla="*/ 859 h 859"/>
                    <a:gd name="T14" fmla="*/ 298 w 3828"/>
                    <a:gd name="T15" fmla="*/ 857 h 859"/>
                    <a:gd name="T16" fmla="*/ 426 w 3828"/>
                    <a:gd name="T17" fmla="*/ 859 h 859"/>
                    <a:gd name="T18" fmla="*/ 624 w 3828"/>
                    <a:gd name="T19" fmla="*/ 857 h 859"/>
                    <a:gd name="T20" fmla="*/ 724 w 3828"/>
                    <a:gd name="T21" fmla="*/ 857 h 859"/>
                    <a:gd name="T22" fmla="*/ 923 w 3828"/>
                    <a:gd name="T23" fmla="*/ 859 h 859"/>
                    <a:gd name="T24" fmla="*/ 1065 w 3828"/>
                    <a:gd name="T25" fmla="*/ 857 h 859"/>
                    <a:gd name="T26" fmla="*/ 1192 w 3828"/>
                    <a:gd name="T27" fmla="*/ 859 h 859"/>
                    <a:gd name="T28" fmla="*/ 1391 w 3828"/>
                    <a:gd name="T29" fmla="*/ 857 h 859"/>
                    <a:gd name="T30" fmla="*/ 1491 w 3828"/>
                    <a:gd name="T31" fmla="*/ 857 h 859"/>
                    <a:gd name="T32" fmla="*/ 1689 w 3828"/>
                    <a:gd name="T33" fmla="*/ 859 h 859"/>
                    <a:gd name="T34" fmla="*/ 1831 w 3828"/>
                    <a:gd name="T35" fmla="*/ 857 h 859"/>
                    <a:gd name="T36" fmla="*/ 1959 w 3828"/>
                    <a:gd name="T37" fmla="*/ 859 h 859"/>
                    <a:gd name="T38" fmla="*/ 2158 w 3828"/>
                    <a:gd name="T39" fmla="*/ 857 h 859"/>
                    <a:gd name="T40" fmla="*/ 2257 w 3828"/>
                    <a:gd name="T41" fmla="*/ 857 h 859"/>
                    <a:gd name="T42" fmla="*/ 2456 w 3828"/>
                    <a:gd name="T43" fmla="*/ 859 h 859"/>
                    <a:gd name="T44" fmla="*/ 2598 w 3828"/>
                    <a:gd name="T45" fmla="*/ 857 h 859"/>
                    <a:gd name="T46" fmla="*/ 2726 w 3828"/>
                    <a:gd name="T47" fmla="*/ 859 h 859"/>
                    <a:gd name="T48" fmla="*/ 2925 w 3828"/>
                    <a:gd name="T49" fmla="*/ 857 h 859"/>
                    <a:gd name="T50" fmla="*/ 3024 w 3828"/>
                    <a:gd name="T51" fmla="*/ 857 h 859"/>
                    <a:gd name="T52" fmla="*/ 3223 w 3828"/>
                    <a:gd name="T53" fmla="*/ 859 h 859"/>
                    <a:gd name="T54" fmla="*/ 3365 w 3828"/>
                    <a:gd name="T55" fmla="*/ 857 h 859"/>
                    <a:gd name="T56" fmla="*/ 3493 w 3828"/>
                    <a:gd name="T57" fmla="*/ 859 h 859"/>
                    <a:gd name="T58" fmla="*/ 3691 w 3828"/>
                    <a:gd name="T59" fmla="*/ 857 h 859"/>
                    <a:gd name="T60" fmla="*/ 3791 w 3828"/>
                    <a:gd name="T61" fmla="*/ 857 h 859"/>
                    <a:gd name="T62" fmla="*/ 3828 w 3828"/>
                    <a:gd name="T63" fmla="*/ 703 h 859"/>
                    <a:gd name="T64" fmla="*/ 3826 w 3828"/>
                    <a:gd name="T65" fmla="*/ 567 h 859"/>
                    <a:gd name="T66" fmla="*/ 3828 w 3828"/>
                    <a:gd name="T67" fmla="*/ 444 h 859"/>
                    <a:gd name="T68" fmla="*/ 3826 w 3828"/>
                    <a:gd name="T69" fmla="*/ 254 h 859"/>
                    <a:gd name="T70" fmla="*/ 3826 w 3828"/>
                    <a:gd name="T71" fmla="*/ 159 h 859"/>
                    <a:gd name="T72" fmla="*/ 3794 w 3828"/>
                    <a:gd name="T73" fmla="*/ 0 h 859"/>
                    <a:gd name="T74" fmla="*/ 3652 w 3828"/>
                    <a:gd name="T75" fmla="*/ 2 h 859"/>
                    <a:gd name="T76" fmla="*/ 3524 w 3828"/>
                    <a:gd name="T77" fmla="*/ 0 h 859"/>
                    <a:gd name="T78" fmla="*/ 3325 w 3828"/>
                    <a:gd name="T79" fmla="*/ 2 h 859"/>
                    <a:gd name="T80" fmla="*/ 3226 w 3828"/>
                    <a:gd name="T81" fmla="*/ 2 h 859"/>
                    <a:gd name="T82" fmla="*/ 3027 w 3828"/>
                    <a:gd name="T83" fmla="*/ 0 h 859"/>
                    <a:gd name="T84" fmla="*/ 2885 w 3828"/>
                    <a:gd name="T85" fmla="*/ 2 h 859"/>
                    <a:gd name="T86" fmla="*/ 2758 w 3828"/>
                    <a:gd name="T87" fmla="*/ 0 h 859"/>
                    <a:gd name="T88" fmla="*/ 2559 w 3828"/>
                    <a:gd name="T89" fmla="*/ 2 h 859"/>
                    <a:gd name="T90" fmla="*/ 2459 w 3828"/>
                    <a:gd name="T91" fmla="*/ 2 h 859"/>
                    <a:gd name="T92" fmla="*/ 2261 w 3828"/>
                    <a:gd name="T93" fmla="*/ 0 h 859"/>
                    <a:gd name="T94" fmla="*/ 2119 w 3828"/>
                    <a:gd name="T95" fmla="*/ 2 h 859"/>
                    <a:gd name="T96" fmla="*/ 1991 w 3828"/>
                    <a:gd name="T97" fmla="*/ 0 h 859"/>
                    <a:gd name="T98" fmla="*/ 1792 w 3828"/>
                    <a:gd name="T99" fmla="*/ 2 h 859"/>
                    <a:gd name="T100" fmla="*/ 1693 w 3828"/>
                    <a:gd name="T101" fmla="*/ 2 h 859"/>
                    <a:gd name="T102" fmla="*/ 1494 w 3828"/>
                    <a:gd name="T103" fmla="*/ 0 h 859"/>
                    <a:gd name="T104" fmla="*/ 1352 w 3828"/>
                    <a:gd name="T105" fmla="*/ 2 h 859"/>
                    <a:gd name="T106" fmla="*/ 1224 w 3828"/>
                    <a:gd name="T107" fmla="*/ 0 h 859"/>
                    <a:gd name="T108" fmla="*/ 1025 w 3828"/>
                    <a:gd name="T109" fmla="*/ 2 h 859"/>
                    <a:gd name="T110" fmla="*/ 926 w 3828"/>
                    <a:gd name="T111" fmla="*/ 2 h 859"/>
                    <a:gd name="T112" fmla="*/ 727 w 3828"/>
                    <a:gd name="T113" fmla="*/ 0 h 859"/>
                    <a:gd name="T114" fmla="*/ 585 w 3828"/>
                    <a:gd name="T115" fmla="*/ 2 h 859"/>
                    <a:gd name="T116" fmla="*/ 457 w 3828"/>
                    <a:gd name="T117" fmla="*/ 0 h 859"/>
                    <a:gd name="T118" fmla="*/ 259 w 3828"/>
                    <a:gd name="T119" fmla="*/ 2 h 859"/>
                    <a:gd name="T120" fmla="*/ 159 w 3828"/>
                    <a:gd name="T121" fmla="*/ 2 h 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28" h="859">
                      <a:moveTo>
                        <a:pt x="2" y="1"/>
                      </a:moveTo>
                      <a:lnTo>
                        <a:pt x="2" y="28"/>
                      </a:lnTo>
                      <a:lnTo>
                        <a:pt x="0" y="28"/>
                      </a:lnTo>
                      <a:lnTo>
                        <a:pt x="0" y="1"/>
                      </a:lnTo>
                      <a:lnTo>
                        <a:pt x="2" y="1"/>
                      </a:lnTo>
                      <a:close/>
                      <a:moveTo>
                        <a:pt x="2" y="42"/>
                      </a:moveTo>
                      <a:lnTo>
                        <a:pt x="2" y="69"/>
                      </a:lnTo>
                      <a:lnTo>
                        <a:pt x="0" y="69"/>
                      </a:lnTo>
                      <a:lnTo>
                        <a:pt x="0" y="42"/>
                      </a:lnTo>
                      <a:lnTo>
                        <a:pt x="2" y="42"/>
                      </a:lnTo>
                      <a:close/>
                      <a:moveTo>
                        <a:pt x="2" y="82"/>
                      </a:moveTo>
                      <a:lnTo>
                        <a:pt x="2" y="110"/>
                      </a:lnTo>
                      <a:lnTo>
                        <a:pt x="0" y="110"/>
                      </a:lnTo>
                      <a:lnTo>
                        <a:pt x="0" y="82"/>
                      </a:lnTo>
                      <a:lnTo>
                        <a:pt x="2" y="82"/>
                      </a:lnTo>
                      <a:close/>
                      <a:moveTo>
                        <a:pt x="2" y="123"/>
                      </a:moveTo>
                      <a:lnTo>
                        <a:pt x="2" y="150"/>
                      </a:lnTo>
                      <a:lnTo>
                        <a:pt x="0" y="150"/>
                      </a:lnTo>
                      <a:lnTo>
                        <a:pt x="0" y="123"/>
                      </a:lnTo>
                      <a:lnTo>
                        <a:pt x="2" y="123"/>
                      </a:lnTo>
                      <a:close/>
                      <a:moveTo>
                        <a:pt x="2" y="164"/>
                      </a:moveTo>
                      <a:lnTo>
                        <a:pt x="2" y="191"/>
                      </a:lnTo>
                      <a:lnTo>
                        <a:pt x="0" y="191"/>
                      </a:lnTo>
                      <a:lnTo>
                        <a:pt x="0" y="164"/>
                      </a:lnTo>
                      <a:lnTo>
                        <a:pt x="2" y="164"/>
                      </a:lnTo>
                      <a:close/>
                      <a:moveTo>
                        <a:pt x="2" y="205"/>
                      </a:moveTo>
                      <a:lnTo>
                        <a:pt x="2" y="232"/>
                      </a:lnTo>
                      <a:lnTo>
                        <a:pt x="0" y="232"/>
                      </a:lnTo>
                      <a:lnTo>
                        <a:pt x="0" y="205"/>
                      </a:lnTo>
                      <a:lnTo>
                        <a:pt x="2" y="205"/>
                      </a:lnTo>
                      <a:close/>
                      <a:moveTo>
                        <a:pt x="2" y="245"/>
                      </a:moveTo>
                      <a:lnTo>
                        <a:pt x="2" y="273"/>
                      </a:lnTo>
                      <a:lnTo>
                        <a:pt x="0" y="273"/>
                      </a:lnTo>
                      <a:lnTo>
                        <a:pt x="0" y="245"/>
                      </a:lnTo>
                      <a:lnTo>
                        <a:pt x="2" y="245"/>
                      </a:lnTo>
                      <a:close/>
                      <a:moveTo>
                        <a:pt x="2" y="286"/>
                      </a:moveTo>
                      <a:lnTo>
                        <a:pt x="2" y="313"/>
                      </a:lnTo>
                      <a:lnTo>
                        <a:pt x="0" y="313"/>
                      </a:lnTo>
                      <a:lnTo>
                        <a:pt x="0" y="286"/>
                      </a:lnTo>
                      <a:lnTo>
                        <a:pt x="2" y="286"/>
                      </a:lnTo>
                      <a:close/>
                      <a:moveTo>
                        <a:pt x="2" y="327"/>
                      </a:moveTo>
                      <a:lnTo>
                        <a:pt x="2" y="354"/>
                      </a:lnTo>
                      <a:lnTo>
                        <a:pt x="0" y="354"/>
                      </a:lnTo>
                      <a:lnTo>
                        <a:pt x="0" y="327"/>
                      </a:lnTo>
                      <a:lnTo>
                        <a:pt x="2" y="327"/>
                      </a:lnTo>
                      <a:close/>
                      <a:moveTo>
                        <a:pt x="2" y="368"/>
                      </a:moveTo>
                      <a:lnTo>
                        <a:pt x="2" y="395"/>
                      </a:lnTo>
                      <a:lnTo>
                        <a:pt x="0" y="395"/>
                      </a:lnTo>
                      <a:lnTo>
                        <a:pt x="0" y="368"/>
                      </a:lnTo>
                      <a:lnTo>
                        <a:pt x="2" y="368"/>
                      </a:lnTo>
                      <a:close/>
                      <a:moveTo>
                        <a:pt x="2" y="408"/>
                      </a:moveTo>
                      <a:lnTo>
                        <a:pt x="2" y="436"/>
                      </a:lnTo>
                      <a:lnTo>
                        <a:pt x="0" y="436"/>
                      </a:lnTo>
                      <a:lnTo>
                        <a:pt x="0" y="408"/>
                      </a:lnTo>
                      <a:lnTo>
                        <a:pt x="2" y="408"/>
                      </a:lnTo>
                      <a:close/>
                      <a:moveTo>
                        <a:pt x="2" y="449"/>
                      </a:moveTo>
                      <a:lnTo>
                        <a:pt x="2" y="476"/>
                      </a:lnTo>
                      <a:lnTo>
                        <a:pt x="0" y="476"/>
                      </a:lnTo>
                      <a:lnTo>
                        <a:pt x="0" y="449"/>
                      </a:lnTo>
                      <a:lnTo>
                        <a:pt x="2" y="449"/>
                      </a:lnTo>
                      <a:close/>
                      <a:moveTo>
                        <a:pt x="2" y="490"/>
                      </a:moveTo>
                      <a:lnTo>
                        <a:pt x="2" y="517"/>
                      </a:lnTo>
                      <a:lnTo>
                        <a:pt x="0" y="517"/>
                      </a:lnTo>
                      <a:lnTo>
                        <a:pt x="0" y="490"/>
                      </a:lnTo>
                      <a:lnTo>
                        <a:pt x="2" y="490"/>
                      </a:lnTo>
                      <a:close/>
                      <a:moveTo>
                        <a:pt x="2" y="531"/>
                      </a:moveTo>
                      <a:lnTo>
                        <a:pt x="2" y="558"/>
                      </a:lnTo>
                      <a:lnTo>
                        <a:pt x="0" y="558"/>
                      </a:lnTo>
                      <a:lnTo>
                        <a:pt x="0" y="531"/>
                      </a:lnTo>
                      <a:lnTo>
                        <a:pt x="2" y="531"/>
                      </a:lnTo>
                      <a:close/>
                      <a:moveTo>
                        <a:pt x="2" y="571"/>
                      </a:moveTo>
                      <a:lnTo>
                        <a:pt x="2" y="599"/>
                      </a:lnTo>
                      <a:lnTo>
                        <a:pt x="0" y="599"/>
                      </a:lnTo>
                      <a:lnTo>
                        <a:pt x="0" y="571"/>
                      </a:lnTo>
                      <a:lnTo>
                        <a:pt x="2" y="571"/>
                      </a:lnTo>
                      <a:close/>
                      <a:moveTo>
                        <a:pt x="2" y="612"/>
                      </a:moveTo>
                      <a:lnTo>
                        <a:pt x="2" y="640"/>
                      </a:lnTo>
                      <a:lnTo>
                        <a:pt x="0" y="640"/>
                      </a:lnTo>
                      <a:lnTo>
                        <a:pt x="0" y="612"/>
                      </a:lnTo>
                      <a:lnTo>
                        <a:pt x="2" y="612"/>
                      </a:lnTo>
                      <a:close/>
                      <a:moveTo>
                        <a:pt x="2" y="653"/>
                      </a:moveTo>
                      <a:lnTo>
                        <a:pt x="2" y="680"/>
                      </a:lnTo>
                      <a:lnTo>
                        <a:pt x="0" y="680"/>
                      </a:lnTo>
                      <a:lnTo>
                        <a:pt x="0" y="653"/>
                      </a:lnTo>
                      <a:lnTo>
                        <a:pt x="2" y="653"/>
                      </a:lnTo>
                      <a:close/>
                      <a:moveTo>
                        <a:pt x="2" y="694"/>
                      </a:moveTo>
                      <a:lnTo>
                        <a:pt x="2" y="721"/>
                      </a:lnTo>
                      <a:lnTo>
                        <a:pt x="0" y="721"/>
                      </a:lnTo>
                      <a:lnTo>
                        <a:pt x="0" y="694"/>
                      </a:lnTo>
                      <a:lnTo>
                        <a:pt x="2" y="694"/>
                      </a:lnTo>
                      <a:close/>
                      <a:moveTo>
                        <a:pt x="2" y="735"/>
                      </a:moveTo>
                      <a:lnTo>
                        <a:pt x="2" y="762"/>
                      </a:lnTo>
                      <a:lnTo>
                        <a:pt x="0" y="762"/>
                      </a:lnTo>
                      <a:lnTo>
                        <a:pt x="0" y="735"/>
                      </a:lnTo>
                      <a:lnTo>
                        <a:pt x="2" y="735"/>
                      </a:lnTo>
                      <a:close/>
                      <a:moveTo>
                        <a:pt x="2" y="775"/>
                      </a:moveTo>
                      <a:lnTo>
                        <a:pt x="2" y="803"/>
                      </a:lnTo>
                      <a:lnTo>
                        <a:pt x="0" y="803"/>
                      </a:lnTo>
                      <a:lnTo>
                        <a:pt x="0" y="775"/>
                      </a:lnTo>
                      <a:lnTo>
                        <a:pt x="2" y="775"/>
                      </a:lnTo>
                      <a:close/>
                      <a:moveTo>
                        <a:pt x="2" y="816"/>
                      </a:moveTo>
                      <a:lnTo>
                        <a:pt x="2" y="843"/>
                      </a:lnTo>
                      <a:lnTo>
                        <a:pt x="0" y="843"/>
                      </a:lnTo>
                      <a:lnTo>
                        <a:pt x="0" y="816"/>
                      </a:lnTo>
                      <a:lnTo>
                        <a:pt x="2" y="816"/>
                      </a:lnTo>
                      <a:close/>
                      <a:moveTo>
                        <a:pt x="2" y="857"/>
                      </a:moveTo>
                      <a:lnTo>
                        <a:pt x="2" y="858"/>
                      </a:lnTo>
                      <a:lnTo>
                        <a:pt x="1" y="857"/>
                      </a:lnTo>
                      <a:lnTo>
                        <a:pt x="28" y="857"/>
                      </a:lnTo>
                      <a:lnTo>
                        <a:pt x="28" y="859"/>
                      </a:lnTo>
                      <a:lnTo>
                        <a:pt x="0" y="859"/>
                      </a:lnTo>
                      <a:lnTo>
                        <a:pt x="0" y="857"/>
                      </a:lnTo>
                      <a:lnTo>
                        <a:pt x="2" y="857"/>
                      </a:lnTo>
                      <a:close/>
                      <a:moveTo>
                        <a:pt x="42" y="857"/>
                      </a:moveTo>
                      <a:lnTo>
                        <a:pt x="71" y="857"/>
                      </a:lnTo>
                      <a:lnTo>
                        <a:pt x="71" y="859"/>
                      </a:lnTo>
                      <a:lnTo>
                        <a:pt x="42" y="859"/>
                      </a:lnTo>
                      <a:lnTo>
                        <a:pt x="42" y="857"/>
                      </a:lnTo>
                      <a:close/>
                      <a:moveTo>
                        <a:pt x="85" y="857"/>
                      </a:moveTo>
                      <a:lnTo>
                        <a:pt x="113" y="857"/>
                      </a:lnTo>
                      <a:lnTo>
                        <a:pt x="113" y="859"/>
                      </a:lnTo>
                      <a:lnTo>
                        <a:pt x="85" y="859"/>
                      </a:lnTo>
                      <a:lnTo>
                        <a:pt x="85" y="857"/>
                      </a:lnTo>
                      <a:close/>
                      <a:moveTo>
                        <a:pt x="128" y="857"/>
                      </a:moveTo>
                      <a:lnTo>
                        <a:pt x="156" y="857"/>
                      </a:lnTo>
                      <a:lnTo>
                        <a:pt x="156" y="859"/>
                      </a:lnTo>
                      <a:lnTo>
                        <a:pt x="128" y="859"/>
                      </a:lnTo>
                      <a:lnTo>
                        <a:pt x="128" y="857"/>
                      </a:lnTo>
                      <a:close/>
                      <a:moveTo>
                        <a:pt x="170" y="857"/>
                      </a:moveTo>
                      <a:lnTo>
                        <a:pt x="198" y="857"/>
                      </a:lnTo>
                      <a:lnTo>
                        <a:pt x="198" y="859"/>
                      </a:lnTo>
                      <a:lnTo>
                        <a:pt x="170" y="859"/>
                      </a:lnTo>
                      <a:lnTo>
                        <a:pt x="170" y="857"/>
                      </a:lnTo>
                      <a:close/>
                      <a:moveTo>
                        <a:pt x="213" y="857"/>
                      </a:moveTo>
                      <a:lnTo>
                        <a:pt x="241" y="857"/>
                      </a:lnTo>
                      <a:lnTo>
                        <a:pt x="241" y="859"/>
                      </a:lnTo>
                      <a:lnTo>
                        <a:pt x="213" y="859"/>
                      </a:lnTo>
                      <a:lnTo>
                        <a:pt x="213" y="857"/>
                      </a:lnTo>
                      <a:close/>
                      <a:moveTo>
                        <a:pt x="255" y="857"/>
                      </a:moveTo>
                      <a:lnTo>
                        <a:pt x="284" y="857"/>
                      </a:lnTo>
                      <a:lnTo>
                        <a:pt x="284" y="859"/>
                      </a:lnTo>
                      <a:lnTo>
                        <a:pt x="255" y="859"/>
                      </a:lnTo>
                      <a:lnTo>
                        <a:pt x="255" y="857"/>
                      </a:lnTo>
                      <a:close/>
                      <a:moveTo>
                        <a:pt x="298" y="857"/>
                      </a:moveTo>
                      <a:lnTo>
                        <a:pt x="326" y="857"/>
                      </a:lnTo>
                      <a:lnTo>
                        <a:pt x="326" y="859"/>
                      </a:lnTo>
                      <a:lnTo>
                        <a:pt x="298" y="859"/>
                      </a:lnTo>
                      <a:lnTo>
                        <a:pt x="298" y="857"/>
                      </a:lnTo>
                      <a:close/>
                      <a:moveTo>
                        <a:pt x="341" y="857"/>
                      </a:moveTo>
                      <a:lnTo>
                        <a:pt x="369" y="857"/>
                      </a:lnTo>
                      <a:lnTo>
                        <a:pt x="369" y="859"/>
                      </a:lnTo>
                      <a:lnTo>
                        <a:pt x="341" y="859"/>
                      </a:lnTo>
                      <a:lnTo>
                        <a:pt x="341" y="857"/>
                      </a:lnTo>
                      <a:close/>
                      <a:moveTo>
                        <a:pt x="383" y="857"/>
                      </a:moveTo>
                      <a:lnTo>
                        <a:pt x="411" y="857"/>
                      </a:lnTo>
                      <a:lnTo>
                        <a:pt x="411" y="859"/>
                      </a:lnTo>
                      <a:lnTo>
                        <a:pt x="383" y="859"/>
                      </a:lnTo>
                      <a:lnTo>
                        <a:pt x="383" y="857"/>
                      </a:lnTo>
                      <a:close/>
                      <a:moveTo>
                        <a:pt x="426" y="857"/>
                      </a:moveTo>
                      <a:lnTo>
                        <a:pt x="454" y="857"/>
                      </a:lnTo>
                      <a:lnTo>
                        <a:pt x="454" y="859"/>
                      </a:lnTo>
                      <a:lnTo>
                        <a:pt x="426" y="859"/>
                      </a:lnTo>
                      <a:lnTo>
                        <a:pt x="426" y="857"/>
                      </a:lnTo>
                      <a:close/>
                      <a:moveTo>
                        <a:pt x="468" y="857"/>
                      </a:moveTo>
                      <a:lnTo>
                        <a:pt x="497" y="857"/>
                      </a:lnTo>
                      <a:lnTo>
                        <a:pt x="497" y="859"/>
                      </a:lnTo>
                      <a:lnTo>
                        <a:pt x="468" y="859"/>
                      </a:lnTo>
                      <a:lnTo>
                        <a:pt x="468" y="857"/>
                      </a:lnTo>
                      <a:close/>
                      <a:moveTo>
                        <a:pt x="511" y="857"/>
                      </a:moveTo>
                      <a:lnTo>
                        <a:pt x="539" y="857"/>
                      </a:lnTo>
                      <a:lnTo>
                        <a:pt x="539" y="859"/>
                      </a:lnTo>
                      <a:lnTo>
                        <a:pt x="511" y="859"/>
                      </a:lnTo>
                      <a:lnTo>
                        <a:pt x="511" y="857"/>
                      </a:lnTo>
                      <a:close/>
                      <a:moveTo>
                        <a:pt x="554" y="857"/>
                      </a:moveTo>
                      <a:lnTo>
                        <a:pt x="582" y="857"/>
                      </a:lnTo>
                      <a:lnTo>
                        <a:pt x="582" y="859"/>
                      </a:lnTo>
                      <a:lnTo>
                        <a:pt x="554" y="859"/>
                      </a:lnTo>
                      <a:lnTo>
                        <a:pt x="554" y="857"/>
                      </a:lnTo>
                      <a:close/>
                      <a:moveTo>
                        <a:pt x="596" y="857"/>
                      </a:moveTo>
                      <a:lnTo>
                        <a:pt x="624" y="857"/>
                      </a:lnTo>
                      <a:lnTo>
                        <a:pt x="624" y="859"/>
                      </a:lnTo>
                      <a:lnTo>
                        <a:pt x="596" y="859"/>
                      </a:lnTo>
                      <a:lnTo>
                        <a:pt x="596" y="857"/>
                      </a:lnTo>
                      <a:close/>
                      <a:moveTo>
                        <a:pt x="639" y="857"/>
                      </a:moveTo>
                      <a:lnTo>
                        <a:pt x="667" y="857"/>
                      </a:lnTo>
                      <a:lnTo>
                        <a:pt x="667" y="859"/>
                      </a:lnTo>
                      <a:lnTo>
                        <a:pt x="639" y="859"/>
                      </a:lnTo>
                      <a:lnTo>
                        <a:pt x="639" y="857"/>
                      </a:lnTo>
                      <a:close/>
                      <a:moveTo>
                        <a:pt x="681" y="857"/>
                      </a:moveTo>
                      <a:lnTo>
                        <a:pt x="710" y="857"/>
                      </a:lnTo>
                      <a:lnTo>
                        <a:pt x="710" y="859"/>
                      </a:lnTo>
                      <a:lnTo>
                        <a:pt x="681" y="859"/>
                      </a:lnTo>
                      <a:lnTo>
                        <a:pt x="681" y="857"/>
                      </a:lnTo>
                      <a:close/>
                      <a:moveTo>
                        <a:pt x="724" y="857"/>
                      </a:moveTo>
                      <a:lnTo>
                        <a:pt x="752" y="857"/>
                      </a:lnTo>
                      <a:lnTo>
                        <a:pt x="752" y="859"/>
                      </a:lnTo>
                      <a:lnTo>
                        <a:pt x="724" y="859"/>
                      </a:lnTo>
                      <a:lnTo>
                        <a:pt x="724" y="857"/>
                      </a:lnTo>
                      <a:close/>
                      <a:moveTo>
                        <a:pt x="767" y="857"/>
                      </a:moveTo>
                      <a:lnTo>
                        <a:pt x="795" y="857"/>
                      </a:lnTo>
                      <a:lnTo>
                        <a:pt x="795" y="859"/>
                      </a:lnTo>
                      <a:lnTo>
                        <a:pt x="767" y="859"/>
                      </a:lnTo>
                      <a:lnTo>
                        <a:pt x="767" y="857"/>
                      </a:lnTo>
                      <a:close/>
                      <a:moveTo>
                        <a:pt x="809" y="857"/>
                      </a:moveTo>
                      <a:lnTo>
                        <a:pt x="837" y="857"/>
                      </a:lnTo>
                      <a:lnTo>
                        <a:pt x="837" y="859"/>
                      </a:lnTo>
                      <a:lnTo>
                        <a:pt x="809" y="859"/>
                      </a:lnTo>
                      <a:lnTo>
                        <a:pt x="809" y="857"/>
                      </a:lnTo>
                      <a:close/>
                      <a:moveTo>
                        <a:pt x="852" y="857"/>
                      </a:moveTo>
                      <a:lnTo>
                        <a:pt x="880" y="857"/>
                      </a:lnTo>
                      <a:lnTo>
                        <a:pt x="880" y="859"/>
                      </a:lnTo>
                      <a:lnTo>
                        <a:pt x="852" y="859"/>
                      </a:lnTo>
                      <a:lnTo>
                        <a:pt x="852" y="857"/>
                      </a:lnTo>
                      <a:close/>
                      <a:moveTo>
                        <a:pt x="894" y="857"/>
                      </a:moveTo>
                      <a:lnTo>
                        <a:pt x="923" y="857"/>
                      </a:lnTo>
                      <a:lnTo>
                        <a:pt x="923" y="859"/>
                      </a:lnTo>
                      <a:lnTo>
                        <a:pt x="894" y="859"/>
                      </a:lnTo>
                      <a:lnTo>
                        <a:pt x="894" y="857"/>
                      </a:lnTo>
                      <a:close/>
                      <a:moveTo>
                        <a:pt x="937" y="857"/>
                      </a:moveTo>
                      <a:lnTo>
                        <a:pt x="965" y="857"/>
                      </a:lnTo>
                      <a:lnTo>
                        <a:pt x="965" y="859"/>
                      </a:lnTo>
                      <a:lnTo>
                        <a:pt x="937" y="859"/>
                      </a:lnTo>
                      <a:lnTo>
                        <a:pt x="937" y="857"/>
                      </a:lnTo>
                      <a:close/>
                      <a:moveTo>
                        <a:pt x="980" y="857"/>
                      </a:moveTo>
                      <a:lnTo>
                        <a:pt x="1008" y="857"/>
                      </a:lnTo>
                      <a:lnTo>
                        <a:pt x="1008" y="859"/>
                      </a:lnTo>
                      <a:lnTo>
                        <a:pt x="980" y="859"/>
                      </a:lnTo>
                      <a:lnTo>
                        <a:pt x="980" y="857"/>
                      </a:lnTo>
                      <a:close/>
                      <a:moveTo>
                        <a:pt x="1022" y="857"/>
                      </a:moveTo>
                      <a:lnTo>
                        <a:pt x="1050" y="857"/>
                      </a:lnTo>
                      <a:lnTo>
                        <a:pt x="1050" y="859"/>
                      </a:lnTo>
                      <a:lnTo>
                        <a:pt x="1022" y="859"/>
                      </a:lnTo>
                      <a:lnTo>
                        <a:pt x="1022" y="857"/>
                      </a:lnTo>
                      <a:close/>
                      <a:moveTo>
                        <a:pt x="1065" y="857"/>
                      </a:moveTo>
                      <a:lnTo>
                        <a:pt x="1093" y="857"/>
                      </a:lnTo>
                      <a:lnTo>
                        <a:pt x="1093" y="859"/>
                      </a:lnTo>
                      <a:lnTo>
                        <a:pt x="1065" y="859"/>
                      </a:lnTo>
                      <a:lnTo>
                        <a:pt x="1065" y="857"/>
                      </a:lnTo>
                      <a:close/>
                      <a:moveTo>
                        <a:pt x="1107" y="857"/>
                      </a:moveTo>
                      <a:lnTo>
                        <a:pt x="1136" y="857"/>
                      </a:lnTo>
                      <a:lnTo>
                        <a:pt x="1136" y="859"/>
                      </a:lnTo>
                      <a:lnTo>
                        <a:pt x="1107" y="859"/>
                      </a:lnTo>
                      <a:lnTo>
                        <a:pt x="1107" y="857"/>
                      </a:lnTo>
                      <a:close/>
                      <a:moveTo>
                        <a:pt x="1150" y="857"/>
                      </a:moveTo>
                      <a:lnTo>
                        <a:pt x="1178" y="857"/>
                      </a:lnTo>
                      <a:lnTo>
                        <a:pt x="1178" y="859"/>
                      </a:lnTo>
                      <a:lnTo>
                        <a:pt x="1150" y="859"/>
                      </a:lnTo>
                      <a:lnTo>
                        <a:pt x="1150" y="857"/>
                      </a:lnTo>
                      <a:close/>
                      <a:moveTo>
                        <a:pt x="1192" y="857"/>
                      </a:moveTo>
                      <a:lnTo>
                        <a:pt x="1221" y="857"/>
                      </a:lnTo>
                      <a:lnTo>
                        <a:pt x="1221" y="859"/>
                      </a:lnTo>
                      <a:lnTo>
                        <a:pt x="1192" y="859"/>
                      </a:lnTo>
                      <a:lnTo>
                        <a:pt x="1192" y="857"/>
                      </a:lnTo>
                      <a:close/>
                      <a:moveTo>
                        <a:pt x="1235" y="857"/>
                      </a:moveTo>
                      <a:lnTo>
                        <a:pt x="1263" y="857"/>
                      </a:lnTo>
                      <a:lnTo>
                        <a:pt x="1263" y="859"/>
                      </a:lnTo>
                      <a:lnTo>
                        <a:pt x="1235" y="859"/>
                      </a:lnTo>
                      <a:lnTo>
                        <a:pt x="1235" y="857"/>
                      </a:lnTo>
                      <a:close/>
                      <a:moveTo>
                        <a:pt x="1278" y="857"/>
                      </a:moveTo>
                      <a:lnTo>
                        <a:pt x="1306" y="857"/>
                      </a:lnTo>
                      <a:lnTo>
                        <a:pt x="1306" y="859"/>
                      </a:lnTo>
                      <a:lnTo>
                        <a:pt x="1278" y="859"/>
                      </a:lnTo>
                      <a:lnTo>
                        <a:pt x="1278" y="857"/>
                      </a:lnTo>
                      <a:close/>
                      <a:moveTo>
                        <a:pt x="1320" y="857"/>
                      </a:moveTo>
                      <a:lnTo>
                        <a:pt x="1348" y="857"/>
                      </a:lnTo>
                      <a:lnTo>
                        <a:pt x="1348" y="859"/>
                      </a:lnTo>
                      <a:lnTo>
                        <a:pt x="1320" y="859"/>
                      </a:lnTo>
                      <a:lnTo>
                        <a:pt x="1320" y="857"/>
                      </a:lnTo>
                      <a:close/>
                      <a:moveTo>
                        <a:pt x="1363" y="857"/>
                      </a:moveTo>
                      <a:lnTo>
                        <a:pt x="1391" y="857"/>
                      </a:lnTo>
                      <a:lnTo>
                        <a:pt x="1391" y="859"/>
                      </a:lnTo>
                      <a:lnTo>
                        <a:pt x="1363" y="859"/>
                      </a:lnTo>
                      <a:lnTo>
                        <a:pt x="1363" y="857"/>
                      </a:lnTo>
                      <a:close/>
                      <a:moveTo>
                        <a:pt x="1405" y="857"/>
                      </a:moveTo>
                      <a:lnTo>
                        <a:pt x="1434" y="857"/>
                      </a:lnTo>
                      <a:lnTo>
                        <a:pt x="1434" y="859"/>
                      </a:lnTo>
                      <a:lnTo>
                        <a:pt x="1405" y="859"/>
                      </a:lnTo>
                      <a:lnTo>
                        <a:pt x="1405" y="857"/>
                      </a:lnTo>
                      <a:close/>
                      <a:moveTo>
                        <a:pt x="1448" y="857"/>
                      </a:moveTo>
                      <a:lnTo>
                        <a:pt x="1476" y="857"/>
                      </a:lnTo>
                      <a:lnTo>
                        <a:pt x="1476" y="859"/>
                      </a:lnTo>
                      <a:lnTo>
                        <a:pt x="1448" y="859"/>
                      </a:lnTo>
                      <a:lnTo>
                        <a:pt x="1448" y="857"/>
                      </a:lnTo>
                      <a:close/>
                      <a:moveTo>
                        <a:pt x="1491" y="857"/>
                      </a:moveTo>
                      <a:lnTo>
                        <a:pt x="1519" y="857"/>
                      </a:lnTo>
                      <a:lnTo>
                        <a:pt x="1519" y="859"/>
                      </a:lnTo>
                      <a:lnTo>
                        <a:pt x="1491" y="859"/>
                      </a:lnTo>
                      <a:lnTo>
                        <a:pt x="1491" y="857"/>
                      </a:lnTo>
                      <a:close/>
                      <a:moveTo>
                        <a:pt x="1533" y="857"/>
                      </a:moveTo>
                      <a:lnTo>
                        <a:pt x="1561" y="857"/>
                      </a:lnTo>
                      <a:lnTo>
                        <a:pt x="1561" y="859"/>
                      </a:lnTo>
                      <a:lnTo>
                        <a:pt x="1533" y="859"/>
                      </a:lnTo>
                      <a:lnTo>
                        <a:pt x="1533" y="857"/>
                      </a:lnTo>
                      <a:close/>
                      <a:moveTo>
                        <a:pt x="1576" y="857"/>
                      </a:moveTo>
                      <a:lnTo>
                        <a:pt x="1604" y="857"/>
                      </a:lnTo>
                      <a:lnTo>
                        <a:pt x="1604" y="859"/>
                      </a:lnTo>
                      <a:lnTo>
                        <a:pt x="1576" y="859"/>
                      </a:lnTo>
                      <a:lnTo>
                        <a:pt x="1576" y="857"/>
                      </a:lnTo>
                      <a:close/>
                      <a:moveTo>
                        <a:pt x="1618" y="857"/>
                      </a:moveTo>
                      <a:lnTo>
                        <a:pt x="1647" y="857"/>
                      </a:lnTo>
                      <a:lnTo>
                        <a:pt x="1647" y="859"/>
                      </a:lnTo>
                      <a:lnTo>
                        <a:pt x="1618" y="859"/>
                      </a:lnTo>
                      <a:lnTo>
                        <a:pt x="1618" y="857"/>
                      </a:lnTo>
                      <a:close/>
                      <a:moveTo>
                        <a:pt x="1661" y="857"/>
                      </a:moveTo>
                      <a:lnTo>
                        <a:pt x="1689" y="857"/>
                      </a:lnTo>
                      <a:lnTo>
                        <a:pt x="1689" y="859"/>
                      </a:lnTo>
                      <a:lnTo>
                        <a:pt x="1661" y="859"/>
                      </a:lnTo>
                      <a:lnTo>
                        <a:pt x="1661" y="857"/>
                      </a:lnTo>
                      <a:close/>
                      <a:moveTo>
                        <a:pt x="1704" y="857"/>
                      </a:moveTo>
                      <a:lnTo>
                        <a:pt x="1732" y="857"/>
                      </a:lnTo>
                      <a:lnTo>
                        <a:pt x="1732" y="859"/>
                      </a:lnTo>
                      <a:lnTo>
                        <a:pt x="1704" y="859"/>
                      </a:lnTo>
                      <a:lnTo>
                        <a:pt x="1704" y="857"/>
                      </a:lnTo>
                      <a:close/>
                      <a:moveTo>
                        <a:pt x="1746" y="857"/>
                      </a:moveTo>
                      <a:lnTo>
                        <a:pt x="1774" y="857"/>
                      </a:lnTo>
                      <a:lnTo>
                        <a:pt x="1774" y="859"/>
                      </a:lnTo>
                      <a:lnTo>
                        <a:pt x="1746" y="859"/>
                      </a:lnTo>
                      <a:lnTo>
                        <a:pt x="1746" y="857"/>
                      </a:lnTo>
                      <a:close/>
                      <a:moveTo>
                        <a:pt x="1789" y="857"/>
                      </a:moveTo>
                      <a:lnTo>
                        <a:pt x="1817" y="857"/>
                      </a:lnTo>
                      <a:lnTo>
                        <a:pt x="1817" y="859"/>
                      </a:lnTo>
                      <a:lnTo>
                        <a:pt x="1789" y="859"/>
                      </a:lnTo>
                      <a:lnTo>
                        <a:pt x="1789" y="857"/>
                      </a:lnTo>
                      <a:close/>
                      <a:moveTo>
                        <a:pt x="1831" y="857"/>
                      </a:moveTo>
                      <a:lnTo>
                        <a:pt x="1860" y="857"/>
                      </a:lnTo>
                      <a:lnTo>
                        <a:pt x="1860" y="859"/>
                      </a:lnTo>
                      <a:lnTo>
                        <a:pt x="1831" y="859"/>
                      </a:lnTo>
                      <a:lnTo>
                        <a:pt x="1831" y="857"/>
                      </a:lnTo>
                      <a:close/>
                      <a:moveTo>
                        <a:pt x="1874" y="857"/>
                      </a:moveTo>
                      <a:lnTo>
                        <a:pt x="1902" y="857"/>
                      </a:lnTo>
                      <a:lnTo>
                        <a:pt x="1902" y="859"/>
                      </a:lnTo>
                      <a:lnTo>
                        <a:pt x="1874" y="859"/>
                      </a:lnTo>
                      <a:lnTo>
                        <a:pt x="1874" y="857"/>
                      </a:lnTo>
                      <a:close/>
                      <a:moveTo>
                        <a:pt x="1917" y="857"/>
                      </a:moveTo>
                      <a:lnTo>
                        <a:pt x="1945" y="857"/>
                      </a:lnTo>
                      <a:lnTo>
                        <a:pt x="1945" y="859"/>
                      </a:lnTo>
                      <a:lnTo>
                        <a:pt x="1917" y="859"/>
                      </a:lnTo>
                      <a:lnTo>
                        <a:pt x="1917" y="857"/>
                      </a:lnTo>
                      <a:close/>
                      <a:moveTo>
                        <a:pt x="1959" y="857"/>
                      </a:moveTo>
                      <a:lnTo>
                        <a:pt x="1987" y="857"/>
                      </a:lnTo>
                      <a:lnTo>
                        <a:pt x="1987" y="859"/>
                      </a:lnTo>
                      <a:lnTo>
                        <a:pt x="1959" y="859"/>
                      </a:lnTo>
                      <a:lnTo>
                        <a:pt x="1959" y="857"/>
                      </a:lnTo>
                      <a:close/>
                      <a:moveTo>
                        <a:pt x="2002" y="857"/>
                      </a:moveTo>
                      <a:lnTo>
                        <a:pt x="2030" y="857"/>
                      </a:lnTo>
                      <a:lnTo>
                        <a:pt x="2030" y="859"/>
                      </a:lnTo>
                      <a:lnTo>
                        <a:pt x="2002" y="859"/>
                      </a:lnTo>
                      <a:lnTo>
                        <a:pt x="2002" y="857"/>
                      </a:lnTo>
                      <a:close/>
                      <a:moveTo>
                        <a:pt x="2044" y="857"/>
                      </a:moveTo>
                      <a:lnTo>
                        <a:pt x="2073" y="857"/>
                      </a:lnTo>
                      <a:lnTo>
                        <a:pt x="2073" y="859"/>
                      </a:lnTo>
                      <a:lnTo>
                        <a:pt x="2044" y="859"/>
                      </a:lnTo>
                      <a:lnTo>
                        <a:pt x="2044" y="857"/>
                      </a:lnTo>
                      <a:close/>
                      <a:moveTo>
                        <a:pt x="2087" y="857"/>
                      </a:moveTo>
                      <a:lnTo>
                        <a:pt x="2115" y="857"/>
                      </a:lnTo>
                      <a:lnTo>
                        <a:pt x="2115" y="859"/>
                      </a:lnTo>
                      <a:lnTo>
                        <a:pt x="2087" y="859"/>
                      </a:lnTo>
                      <a:lnTo>
                        <a:pt x="2087" y="857"/>
                      </a:lnTo>
                      <a:close/>
                      <a:moveTo>
                        <a:pt x="2130" y="857"/>
                      </a:moveTo>
                      <a:lnTo>
                        <a:pt x="2158" y="857"/>
                      </a:lnTo>
                      <a:lnTo>
                        <a:pt x="2158" y="859"/>
                      </a:lnTo>
                      <a:lnTo>
                        <a:pt x="2130" y="859"/>
                      </a:lnTo>
                      <a:lnTo>
                        <a:pt x="2130" y="857"/>
                      </a:lnTo>
                      <a:close/>
                      <a:moveTo>
                        <a:pt x="2172" y="857"/>
                      </a:moveTo>
                      <a:lnTo>
                        <a:pt x="2200" y="857"/>
                      </a:lnTo>
                      <a:lnTo>
                        <a:pt x="2200" y="859"/>
                      </a:lnTo>
                      <a:lnTo>
                        <a:pt x="2172" y="859"/>
                      </a:lnTo>
                      <a:lnTo>
                        <a:pt x="2172" y="857"/>
                      </a:lnTo>
                      <a:close/>
                      <a:moveTo>
                        <a:pt x="2215" y="857"/>
                      </a:moveTo>
                      <a:lnTo>
                        <a:pt x="2243" y="857"/>
                      </a:lnTo>
                      <a:lnTo>
                        <a:pt x="2243" y="859"/>
                      </a:lnTo>
                      <a:lnTo>
                        <a:pt x="2215" y="859"/>
                      </a:lnTo>
                      <a:lnTo>
                        <a:pt x="2215" y="857"/>
                      </a:lnTo>
                      <a:close/>
                      <a:moveTo>
                        <a:pt x="2257" y="857"/>
                      </a:moveTo>
                      <a:lnTo>
                        <a:pt x="2286" y="857"/>
                      </a:lnTo>
                      <a:lnTo>
                        <a:pt x="2286" y="859"/>
                      </a:lnTo>
                      <a:lnTo>
                        <a:pt x="2257" y="859"/>
                      </a:lnTo>
                      <a:lnTo>
                        <a:pt x="2257" y="857"/>
                      </a:lnTo>
                      <a:close/>
                      <a:moveTo>
                        <a:pt x="2300" y="857"/>
                      </a:moveTo>
                      <a:lnTo>
                        <a:pt x="2328" y="857"/>
                      </a:lnTo>
                      <a:lnTo>
                        <a:pt x="2328" y="859"/>
                      </a:lnTo>
                      <a:lnTo>
                        <a:pt x="2300" y="859"/>
                      </a:lnTo>
                      <a:lnTo>
                        <a:pt x="2300" y="857"/>
                      </a:lnTo>
                      <a:close/>
                      <a:moveTo>
                        <a:pt x="2343" y="857"/>
                      </a:moveTo>
                      <a:lnTo>
                        <a:pt x="2371" y="857"/>
                      </a:lnTo>
                      <a:lnTo>
                        <a:pt x="2371" y="859"/>
                      </a:lnTo>
                      <a:lnTo>
                        <a:pt x="2343" y="859"/>
                      </a:lnTo>
                      <a:lnTo>
                        <a:pt x="2343" y="857"/>
                      </a:lnTo>
                      <a:close/>
                      <a:moveTo>
                        <a:pt x="2385" y="857"/>
                      </a:moveTo>
                      <a:lnTo>
                        <a:pt x="2413" y="857"/>
                      </a:lnTo>
                      <a:lnTo>
                        <a:pt x="2413" y="859"/>
                      </a:lnTo>
                      <a:lnTo>
                        <a:pt x="2385" y="859"/>
                      </a:lnTo>
                      <a:lnTo>
                        <a:pt x="2385" y="857"/>
                      </a:lnTo>
                      <a:close/>
                      <a:moveTo>
                        <a:pt x="2428" y="857"/>
                      </a:moveTo>
                      <a:lnTo>
                        <a:pt x="2456" y="857"/>
                      </a:lnTo>
                      <a:lnTo>
                        <a:pt x="2456" y="859"/>
                      </a:lnTo>
                      <a:lnTo>
                        <a:pt x="2428" y="859"/>
                      </a:lnTo>
                      <a:lnTo>
                        <a:pt x="2428" y="857"/>
                      </a:lnTo>
                      <a:close/>
                      <a:moveTo>
                        <a:pt x="2470" y="857"/>
                      </a:moveTo>
                      <a:lnTo>
                        <a:pt x="2499" y="857"/>
                      </a:lnTo>
                      <a:lnTo>
                        <a:pt x="2499" y="859"/>
                      </a:lnTo>
                      <a:lnTo>
                        <a:pt x="2470" y="859"/>
                      </a:lnTo>
                      <a:lnTo>
                        <a:pt x="2470" y="857"/>
                      </a:lnTo>
                      <a:close/>
                      <a:moveTo>
                        <a:pt x="2513" y="857"/>
                      </a:moveTo>
                      <a:lnTo>
                        <a:pt x="2541" y="857"/>
                      </a:lnTo>
                      <a:lnTo>
                        <a:pt x="2541" y="859"/>
                      </a:lnTo>
                      <a:lnTo>
                        <a:pt x="2513" y="859"/>
                      </a:lnTo>
                      <a:lnTo>
                        <a:pt x="2513" y="857"/>
                      </a:lnTo>
                      <a:close/>
                      <a:moveTo>
                        <a:pt x="2556" y="857"/>
                      </a:moveTo>
                      <a:lnTo>
                        <a:pt x="2584" y="857"/>
                      </a:lnTo>
                      <a:lnTo>
                        <a:pt x="2584" y="859"/>
                      </a:lnTo>
                      <a:lnTo>
                        <a:pt x="2556" y="859"/>
                      </a:lnTo>
                      <a:lnTo>
                        <a:pt x="2556" y="857"/>
                      </a:lnTo>
                      <a:close/>
                      <a:moveTo>
                        <a:pt x="2598" y="857"/>
                      </a:moveTo>
                      <a:lnTo>
                        <a:pt x="2626" y="857"/>
                      </a:lnTo>
                      <a:lnTo>
                        <a:pt x="2626" y="859"/>
                      </a:lnTo>
                      <a:lnTo>
                        <a:pt x="2598" y="859"/>
                      </a:lnTo>
                      <a:lnTo>
                        <a:pt x="2598" y="857"/>
                      </a:lnTo>
                      <a:close/>
                      <a:moveTo>
                        <a:pt x="2641" y="857"/>
                      </a:moveTo>
                      <a:lnTo>
                        <a:pt x="2669" y="857"/>
                      </a:lnTo>
                      <a:lnTo>
                        <a:pt x="2669" y="859"/>
                      </a:lnTo>
                      <a:lnTo>
                        <a:pt x="2641" y="859"/>
                      </a:lnTo>
                      <a:lnTo>
                        <a:pt x="2641" y="857"/>
                      </a:lnTo>
                      <a:close/>
                      <a:moveTo>
                        <a:pt x="2683" y="857"/>
                      </a:moveTo>
                      <a:lnTo>
                        <a:pt x="2712" y="857"/>
                      </a:lnTo>
                      <a:lnTo>
                        <a:pt x="2712" y="859"/>
                      </a:lnTo>
                      <a:lnTo>
                        <a:pt x="2683" y="859"/>
                      </a:lnTo>
                      <a:lnTo>
                        <a:pt x="2683" y="857"/>
                      </a:lnTo>
                      <a:close/>
                      <a:moveTo>
                        <a:pt x="2726" y="857"/>
                      </a:moveTo>
                      <a:lnTo>
                        <a:pt x="2754" y="857"/>
                      </a:lnTo>
                      <a:lnTo>
                        <a:pt x="2754" y="859"/>
                      </a:lnTo>
                      <a:lnTo>
                        <a:pt x="2726" y="859"/>
                      </a:lnTo>
                      <a:lnTo>
                        <a:pt x="2726" y="857"/>
                      </a:lnTo>
                      <a:close/>
                      <a:moveTo>
                        <a:pt x="2769" y="857"/>
                      </a:moveTo>
                      <a:lnTo>
                        <a:pt x="2797" y="857"/>
                      </a:lnTo>
                      <a:lnTo>
                        <a:pt x="2797" y="859"/>
                      </a:lnTo>
                      <a:lnTo>
                        <a:pt x="2769" y="859"/>
                      </a:lnTo>
                      <a:lnTo>
                        <a:pt x="2769" y="857"/>
                      </a:lnTo>
                      <a:close/>
                      <a:moveTo>
                        <a:pt x="2811" y="857"/>
                      </a:moveTo>
                      <a:lnTo>
                        <a:pt x="2839" y="857"/>
                      </a:lnTo>
                      <a:lnTo>
                        <a:pt x="2839" y="859"/>
                      </a:lnTo>
                      <a:lnTo>
                        <a:pt x="2811" y="859"/>
                      </a:lnTo>
                      <a:lnTo>
                        <a:pt x="2811" y="857"/>
                      </a:lnTo>
                      <a:close/>
                      <a:moveTo>
                        <a:pt x="2854" y="857"/>
                      </a:moveTo>
                      <a:lnTo>
                        <a:pt x="2882" y="857"/>
                      </a:lnTo>
                      <a:lnTo>
                        <a:pt x="2882" y="859"/>
                      </a:lnTo>
                      <a:lnTo>
                        <a:pt x="2854" y="859"/>
                      </a:lnTo>
                      <a:lnTo>
                        <a:pt x="2854" y="857"/>
                      </a:lnTo>
                      <a:close/>
                      <a:moveTo>
                        <a:pt x="2896" y="857"/>
                      </a:moveTo>
                      <a:lnTo>
                        <a:pt x="2925" y="857"/>
                      </a:lnTo>
                      <a:lnTo>
                        <a:pt x="2925" y="859"/>
                      </a:lnTo>
                      <a:lnTo>
                        <a:pt x="2896" y="859"/>
                      </a:lnTo>
                      <a:lnTo>
                        <a:pt x="2896" y="857"/>
                      </a:lnTo>
                      <a:close/>
                      <a:moveTo>
                        <a:pt x="2939" y="857"/>
                      </a:moveTo>
                      <a:lnTo>
                        <a:pt x="2967" y="857"/>
                      </a:lnTo>
                      <a:lnTo>
                        <a:pt x="2967" y="859"/>
                      </a:lnTo>
                      <a:lnTo>
                        <a:pt x="2939" y="859"/>
                      </a:lnTo>
                      <a:lnTo>
                        <a:pt x="2939" y="857"/>
                      </a:lnTo>
                      <a:close/>
                      <a:moveTo>
                        <a:pt x="2981" y="857"/>
                      </a:moveTo>
                      <a:lnTo>
                        <a:pt x="3010" y="857"/>
                      </a:lnTo>
                      <a:lnTo>
                        <a:pt x="3010" y="859"/>
                      </a:lnTo>
                      <a:lnTo>
                        <a:pt x="2981" y="859"/>
                      </a:lnTo>
                      <a:lnTo>
                        <a:pt x="2981" y="857"/>
                      </a:lnTo>
                      <a:close/>
                      <a:moveTo>
                        <a:pt x="3024" y="857"/>
                      </a:moveTo>
                      <a:lnTo>
                        <a:pt x="3052" y="857"/>
                      </a:lnTo>
                      <a:lnTo>
                        <a:pt x="3052" y="859"/>
                      </a:lnTo>
                      <a:lnTo>
                        <a:pt x="3024" y="859"/>
                      </a:lnTo>
                      <a:lnTo>
                        <a:pt x="3024" y="857"/>
                      </a:lnTo>
                      <a:close/>
                      <a:moveTo>
                        <a:pt x="3067" y="857"/>
                      </a:moveTo>
                      <a:lnTo>
                        <a:pt x="3095" y="857"/>
                      </a:lnTo>
                      <a:lnTo>
                        <a:pt x="3095" y="859"/>
                      </a:lnTo>
                      <a:lnTo>
                        <a:pt x="3067" y="859"/>
                      </a:lnTo>
                      <a:lnTo>
                        <a:pt x="3067" y="857"/>
                      </a:lnTo>
                      <a:close/>
                      <a:moveTo>
                        <a:pt x="3109" y="857"/>
                      </a:moveTo>
                      <a:lnTo>
                        <a:pt x="3137" y="857"/>
                      </a:lnTo>
                      <a:lnTo>
                        <a:pt x="3137" y="859"/>
                      </a:lnTo>
                      <a:lnTo>
                        <a:pt x="3109" y="859"/>
                      </a:lnTo>
                      <a:lnTo>
                        <a:pt x="3109" y="857"/>
                      </a:lnTo>
                      <a:close/>
                      <a:moveTo>
                        <a:pt x="3152" y="857"/>
                      </a:moveTo>
                      <a:lnTo>
                        <a:pt x="3180" y="857"/>
                      </a:lnTo>
                      <a:lnTo>
                        <a:pt x="3180" y="859"/>
                      </a:lnTo>
                      <a:lnTo>
                        <a:pt x="3152" y="859"/>
                      </a:lnTo>
                      <a:lnTo>
                        <a:pt x="3152" y="857"/>
                      </a:lnTo>
                      <a:close/>
                      <a:moveTo>
                        <a:pt x="3194" y="857"/>
                      </a:moveTo>
                      <a:lnTo>
                        <a:pt x="3223" y="857"/>
                      </a:lnTo>
                      <a:lnTo>
                        <a:pt x="3223" y="859"/>
                      </a:lnTo>
                      <a:lnTo>
                        <a:pt x="3194" y="859"/>
                      </a:lnTo>
                      <a:lnTo>
                        <a:pt x="3194" y="857"/>
                      </a:lnTo>
                      <a:close/>
                      <a:moveTo>
                        <a:pt x="3237" y="857"/>
                      </a:moveTo>
                      <a:lnTo>
                        <a:pt x="3265" y="857"/>
                      </a:lnTo>
                      <a:lnTo>
                        <a:pt x="3265" y="859"/>
                      </a:lnTo>
                      <a:lnTo>
                        <a:pt x="3237" y="859"/>
                      </a:lnTo>
                      <a:lnTo>
                        <a:pt x="3237" y="857"/>
                      </a:lnTo>
                      <a:close/>
                      <a:moveTo>
                        <a:pt x="3280" y="857"/>
                      </a:moveTo>
                      <a:lnTo>
                        <a:pt x="3308" y="857"/>
                      </a:lnTo>
                      <a:lnTo>
                        <a:pt x="3308" y="859"/>
                      </a:lnTo>
                      <a:lnTo>
                        <a:pt x="3280" y="859"/>
                      </a:lnTo>
                      <a:lnTo>
                        <a:pt x="3280" y="857"/>
                      </a:lnTo>
                      <a:close/>
                      <a:moveTo>
                        <a:pt x="3322" y="857"/>
                      </a:moveTo>
                      <a:lnTo>
                        <a:pt x="3350" y="857"/>
                      </a:lnTo>
                      <a:lnTo>
                        <a:pt x="3350" y="859"/>
                      </a:lnTo>
                      <a:lnTo>
                        <a:pt x="3322" y="859"/>
                      </a:lnTo>
                      <a:lnTo>
                        <a:pt x="3322" y="857"/>
                      </a:lnTo>
                      <a:close/>
                      <a:moveTo>
                        <a:pt x="3365" y="857"/>
                      </a:moveTo>
                      <a:lnTo>
                        <a:pt x="3393" y="857"/>
                      </a:lnTo>
                      <a:lnTo>
                        <a:pt x="3393" y="859"/>
                      </a:lnTo>
                      <a:lnTo>
                        <a:pt x="3365" y="859"/>
                      </a:lnTo>
                      <a:lnTo>
                        <a:pt x="3365" y="857"/>
                      </a:lnTo>
                      <a:close/>
                      <a:moveTo>
                        <a:pt x="3407" y="857"/>
                      </a:moveTo>
                      <a:lnTo>
                        <a:pt x="3436" y="857"/>
                      </a:lnTo>
                      <a:lnTo>
                        <a:pt x="3436" y="859"/>
                      </a:lnTo>
                      <a:lnTo>
                        <a:pt x="3407" y="859"/>
                      </a:lnTo>
                      <a:lnTo>
                        <a:pt x="3407" y="857"/>
                      </a:lnTo>
                      <a:close/>
                      <a:moveTo>
                        <a:pt x="3450" y="857"/>
                      </a:moveTo>
                      <a:lnTo>
                        <a:pt x="3478" y="857"/>
                      </a:lnTo>
                      <a:lnTo>
                        <a:pt x="3478" y="859"/>
                      </a:lnTo>
                      <a:lnTo>
                        <a:pt x="3450" y="859"/>
                      </a:lnTo>
                      <a:lnTo>
                        <a:pt x="3450" y="857"/>
                      </a:lnTo>
                      <a:close/>
                      <a:moveTo>
                        <a:pt x="3493" y="857"/>
                      </a:moveTo>
                      <a:lnTo>
                        <a:pt x="3521" y="857"/>
                      </a:lnTo>
                      <a:lnTo>
                        <a:pt x="3521" y="859"/>
                      </a:lnTo>
                      <a:lnTo>
                        <a:pt x="3493" y="859"/>
                      </a:lnTo>
                      <a:lnTo>
                        <a:pt x="3493" y="857"/>
                      </a:lnTo>
                      <a:close/>
                      <a:moveTo>
                        <a:pt x="3535" y="857"/>
                      </a:moveTo>
                      <a:lnTo>
                        <a:pt x="3563" y="857"/>
                      </a:lnTo>
                      <a:lnTo>
                        <a:pt x="3563" y="859"/>
                      </a:lnTo>
                      <a:lnTo>
                        <a:pt x="3535" y="859"/>
                      </a:lnTo>
                      <a:lnTo>
                        <a:pt x="3535" y="857"/>
                      </a:lnTo>
                      <a:close/>
                      <a:moveTo>
                        <a:pt x="3578" y="857"/>
                      </a:moveTo>
                      <a:lnTo>
                        <a:pt x="3606" y="857"/>
                      </a:lnTo>
                      <a:lnTo>
                        <a:pt x="3606" y="859"/>
                      </a:lnTo>
                      <a:lnTo>
                        <a:pt x="3578" y="859"/>
                      </a:lnTo>
                      <a:lnTo>
                        <a:pt x="3578" y="857"/>
                      </a:lnTo>
                      <a:close/>
                      <a:moveTo>
                        <a:pt x="3620" y="857"/>
                      </a:moveTo>
                      <a:lnTo>
                        <a:pt x="3649" y="857"/>
                      </a:lnTo>
                      <a:lnTo>
                        <a:pt x="3649" y="859"/>
                      </a:lnTo>
                      <a:lnTo>
                        <a:pt x="3620" y="859"/>
                      </a:lnTo>
                      <a:lnTo>
                        <a:pt x="3620" y="857"/>
                      </a:lnTo>
                      <a:close/>
                      <a:moveTo>
                        <a:pt x="3663" y="857"/>
                      </a:moveTo>
                      <a:lnTo>
                        <a:pt x="3691" y="857"/>
                      </a:lnTo>
                      <a:lnTo>
                        <a:pt x="3691" y="859"/>
                      </a:lnTo>
                      <a:lnTo>
                        <a:pt x="3663" y="859"/>
                      </a:lnTo>
                      <a:lnTo>
                        <a:pt x="3663" y="857"/>
                      </a:lnTo>
                      <a:close/>
                      <a:moveTo>
                        <a:pt x="3706" y="857"/>
                      </a:moveTo>
                      <a:lnTo>
                        <a:pt x="3734" y="857"/>
                      </a:lnTo>
                      <a:lnTo>
                        <a:pt x="3734" y="859"/>
                      </a:lnTo>
                      <a:lnTo>
                        <a:pt x="3706" y="859"/>
                      </a:lnTo>
                      <a:lnTo>
                        <a:pt x="3706" y="857"/>
                      </a:lnTo>
                      <a:close/>
                      <a:moveTo>
                        <a:pt x="3748" y="857"/>
                      </a:moveTo>
                      <a:lnTo>
                        <a:pt x="3776" y="857"/>
                      </a:lnTo>
                      <a:lnTo>
                        <a:pt x="3776" y="859"/>
                      </a:lnTo>
                      <a:lnTo>
                        <a:pt x="3748" y="859"/>
                      </a:lnTo>
                      <a:lnTo>
                        <a:pt x="3748" y="857"/>
                      </a:lnTo>
                      <a:close/>
                      <a:moveTo>
                        <a:pt x="3791" y="857"/>
                      </a:moveTo>
                      <a:lnTo>
                        <a:pt x="3819" y="857"/>
                      </a:lnTo>
                      <a:lnTo>
                        <a:pt x="3819" y="859"/>
                      </a:lnTo>
                      <a:lnTo>
                        <a:pt x="3791" y="859"/>
                      </a:lnTo>
                      <a:lnTo>
                        <a:pt x="3791" y="857"/>
                      </a:lnTo>
                      <a:close/>
                      <a:moveTo>
                        <a:pt x="3826" y="852"/>
                      </a:moveTo>
                      <a:lnTo>
                        <a:pt x="3826" y="825"/>
                      </a:lnTo>
                      <a:lnTo>
                        <a:pt x="3828" y="825"/>
                      </a:lnTo>
                      <a:lnTo>
                        <a:pt x="3828" y="852"/>
                      </a:lnTo>
                      <a:lnTo>
                        <a:pt x="3826" y="852"/>
                      </a:lnTo>
                      <a:close/>
                      <a:moveTo>
                        <a:pt x="3826" y="811"/>
                      </a:moveTo>
                      <a:lnTo>
                        <a:pt x="3826" y="784"/>
                      </a:lnTo>
                      <a:lnTo>
                        <a:pt x="3828" y="784"/>
                      </a:lnTo>
                      <a:lnTo>
                        <a:pt x="3828" y="811"/>
                      </a:lnTo>
                      <a:lnTo>
                        <a:pt x="3826" y="811"/>
                      </a:lnTo>
                      <a:close/>
                      <a:moveTo>
                        <a:pt x="3826" y="770"/>
                      </a:moveTo>
                      <a:lnTo>
                        <a:pt x="3826" y="743"/>
                      </a:lnTo>
                      <a:lnTo>
                        <a:pt x="3828" y="743"/>
                      </a:lnTo>
                      <a:lnTo>
                        <a:pt x="3828" y="770"/>
                      </a:lnTo>
                      <a:lnTo>
                        <a:pt x="3826" y="770"/>
                      </a:lnTo>
                      <a:close/>
                      <a:moveTo>
                        <a:pt x="3826" y="730"/>
                      </a:moveTo>
                      <a:lnTo>
                        <a:pt x="3826" y="703"/>
                      </a:lnTo>
                      <a:lnTo>
                        <a:pt x="3828" y="703"/>
                      </a:lnTo>
                      <a:lnTo>
                        <a:pt x="3828" y="730"/>
                      </a:lnTo>
                      <a:lnTo>
                        <a:pt x="3826" y="730"/>
                      </a:lnTo>
                      <a:close/>
                      <a:moveTo>
                        <a:pt x="3826" y="689"/>
                      </a:moveTo>
                      <a:lnTo>
                        <a:pt x="3826" y="662"/>
                      </a:lnTo>
                      <a:lnTo>
                        <a:pt x="3828" y="662"/>
                      </a:lnTo>
                      <a:lnTo>
                        <a:pt x="3828" y="689"/>
                      </a:lnTo>
                      <a:lnTo>
                        <a:pt x="3826" y="689"/>
                      </a:lnTo>
                      <a:close/>
                      <a:moveTo>
                        <a:pt x="3826" y="648"/>
                      </a:moveTo>
                      <a:lnTo>
                        <a:pt x="3826" y="621"/>
                      </a:lnTo>
                      <a:lnTo>
                        <a:pt x="3828" y="621"/>
                      </a:lnTo>
                      <a:lnTo>
                        <a:pt x="3828" y="648"/>
                      </a:lnTo>
                      <a:lnTo>
                        <a:pt x="3826" y="648"/>
                      </a:lnTo>
                      <a:close/>
                      <a:moveTo>
                        <a:pt x="3826" y="607"/>
                      </a:moveTo>
                      <a:lnTo>
                        <a:pt x="3826" y="580"/>
                      </a:lnTo>
                      <a:lnTo>
                        <a:pt x="3828" y="580"/>
                      </a:lnTo>
                      <a:lnTo>
                        <a:pt x="3828" y="607"/>
                      </a:lnTo>
                      <a:lnTo>
                        <a:pt x="3826" y="607"/>
                      </a:lnTo>
                      <a:close/>
                      <a:moveTo>
                        <a:pt x="3826" y="567"/>
                      </a:moveTo>
                      <a:lnTo>
                        <a:pt x="3826" y="540"/>
                      </a:lnTo>
                      <a:lnTo>
                        <a:pt x="3828" y="540"/>
                      </a:lnTo>
                      <a:lnTo>
                        <a:pt x="3828" y="567"/>
                      </a:lnTo>
                      <a:lnTo>
                        <a:pt x="3826" y="567"/>
                      </a:lnTo>
                      <a:close/>
                      <a:moveTo>
                        <a:pt x="3826" y="526"/>
                      </a:moveTo>
                      <a:lnTo>
                        <a:pt x="3826" y="499"/>
                      </a:lnTo>
                      <a:lnTo>
                        <a:pt x="3828" y="499"/>
                      </a:lnTo>
                      <a:lnTo>
                        <a:pt x="3828" y="526"/>
                      </a:lnTo>
                      <a:lnTo>
                        <a:pt x="3826" y="526"/>
                      </a:lnTo>
                      <a:close/>
                      <a:moveTo>
                        <a:pt x="3826" y="485"/>
                      </a:moveTo>
                      <a:lnTo>
                        <a:pt x="3826" y="458"/>
                      </a:lnTo>
                      <a:lnTo>
                        <a:pt x="3828" y="458"/>
                      </a:lnTo>
                      <a:lnTo>
                        <a:pt x="3828" y="485"/>
                      </a:lnTo>
                      <a:lnTo>
                        <a:pt x="3826" y="485"/>
                      </a:lnTo>
                      <a:close/>
                      <a:moveTo>
                        <a:pt x="3826" y="444"/>
                      </a:moveTo>
                      <a:lnTo>
                        <a:pt x="3826" y="417"/>
                      </a:lnTo>
                      <a:lnTo>
                        <a:pt x="3828" y="417"/>
                      </a:lnTo>
                      <a:lnTo>
                        <a:pt x="3828" y="444"/>
                      </a:lnTo>
                      <a:lnTo>
                        <a:pt x="3826" y="444"/>
                      </a:lnTo>
                      <a:close/>
                      <a:moveTo>
                        <a:pt x="3826" y="404"/>
                      </a:moveTo>
                      <a:lnTo>
                        <a:pt x="3826" y="377"/>
                      </a:lnTo>
                      <a:lnTo>
                        <a:pt x="3828" y="377"/>
                      </a:lnTo>
                      <a:lnTo>
                        <a:pt x="3828" y="404"/>
                      </a:lnTo>
                      <a:lnTo>
                        <a:pt x="3826" y="404"/>
                      </a:lnTo>
                      <a:close/>
                      <a:moveTo>
                        <a:pt x="3826" y="363"/>
                      </a:moveTo>
                      <a:lnTo>
                        <a:pt x="3826" y="336"/>
                      </a:lnTo>
                      <a:lnTo>
                        <a:pt x="3828" y="336"/>
                      </a:lnTo>
                      <a:lnTo>
                        <a:pt x="3828" y="363"/>
                      </a:lnTo>
                      <a:lnTo>
                        <a:pt x="3826" y="363"/>
                      </a:lnTo>
                      <a:close/>
                      <a:moveTo>
                        <a:pt x="3826" y="322"/>
                      </a:moveTo>
                      <a:lnTo>
                        <a:pt x="3826" y="295"/>
                      </a:lnTo>
                      <a:lnTo>
                        <a:pt x="3828" y="295"/>
                      </a:lnTo>
                      <a:lnTo>
                        <a:pt x="3828" y="322"/>
                      </a:lnTo>
                      <a:lnTo>
                        <a:pt x="3826" y="322"/>
                      </a:lnTo>
                      <a:close/>
                      <a:moveTo>
                        <a:pt x="3826" y="281"/>
                      </a:moveTo>
                      <a:lnTo>
                        <a:pt x="3826" y="254"/>
                      </a:lnTo>
                      <a:lnTo>
                        <a:pt x="3828" y="254"/>
                      </a:lnTo>
                      <a:lnTo>
                        <a:pt x="3828" y="281"/>
                      </a:lnTo>
                      <a:lnTo>
                        <a:pt x="3826" y="281"/>
                      </a:lnTo>
                      <a:close/>
                      <a:moveTo>
                        <a:pt x="3826" y="241"/>
                      </a:moveTo>
                      <a:lnTo>
                        <a:pt x="3826" y="214"/>
                      </a:lnTo>
                      <a:lnTo>
                        <a:pt x="3828" y="214"/>
                      </a:lnTo>
                      <a:lnTo>
                        <a:pt x="3828" y="241"/>
                      </a:lnTo>
                      <a:lnTo>
                        <a:pt x="3826" y="241"/>
                      </a:lnTo>
                      <a:close/>
                      <a:moveTo>
                        <a:pt x="3826" y="200"/>
                      </a:moveTo>
                      <a:lnTo>
                        <a:pt x="3826" y="173"/>
                      </a:lnTo>
                      <a:lnTo>
                        <a:pt x="3828" y="173"/>
                      </a:lnTo>
                      <a:lnTo>
                        <a:pt x="3828" y="200"/>
                      </a:lnTo>
                      <a:lnTo>
                        <a:pt x="3826" y="200"/>
                      </a:lnTo>
                      <a:close/>
                      <a:moveTo>
                        <a:pt x="3826" y="159"/>
                      </a:moveTo>
                      <a:lnTo>
                        <a:pt x="3826" y="132"/>
                      </a:lnTo>
                      <a:lnTo>
                        <a:pt x="3828" y="132"/>
                      </a:lnTo>
                      <a:lnTo>
                        <a:pt x="3828" y="159"/>
                      </a:lnTo>
                      <a:lnTo>
                        <a:pt x="3826" y="159"/>
                      </a:lnTo>
                      <a:close/>
                      <a:moveTo>
                        <a:pt x="3826" y="118"/>
                      </a:moveTo>
                      <a:lnTo>
                        <a:pt x="3826" y="91"/>
                      </a:lnTo>
                      <a:lnTo>
                        <a:pt x="3828" y="91"/>
                      </a:lnTo>
                      <a:lnTo>
                        <a:pt x="3828" y="118"/>
                      </a:lnTo>
                      <a:lnTo>
                        <a:pt x="3826" y="118"/>
                      </a:lnTo>
                      <a:close/>
                      <a:moveTo>
                        <a:pt x="3826" y="78"/>
                      </a:moveTo>
                      <a:lnTo>
                        <a:pt x="3826" y="51"/>
                      </a:lnTo>
                      <a:lnTo>
                        <a:pt x="3828" y="51"/>
                      </a:lnTo>
                      <a:lnTo>
                        <a:pt x="3828" y="78"/>
                      </a:lnTo>
                      <a:lnTo>
                        <a:pt x="3826" y="78"/>
                      </a:lnTo>
                      <a:close/>
                      <a:moveTo>
                        <a:pt x="3826" y="37"/>
                      </a:moveTo>
                      <a:lnTo>
                        <a:pt x="3826" y="10"/>
                      </a:lnTo>
                      <a:lnTo>
                        <a:pt x="3828" y="10"/>
                      </a:lnTo>
                      <a:lnTo>
                        <a:pt x="3828" y="37"/>
                      </a:lnTo>
                      <a:lnTo>
                        <a:pt x="3826" y="37"/>
                      </a:lnTo>
                      <a:close/>
                      <a:moveTo>
                        <a:pt x="3822" y="2"/>
                      </a:moveTo>
                      <a:lnTo>
                        <a:pt x="3794" y="2"/>
                      </a:lnTo>
                      <a:lnTo>
                        <a:pt x="3794" y="0"/>
                      </a:lnTo>
                      <a:lnTo>
                        <a:pt x="3822" y="0"/>
                      </a:lnTo>
                      <a:lnTo>
                        <a:pt x="3822" y="2"/>
                      </a:lnTo>
                      <a:close/>
                      <a:moveTo>
                        <a:pt x="3780" y="2"/>
                      </a:moveTo>
                      <a:lnTo>
                        <a:pt x="3751" y="2"/>
                      </a:lnTo>
                      <a:lnTo>
                        <a:pt x="3751" y="0"/>
                      </a:lnTo>
                      <a:lnTo>
                        <a:pt x="3780" y="0"/>
                      </a:lnTo>
                      <a:lnTo>
                        <a:pt x="3780" y="2"/>
                      </a:lnTo>
                      <a:close/>
                      <a:moveTo>
                        <a:pt x="3737" y="2"/>
                      </a:moveTo>
                      <a:lnTo>
                        <a:pt x="3709" y="2"/>
                      </a:lnTo>
                      <a:lnTo>
                        <a:pt x="3709" y="0"/>
                      </a:lnTo>
                      <a:lnTo>
                        <a:pt x="3737" y="0"/>
                      </a:lnTo>
                      <a:lnTo>
                        <a:pt x="3737" y="2"/>
                      </a:lnTo>
                      <a:close/>
                      <a:moveTo>
                        <a:pt x="3695" y="2"/>
                      </a:moveTo>
                      <a:lnTo>
                        <a:pt x="3666" y="2"/>
                      </a:lnTo>
                      <a:lnTo>
                        <a:pt x="3666" y="0"/>
                      </a:lnTo>
                      <a:lnTo>
                        <a:pt x="3695" y="0"/>
                      </a:lnTo>
                      <a:lnTo>
                        <a:pt x="3695" y="2"/>
                      </a:lnTo>
                      <a:close/>
                      <a:moveTo>
                        <a:pt x="3652" y="2"/>
                      </a:moveTo>
                      <a:lnTo>
                        <a:pt x="3624" y="2"/>
                      </a:lnTo>
                      <a:lnTo>
                        <a:pt x="3624" y="0"/>
                      </a:lnTo>
                      <a:lnTo>
                        <a:pt x="3652" y="0"/>
                      </a:lnTo>
                      <a:lnTo>
                        <a:pt x="3652" y="2"/>
                      </a:lnTo>
                      <a:close/>
                      <a:moveTo>
                        <a:pt x="3609" y="2"/>
                      </a:moveTo>
                      <a:lnTo>
                        <a:pt x="3581" y="2"/>
                      </a:lnTo>
                      <a:lnTo>
                        <a:pt x="3581" y="0"/>
                      </a:lnTo>
                      <a:lnTo>
                        <a:pt x="3609" y="0"/>
                      </a:lnTo>
                      <a:lnTo>
                        <a:pt x="3609" y="2"/>
                      </a:lnTo>
                      <a:close/>
                      <a:moveTo>
                        <a:pt x="3567" y="2"/>
                      </a:moveTo>
                      <a:lnTo>
                        <a:pt x="3538" y="2"/>
                      </a:lnTo>
                      <a:lnTo>
                        <a:pt x="3538" y="0"/>
                      </a:lnTo>
                      <a:lnTo>
                        <a:pt x="3567" y="0"/>
                      </a:lnTo>
                      <a:lnTo>
                        <a:pt x="3567" y="2"/>
                      </a:lnTo>
                      <a:close/>
                      <a:moveTo>
                        <a:pt x="3524" y="2"/>
                      </a:moveTo>
                      <a:lnTo>
                        <a:pt x="3496" y="2"/>
                      </a:lnTo>
                      <a:lnTo>
                        <a:pt x="3496" y="0"/>
                      </a:lnTo>
                      <a:lnTo>
                        <a:pt x="3524" y="0"/>
                      </a:lnTo>
                      <a:lnTo>
                        <a:pt x="3524" y="2"/>
                      </a:lnTo>
                      <a:close/>
                      <a:moveTo>
                        <a:pt x="3482" y="2"/>
                      </a:moveTo>
                      <a:lnTo>
                        <a:pt x="3453" y="2"/>
                      </a:lnTo>
                      <a:lnTo>
                        <a:pt x="3453" y="0"/>
                      </a:lnTo>
                      <a:lnTo>
                        <a:pt x="3482" y="0"/>
                      </a:lnTo>
                      <a:lnTo>
                        <a:pt x="3482" y="2"/>
                      </a:lnTo>
                      <a:close/>
                      <a:moveTo>
                        <a:pt x="3439" y="2"/>
                      </a:moveTo>
                      <a:lnTo>
                        <a:pt x="3411" y="2"/>
                      </a:lnTo>
                      <a:lnTo>
                        <a:pt x="3411" y="0"/>
                      </a:lnTo>
                      <a:lnTo>
                        <a:pt x="3439" y="0"/>
                      </a:lnTo>
                      <a:lnTo>
                        <a:pt x="3439" y="2"/>
                      </a:lnTo>
                      <a:close/>
                      <a:moveTo>
                        <a:pt x="3397" y="2"/>
                      </a:moveTo>
                      <a:lnTo>
                        <a:pt x="3368" y="2"/>
                      </a:lnTo>
                      <a:lnTo>
                        <a:pt x="3368" y="0"/>
                      </a:lnTo>
                      <a:lnTo>
                        <a:pt x="3397" y="0"/>
                      </a:lnTo>
                      <a:lnTo>
                        <a:pt x="3397" y="2"/>
                      </a:lnTo>
                      <a:close/>
                      <a:moveTo>
                        <a:pt x="3354" y="2"/>
                      </a:moveTo>
                      <a:lnTo>
                        <a:pt x="3325" y="2"/>
                      </a:lnTo>
                      <a:lnTo>
                        <a:pt x="3325" y="0"/>
                      </a:lnTo>
                      <a:lnTo>
                        <a:pt x="3354" y="0"/>
                      </a:lnTo>
                      <a:lnTo>
                        <a:pt x="3354" y="2"/>
                      </a:lnTo>
                      <a:close/>
                      <a:moveTo>
                        <a:pt x="3311" y="2"/>
                      </a:moveTo>
                      <a:lnTo>
                        <a:pt x="3283" y="2"/>
                      </a:lnTo>
                      <a:lnTo>
                        <a:pt x="3283" y="0"/>
                      </a:lnTo>
                      <a:lnTo>
                        <a:pt x="3311" y="0"/>
                      </a:lnTo>
                      <a:lnTo>
                        <a:pt x="3311" y="2"/>
                      </a:lnTo>
                      <a:close/>
                      <a:moveTo>
                        <a:pt x="3269" y="2"/>
                      </a:moveTo>
                      <a:lnTo>
                        <a:pt x="3240" y="2"/>
                      </a:lnTo>
                      <a:lnTo>
                        <a:pt x="3240" y="0"/>
                      </a:lnTo>
                      <a:lnTo>
                        <a:pt x="3269" y="0"/>
                      </a:lnTo>
                      <a:lnTo>
                        <a:pt x="3269" y="2"/>
                      </a:lnTo>
                      <a:close/>
                      <a:moveTo>
                        <a:pt x="3226" y="2"/>
                      </a:moveTo>
                      <a:lnTo>
                        <a:pt x="3198" y="2"/>
                      </a:lnTo>
                      <a:lnTo>
                        <a:pt x="3198" y="0"/>
                      </a:lnTo>
                      <a:lnTo>
                        <a:pt x="3226" y="0"/>
                      </a:lnTo>
                      <a:lnTo>
                        <a:pt x="3226" y="2"/>
                      </a:lnTo>
                      <a:close/>
                      <a:moveTo>
                        <a:pt x="3184" y="2"/>
                      </a:moveTo>
                      <a:lnTo>
                        <a:pt x="3155" y="2"/>
                      </a:lnTo>
                      <a:lnTo>
                        <a:pt x="3155" y="0"/>
                      </a:lnTo>
                      <a:lnTo>
                        <a:pt x="3184" y="0"/>
                      </a:lnTo>
                      <a:lnTo>
                        <a:pt x="3184" y="2"/>
                      </a:lnTo>
                      <a:close/>
                      <a:moveTo>
                        <a:pt x="3141" y="2"/>
                      </a:moveTo>
                      <a:lnTo>
                        <a:pt x="3112" y="2"/>
                      </a:lnTo>
                      <a:lnTo>
                        <a:pt x="3112" y="0"/>
                      </a:lnTo>
                      <a:lnTo>
                        <a:pt x="3141" y="0"/>
                      </a:lnTo>
                      <a:lnTo>
                        <a:pt x="3141" y="2"/>
                      </a:lnTo>
                      <a:close/>
                      <a:moveTo>
                        <a:pt x="3098" y="2"/>
                      </a:moveTo>
                      <a:lnTo>
                        <a:pt x="3070" y="2"/>
                      </a:lnTo>
                      <a:lnTo>
                        <a:pt x="3070" y="0"/>
                      </a:lnTo>
                      <a:lnTo>
                        <a:pt x="3098" y="0"/>
                      </a:lnTo>
                      <a:lnTo>
                        <a:pt x="3098" y="2"/>
                      </a:lnTo>
                      <a:close/>
                      <a:moveTo>
                        <a:pt x="3056" y="2"/>
                      </a:moveTo>
                      <a:lnTo>
                        <a:pt x="3027" y="2"/>
                      </a:lnTo>
                      <a:lnTo>
                        <a:pt x="3027" y="0"/>
                      </a:lnTo>
                      <a:lnTo>
                        <a:pt x="3056" y="0"/>
                      </a:lnTo>
                      <a:lnTo>
                        <a:pt x="3056" y="2"/>
                      </a:lnTo>
                      <a:close/>
                      <a:moveTo>
                        <a:pt x="3013" y="2"/>
                      </a:moveTo>
                      <a:lnTo>
                        <a:pt x="2985" y="2"/>
                      </a:lnTo>
                      <a:lnTo>
                        <a:pt x="2985" y="0"/>
                      </a:lnTo>
                      <a:lnTo>
                        <a:pt x="3013" y="0"/>
                      </a:lnTo>
                      <a:lnTo>
                        <a:pt x="3013" y="2"/>
                      </a:lnTo>
                      <a:close/>
                      <a:moveTo>
                        <a:pt x="2971" y="2"/>
                      </a:moveTo>
                      <a:lnTo>
                        <a:pt x="2942" y="2"/>
                      </a:lnTo>
                      <a:lnTo>
                        <a:pt x="2942" y="0"/>
                      </a:lnTo>
                      <a:lnTo>
                        <a:pt x="2971" y="0"/>
                      </a:lnTo>
                      <a:lnTo>
                        <a:pt x="2971" y="2"/>
                      </a:lnTo>
                      <a:close/>
                      <a:moveTo>
                        <a:pt x="2928" y="2"/>
                      </a:moveTo>
                      <a:lnTo>
                        <a:pt x="2899" y="2"/>
                      </a:lnTo>
                      <a:lnTo>
                        <a:pt x="2899" y="0"/>
                      </a:lnTo>
                      <a:lnTo>
                        <a:pt x="2928" y="0"/>
                      </a:lnTo>
                      <a:lnTo>
                        <a:pt x="2928" y="2"/>
                      </a:lnTo>
                      <a:close/>
                      <a:moveTo>
                        <a:pt x="2885" y="2"/>
                      </a:moveTo>
                      <a:lnTo>
                        <a:pt x="2857" y="2"/>
                      </a:lnTo>
                      <a:lnTo>
                        <a:pt x="2857" y="0"/>
                      </a:lnTo>
                      <a:lnTo>
                        <a:pt x="2885" y="0"/>
                      </a:lnTo>
                      <a:lnTo>
                        <a:pt x="2885" y="2"/>
                      </a:lnTo>
                      <a:close/>
                      <a:moveTo>
                        <a:pt x="2843" y="2"/>
                      </a:moveTo>
                      <a:lnTo>
                        <a:pt x="2814" y="2"/>
                      </a:lnTo>
                      <a:lnTo>
                        <a:pt x="2814" y="0"/>
                      </a:lnTo>
                      <a:lnTo>
                        <a:pt x="2843" y="0"/>
                      </a:lnTo>
                      <a:lnTo>
                        <a:pt x="2843" y="2"/>
                      </a:lnTo>
                      <a:close/>
                      <a:moveTo>
                        <a:pt x="2800" y="2"/>
                      </a:moveTo>
                      <a:lnTo>
                        <a:pt x="2772" y="2"/>
                      </a:lnTo>
                      <a:lnTo>
                        <a:pt x="2772" y="0"/>
                      </a:lnTo>
                      <a:lnTo>
                        <a:pt x="2800" y="0"/>
                      </a:lnTo>
                      <a:lnTo>
                        <a:pt x="2800" y="2"/>
                      </a:lnTo>
                      <a:close/>
                      <a:moveTo>
                        <a:pt x="2758" y="2"/>
                      </a:moveTo>
                      <a:lnTo>
                        <a:pt x="2729" y="2"/>
                      </a:lnTo>
                      <a:lnTo>
                        <a:pt x="2729" y="0"/>
                      </a:lnTo>
                      <a:lnTo>
                        <a:pt x="2758" y="0"/>
                      </a:lnTo>
                      <a:lnTo>
                        <a:pt x="2758" y="2"/>
                      </a:lnTo>
                      <a:close/>
                      <a:moveTo>
                        <a:pt x="2715" y="2"/>
                      </a:moveTo>
                      <a:lnTo>
                        <a:pt x="2687" y="2"/>
                      </a:lnTo>
                      <a:lnTo>
                        <a:pt x="2687" y="0"/>
                      </a:lnTo>
                      <a:lnTo>
                        <a:pt x="2715" y="0"/>
                      </a:lnTo>
                      <a:lnTo>
                        <a:pt x="2715" y="2"/>
                      </a:lnTo>
                      <a:close/>
                      <a:moveTo>
                        <a:pt x="2672" y="2"/>
                      </a:moveTo>
                      <a:lnTo>
                        <a:pt x="2644" y="2"/>
                      </a:lnTo>
                      <a:lnTo>
                        <a:pt x="2644" y="0"/>
                      </a:lnTo>
                      <a:lnTo>
                        <a:pt x="2672" y="0"/>
                      </a:lnTo>
                      <a:lnTo>
                        <a:pt x="2672" y="2"/>
                      </a:lnTo>
                      <a:close/>
                      <a:moveTo>
                        <a:pt x="2630" y="2"/>
                      </a:moveTo>
                      <a:lnTo>
                        <a:pt x="2601" y="2"/>
                      </a:lnTo>
                      <a:lnTo>
                        <a:pt x="2601" y="0"/>
                      </a:lnTo>
                      <a:lnTo>
                        <a:pt x="2630" y="0"/>
                      </a:lnTo>
                      <a:lnTo>
                        <a:pt x="2630" y="2"/>
                      </a:lnTo>
                      <a:close/>
                      <a:moveTo>
                        <a:pt x="2587" y="2"/>
                      </a:moveTo>
                      <a:lnTo>
                        <a:pt x="2559" y="2"/>
                      </a:lnTo>
                      <a:lnTo>
                        <a:pt x="2559" y="0"/>
                      </a:lnTo>
                      <a:lnTo>
                        <a:pt x="2587" y="0"/>
                      </a:lnTo>
                      <a:lnTo>
                        <a:pt x="2587" y="2"/>
                      </a:lnTo>
                      <a:close/>
                      <a:moveTo>
                        <a:pt x="2545" y="2"/>
                      </a:moveTo>
                      <a:lnTo>
                        <a:pt x="2516" y="2"/>
                      </a:lnTo>
                      <a:lnTo>
                        <a:pt x="2516" y="0"/>
                      </a:lnTo>
                      <a:lnTo>
                        <a:pt x="2545" y="0"/>
                      </a:lnTo>
                      <a:lnTo>
                        <a:pt x="2545" y="2"/>
                      </a:lnTo>
                      <a:close/>
                      <a:moveTo>
                        <a:pt x="2502" y="2"/>
                      </a:moveTo>
                      <a:lnTo>
                        <a:pt x="2474" y="2"/>
                      </a:lnTo>
                      <a:lnTo>
                        <a:pt x="2474" y="0"/>
                      </a:lnTo>
                      <a:lnTo>
                        <a:pt x="2502" y="0"/>
                      </a:lnTo>
                      <a:lnTo>
                        <a:pt x="2502" y="2"/>
                      </a:lnTo>
                      <a:close/>
                      <a:moveTo>
                        <a:pt x="2459" y="2"/>
                      </a:moveTo>
                      <a:lnTo>
                        <a:pt x="2431" y="2"/>
                      </a:lnTo>
                      <a:lnTo>
                        <a:pt x="2431" y="0"/>
                      </a:lnTo>
                      <a:lnTo>
                        <a:pt x="2459" y="0"/>
                      </a:lnTo>
                      <a:lnTo>
                        <a:pt x="2459" y="2"/>
                      </a:lnTo>
                      <a:close/>
                      <a:moveTo>
                        <a:pt x="2417" y="2"/>
                      </a:moveTo>
                      <a:lnTo>
                        <a:pt x="2388" y="2"/>
                      </a:lnTo>
                      <a:lnTo>
                        <a:pt x="2388" y="0"/>
                      </a:lnTo>
                      <a:lnTo>
                        <a:pt x="2417" y="0"/>
                      </a:lnTo>
                      <a:lnTo>
                        <a:pt x="2417" y="2"/>
                      </a:lnTo>
                      <a:close/>
                      <a:moveTo>
                        <a:pt x="2374" y="2"/>
                      </a:moveTo>
                      <a:lnTo>
                        <a:pt x="2346" y="2"/>
                      </a:lnTo>
                      <a:lnTo>
                        <a:pt x="2346" y="0"/>
                      </a:lnTo>
                      <a:lnTo>
                        <a:pt x="2374" y="0"/>
                      </a:lnTo>
                      <a:lnTo>
                        <a:pt x="2374" y="2"/>
                      </a:lnTo>
                      <a:close/>
                      <a:moveTo>
                        <a:pt x="2332" y="2"/>
                      </a:moveTo>
                      <a:lnTo>
                        <a:pt x="2303" y="2"/>
                      </a:lnTo>
                      <a:lnTo>
                        <a:pt x="2303" y="0"/>
                      </a:lnTo>
                      <a:lnTo>
                        <a:pt x="2332" y="0"/>
                      </a:lnTo>
                      <a:lnTo>
                        <a:pt x="2332" y="2"/>
                      </a:lnTo>
                      <a:close/>
                      <a:moveTo>
                        <a:pt x="2289" y="2"/>
                      </a:moveTo>
                      <a:lnTo>
                        <a:pt x="2261" y="2"/>
                      </a:lnTo>
                      <a:lnTo>
                        <a:pt x="2261" y="0"/>
                      </a:lnTo>
                      <a:lnTo>
                        <a:pt x="2289" y="0"/>
                      </a:lnTo>
                      <a:lnTo>
                        <a:pt x="2289" y="2"/>
                      </a:lnTo>
                      <a:close/>
                      <a:moveTo>
                        <a:pt x="2246" y="2"/>
                      </a:moveTo>
                      <a:lnTo>
                        <a:pt x="2218" y="2"/>
                      </a:lnTo>
                      <a:lnTo>
                        <a:pt x="2218" y="0"/>
                      </a:lnTo>
                      <a:lnTo>
                        <a:pt x="2246" y="0"/>
                      </a:lnTo>
                      <a:lnTo>
                        <a:pt x="2246" y="2"/>
                      </a:lnTo>
                      <a:close/>
                      <a:moveTo>
                        <a:pt x="2204" y="2"/>
                      </a:moveTo>
                      <a:lnTo>
                        <a:pt x="2175" y="2"/>
                      </a:lnTo>
                      <a:lnTo>
                        <a:pt x="2175" y="0"/>
                      </a:lnTo>
                      <a:lnTo>
                        <a:pt x="2204" y="0"/>
                      </a:lnTo>
                      <a:lnTo>
                        <a:pt x="2204" y="2"/>
                      </a:lnTo>
                      <a:close/>
                      <a:moveTo>
                        <a:pt x="2161" y="2"/>
                      </a:moveTo>
                      <a:lnTo>
                        <a:pt x="2133" y="2"/>
                      </a:lnTo>
                      <a:lnTo>
                        <a:pt x="2133" y="0"/>
                      </a:lnTo>
                      <a:lnTo>
                        <a:pt x="2161" y="0"/>
                      </a:lnTo>
                      <a:lnTo>
                        <a:pt x="2161" y="2"/>
                      </a:lnTo>
                      <a:close/>
                      <a:moveTo>
                        <a:pt x="2119" y="2"/>
                      </a:moveTo>
                      <a:lnTo>
                        <a:pt x="2090" y="2"/>
                      </a:lnTo>
                      <a:lnTo>
                        <a:pt x="2090" y="0"/>
                      </a:lnTo>
                      <a:lnTo>
                        <a:pt x="2119" y="0"/>
                      </a:lnTo>
                      <a:lnTo>
                        <a:pt x="2119" y="2"/>
                      </a:lnTo>
                      <a:close/>
                      <a:moveTo>
                        <a:pt x="2076" y="2"/>
                      </a:moveTo>
                      <a:lnTo>
                        <a:pt x="2048" y="2"/>
                      </a:lnTo>
                      <a:lnTo>
                        <a:pt x="2048" y="0"/>
                      </a:lnTo>
                      <a:lnTo>
                        <a:pt x="2076" y="0"/>
                      </a:lnTo>
                      <a:lnTo>
                        <a:pt x="2076" y="2"/>
                      </a:lnTo>
                      <a:close/>
                      <a:moveTo>
                        <a:pt x="2033" y="2"/>
                      </a:moveTo>
                      <a:lnTo>
                        <a:pt x="2005" y="2"/>
                      </a:lnTo>
                      <a:lnTo>
                        <a:pt x="2005" y="0"/>
                      </a:lnTo>
                      <a:lnTo>
                        <a:pt x="2033" y="0"/>
                      </a:lnTo>
                      <a:lnTo>
                        <a:pt x="2033" y="2"/>
                      </a:lnTo>
                      <a:close/>
                      <a:moveTo>
                        <a:pt x="1991" y="2"/>
                      </a:moveTo>
                      <a:lnTo>
                        <a:pt x="1962" y="2"/>
                      </a:lnTo>
                      <a:lnTo>
                        <a:pt x="1962" y="0"/>
                      </a:lnTo>
                      <a:lnTo>
                        <a:pt x="1991" y="0"/>
                      </a:lnTo>
                      <a:lnTo>
                        <a:pt x="1991" y="2"/>
                      </a:lnTo>
                      <a:close/>
                      <a:moveTo>
                        <a:pt x="1948" y="2"/>
                      </a:moveTo>
                      <a:lnTo>
                        <a:pt x="1920" y="2"/>
                      </a:lnTo>
                      <a:lnTo>
                        <a:pt x="1920" y="0"/>
                      </a:lnTo>
                      <a:lnTo>
                        <a:pt x="1948" y="0"/>
                      </a:lnTo>
                      <a:lnTo>
                        <a:pt x="1948" y="2"/>
                      </a:lnTo>
                      <a:close/>
                      <a:moveTo>
                        <a:pt x="1906" y="2"/>
                      </a:moveTo>
                      <a:lnTo>
                        <a:pt x="1877" y="2"/>
                      </a:lnTo>
                      <a:lnTo>
                        <a:pt x="1877" y="0"/>
                      </a:lnTo>
                      <a:lnTo>
                        <a:pt x="1906" y="0"/>
                      </a:lnTo>
                      <a:lnTo>
                        <a:pt x="1906" y="2"/>
                      </a:lnTo>
                      <a:close/>
                      <a:moveTo>
                        <a:pt x="1863" y="2"/>
                      </a:moveTo>
                      <a:lnTo>
                        <a:pt x="1835" y="2"/>
                      </a:lnTo>
                      <a:lnTo>
                        <a:pt x="1835" y="0"/>
                      </a:lnTo>
                      <a:lnTo>
                        <a:pt x="1863" y="0"/>
                      </a:lnTo>
                      <a:lnTo>
                        <a:pt x="1863" y="2"/>
                      </a:lnTo>
                      <a:close/>
                      <a:moveTo>
                        <a:pt x="1820" y="2"/>
                      </a:moveTo>
                      <a:lnTo>
                        <a:pt x="1792" y="2"/>
                      </a:lnTo>
                      <a:lnTo>
                        <a:pt x="1792" y="0"/>
                      </a:lnTo>
                      <a:lnTo>
                        <a:pt x="1820" y="0"/>
                      </a:lnTo>
                      <a:lnTo>
                        <a:pt x="1820" y="2"/>
                      </a:lnTo>
                      <a:close/>
                      <a:moveTo>
                        <a:pt x="1778" y="2"/>
                      </a:moveTo>
                      <a:lnTo>
                        <a:pt x="1749" y="2"/>
                      </a:lnTo>
                      <a:lnTo>
                        <a:pt x="1749" y="0"/>
                      </a:lnTo>
                      <a:lnTo>
                        <a:pt x="1778" y="0"/>
                      </a:lnTo>
                      <a:lnTo>
                        <a:pt x="1778" y="2"/>
                      </a:lnTo>
                      <a:close/>
                      <a:moveTo>
                        <a:pt x="1735" y="2"/>
                      </a:moveTo>
                      <a:lnTo>
                        <a:pt x="1707" y="2"/>
                      </a:lnTo>
                      <a:lnTo>
                        <a:pt x="1707" y="0"/>
                      </a:lnTo>
                      <a:lnTo>
                        <a:pt x="1735" y="0"/>
                      </a:lnTo>
                      <a:lnTo>
                        <a:pt x="1735" y="2"/>
                      </a:lnTo>
                      <a:close/>
                      <a:moveTo>
                        <a:pt x="1693" y="2"/>
                      </a:moveTo>
                      <a:lnTo>
                        <a:pt x="1664" y="2"/>
                      </a:lnTo>
                      <a:lnTo>
                        <a:pt x="1664" y="0"/>
                      </a:lnTo>
                      <a:lnTo>
                        <a:pt x="1693" y="0"/>
                      </a:lnTo>
                      <a:lnTo>
                        <a:pt x="1693" y="2"/>
                      </a:lnTo>
                      <a:close/>
                      <a:moveTo>
                        <a:pt x="1650" y="2"/>
                      </a:moveTo>
                      <a:lnTo>
                        <a:pt x="1622" y="2"/>
                      </a:lnTo>
                      <a:lnTo>
                        <a:pt x="1622" y="0"/>
                      </a:lnTo>
                      <a:lnTo>
                        <a:pt x="1650" y="0"/>
                      </a:lnTo>
                      <a:lnTo>
                        <a:pt x="1650" y="2"/>
                      </a:lnTo>
                      <a:close/>
                      <a:moveTo>
                        <a:pt x="1608" y="2"/>
                      </a:moveTo>
                      <a:lnTo>
                        <a:pt x="1579" y="2"/>
                      </a:lnTo>
                      <a:lnTo>
                        <a:pt x="1579" y="0"/>
                      </a:lnTo>
                      <a:lnTo>
                        <a:pt x="1608" y="0"/>
                      </a:lnTo>
                      <a:lnTo>
                        <a:pt x="1608" y="2"/>
                      </a:lnTo>
                      <a:close/>
                      <a:moveTo>
                        <a:pt x="1565" y="2"/>
                      </a:moveTo>
                      <a:lnTo>
                        <a:pt x="1536" y="2"/>
                      </a:lnTo>
                      <a:lnTo>
                        <a:pt x="1536" y="0"/>
                      </a:lnTo>
                      <a:lnTo>
                        <a:pt x="1565" y="0"/>
                      </a:lnTo>
                      <a:lnTo>
                        <a:pt x="1565" y="2"/>
                      </a:lnTo>
                      <a:close/>
                      <a:moveTo>
                        <a:pt x="1522" y="2"/>
                      </a:moveTo>
                      <a:lnTo>
                        <a:pt x="1494" y="2"/>
                      </a:lnTo>
                      <a:lnTo>
                        <a:pt x="1494" y="0"/>
                      </a:lnTo>
                      <a:lnTo>
                        <a:pt x="1522" y="0"/>
                      </a:lnTo>
                      <a:lnTo>
                        <a:pt x="1522" y="2"/>
                      </a:lnTo>
                      <a:close/>
                      <a:moveTo>
                        <a:pt x="1480" y="2"/>
                      </a:moveTo>
                      <a:lnTo>
                        <a:pt x="1451" y="2"/>
                      </a:lnTo>
                      <a:lnTo>
                        <a:pt x="1451" y="0"/>
                      </a:lnTo>
                      <a:lnTo>
                        <a:pt x="1480" y="0"/>
                      </a:lnTo>
                      <a:lnTo>
                        <a:pt x="1480" y="2"/>
                      </a:lnTo>
                      <a:close/>
                      <a:moveTo>
                        <a:pt x="1437" y="2"/>
                      </a:moveTo>
                      <a:lnTo>
                        <a:pt x="1409" y="2"/>
                      </a:lnTo>
                      <a:lnTo>
                        <a:pt x="1409" y="0"/>
                      </a:lnTo>
                      <a:lnTo>
                        <a:pt x="1437" y="0"/>
                      </a:lnTo>
                      <a:lnTo>
                        <a:pt x="1437" y="2"/>
                      </a:lnTo>
                      <a:close/>
                      <a:moveTo>
                        <a:pt x="1395" y="2"/>
                      </a:moveTo>
                      <a:lnTo>
                        <a:pt x="1366" y="2"/>
                      </a:lnTo>
                      <a:lnTo>
                        <a:pt x="1366" y="0"/>
                      </a:lnTo>
                      <a:lnTo>
                        <a:pt x="1395" y="0"/>
                      </a:lnTo>
                      <a:lnTo>
                        <a:pt x="1395" y="2"/>
                      </a:lnTo>
                      <a:close/>
                      <a:moveTo>
                        <a:pt x="1352" y="2"/>
                      </a:moveTo>
                      <a:lnTo>
                        <a:pt x="1323" y="2"/>
                      </a:lnTo>
                      <a:lnTo>
                        <a:pt x="1323" y="0"/>
                      </a:lnTo>
                      <a:lnTo>
                        <a:pt x="1352" y="0"/>
                      </a:lnTo>
                      <a:lnTo>
                        <a:pt x="1352" y="2"/>
                      </a:lnTo>
                      <a:close/>
                      <a:moveTo>
                        <a:pt x="1309" y="2"/>
                      </a:moveTo>
                      <a:lnTo>
                        <a:pt x="1281" y="2"/>
                      </a:lnTo>
                      <a:lnTo>
                        <a:pt x="1281" y="0"/>
                      </a:lnTo>
                      <a:lnTo>
                        <a:pt x="1309" y="0"/>
                      </a:lnTo>
                      <a:lnTo>
                        <a:pt x="1309" y="2"/>
                      </a:lnTo>
                      <a:close/>
                      <a:moveTo>
                        <a:pt x="1267" y="2"/>
                      </a:moveTo>
                      <a:lnTo>
                        <a:pt x="1238" y="2"/>
                      </a:lnTo>
                      <a:lnTo>
                        <a:pt x="1238" y="0"/>
                      </a:lnTo>
                      <a:lnTo>
                        <a:pt x="1267" y="0"/>
                      </a:lnTo>
                      <a:lnTo>
                        <a:pt x="1267" y="2"/>
                      </a:lnTo>
                      <a:close/>
                      <a:moveTo>
                        <a:pt x="1224" y="2"/>
                      </a:moveTo>
                      <a:lnTo>
                        <a:pt x="1196" y="2"/>
                      </a:lnTo>
                      <a:lnTo>
                        <a:pt x="1196" y="0"/>
                      </a:lnTo>
                      <a:lnTo>
                        <a:pt x="1224" y="0"/>
                      </a:lnTo>
                      <a:lnTo>
                        <a:pt x="1224" y="2"/>
                      </a:lnTo>
                      <a:close/>
                      <a:moveTo>
                        <a:pt x="1182" y="2"/>
                      </a:moveTo>
                      <a:lnTo>
                        <a:pt x="1153" y="2"/>
                      </a:lnTo>
                      <a:lnTo>
                        <a:pt x="1153" y="0"/>
                      </a:lnTo>
                      <a:lnTo>
                        <a:pt x="1182" y="0"/>
                      </a:lnTo>
                      <a:lnTo>
                        <a:pt x="1182" y="2"/>
                      </a:lnTo>
                      <a:close/>
                      <a:moveTo>
                        <a:pt x="1139" y="2"/>
                      </a:moveTo>
                      <a:lnTo>
                        <a:pt x="1110" y="2"/>
                      </a:lnTo>
                      <a:lnTo>
                        <a:pt x="1110" y="0"/>
                      </a:lnTo>
                      <a:lnTo>
                        <a:pt x="1139" y="0"/>
                      </a:lnTo>
                      <a:lnTo>
                        <a:pt x="1139" y="2"/>
                      </a:lnTo>
                      <a:close/>
                      <a:moveTo>
                        <a:pt x="1096" y="2"/>
                      </a:moveTo>
                      <a:lnTo>
                        <a:pt x="1068" y="2"/>
                      </a:lnTo>
                      <a:lnTo>
                        <a:pt x="1068" y="0"/>
                      </a:lnTo>
                      <a:lnTo>
                        <a:pt x="1096" y="0"/>
                      </a:lnTo>
                      <a:lnTo>
                        <a:pt x="1096" y="2"/>
                      </a:lnTo>
                      <a:close/>
                      <a:moveTo>
                        <a:pt x="1054" y="2"/>
                      </a:moveTo>
                      <a:lnTo>
                        <a:pt x="1025" y="2"/>
                      </a:lnTo>
                      <a:lnTo>
                        <a:pt x="1025" y="0"/>
                      </a:lnTo>
                      <a:lnTo>
                        <a:pt x="1054" y="0"/>
                      </a:lnTo>
                      <a:lnTo>
                        <a:pt x="1054" y="2"/>
                      </a:lnTo>
                      <a:close/>
                      <a:moveTo>
                        <a:pt x="1011" y="2"/>
                      </a:moveTo>
                      <a:lnTo>
                        <a:pt x="983" y="2"/>
                      </a:lnTo>
                      <a:lnTo>
                        <a:pt x="983" y="0"/>
                      </a:lnTo>
                      <a:lnTo>
                        <a:pt x="1011" y="0"/>
                      </a:lnTo>
                      <a:lnTo>
                        <a:pt x="1011" y="2"/>
                      </a:lnTo>
                      <a:close/>
                      <a:moveTo>
                        <a:pt x="969" y="2"/>
                      </a:moveTo>
                      <a:lnTo>
                        <a:pt x="940" y="2"/>
                      </a:lnTo>
                      <a:lnTo>
                        <a:pt x="940" y="0"/>
                      </a:lnTo>
                      <a:lnTo>
                        <a:pt x="969" y="0"/>
                      </a:lnTo>
                      <a:lnTo>
                        <a:pt x="969" y="2"/>
                      </a:lnTo>
                      <a:close/>
                      <a:moveTo>
                        <a:pt x="926" y="2"/>
                      </a:moveTo>
                      <a:lnTo>
                        <a:pt x="898" y="2"/>
                      </a:lnTo>
                      <a:lnTo>
                        <a:pt x="898" y="0"/>
                      </a:lnTo>
                      <a:lnTo>
                        <a:pt x="926" y="0"/>
                      </a:lnTo>
                      <a:lnTo>
                        <a:pt x="926" y="2"/>
                      </a:lnTo>
                      <a:close/>
                      <a:moveTo>
                        <a:pt x="883" y="2"/>
                      </a:moveTo>
                      <a:lnTo>
                        <a:pt x="855" y="2"/>
                      </a:lnTo>
                      <a:lnTo>
                        <a:pt x="855" y="0"/>
                      </a:lnTo>
                      <a:lnTo>
                        <a:pt x="883" y="0"/>
                      </a:lnTo>
                      <a:lnTo>
                        <a:pt x="883" y="2"/>
                      </a:lnTo>
                      <a:close/>
                      <a:moveTo>
                        <a:pt x="841" y="2"/>
                      </a:moveTo>
                      <a:lnTo>
                        <a:pt x="812" y="2"/>
                      </a:lnTo>
                      <a:lnTo>
                        <a:pt x="812" y="0"/>
                      </a:lnTo>
                      <a:lnTo>
                        <a:pt x="841" y="0"/>
                      </a:lnTo>
                      <a:lnTo>
                        <a:pt x="841" y="2"/>
                      </a:lnTo>
                      <a:close/>
                      <a:moveTo>
                        <a:pt x="798" y="2"/>
                      </a:moveTo>
                      <a:lnTo>
                        <a:pt x="770" y="2"/>
                      </a:lnTo>
                      <a:lnTo>
                        <a:pt x="770" y="0"/>
                      </a:lnTo>
                      <a:lnTo>
                        <a:pt x="798" y="0"/>
                      </a:lnTo>
                      <a:lnTo>
                        <a:pt x="798" y="2"/>
                      </a:lnTo>
                      <a:close/>
                      <a:moveTo>
                        <a:pt x="756" y="2"/>
                      </a:moveTo>
                      <a:lnTo>
                        <a:pt x="727" y="2"/>
                      </a:lnTo>
                      <a:lnTo>
                        <a:pt x="727" y="0"/>
                      </a:lnTo>
                      <a:lnTo>
                        <a:pt x="756" y="0"/>
                      </a:lnTo>
                      <a:lnTo>
                        <a:pt x="756" y="2"/>
                      </a:lnTo>
                      <a:close/>
                      <a:moveTo>
                        <a:pt x="713" y="2"/>
                      </a:moveTo>
                      <a:lnTo>
                        <a:pt x="685" y="2"/>
                      </a:lnTo>
                      <a:lnTo>
                        <a:pt x="685" y="0"/>
                      </a:lnTo>
                      <a:lnTo>
                        <a:pt x="713" y="0"/>
                      </a:lnTo>
                      <a:lnTo>
                        <a:pt x="713" y="2"/>
                      </a:lnTo>
                      <a:close/>
                      <a:moveTo>
                        <a:pt x="670" y="2"/>
                      </a:moveTo>
                      <a:lnTo>
                        <a:pt x="642" y="2"/>
                      </a:lnTo>
                      <a:lnTo>
                        <a:pt x="642" y="0"/>
                      </a:lnTo>
                      <a:lnTo>
                        <a:pt x="670" y="0"/>
                      </a:lnTo>
                      <a:lnTo>
                        <a:pt x="670" y="2"/>
                      </a:lnTo>
                      <a:close/>
                      <a:moveTo>
                        <a:pt x="628" y="2"/>
                      </a:moveTo>
                      <a:lnTo>
                        <a:pt x="599" y="2"/>
                      </a:lnTo>
                      <a:lnTo>
                        <a:pt x="599" y="0"/>
                      </a:lnTo>
                      <a:lnTo>
                        <a:pt x="628" y="0"/>
                      </a:lnTo>
                      <a:lnTo>
                        <a:pt x="628" y="2"/>
                      </a:lnTo>
                      <a:close/>
                      <a:moveTo>
                        <a:pt x="585" y="2"/>
                      </a:moveTo>
                      <a:lnTo>
                        <a:pt x="557" y="2"/>
                      </a:lnTo>
                      <a:lnTo>
                        <a:pt x="557" y="0"/>
                      </a:lnTo>
                      <a:lnTo>
                        <a:pt x="585" y="0"/>
                      </a:lnTo>
                      <a:lnTo>
                        <a:pt x="585" y="2"/>
                      </a:lnTo>
                      <a:close/>
                      <a:moveTo>
                        <a:pt x="543" y="2"/>
                      </a:moveTo>
                      <a:lnTo>
                        <a:pt x="514" y="2"/>
                      </a:lnTo>
                      <a:lnTo>
                        <a:pt x="514" y="0"/>
                      </a:lnTo>
                      <a:lnTo>
                        <a:pt x="543" y="0"/>
                      </a:lnTo>
                      <a:lnTo>
                        <a:pt x="543" y="2"/>
                      </a:lnTo>
                      <a:close/>
                      <a:moveTo>
                        <a:pt x="500" y="2"/>
                      </a:moveTo>
                      <a:lnTo>
                        <a:pt x="472" y="2"/>
                      </a:lnTo>
                      <a:lnTo>
                        <a:pt x="472" y="0"/>
                      </a:lnTo>
                      <a:lnTo>
                        <a:pt x="500" y="0"/>
                      </a:lnTo>
                      <a:lnTo>
                        <a:pt x="500" y="2"/>
                      </a:lnTo>
                      <a:close/>
                      <a:moveTo>
                        <a:pt x="457" y="2"/>
                      </a:moveTo>
                      <a:lnTo>
                        <a:pt x="429" y="2"/>
                      </a:lnTo>
                      <a:lnTo>
                        <a:pt x="429" y="0"/>
                      </a:lnTo>
                      <a:lnTo>
                        <a:pt x="457" y="0"/>
                      </a:lnTo>
                      <a:lnTo>
                        <a:pt x="457" y="2"/>
                      </a:lnTo>
                      <a:close/>
                      <a:moveTo>
                        <a:pt x="415" y="2"/>
                      </a:moveTo>
                      <a:lnTo>
                        <a:pt x="386" y="2"/>
                      </a:lnTo>
                      <a:lnTo>
                        <a:pt x="386" y="0"/>
                      </a:lnTo>
                      <a:lnTo>
                        <a:pt x="415" y="0"/>
                      </a:lnTo>
                      <a:lnTo>
                        <a:pt x="415" y="2"/>
                      </a:lnTo>
                      <a:close/>
                      <a:moveTo>
                        <a:pt x="372" y="2"/>
                      </a:moveTo>
                      <a:lnTo>
                        <a:pt x="344" y="2"/>
                      </a:lnTo>
                      <a:lnTo>
                        <a:pt x="344" y="0"/>
                      </a:lnTo>
                      <a:lnTo>
                        <a:pt x="372" y="0"/>
                      </a:lnTo>
                      <a:lnTo>
                        <a:pt x="372" y="2"/>
                      </a:lnTo>
                      <a:close/>
                      <a:moveTo>
                        <a:pt x="330" y="2"/>
                      </a:moveTo>
                      <a:lnTo>
                        <a:pt x="301" y="2"/>
                      </a:lnTo>
                      <a:lnTo>
                        <a:pt x="301" y="0"/>
                      </a:lnTo>
                      <a:lnTo>
                        <a:pt x="330" y="0"/>
                      </a:lnTo>
                      <a:lnTo>
                        <a:pt x="330" y="2"/>
                      </a:lnTo>
                      <a:close/>
                      <a:moveTo>
                        <a:pt x="287" y="2"/>
                      </a:moveTo>
                      <a:lnTo>
                        <a:pt x="259" y="2"/>
                      </a:lnTo>
                      <a:lnTo>
                        <a:pt x="259" y="0"/>
                      </a:lnTo>
                      <a:lnTo>
                        <a:pt x="287" y="0"/>
                      </a:lnTo>
                      <a:lnTo>
                        <a:pt x="287" y="2"/>
                      </a:lnTo>
                      <a:close/>
                      <a:moveTo>
                        <a:pt x="244" y="2"/>
                      </a:moveTo>
                      <a:lnTo>
                        <a:pt x="216" y="2"/>
                      </a:lnTo>
                      <a:lnTo>
                        <a:pt x="216" y="0"/>
                      </a:lnTo>
                      <a:lnTo>
                        <a:pt x="244" y="0"/>
                      </a:lnTo>
                      <a:lnTo>
                        <a:pt x="244" y="2"/>
                      </a:lnTo>
                      <a:close/>
                      <a:moveTo>
                        <a:pt x="202" y="2"/>
                      </a:moveTo>
                      <a:lnTo>
                        <a:pt x="173" y="2"/>
                      </a:lnTo>
                      <a:lnTo>
                        <a:pt x="173" y="0"/>
                      </a:lnTo>
                      <a:lnTo>
                        <a:pt x="202" y="0"/>
                      </a:lnTo>
                      <a:lnTo>
                        <a:pt x="202" y="2"/>
                      </a:lnTo>
                      <a:close/>
                      <a:moveTo>
                        <a:pt x="159" y="2"/>
                      </a:moveTo>
                      <a:lnTo>
                        <a:pt x="131" y="2"/>
                      </a:lnTo>
                      <a:lnTo>
                        <a:pt x="131" y="0"/>
                      </a:lnTo>
                      <a:lnTo>
                        <a:pt x="159" y="0"/>
                      </a:lnTo>
                      <a:lnTo>
                        <a:pt x="159" y="2"/>
                      </a:lnTo>
                      <a:close/>
                      <a:moveTo>
                        <a:pt x="117" y="2"/>
                      </a:moveTo>
                      <a:lnTo>
                        <a:pt x="88" y="2"/>
                      </a:lnTo>
                      <a:lnTo>
                        <a:pt x="88" y="0"/>
                      </a:lnTo>
                      <a:lnTo>
                        <a:pt x="117" y="0"/>
                      </a:lnTo>
                      <a:lnTo>
                        <a:pt x="117" y="2"/>
                      </a:lnTo>
                      <a:close/>
                      <a:moveTo>
                        <a:pt x="74" y="2"/>
                      </a:moveTo>
                      <a:lnTo>
                        <a:pt x="46" y="2"/>
                      </a:lnTo>
                      <a:lnTo>
                        <a:pt x="46" y="0"/>
                      </a:lnTo>
                      <a:lnTo>
                        <a:pt x="74" y="0"/>
                      </a:lnTo>
                      <a:lnTo>
                        <a:pt x="74" y="2"/>
                      </a:lnTo>
                      <a:close/>
                      <a:moveTo>
                        <a:pt x="32" y="2"/>
                      </a:moveTo>
                      <a:lnTo>
                        <a:pt x="3" y="2"/>
                      </a:lnTo>
                      <a:lnTo>
                        <a:pt x="3" y="0"/>
                      </a:lnTo>
                      <a:lnTo>
                        <a:pt x="32" y="0"/>
                      </a:lnTo>
                      <a:lnTo>
                        <a:pt x="32" y="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8" name="Rectangle 28"/>
                <p:cNvSpPr>
                  <a:spLocks noChangeArrowheads="1"/>
                </p:cNvSpPr>
                <p:nvPr/>
              </p:nvSpPr>
              <p:spPr bwMode="auto">
                <a:xfrm>
                  <a:off x="1667" y="1740"/>
                  <a:ext cx="760" cy="347"/>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79" name="Rectangle 29"/>
                <p:cNvSpPr>
                  <a:spLocks noChangeArrowheads="1"/>
                </p:cNvSpPr>
                <p:nvPr/>
              </p:nvSpPr>
              <p:spPr bwMode="auto">
                <a:xfrm>
                  <a:off x="1727" y="1838"/>
                  <a:ext cx="58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 Fusion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80" name="Picture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0" y="2293"/>
                  <a:ext cx="1223"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1"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0" y="2293"/>
                  <a:ext cx="1223"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2" name="Freeform 32"/>
                <p:cNvSpPr>
                  <a:spLocks/>
                </p:cNvSpPr>
                <p:nvPr/>
              </p:nvSpPr>
              <p:spPr bwMode="auto">
                <a:xfrm>
                  <a:off x="1462" y="2301"/>
                  <a:ext cx="1170" cy="578"/>
                </a:xfrm>
                <a:custGeom>
                  <a:avLst/>
                  <a:gdLst>
                    <a:gd name="T0" fmla="*/ 585 w 1170"/>
                    <a:gd name="T1" fmla="*/ 578 h 578"/>
                    <a:gd name="T2" fmla="*/ 1170 w 1170"/>
                    <a:gd name="T3" fmla="*/ 289 h 578"/>
                    <a:gd name="T4" fmla="*/ 585 w 1170"/>
                    <a:gd name="T5" fmla="*/ 0 h 578"/>
                    <a:gd name="T6" fmla="*/ 0 w 1170"/>
                    <a:gd name="T7" fmla="*/ 289 h 578"/>
                    <a:gd name="T8" fmla="*/ 585 w 1170"/>
                    <a:gd name="T9" fmla="*/ 578 h 578"/>
                  </a:gdLst>
                  <a:ahLst/>
                  <a:cxnLst>
                    <a:cxn ang="0">
                      <a:pos x="T0" y="T1"/>
                    </a:cxn>
                    <a:cxn ang="0">
                      <a:pos x="T2" y="T3"/>
                    </a:cxn>
                    <a:cxn ang="0">
                      <a:pos x="T4" y="T5"/>
                    </a:cxn>
                    <a:cxn ang="0">
                      <a:pos x="T6" y="T7"/>
                    </a:cxn>
                    <a:cxn ang="0">
                      <a:pos x="T8" y="T9"/>
                    </a:cxn>
                  </a:cxnLst>
                  <a:rect l="0" t="0" r="r" b="b"/>
                  <a:pathLst>
                    <a:path w="1170" h="578">
                      <a:moveTo>
                        <a:pt x="585" y="578"/>
                      </a:moveTo>
                      <a:lnTo>
                        <a:pt x="1170" y="289"/>
                      </a:lnTo>
                      <a:lnTo>
                        <a:pt x="585" y="0"/>
                      </a:lnTo>
                      <a:lnTo>
                        <a:pt x="0" y="289"/>
                      </a:lnTo>
                      <a:lnTo>
                        <a:pt x="585" y="578"/>
                      </a:lnTo>
                      <a:close/>
                    </a:path>
                  </a:pathLst>
                </a:custGeom>
                <a:noFill/>
                <a:ln w="3175"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183"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 y="2399"/>
                  <a:ext cx="95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 name="Picture 3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9" y="2399"/>
                  <a:ext cx="950"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 name="Rectangle 35"/>
                <p:cNvSpPr>
                  <a:spLocks noChangeArrowheads="1"/>
                </p:cNvSpPr>
                <p:nvPr/>
              </p:nvSpPr>
              <p:spPr bwMode="auto">
                <a:xfrm>
                  <a:off x="1677" y="2441"/>
                  <a:ext cx="69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Consistency in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6" name="Rectangle 36"/>
                <p:cNvSpPr>
                  <a:spLocks noChangeArrowheads="1"/>
                </p:cNvSpPr>
                <p:nvPr/>
              </p:nvSpPr>
              <p:spPr bwMode="auto">
                <a:xfrm>
                  <a:off x="1833" y="2588"/>
                  <a:ext cx="38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Labeling</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7" name="Rectangle 37"/>
                <p:cNvSpPr>
                  <a:spLocks noChangeArrowheads="1"/>
                </p:cNvSpPr>
                <p:nvPr/>
              </p:nvSpPr>
              <p:spPr bwMode="auto">
                <a:xfrm>
                  <a:off x="1563" y="3499"/>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88" name="Rectangle 38"/>
                <p:cNvSpPr>
                  <a:spLocks noChangeArrowheads="1"/>
                </p:cNvSpPr>
                <p:nvPr/>
              </p:nvSpPr>
              <p:spPr bwMode="auto">
                <a:xfrm>
                  <a:off x="1795" y="3525"/>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89" name="Rectangle 39"/>
                <p:cNvSpPr>
                  <a:spLocks noChangeArrowheads="1"/>
                </p:cNvSpPr>
                <p:nvPr/>
              </p:nvSpPr>
              <p:spPr bwMode="auto">
                <a:xfrm>
                  <a:off x="1754" y="3671"/>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0" name="Rectangle 40"/>
                <p:cNvSpPr>
                  <a:spLocks noChangeArrowheads="1"/>
                </p:cNvSpPr>
                <p:nvPr/>
              </p:nvSpPr>
              <p:spPr bwMode="auto">
                <a:xfrm>
                  <a:off x="5262" y="1035"/>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1" name="Rectangle 41"/>
                <p:cNvSpPr>
                  <a:spLocks noChangeArrowheads="1"/>
                </p:cNvSpPr>
                <p:nvPr/>
              </p:nvSpPr>
              <p:spPr bwMode="auto">
                <a:xfrm>
                  <a:off x="5351" y="1060"/>
                  <a:ext cx="55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2" name="Rectangle 42"/>
                <p:cNvSpPr>
                  <a:spLocks noChangeArrowheads="1"/>
                </p:cNvSpPr>
                <p:nvPr/>
              </p:nvSpPr>
              <p:spPr bwMode="auto">
                <a:xfrm>
                  <a:off x="5546" y="1207"/>
                  <a:ext cx="1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3" name="Rectangle 43"/>
                <p:cNvSpPr>
                  <a:spLocks noChangeArrowheads="1"/>
                </p:cNvSpPr>
                <p:nvPr/>
              </p:nvSpPr>
              <p:spPr bwMode="auto">
                <a:xfrm>
                  <a:off x="6525" y="1035"/>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4" name="Rectangle 44"/>
                <p:cNvSpPr>
                  <a:spLocks noChangeArrowheads="1"/>
                </p:cNvSpPr>
                <p:nvPr/>
              </p:nvSpPr>
              <p:spPr bwMode="auto">
                <a:xfrm>
                  <a:off x="6614" y="1060"/>
                  <a:ext cx="55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Annotation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5" name="Rectangle 45"/>
                <p:cNvSpPr>
                  <a:spLocks noChangeArrowheads="1"/>
                </p:cNvSpPr>
                <p:nvPr/>
              </p:nvSpPr>
              <p:spPr bwMode="auto">
                <a:xfrm>
                  <a:off x="6791" y="1207"/>
                  <a:ext cx="2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n+m</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196" name="Rectangle 46"/>
                <p:cNvSpPr>
                  <a:spLocks noChangeArrowheads="1"/>
                </p:cNvSpPr>
                <p:nvPr/>
              </p:nvSpPr>
              <p:spPr bwMode="auto">
                <a:xfrm>
                  <a:off x="5922" y="1682"/>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197" name="Rectangle 47"/>
                <p:cNvSpPr>
                  <a:spLocks noChangeArrowheads="1"/>
                </p:cNvSpPr>
                <p:nvPr/>
              </p:nvSpPr>
              <p:spPr bwMode="auto">
                <a:xfrm>
                  <a:off x="5982" y="1780"/>
                  <a:ext cx="58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 Fusion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198" name="Picture 4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95" y="2232"/>
                  <a:ext cx="1223"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95" y="2232"/>
                  <a:ext cx="1223"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0" name="Freeform 50"/>
                <p:cNvSpPr>
                  <a:spLocks/>
                </p:cNvSpPr>
                <p:nvPr/>
              </p:nvSpPr>
              <p:spPr bwMode="auto">
                <a:xfrm>
                  <a:off x="5717" y="2243"/>
                  <a:ext cx="1170" cy="578"/>
                </a:xfrm>
                <a:custGeom>
                  <a:avLst/>
                  <a:gdLst>
                    <a:gd name="T0" fmla="*/ 585 w 1170"/>
                    <a:gd name="T1" fmla="*/ 578 h 578"/>
                    <a:gd name="T2" fmla="*/ 1170 w 1170"/>
                    <a:gd name="T3" fmla="*/ 289 h 578"/>
                    <a:gd name="T4" fmla="*/ 585 w 1170"/>
                    <a:gd name="T5" fmla="*/ 0 h 578"/>
                    <a:gd name="T6" fmla="*/ 0 w 1170"/>
                    <a:gd name="T7" fmla="*/ 289 h 578"/>
                    <a:gd name="T8" fmla="*/ 585 w 1170"/>
                    <a:gd name="T9" fmla="*/ 578 h 578"/>
                  </a:gdLst>
                  <a:ahLst/>
                  <a:cxnLst>
                    <a:cxn ang="0">
                      <a:pos x="T0" y="T1"/>
                    </a:cxn>
                    <a:cxn ang="0">
                      <a:pos x="T2" y="T3"/>
                    </a:cxn>
                    <a:cxn ang="0">
                      <a:pos x="T4" y="T5"/>
                    </a:cxn>
                    <a:cxn ang="0">
                      <a:pos x="T6" y="T7"/>
                    </a:cxn>
                    <a:cxn ang="0">
                      <a:pos x="T8" y="T9"/>
                    </a:cxn>
                  </a:cxnLst>
                  <a:rect l="0" t="0" r="r" b="b"/>
                  <a:pathLst>
                    <a:path w="1170" h="578">
                      <a:moveTo>
                        <a:pt x="585" y="578"/>
                      </a:moveTo>
                      <a:lnTo>
                        <a:pt x="1170" y="289"/>
                      </a:lnTo>
                      <a:lnTo>
                        <a:pt x="585" y="0"/>
                      </a:lnTo>
                      <a:lnTo>
                        <a:pt x="0" y="289"/>
                      </a:lnTo>
                      <a:lnTo>
                        <a:pt x="585" y="578"/>
                      </a:lnTo>
                      <a:close/>
                    </a:path>
                  </a:pathLst>
                </a:custGeom>
                <a:noFill/>
                <a:ln w="3175"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201" name="Picture 5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44" y="2338"/>
                  <a:ext cx="95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 name="Picture 5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44" y="2338"/>
                  <a:ext cx="95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3" name="Rectangle 53"/>
                <p:cNvSpPr>
                  <a:spLocks noChangeArrowheads="1"/>
                </p:cNvSpPr>
                <p:nvPr/>
              </p:nvSpPr>
              <p:spPr bwMode="auto">
                <a:xfrm>
                  <a:off x="5933" y="2382"/>
                  <a:ext cx="69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Consistency in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4" name="Rectangle 54"/>
                <p:cNvSpPr>
                  <a:spLocks noChangeArrowheads="1"/>
                </p:cNvSpPr>
                <p:nvPr/>
              </p:nvSpPr>
              <p:spPr bwMode="auto">
                <a:xfrm>
                  <a:off x="6088" y="2530"/>
                  <a:ext cx="38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Labeling</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5" name="Rectangle 55"/>
                <p:cNvSpPr>
                  <a:spLocks noChangeArrowheads="1"/>
                </p:cNvSpPr>
                <p:nvPr/>
              </p:nvSpPr>
              <p:spPr bwMode="auto">
                <a:xfrm>
                  <a:off x="4305" y="3451"/>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06" name="Rectangle 56"/>
                <p:cNvSpPr>
                  <a:spLocks noChangeArrowheads="1"/>
                </p:cNvSpPr>
                <p:nvPr/>
              </p:nvSpPr>
              <p:spPr bwMode="auto">
                <a:xfrm>
                  <a:off x="4538" y="3476"/>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7" name="Rectangle 57"/>
                <p:cNvSpPr>
                  <a:spLocks noChangeArrowheads="1"/>
                </p:cNvSpPr>
                <p:nvPr/>
              </p:nvSpPr>
              <p:spPr bwMode="auto">
                <a:xfrm>
                  <a:off x="4496" y="3623"/>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08" name="Rectangle 58"/>
                <p:cNvSpPr>
                  <a:spLocks noChangeArrowheads="1"/>
                </p:cNvSpPr>
                <p:nvPr/>
              </p:nvSpPr>
              <p:spPr bwMode="auto">
                <a:xfrm>
                  <a:off x="5818" y="3442"/>
                  <a:ext cx="965"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09" name="Rectangle 59"/>
                <p:cNvSpPr>
                  <a:spLocks noChangeArrowheads="1"/>
                </p:cNvSpPr>
                <p:nvPr/>
              </p:nvSpPr>
              <p:spPr bwMode="auto">
                <a:xfrm>
                  <a:off x="6051" y="3467"/>
                  <a:ext cx="4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Put in the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10" name="Rectangle 60"/>
                <p:cNvSpPr>
                  <a:spLocks noChangeArrowheads="1"/>
                </p:cNvSpPr>
                <p:nvPr/>
              </p:nvSpPr>
              <p:spPr bwMode="auto">
                <a:xfrm>
                  <a:off x="6009" y="3614"/>
                  <a:ext cx="5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training set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pic>
              <p:nvPicPr>
                <p:cNvPr id="211" name="Picture 6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69" y="601"/>
                  <a:ext cx="2424"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2" name="Picture 6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69" y="601"/>
                  <a:ext cx="2424" cy="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3" name="Freeform 63"/>
                <p:cNvSpPr>
                  <a:spLocks noEditPoints="1"/>
                </p:cNvSpPr>
                <p:nvPr/>
              </p:nvSpPr>
              <p:spPr bwMode="auto">
                <a:xfrm>
                  <a:off x="5091" y="610"/>
                  <a:ext cx="2372" cy="859"/>
                </a:xfrm>
                <a:custGeom>
                  <a:avLst/>
                  <a:gdLst>
                    <a:gd name="T0" fmla="*/ 0 w 2372"/>
                    <a:gd name="T1" fmla="*/ 110 h 859"/>
                    <a:gd name="T2" fmla="*/ 2 w 2372"/>
                    <a:gd name="T3" fmla="*/ 205 h 859"/>
                    <a:gd name="T4" fmla="*/ 0 w 2372"/>
                    <a:gd name="T5" fmla="*/ 286 h 859"/>
                    <a:gd name="T6" fmla="*/ 2 w 2372"/>
                    <a:gd name="T7" fmla="*/ 436 h 859"/>
                    <a:gd name="T8" fmla="*/ 2 w 2372"/>
                    <a:gd name="T9" fmla="*/ 490 h 859"/>
                    <a:gd name="T10" fmla="*/ 0 w 2372"/>
                    <a:gd name="T11" fmla="*/ 640 h 859"/>
                    <a:gd name="T12" fmla="*/ 2 w 2372"/>
                    <a:gd name="T13" fmla="*/ 735 h 859"/>
                    <a:gd name="T14" fmla="*/ 0 w 2372"/>
                    <a:gd name="T15" fmla="*/ 816 h 859"/>
                    <a:gd name="T16" fmla="*/ 43 w 2372"/>
                    <a:gd name="T17" fmla="*/ 859 h 859"/>
                    <a:gd name="T18" fmla="*/ 199 w 2372"/>
                    <a:gd name="T19" fmla="*/ 857 h 859"/>
                    <a:gd name="T20" fmla="*/ 256 w 2372"/>
                    <a:gd name="T21" fmla="*/ 857 h 859"/>
                    <a:gd name="T22" fmla="*/ 412 w 2372"/>
                    <a:gd name="T23" fmla="*/ 859 h 859"/>
                    <a:gd name="T24" fmla="*/ 511 w 2372"/>
                    <a:gd name="T25" fmla="*/ 857 h 859"/>
                    <a:gd name="T26" fmla="*/ 596 w 2372"/>
                    <a:gd name="T27" fmla="*/ 859 h 859"/>
                    <a:gd name="T28" fmla="*/ 753 w 2372"/>
                    <a:gd name="T29" fmla="*/ 857 h 859"/>
                    <a:gd name="T30" fmla="*/ 809 w 2372"/>
                    <a:gd name="T31" fmla="*/ 857 h 859"/>
                    <a:gd name="T32" fmla="*/ 966 w 2372"/>
                    <a:gd name="T33" fmla="*/ 859 h 859"/>
                    <a:gd name="T34" fmla="*/ 1065 w 2372"/>
                    <a:gd name="T35" fmla="*/ 857 h 859"/>
                    <a:gd name="T36" fmla="*/ 1150 w 2372"/>
                    <a:gd name="T37" fmla="*/ 859 h 859"/>
                    <a:gd name="T38" fmla="*/ 1306 w 2372"/>
                    <a:gd name="T39" fmla="*/ 857 h 859"/>
                    <a:gd name="T40" fmla="*/ 1363 w 2372"/>
                    <a:gd name="T41" fmla="*/ 857 h 859"/>
                    <a:gd name="T42" fmla="*/ 1519 w 2372"/>
                    <a:gd name="T43" fmla="*/ 859 h 859"/>
                    <a:gd name="T44" fmla="*/ 1619 w 2372"/>
                    <a:gd name="T45" fmla="*/ 857 h 859"/>
                    <a:gd name="T46" fmla="*/ 1704 w 2372"/>
                    <a:gd name="T47" fmla="*/ 859 h 859"/>
                    <a:gd name="T48" fmla="*/ 1860 w 2372"/>
                    <a:gd name="T49" fmla="*/ 857 h 859"/>
                    <a:gd name="T50" fmla="*/ 1917 w 2372"/>
                    <a:gd name="T51" fmla="*/ 857 h 859"/>
                    <a:gd name="T52" fmla="*/ 2073 w 2372"/>
                    <a:gd name="T53" fmla="*/ 859 h 859"/>
                    <a:gd name="T54" fmla="*/ 2172 w 2372"/>
                    <a:gd name="T55" fmla="*/ 857 h 859"/>
                    <a:gd name="T56" fmla="*/ 2258 w 2372"/>
                    <a:gd name="T57" fmla="*/ 859 h 859"/>
                    <a:gd name="T58" fmla="*/ 2370 w 2372"/>
                    <a:gd name="T59" fmla="*/ 817 h 859"/>
                    <a:gd name="T60" fmla="*/ 2370 w 2372"/>
                    <a:gd name="T61" fmla="*/ 763 h 859"/>
                    <a:gd name="T62" fmla="*/ 2372 w 2372"/>
                    <a:gd name="T63" fmla="*/ 613 h 859"/>
                    <a:gd name="T64" fmla="*/ 2370 w 2372"/>
                    <a:gd name="T65" fmla="*/ 518 h 859"/>
                    <a:gd name="T66" fmla="*/ 2372 w 2372"/>
                    <a:gd name="T67" fmla="*/ 437 h 859"/>
                    <a:gd name="T68" fmla="*/ 2370 w 2372"/>
                    <a:gd name="T69" fmla="*/ 287 h 859"/>
                    <a:gd name="T70" fmla="*/ 2370 w 2372"/>
                    <a:gd name="T71" fmla="*/ 233 h 859"/>
                    <a:gd name="T72" fmla="*/ 2372 w 2372"/>
                    <a:gd name="T73" fmla="*/ 84 h 859"/>
                    <a:gd name="T74" fmla="*/ 2358 w 2372"/>
                    <a:gd name="T75" fmla="*/ 2 h 859"/>
                    <a:gd name="T76" fmla="*/ 2273 w 2372"/>
                    <a:gd name="T77" fmla="*/ 0 h 859"/>
                    <a:gd name="T78" fmla="*/ 2117 w 2372"/>
                    <a:gd name="T79" fmla="*/ 2 h 859"/>
                    <a:gd name="T80" fmla="*/ 2060 w 2372"/>
                    <a:gd name="T81" fmla="*/ 2 h 859"/>
                    <a:gd name="T82" fmla="*/ 1904 w 2372"/>
                    <a:gd name="T83" fmla="*/ 0 h 859"/>
                    <a:gd name="T84" fmla="*/ 1804 w 2372"/>
                    <a:gd name="T85" fmla="*/ 2 h 859"/>
                    <a:gd name="T86" fmla="*/ 1719 w 2372"/>
                    <a:gd name="T87" fmla="*/ 0 h 859"/>
                    <a:gd name="T88" fmla="*/ 1563 w 2372"/>
                    <a:gd name="T89" fmla="*/ 2 h 859"/>
                    <a:gd name="T90" fmla="*/ 1506 w 2372"/>
                    <a:gd name="T91" fmla="*/ 2 h 859"/>
                    <a:gd name="T92" fmla="*/ 1350 w 2372"/>
                    <a:gd name="T93" fmla="*/ 0 h 859"/>
                    <a:gd name="T94" fmla="*/ 1251 w 2372"/>
                    <a:gd name="T95" fmla="*/ 2 h 859"/>
                    <a:gd name="T96" fmla="*/ 1166 w 2372"/>
                    <a:gd name="T97" fmla="*/ 0 h 859"/>
                    <a:gd name="T98" fmla="*/ 1009 w 2372"/>
                    <a:gd name="T99" fmla="*/ 2 h 859"/>
                    <a:gd name="T100" fmla="*/ 953 w 2372"/>
                    <a:gd name="T101" fmla="*/ 2 h 859"/>
                    <a:gd name="T102" fmla="*/ 796 w 2372"/>
                    <a:gd name="T103" fmla="*/ 0 h 859"/>
                    <a:gd name="T104" fmla="*/ 697 w 2372"/>
                    <a:gd name="T105" fmla="*/ 2 h 859"/>
                    <a:gd name="T106" fmla="*/ 612 w 2372"/>
                    <a:gd name="T107" fmla="*/ 0 h 859"/>
                    <a:gd name="T108" fmla="*/ 456 w 2372"/>
                    <a:gd name="T109" fmla="*/ 2 h 859"/>
                    <a:gd name="T110" fmla="*/ 399 w 2372"/>
                    <a:gd name="T111" fmla="*/ 2 h 859"/>
                    <a:gd name="T112" fmla="*/ 243 w 2372"/>
                    <a:gd name="T113" fmla="*/ 0 h 859"/>
                    <a:gd name="T114" fmla="*/ 143 w 2372"/>
                    <a:gd name="T115" fmla="*/ 2 h 859"/>
                    <a:gd name="T116" fmla="*/ 58 w 2372"/>
                    <a:gd name="T117" fmla="*/ 0 h 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2" h="859">
                      <a:moveTo>
                        <a:pt x="2" y="1"/>
                      </a:moveTo>
                      <a:lnTo>
                        <a:pt x="2" y="28"/>
                      </a:lnTo>
                      <a:lnTo>
                        <a:pt x="0" y="28"/>
                      </a:lnTo>
                      <a:lnTo>
                        <a:pt x="0" y="1"/>
                      </a:lnTo>
                      <a:lnTo>
                        <a:pt x="2" y="1"/>
                      </a:lnTo>
                      <a:close/>
                      <a:moveTo>
                        <a:pt x="2" y="42"/>
                      </a:moveTo>
                      <a:lnTo>
                        <a:pt x="2" y="69"/>
                      </a:lnTo>
                      <a:lnTo>
                        <a:pt x="0" y="69"/>
                      </a:lnTo>
                      <a:lnTo>
                        <a:pt x="0" y="42"/>
                      </a:lnTo>
                      <a:lnTo>
                        <a:pt x="2" y="42"/>
                      </a:lnTo>
                      <a:close/>
                      <a:moveTo>
                        <a:pt x="2" y="83"/>
                      </a:moveTo>
                      <a:lnTo>
                        <a:pt x="2" y="110"/>
                      </a:lnTo>
                      <a:lnTo>
                        <a:pt x="0" y="110"/>
                      </a:lnTo>
                      <a:lnTo>
                        <a:pt x="0" y="83"/>
                      </a:lnTo>
                      <a:lnTo>
                        <a:pt x="2" y="83"/>
                      </a:lnTo>
                      <a:close/>
                      <a:moveTo>
                        <a:pt x="2" y="123"/>
                      </a:moveTo>
                      <a:lnTo>
                        <a:pt x="2" y="151"/>
                      </a:lnTo>
                      <a:lnTo>
                        <a:pt x="0" y="151"/>
                      </a:lnTo>
                      <a:lnTo>
                        <a:pt x="0" y="123"/>
                      </a:lnTo>
                      <a:lnTo>
                        <a:pt x="2" y="123"/>
                      </a:lnTo>
                      <a:close/>
                      <a:moveTo>
                        <a:pt x="2" y="164"/>
                      </a:moveTo>
                      <a:lnTo>
                        <a:pt x="2" y="191"/>
                      </a:lnTo>
                      <a:lnTo>
                        <a:pt x="0" y="191"/>
                      </a:lnTo>
                      <a:lnTo>
                        <a:pt x="0" y="164"/>
                      </a:lnTo>
                      <a:lnTo>
                        <a:pt x="2" y="164"/>
                      </a:lnTo>
                      <a:close/>
                      <a:moveTo>
                        <a:pt x="2" y="205"/>
                      </a:moveTo>
                      <a:lnTo>
                        <a:pt x="2" y="232"/>
                      </a:lnTo>
                      <a:lnTo>
                        <a:pt x="0" y="232"/>
                      </a:lnTo>
                      <a:lnTo>
                        <a:pt x="0" y="205"/>
                      </a:lnTo>
                      <a:lnTo>
                        <a:pt x="2" y="205"/>
                      </a:lnTo>
                      <a:close/>
                      <a:moveTo>
                        <a:pt x="2" y="246"/>
                      </a:moveTo>
                      <a:lnTo>
                        <a:pt x="2" y="273"/>
                      </a:lnTo>
                      <a:lnTo>
                        <a:pt x="0" y="273"/>
                      </a:lnTo>
                      <a:lnTo>
                        <a:pt x="0" y="246"/>
                      </a:lnTo>
                      <a:lnTo>
                        <a:pt x="2" y="246"/>
                      </a:lnTo>
                      <a:close/>
                      <a:moveTo>
                        <a:pt x="2" y="286"/>
                      </a:moveTo>
                      <a:lnTo>
                        <a:pt x="2" y="314"/>
                      </a:lnTo>
                      <a:lnTo>
                        <a:pt x="0" y="314"/>
                      </a:lnTo>
                      <a:lnTo>
                        <a:pt x="0" y="286"/>
                      </a:lnTo>
                      <a:lnTo>
                        <a:pt x="2" y="286"/>
                      </a:lnTo>
                      <a:close/>
                      <a:moveTo>
                        <a:pt x="2" y="327"/>
                      </a:moveTo>
                      <a:lnTo>
                        <a:pt x="2" y="354"/>
                      </a:lnTo>
                      <a:lnTo>
                        <a:pt x="0" y="354"/>
                      </a:lnTo>
                      <a:lnTo>
                        <a:pt x="0" y="327"/>
                      </a:lnTo>
                      <a:lnTo>
                        <a:pt x="2" y="327"/>
                      </a:lnTo>
                      <a:close/>
                      <a:moveTo>
                        <a:pt x="2" y="368"/>
                      </a:moveTo>
                      <a:lnTo>
                        <a:pt x="2" y="395"/>
                      </a:lnTo>
                      <a:lnTo>
                        <a:pt x="0" y="395"/>
                      </a:lnTo>
                      <a:lnTo>
                        <a:pt x="0" y="368"/>
                      </a:lnTo>
                      <a:lnTo>
                        <a:pt x="2" y="368"/>
                      </a:lnTo>
                      <a:close/>
                      <a:moveTo>
                        <a:pt x="2" y="409"/>
                      </a:moveTo>
                      <a:lnTo>
                        <a:pt x="2" y="436"/>
                      </a:lnTo>
                      <a:lnTo>
                        <a:pt x="0" y="436"/>
                      </a:lnTo>
                      <a:lnTo>
                        <a:pt x="0" y="409"/>
                      </a:lnTo>
                      <a:lnTo>
                        <a:pt x="2" y="409"/>
                      </a:lnTo>
                      <a:close/>
                      <a:moveTo>
                        <a:pt x="2" y="449"/>
                      </a:moveTo>
                      <a:lnTo>
                        <a:pt x="2" y="477"/>
                      </a:lnTo>
                      <a:lnTo>
                        <a:pt x="0" y="477"/>
                      </a:lnTo>
                      <a:lnTo>
                        <a:pt x="0" y="449"/>
                      </a:lnTo>
                      <a:lnTo>
                        <a:pt x="2" y="449"/>
                      </a:lnTo>
                      <a:close/>
                      <a:moveTo>
                        <a:pt x="2" y="490"/>
                      </a:moveTo>
                      <a:lnTo>
                        <a:pt x="2" y="517"/>
                      </a:lnTo>
                      <a:lnTo>
                        <a:pt x="0" y="517"/>
                      </a:lnTo>
                      <a:lnTo>
                        <a:pt x="0" y="490"/>
                      </a:lnTo>
                      <a:lnTo>
                        <a:pt x="2" y="490"/>
                      </a:lnTo>
                      <a:close/>
                      <a:moveTo>
                        <a:pt x="2" y="531"/>
                      </a:moveTo>
                      <a:lnTo>
                        <a:pt x="2" y="558"/>
                      </a:lnTo>
                      <a:lnTo>
                        <a:pt x="0" y="558"/>
                      </a:lnTo>
                      <a:lnTo>
                        <a:pt x="0" y="531"/>
                      </a:lnTo>
                      <a:lnTo>
                        <a:pt x="2" y="531"/>
                      </a:lnTo>
                      <a:close/>
                      <a:moveTo>
                        <a:pt x="2" y="572"/>
                      </a:moveTo>
                      <a:lnTo>
                        <a:pt x="2" y="599"/>
                      </a:lnTo>
                      <a:lnTo>
                        <a:pt x="0" y="599"/>
                      </a:lnTo>
                      <a:lnTo>
                        <a:pt x="0" y="572"/>
                      </a:lnTo>
                      <a:lnTo>
                        <a:pt x="2" y="572"/>
                      </a:lnTo>
                      <a:close/>
                      <a:moveTo>
                        <a:pt x="2" y="612"/>
                      </a:moveTo>
                      <a:lnTo>
                        <a:pt x="2" y="640"/>
                      </a:lnTo>
                      <a:lnTo>
                        <a:pt x="0" y="640"/>
                      </a:lnTo>
                      <a:lnTo>
                        <a:pt x="0" y="612"/>
                      </a:lnTo>
                      <a:lnTo>
                        <a:pt x="2" y="612"/>
                      </a:lnTo>
                      <a:close/>
                      <a:moveTo>
                        <a:pt x="2" y="653"/>
                      </a:moveTo>
                      <a:lnTo>
                        <a:pt x="2" y="680"/>
                      </a:lnTo>
                      <a:lnTo>
                        <a:pt x="0" y="680"/>
                      </a:lnTo>
                      <a:lnTo>
                        <a:pt x="0" y="653"/>
                      </a:lnTo>
                      <a:lnTo>
                        <a:pt x="2" y="653"/>
                      </a:lnTo>
                      <a:close/>
                      <a:moveTo>
                        <a:pt x="2" y="694"/>
                      </a:moveTo>
                      <a:lnTo>
                        <a:pt x="2" y="721"/>
                      </a:lnTo>
                      <a:lnTo>
                        <a:pt x="0" y="721"/>
                      </a:lnTo>
                      <a:lnTo>
                        <a:pt x="0" y="694"/>
                      </a:lnTo>
                      <a:lnTo>
                        <a:pt x="2" y="694"/>
                      </a:lnTo>
                      <a:close/>
                      <a:moveTo>
                        <a:pt x="2" y="735"/>
                      </a:moveTo>
                      <a:lnTo>
                        <a:pt x="2" y="762"/>
                      </a:lnTo>
                      <a:lnTo>
                        <a:pt x="0" y="762"/>
                      </a:lnTo>
                      <a:lnTo>
                        <a:pt x="0" y="735"/>
                      </a:lnTo>
                      <a:lnTo>
                        <a:pt x="2" y="735"/>
                      </a:lnTo>
                      <a:close/>
                      <a:moveTo>
                        <a:pt x="2" y="775"/>
                      </a:moveTo>
                      <a:lnTo>
                        <a:pt x="2" y="803"/>
                      </a:lnTo>
                      <a:lnTo>
                        <a:pt x="0" y="803"/>
                      </a:lnTo>
                      <a:lnTo>
                        <a:pt x="0" y="775"/>
                      </a:lnTo>
                      <a:lnTo>
                        <a:pt x="2" y="775"/>
                      </a:lnTo>
                      <a:close/>
                      <a:moveTo>
                        <a:pt x="2" y="816"/>
                      </a:moveTo>
                      <a:lnTo>
                        <a:pt x="2" y="843"/>
                      </a:lnTo>
                      <a:lnTo>
                        <a:pt x="0" y="843"/>
                      </a:lnTo>
                      <a:lnTo>
                        <a:pt x="0" y="816"/>
                      </a:lnTo>
                      <a:lnTo>
                        <a:pt x="2" y="816"/>
                      </a:lnTo>
                      <a:close/>
                      <a:moveTo>
                        <a:pt x="2" y="857"/>
                      </a:moveTo>
                      <a:lnTo>
                        <a:pt x="2" y="858"/>
                      </a:lnTo>
                      <a:lnTo>
                        <a:pt x="1" y="857"/>
                      </a:lnTo>
                      <a:lnTo>
                        <a:pt x="29" y="857"/>
                      </a:lnTo>
                      <a:lnTo>
                        <a:pt x="29" y="859"/>
                      </a:lnTo>
                      <a:lnTo>
                        <a:pt x="0" y="859"/>
                      </a:lnTo>
                      <a:lnTo>
                        <a:pt x="0" y="857"/>
                      </a:lnTo>
                      <a:lnTo>
                        <a:pt x="2" y="857"/>
                      </a:lnTo>
                      <a:close/>
                      <a:moveTo>
                        <a:pt x="43" y="857"/>
                      </a:moveTo>
                      <a:lnTo>
                        <a:pt x="71" y="857"/>
                      </a:lnTo>
                      <a:lnTo>
                        <a:pt x="71" y="859"/>
                      </a:lnTo>
                      <a:lnTo>
                        <a:pt x="43" y="859"/>
                      </a:lnTo>
                      <a:lnTo>
                        <a:pt x="43" y="857"/>
                      </a:lnTo>
                      <a:close/>
                      <a:moveTo>
                        <a:pt x="85" y="857"/>
                      </a:moveTo>
                      <a:lnTo>
                        <a:pt x="114" y="857"/>
                      </a:lnTo>
                      <a:lnTo>
                        <a:pt x="114" y="859"/>
                      </a:lnTo>
                      <a:lnTo>
                        <a:pt x="85" y="859"/>
                      </a:lnTo>
                      <a:lnTo>
                        <a:pt x="85" y="857"/>
                      </a:lnTo>
                      <a:close/>
                      <a:moveTo>
                        <a:pt x="128" y="857"/>
                      </a:moveTo>
                      <a:lnTo>
                        <a:pt x="156" y="857"/>
                      </a:lnTo>
                      <a:lnTo>
                        <a:pt x="156" y="859"/>
                      </a:lnTo>
                      <a:lnTo>
                        <a:pt x="128" y="859"/>
                      </a:lnTo>
                      <a:lnTo>
                        <a:pt x="128" y="857"/>
                      </a:lnTo>
                      <a:close/>
                      <a:moveTo>
                        <a:pt x="170" y="857"/>
                      </a:moveTo>
                      <a:lnTo>
                        <a:pt x="199" y="857"/>
                      </a:lnTo>
                      <a:lnTo>
                        <a:pt x="199" y="859"/>
                      </a:lnTo>
                      <a:lnTo>
                        <a:pt x="170" y="859"/>
                      </a:lnTo>
                      <a:lnTo>
                        <a:pt x="170" y="857"/>
                      </a:lnTo>
                      <a:close/>
                      <a:moveTo>
                        <a:pt x="213" y="857"/>
                      </a:moveTo>
                      <a:lnTo>
                        <a:pt x="242" y="857"/>
                      </a:lnTo>
                      <a:lnTo>
                        <a:pt x="242" y="859"/>
                      </a:lnTo>
                      <a:lnTo>
                        <a:pt x="213" y="859"/>
                      </a:lnTo>
                      <a:lnTo>
                        <a:pt x="213" y="857"/>
                      </a:lnTo>
                      <a:close/>
                      <a:moveTo>
                        <a:pt x="256" y="857"/>
                      </a:moveTo>
                      <a:lnTo>
                        <a:pt x="284" y="857"/>
                      </a:lnTo>
                      <a:lnTo>
                        <a:pt x="284" y="859"/>
                      </a:lnTo>
                      <a:lnTo>
                        <a:pt x="256" y="859"/>
                      </a:lnTo>
                      <a:lnTo>
                        <a:pt x="256" y="857"/>
                      </a:lnTo>
                      <a:close/>
                      <a:moveTo>
                        <a:pt x="298" y="857"/>
                      </a:moveTo>
                      <a:lnTo>
                        <a:pt x="327" y="857"/>
                      </a:lnTo>
                      <a:lnTo>
                        <a:pt x="327" y="859"/>
                      </a:lnTo>
                      <a:lnTo>
                        <a:pt x="298" y="859"/>
                      </a:lnTo>
                      <a:lnTo>
                        <a:pt x="298" y="857"/>
                      </a:lnTo>
                      <a:close/>
                      <a:moveTo>
                        <a:pt x="341" y="857"/>
                      </a:moveTo>
                      <a:lnTo>
                        <a:pt x="369" y="857"/>
                      </a:lnTo>
                      <a:lnTo>
                        <a:pt x="369" y="859"/>
                      </a:lnTo>
                      <a:lnTo>
                        <a:pt x="341" y="859"/>
                      </a:lnTo>
                      <a:lnTo>
                        <a:pt x="341" y="857"/>
                      </a:lnTo>
                      <a:close/>
                      <a:moveTo>
                        <a:pt x="383" y="857"/>
                      </a:moveTo>
                      <a:lnTo>
                        <a:pt x="412" y="857"/>
                      </a:lnTo>
                      <a:lnTo>
                        <a:pt x="412" y="859"/>
                      </a:lnTo>
                      <a:lnTo>
                        <a:pt x="383" y="859"/>
                      </a:lnTo>
                      <a:lnTo>
                        <a:pt x="383" y="857"/>
                      </a:lnTo>
                      <a:close/>
                      <a:moveTo>
                        <a:pt x="426" y="857"/>
                      </a:moveTo>
                      <a:lnTo>
                        <a:pt x="454" y="857"/>
                      </a:lnTo>
                      <a:lnTo>
                        <a:pt x="454" y="859"/>
                      </a:lnTo>
                      <a:lnTo>
                        <a:pt x="426" y="859"/>
                      </a:lnTo>
                      <a:lnTo>
                        <a:pt x="426" y="857"/>
                      </a:lnTo>
                      <a:close/>
                      <a:moveTo>
                        <a:pt x="469" y="857"/>
                      </a:moveTo>
                      <a:lnTo>
                        <a:pt x="497" y="857"/>
                      </a:lnTo>
                      <a:lnTo>
                        <a:pt x="497" y="859"/>
                      </a:lnTo>
                      <a:lnTo>
                        <a:pt x="469" y="859"/>
                      </a:lnTo>
                      <a:lnTo>
                        <a:pt x="469" y="857"/>
                      </a:lnTo>
                      <a:close/>
                      <a:moveTo>
                        <a:pt x="511" y="857"/>
                      </a:moveTo>
                      <a:lnTo>
                        <a:pt x="540" y="857"/>
                      </a:lnTo>
                      <a:lnTo>
                        <a:pt x="540" y="859"/>
                      </a:lnTo>
                      <a:lnTo>
                        <a:pt x="511" y="859"/>
                      </a:lnTo>
                      <a:lnTo>
                        <a:pt x="511" y="857"/>
                      </a:lnTo>
                      <a:close/>
                      <a:moveTo>
                        <a:pt x="554" y="857"/>
                      </a:moveTo>
                      <a:lnTo>
                        <a:pt x="582" y="857"/>
                      </a:lnTo>
                      <a:lnTo>
                        <a:pt x="582" y="859"/>
                      </a:lnTo>
                      <a:lnTo>
                        <a:pt x="554" y="859"/>
                      </a:lnTo>
                      <a:lnTo>
                        <a:pt x="554" y="857"/>
                      </a:lnTo>
                      <a:close/>
                      <a:moveTo>
                        <a:pt x="596" y="857"/>
                      </a:moveTo>
                      <a:lnTo>
                        <a:pt x="625" y="857"/>
                      </a:lnTo>
                      <a:lnTo>
                        <a:pt x="625" y="859"/>
                      </a:lnTo>
                      <a:lnTo>
                        <a:pt x="596" y="859"/>
                      </a:lnTo>
                      <a:lnTo>
                        <a:pt x="596" y="857"/>
                      </a:lnTo>
                      <a:close/>
                      <a:moveTo>
                        <a:pt x="639" y="857"/>
                      </a:moveTo>
                      <a:lnTo>
                        <a:pt x="667" y="857"/>
                      </a:lnTo>
                      <a:lnTo>
                        <a:pt x="667" y="859"/>
                      </a:lnTo>
                      <a:lnTo>
                        <a:pt x="639" y="859"/>
                      </a:lnTo>
                      <a:lnTo>
                        <a:pt x="639" y="857"/>
                      </a:lnTo>
                      <a:close/>
                      <a:moveTo>
                        <a:pt x="682" y="857"/>
                      </a:moveTo>
                      <a:lnTo>
                        <a:pt x="710" y="857"/>
                      </a:lnTo>
                      <a:lnTo>
                        <a:pt x="710" y="859"/>
                      </a:lnTo>
                      <a:lnTo>
                        <a:pt x="682" y="859"/>
                      </a:lnTo>
                      <a:lnTo>
                        <a:pt x="682" y="857"/>
                      </a:lnTo>
                      <a:close/>
                      <a:moveTo>
                        <a:pt x="724" y="857"/>
                      </a:moveTo>
                      <a:lnTo>
                        <a:pt x="753" y="857"/>
                      </a:lnTo>
                      <a:lnTo>
                        <a:pt x="753" y="859"/>
                      </a:lnTo>
                      <a:lnTo>
                        <a:pt x="724" y="859"/>
                      </a:lnTo>
                      <a:lnTo>
                        <a:pt x="724" y="857"/>
                      </a:lnTo>
                      <a:close/>
                      <a:moveTo>
                        <a:pt x="767" y="857"/>
                      </a:moveTo>
                      <a:lnTo>
                        <a:pt x="795" y="857"/>
                      </a:lnTo>
                      <a:lnTo>
                        <a:pt x="795" y="859"/>
                      </a:lnTo>
                      <a:lnTo>
                        <a:pt x="767" y="859"/>
                      </a:lnTo>
                      <a:lnTo>
                        <a:pt x="767" y="857"/>
                      </a:lnTo>
                      <a:close/>
                      <a:moveTo>
                        <a:pt x="809" y="857"/>
                      </a:moveTo>
                      <a:lnTo>
                        <a:pt x="838" y="857"/>
                      </a:lnTo>
                      <a:lnTo>
                        <a:pt x="838" y="859"/>
                      </a:lnTo>
                      <a:lnTo>
                        <a:pt x="809" y="859"/>
                      </a:lnTo>
                      <a:lnTo>
                        <a:pt x="809" y="857"/>
                      </a:lnTo>
                      <a:close/>
                      <a:moveTo>
                        <a:pt x="852" y="857"/>
                      </a:moveTo>
                      <a:lnTo>
                        <a:pt x="880" y="857"/>
                      </a:lnTo>
                      <a:lnTo>
                        <a:pt x="880" y="859"/>
                      </a:lnTo>
                      <a:lnTo>
                        <a:pt x="852" y="859"/>
                      </a:lnTo>
                      <a:lnTo>
                        <a:pt x="852" y="857"/>
                      </a:lnTo>
                      <a:close/>
                      <a:moveTo>
                        <a:pt x="895" y="857"/>
                      </a:moveTo>
                      <a:lnTo>
                        <a:pt x="923" y="857"/>
                      </a:lnTo>
                      <a:lnTo>
                        <a:pt x="923" y="859"/>
                      </a:lnTo>
                      <a:lnTo>
                        <a:pt x="895" y="859"/>
                      </a:lnTo>
                      <a:lnTo>
                        <a:pt x="895" y="857"/>
                      </a:lnTo>
                      <a:close/>
                      <a:moveTo>
                        <a:pt x="937" y="857"/>
                      </a:moveTo>
                      <a:lnTo>
                        <a:pt x="966" y="857"/>
                      </a:lnTo>
                      <a:lnTo>
                        <a:pt x="966" y="859"/>
                      </a:lnTo>
                      <a:lnTo>
                        <a:pt x="937" y="859"/>
                      </a:lnTo>
                      <a:lnTo>
                        <a:pt x="937" y="857"/>
                      </a:lnTo>
                      <a:close/>
                      <a:moveTo>
                        <a:pt x="980" y="857"/>
                      </a:moveTo>
                      <a:lnTo>
                        <a:pt x="1008" y="857"/>
                      </a:lnTo>
                      <a:lnTo>
                        <a:pt x="1008" y="859"/>
                      </a:lnTo>
                      <a:lnTo>
                        <a:pt x="980" y="859"/>
                      </a:lnTo>
                      <a:lnTo>
                        <a:pt x="980" y="857"/>
                      </a:lnTo>
                      <a:close/>
                      <a:moveTo>
                        <a:pt x="1022" y="857"/>
                      </a:moveTo>
                      <a:lnTo>
                        <a:pt x="1051" y="857"/>
                      </a:lnTo>
                      <a:lnTo>
                        <a:pt x="1051" y="859"/>
                      </a:lnTo>
                      <a:lnTo>
                        <a:pt x="1022" y="859"/>
                      </a:lnTo>
                      <a:lnTo>
                        <a:pt x="1022" y="857"/>
                      </a:lnTo>
                      <a:close/>
                      <a:moveTo>
                        <a:pt x="1065" y="857"/>
                      </a:moveTo>
                      <a:lnTo>
                        <a:pt x="1093" y="857"/>
                      </a:lnTo>
                      <a:lnTo>
                        <a:pt x="1093" y="859"/>
                      </a:lnTo>
                      <a:lnTo>
                        <a:pt x="1065" y="859"/>
                      </a:lnTo>
                      <a:lnTo>
                        <a:pt x="1065" y="857"/>
                      </a:lnTo>
                      <a:close/>
                      <a:moveTo>
                        <a:pt x="1108" y="857"/>
                      </a:moveTo>
                      <a:lnTo>
                        <a:pt x="1136" y="857"/>
                      </a:lnTo>
                      <a:lnTo>
                        <a:pt x="1136" y="859"/>
                      </a:lnTo>
                      <a:lnTo>
                        <a:pt x="1108" y="859"/>
                      </a:lnTo>
                      <a:lnTo>
                        <a:pt x="1108" y="857"/>
                      </a:lnTo>
                      <a:close/>
                      <a:moveTo>
                        <a:pt x="1150" y="857"/>
                      </a:moveTo>
                      <a:lnTo>
                        <a:pt x="1179" y="857"/>
                      </a:lnTo>
                      <a:lnTo>
                        <a:pt x="1179" y="859"/>
                      </a:lnTo>
                      <a:lnTo>
                        <a:pt x="1150" y="859"/>
                      </a:lnTo>
                      <a:lnTo>
                        <a:pt x="1150" y="857"/>
                      </a:lnTo>
                      <a:close/>
                      <a:moveTo>
                        <a:pt x="1193" y="857"/>
                      </a:moveTo>
                      <a:lnTo>
                        <a:pt x="1221" y="857"/>
                      </a:lnTo>
                      <a:lnTo>
                        <a:pt x="1221" y="859"/>
                      </a:lnTo>
                      <a:lnTo>
                        <a:pt x="1193" y="859"/>
                      </a:lnTo>
                      <a:lnTo>
                        <a:pt x="1193" y="857"/>
                      </a:lnTo>
                      <a:close/>
                      <a:moveTo>
                        <a:pt x="1235" y="857"/>
                      </a:moveTo>
                      <a:lnTo>
                        <a:pt x="1264" y="857"/>
                      </a:lnTo>
                      <a:lnTo>
                        <a:pt x="1264" y="859"/>
                      </a:lnTo>
                      <a:lnTo>
                        <a:pt x="1235" y="859"/>
                      </a:lnTo>
                      <a:lnTo>
                        <a:pt x="1235" y="857"/>
                      </a:lnTo>
                      <a:close/>
                      <a:moveTo>
                        <a:pt x="1278" y="857"/>
                      </a:moveTo>
                      <a:lnTo>
                        <a:pt x="1306" y="857"/>
                      </a:lnTo>
                      <a:lnTo>
                        <a:pt x="1306" y="859"/>
                      </a:lnTo>
                      <a:lnTo>
                        <a:pt x="1278" y="859"/>
                      </a:lnTo>
                      <a:lnTo>
                        <a:pt x="1278" y="857"/>
                      </a:lnTo>
                      <a:close/>
                      <a:moveTo>
                        <a:pt x="1320" y="857"/>
                      </a:moveTo>
                      <a:lnTo>
                        <a:pt x="1349" y="857"/>
                      </a:lnTo>
                      <a:lnTo>
                        <a:pt x="1349" y="859"/>
                      </a:lnTo>
                      <a:lnTo>
                        <a:pt x="1320" y="859"/>
                      </a:lnTo>
                      <a:lnTo>
                        <a:pt x="1320" y="857"/>
                      </a:lnTo>
                      <a:close/>
                      <a:moveTo>
                        <a:pt x="1363" y="857"/>
                      </a:moveTo>
                      <a:lnTo>
                        <a:pt x="1392" y="857"/>
                      </a:lnTo>
                      <a:lnTo>
                        <a:pt x="1392" y="859"/>
                      </a:lnTo>
                      <a:lnTo>
                        <a:pt x="1363" y="859"/>
                      </a:lnTo>
                      <a:lnTo>
                        <a:pt x="1363" y="857"/>
                      </a:lnTo>
                      <a:close/>
                      <a:moveTo>
                        <a:pt x="1406" y="857"/>
                      </a:moveTo>
                      <a:lnTo>
                        <a:pt x="1434" y="857"/>
                      </a:lnTo>
                      <a:lnTo>
                        <a:pt x="1434" y="859"/>
                      </a:lnTo>
                      <a:lnTo>
                        <a:pt x="1406" y="859"/>
                      </a:lnTo>
                      <a:lnTo>
                        <a:pt x="1406" y="857"/>
                      </a:lnTo>
                      <a:close/>
                      <a:moveTo>
                        <a:pt x="1448" y="857"/>
                      </a:moveTo>
                      <a:lnTo>
                        <a:pt x="1477" y="857"/>
                      </a:lnTo>
                      <a:lnTo>
                        <a:pt x="1477" y="859"/>
                      </a:lnTo>
                      <a:lnTo>
                        <a:pt x="1448" y="859"/>
                      </a:lnTo>
                      <a:lnTo>
                        <a:pt x="1448" y="857"/>
                      </a:lnTo>
                      <a:close/>
                      <a:moveTo>
                        <a:pt x="1491" y="857"/>
                      </a:moveTo>
                      <a:lnTo>
                        <a:pt x="1519" y="857"/>
                      </a:lnTo>
                      <a:lnTo>
                        <a:pt x="1519" y="859"/>
                      </a:lnTo>
                      <a:lnTo>
                        <a:pt x="1491" y="859"/>
                      </a:lnTo>
                      <a:lnTo>
                        <a:pt x="1491" y="857"/>
                      </a:lnTo>
                      <a:close/>
                      <a:moveTo>
                        <a:pt x="1533" y="857"/>
                      </a:moveTo>
                      <a:lnTo>
                        <a:pt x="1562" y="857"/>
                      </a:lnTo>
                      <a:lnTo>
                        <a:pt x="1562" y="859"/>
                      </a:lnTo>
                      <a:lnTo>
                        <a:pt x="1533" y="859"/>
                      </a:lnTo>
                      <a:lnTo>
                        <a:pt x="1533" y="857"/>
                      </a:lnTo>
                      <a:close/>
                      <a:moveTo>
                        <a:pt x="1576" y="857"/>
                      </a:moveTo>
                      <a:lnTo>
                        <a:pt x="1605" y="857"/>
                      </a:lnTo>
                      <a:lnTo>
                        <a:pt x="1605" y="859"/>
                      </a:lnTo>
                      <a:lnTo>
                        <a:pt x="1576" y="859"/>
                      </a:lnTo>
                      <a:lnTo>
                        <a:pt x="1576" y="857"/>
                      </a:lnTo>
                      <a:close/>
                      <a:moveTo>
                        <a:pt x="1619" y="857"/>
                      </a:moveTo>
                      <a:lnTo>
                        <a:pt x="1647" y="857"/>
                      </a:lnTo>
                      <a:lnTo>
                        <a:pt x="1647" y="859"/>
                      </a:lnTo>
                      <a:lnTo>
                        <a:pt x="1619" y="859"/>
                      </a:lnTo>
                      <a:lnTo>
                        <a:pt x="1619" y="857"/>
                      </a:lnTo>
                      <a:close/>
                      <a:moveTo>
                        <a:pt x="1661" y="857"/>
                      </a:moveTo>
                      <a:lnTo>
                        <a:pt x="1690" y="857"/>
                      </a:lnTo>
                      <a:lnTo>
                        <a:pt x="1690" y="859"/>
                      </a:lnTo>
                      <a:lnTo>
                        <a:pt x="1661" y="859"/>
                      </a:lnTo>
                      <a:lnTo>
                        <a:pt x="1661" y="857"/>
                      </a:lnTo>
                      <a:close/>
                      <a:moveTo>
                        <a:pt x="1704" y="857"/>
                      </a:moveTo>
                      <a:lnTo>
                        <a:pt x="1732" y="857"/>
                      </a:lnTo>
                      <a:lnTo>
                        <a:pt x="1732" y="859"/>
                      </a:lnTo>
                      <a:lnTo>
                        <a:pt x="1704" y="859"/>
                      </a:lnTo>
                      <a:lnTo>
                        <a:pt x="1704" y="857"/>
                      </a:lnTo>
                      <a:close/>
                      <a:moveTo>
                        <a:pt x="1746" y="857"/>
                      </a:moveTo>
                      <a:lnTo>
                        <a:pt x="1775" y="857"/>
                      </a:lnTo>
                      <a:lnTo>
                        <a:pt x="1775" y="859"/>
                      </a:lnTo>
                      <a:lnTo>
                        <a:pt x="1746" y="859"/>
                      </a:lnTo>
                      <a:lnTo>
                        <a:pt x="1746" y="857"/>
                      </a:lnTo>
                      <a:close/>
                      <a:moveTo>
                        <a:pt x="1789" y="857"/>
                      </a:moveTo>
                      <a:lnTo>
                        <a:pt x="1818" y="857"/>
                      </a:lnTo>
                      <a:lnTo>
                        <a:pt x="1818" y="859"/>
                      </a:lnTo>
                      <a:lnTo>
                        <a:pt x="1789" y="859"/>
                      </a:lnTo>
                      <a:lnTo>
                        <a:pt x="1789" y="857"/>
                      </a:lnTo>
                      <a:close/>
                      <a:moveTo>
                        <a:pt x="1832" y="857"/>
                      </a:moveTo>
                      <a:lnTo>
                        <a:pt x="1860" y="857"/>
                      </a:lnTo>
                      <a:lnTo>
                        <a:pt x="1860" y="859"/>
                      </a:lnTo>
                      <a:lnTo>
                        <a:pt x="1832" y="859"/>
                      </a:lnTo>
                      <a:lnTo>
                        <a:pt x="1832" y="857"/>
                      </a:lnTo>
                      <a:close/>
                      <a:moveTo>
                        <a:pt x="1874" y="857"/>
                      </a:moveTo>
                      <a:lnTo>
                        <a:pt x="1903" y="857"/>
                      </a:lnTo>
                      <a:lnTo>
                        <a:pt x="1903" y="859"/>
                      </a:lnTo>
                      <a:lnTo>
                        <a:pt x="1874" y="859"/>
                      </a:lnTo>
                      <a:lnTo>
                        <a:pt x="1874" y="857"/>
                      </a:lnTo>
                      <a:close/>
                      <a:moveTo>
                        <a:pt x="1917" y="857"/>
                      </a:moveTo>
                      <a:lnTo>
                        <a:pt x="1945" y="857"/>
                      </a:lnTo>
                      <a:lnTo>
                        <a:pt x="1945" y="859"/>
                      </a:lnTo>
                      <a:lnTo>
                        <a:pt x="1917" y="859"/>
                      </a:lnTo>
                      <a:lnTo>
                        <a:pt x="1917" y="857"/>
                      </a:lnTo>
                      <a:close/>
                      <a:moveTo>
                        <a:pt x="1959" y="857"/>
                      </a:moveTo>
                      <a:lnTo>
                        <a:pt x="1988" y="857"/>
                      </a:lnTo>
                      <a:lnTo>
                        <a:pt x="1988" y="859"/>
                      </a:lnTo>
                      <a:lnTo>
                        <a:pt x="1959" y="859"/>
                      </a:lnTo>
                      <a:lnTo>
                        <a:pt x="1959" y="857"/>
                      </a:lnTo>
                      <a:close/>
                      <a:moveTo>
                        <a:pt x="2002" y="857"/>
                      </a:moveTo>
                      <a:lnTo>
                        <a:pt x="2031" y="857"/>
                      </a:lnTo>
                      <a:lnTo>
                        <a:pt x="2031" y="859"/>
                      </a:lnTo>
                      <a:lnTo>
                        <a:pt x="2002" y="859"/>
                      </a:lnTo>
                      <a:lnTo>
                        <a:pt x="2002" y="857"/>
                      </a:lnTo>
                      <a:close/>
                      <a:moveTo>
                        <a:pt x="2045" y="857"/>
                      </a:moveTo>
                      <a:lnTo>
                        <a:pt x="2073" y="857"/>
                      </a:lnTo>
                      <a:lnTo>
                        <a:pt x="2073" y="859"/>
                      </a:lnTo>
                      <a:lnTo>
                        <a:pt x="2045" y="859"/>
                      </a:lnTo>
                      <a:lnTo>
                        <a:pt x="2045" y="857"/>
                      </a:lnTo>
                      <a:close/>
                      <a:moveTo>
                        <a:pt x="2087" y="857"/>
                      </a:moveTo>
                      <a:lnTo>
                        <a:pt x="2116" y="857"/>
                      </a:lnTo>
                      <a:lnTo>
                        <a:pt x="2116" y="859"/>
                      </a:lnTo>
                      <a:lnTo>
                        <a:pt x="2087" y="859"/>
                      </a:lnTo>
                      <a:lnTo>
                        <a:pt x="2087" y="857"/>
                      </a:lnTo>
                      <a:close/>
                      <a:moveTo>
                        <a:pt x="2130" y="857"/>
                      </a:moveTo>
                      <a:lnTo>
                        <a:pt x="2158" y="857"/>
                      </a:lnTo>
                      <a:lnTo>
                        <a:pt x="2158" y="859"/>
                      </a:lnTo>
                      <a:lnTo>
                        <a:pt x="2130" y="859"/>
                      </a:lnTo>
                      <a:lnTo>
                        <a:pt x="2130" y="857"/>
                      </a:lnTo>
                      <a:close/>
                      <a:moveTo>
                        <a:pt x="2172" y="857"/>
                      </a:moveTo>
                      <a:lnTo>
                        <a:pt x="2201" y="857"/>
                      </a:lnTo>
                      <a:lnTo>
                        <a:pt x="2201" y="859"/>
                      </a:lnTo>
                      <a:lnTo>
                        <a:pt x="2172" y="859"/>
                      </a:lnTo>
                      <a:lnTo>
                        <a:pt x="2172" y="857"/>
                      </a:lnTo>
                      <a:close/>
                      <a:moveTo>
                        <a:pt x="2215" y="857"/>
                      </a:moveTo>
                      <a:lnTo>
                        <a:pt x="2243" y="857"/>
                      </a:lnTo>
                      <a:lnTo>
                        <a:pt x="2243" y="859"/>
                      </a:lnTo>
                      <a:lnTo>
                        <a:pt x="2215" y="859"/>
                      </a:lnTo>
                      <a:lnTo>
                        <a:pt x="2215" y="857"/>
                      </a:lnTo>
                      <a:close/>
                      <a:moveTo>
                        <a:pt x="2258" y="857"/>
                      </a:moveTo>
                      <a:lnTo>
                        <a:pt x="2286" y="857"/>
                      </a:lnTo>
                      <a:lnTo>
                        <a:pt x="2286" y="859"/>
                      </a:lnTo>
                      <a:lnTo>
                        <a:pt x="2258" y="859"/>
                      </a:lnTo>
                      <a:lnTo>
                        <a:pt x="2258" y="857"/>
                      </a:lnTo>
                      <a:close/>
                      <a:moveTo>
                        <a:pt x="2300" y="857"/>
                      </a:moveTo>
                      <a:lnTo>
                        <a:pt x="2329" y="857"/>
                      </a:lnTo>
                      <a:lnTo>
                        <a:pt x="2329" y="859"/>
                      </a:lnTo>
                      <a:lnTo>
                        <a:pt x="2300" y="859"/>
                      </a:lnTo>
                      <a:lnTo>
                        <a:pt x="2300" y="857"/>
                      </a:lnTo>
                      <a:close/>
                      <a:moveTo>
                        <a:pt x="2343" y="857"/>
                      </a:moveTo>
                      <a:lnTo>
                        <a:pt x="2371" y="857"/>
                      </a:lnTo>
                      <a:lnTo>
                        <a:pt x="2371" y="859"/>
                      </a:lnTo>
                      <a:lnTo>
                        <a:pt x="2343" y="859"/>
                      </a:lnTo>
                      <a:lnTo>
                        <a:pt x="2343" y="857"/>
                      </a:lnTo>
                      <a:close/>
                      <a:moveTo>
                        <a:pt x="2370" y="844"/>
                      </a:moveTo>
                      <a:lnTo>
                        <a:pt x="2370" y="817"/>
                      </a:lnTo>
                      <a:lnTo>
                        <a:pt x="2372" y="817"/>
                      </a:lnTo>
                      <a:lnTo>
                        <a:pt x="2372" y="844"/>
                      </a:lnTo>
                      <a:lnTo>
                        <a:pt x="2370" y="844"/>
                      </a:lnTo>
                      <a:close/>
                      <a:moveTo>
                        <a:pt x="2370" y="804"/>
                      </a:moveTo>
                      <a:lnTo>
                        <a:pt x="2370" y="776"/>
                      </a:lnTo>
                      <a:lnTo>
                        <a:pt x="2372" y="776"/>
                      </a:lnTo>
                      <a:lnTo>
                        <a:pt x="2372" y="804"/>
                      </a:lnTo>
                      <a:lnTo>
                        <a:pt x="2370" y="804"/>
                      </a:lnTo>
                      <a:close/>
                      <a:moveTo>
                        <a:pt x="2370" y="763"/>
                      </a:moveTo>
                      <a:lnTo>
                        <a:pt x="2370" y="736"/>
                      </a:lnTo>
                      <a:lnTo>
                        <a:pt x="2372" y="736"/>
                      </a:lnTo>
                      <a:lnTo>
                        <a:pt x="2372" y="763"/>
                      </a:lnTo>
                      <a:lnTo>
                        <a:pt x="2370" y="763"/>
                      </a:lnTo>
                      <a:close/>
                      <a:moveTo>
                        <a:pt x="2370" y="722"/>
                      </a:moveTo>
                      <a:lnTo>
                        <a:pt x="2370" y="695"/>
                      </a:lnTo>
                      <a:lnTo>
                        <a:pt x="2372" y="695"/>
                      </a:lnTo>
                      <a:lnTo>
                        <a:pt x="2372" y="722"/>
                      </a:lnTo>
                      <a:lnTo>
                        <a:pt x="2370" y="722"/>
                      </a:lnTo>
                      <a:close/>
                      <a:moveTo>
                        <a:pt x="2370" y="681"/>
                      </a:moveTo>
                      <a:lnTo>
                        <a:pt x="2370" y="654"/>
                      </a:lnTo>
                      <a:lnTo>
                        <a:pt x="2372" y="654"/>
                      </a:lnTo>
                      <a:lnTo>
                        <a:pt x="2372" y="681"/>
                      </a:lnTo>
                      <a:lnTo>
                        <a:pt x="2370" y="681"/>
                      </a:lnTo>
                      <a:close/>
                      <a:moveTo>
                        <a:pt x="2370" y="641"/>
                      </a:moveTo>
                      <a:lnTo>
                        <a:pt x="2370" y="613"/>
                      </a:lnTo>
                      <a:lnTo>
                        <a:pt x="2372" y="613"/>
                      </a:lnTo>
                      <a:lnTo>
                        <a:pt x="2372" y="641"/>
                      </a:lnTo>
                      <a:lnTo>
                        <a:pt x="2370" y="641"/>
                      </a:lnTo>
                      <a:close/>
                      <a:moveTo>
                        <a:pt x="2370" y="600"/>
                      </a:moveTo>
                      <a:lnTo>
                        <a:pt x="2370" y="573"/>
                      </a:lnTo>
                      <a:lnTo>
                        <a:pt x="2372" y="573"/>
                      </a:lnTo>
                      <a:lnTo>
                        <a:pt x="2372" y="600"/>
                      </a:lnTo>
                      <a:lnTo>
                        <a:pt x="2370" y="600"/>
                      </a:lnTo>
                      <a:close/>
                      <a:moveTo>
                        <a:pt x="2370" y="559"/>
                      </a:moveTo>
                      <a:lnTo>
                        <a:pt x="2370" y="532"/>
                      </a:lnTo>
                      <a:lnTo>
                        <a:pt x="2372" y="532"/>
                      </a:lnTo>
                      <a:lnTo>
                        <a:pt x="2372" y="559"/>
                      </a:lnTo>
                      <a:lnTo>
                        <a:pt x="2370" y="559"/>
                      </a:lnTo>
                      <a:close/>
                      <a:moveTo>
                        <a:pt x="2370" y="518"/>
                      </a:moveTo>
                      <a:lnTo>
                        <a:pt x="2370" y="491"/>
                      </a:lnTo>
                      <a:lnTo>
                        <a:pt x="2372" y="491"/>
                      </a:lnTo>
                      <a:lnTo>
                        <a:pt x="2372" y="518"/>
                      </a:lnTo>
                      <a:lnTo>
                        <a:pt x="2370" y="518"/>
                      </a:lnTo>
                      <a:close/>
                      <a:moveTo>
                        <a:pt x="2370" y="478"/>
                      </a:moveTo>
                      <a:lnTo>
                        <a:pt x="2370" y="450"/>
                      </a:lnTo>
                      <a:lnTo>
                        <a:pt x="2372" y="450"/>
                      </a:lnTo>
                      <a:lnTo>
                        <a:pt x="2372" y="478"/>
                      </a:lnTo>
                      <a:lnTo>
                        <a:pt x="2370" y="478"/>
                      </a:lnTo>
                      <a:close/>
                      <a:moveTo>
                        <a:pt x="2370" y="437"/>
                      </a:moveTo>
                      <a:lnTo>
                        <a:pt x="2370" y="410"/>
                      </a:lnTo>
                      <a:lnTo>
                        <a:pt x="2372" y="410"/>
                      </a:lnTo>
                      <a:lnTo>
                        <a:pt x="2372" y="437"/>
                      </a:lnTo>
                      <a:lnTo>
                        <a:pt x="2370" y="437"/>
                      </a:lnTo>
                      <a:close/>
                      <a:moveTo>
                        <a:pt x="2370" y="396"/>
                      </a:moveTo>
                      <a:lnTo>
                        <a:pt x="2370" y="369"/>
                      </a:lnTo>
                      <a:lnTo>
                        <a:pt x="2372" y="369"/>
                      </a:lnTo>
                      <a:lnTo>
                        <a:pt x="2372" y="396"/>
                      </a:lnTo>
                      <a:lnTo>
                        <a:pt x="2370" y="396"/>
                      </a:lnTo>
                      <a:close/>
                      <a:moveTo>
                        <a:pt x="2370" y="355"/>
                      </a:moveTo>
                      <a:lnTo>
                        <a:pt x="2370" y="328"/>
                      </a:lnTo>
                      <a:lnTo>
                        <a:pt x="2372" y="328"/>
                      </a:lnTo>
                      <a:lnTo>
                        <a:pt x="2372" y="355"/>
                      </a:lnTo>
                      <a:lnTo>
                        <a:pt x="2370" y="355"/>
                      </a:lnTo>
                      <a:close/>
                      <a:moveTo>
                        <a:pt x="2370" y="315"/>
                      </a:moveTo>
                      <a:lnTo>
                        <a:pt x="2370" y="287"/>
                      </a:lnTo>
                      <a:lnTo>
                        <a:pt x="2372" y="287"/>
                      </a:lnTo>
                      <a:lnTo>
                        <a:pt x="2372" y="315"/>
                      </a:lnTo>
                      <a:lnTo>
                        <a:pt x="2370" y="315"/>
                      </a:lnTo>
                      <a:close/>
                      <a:moveTo>
                        <a:pt x="2370" y="274"/>
                      </a:moveTo>
                      <a:lnTo>
                        <a:pt x="2370" y="247"/>
                      </a:lnTo>
                      <a:lnTo>
                        <a:pt x="2372" y="247"/>
                      </a:lnTo>
                      <a:lnTo>
                        <a:pt x="2372" y="274"/>
                      </a:lnTo>
                      <a:lnTo>
                        <a:pt x="2370" y="274"/>
                      </a:lnTo>
                      <a:close/>
                      <a:moveTo>
                        <a:pt x="2370" y="233"/>
                      </a:moveTo>
                      <a:lnTo>
                        <a:pt x="2370" y="206"/>
                      </a:lnTo>
                      <a:lnTo>
                        <a:pt x="2372" y="206"/>
                      </a:lnTo>
                      <a:lnTo>
                        <a:pt x="2372" y="233"/>
                      </a:lnTo>
                      <a:lnTo>
                        <a:pt x="2370" y="233"/>
                      </a:lnTo>
                      <a:close/>
                      <a:moveTo>
                        <a:pt x="2370" y="192"/>
                      </a:moveTo>
                      <a:lnTo>
                        <a:pt x="2370" y="165"/>
                      </a:lnTo>
                      <a:lnTo>
                        <a:pt x="2372" y="165"/>
                      </a:lnTo>
                      <a:lnTo>
                        <a:pt x="2372" y="192"/>
                      </a:lnTo>
                      <a:lnTo>
                        <a:pt x="2370" y="192"/>
                      </a:lnTo>
                      <a:close/>
                      <a:moveTo>
                        <a:pt x="2370" y="152"/>
                      </a:moveTo>
                      <a:lnTo>
                        <a:pt x="2370" y="124"/>
                      </a:lnTo>
                      <a:lnTo>
                        <a:pt x="2372" y="124"/>
                      </a:lnTo>
                      <a:lnTo>
                        <a:pt x="2372" y="152"/>
                      </a:lnTo>
                      <a:lnTo>
                        <a:pt x="2370" y="152"/>
                      </a:lnTo>
                      <a:close/>
                      <a:moveTo>
                        <a:pt x="2370" y="111"/>
                      </a:moveTo>
                      <a:lnTo>
                        <a:pt x="2370" y="84"/>
                      </a:lnTo>
                      <a:lnTo>
                        <a:pt x="2372" y="84"/>
                      </a:lnTo>
                      <a:lnTo>
                        <a:pt x="2372" y="111"/>
                      </a:lnTo>
                      <a:lnTo>
                        <a:pt x="2370" y="111"/>
                      </a:lnTo>
                      <a:close/>
                      <a:moveTo>
                        <a:pt x="2370" y="70"/>
                      </a:moveTo>
                      <a:lnTo>
                        <a:pt x="2370" y="43"/>
                      </a:lnTo>
                      <a:lnTo>
                        <a:pt x="2372" y="43"/>
                      </a:lnTo>
                      <a:lnTo>
                        <a:pt x="2372" y="70"/>
                      </a:lnTo>
                      <a:lnTo>
                        <a:pt x="2370" y="70"/>
                      </a:lnTo>
                      <a:close/>
                      <a:moveTo>
                        <a:pt x="2370" y="29"/>
                      </a:moveTo>
                      <a:lnTo>
                        <a:pt x="2370" y="2"/>
                      </a:lnTo>
                      <a:lnTo>
                        <a:pt x="2372" y="2"/>
                      </a:lnTo>
                      <a:lnTo>
                        <a:pt x="2372" y="29"/>
                      </a:lnTo>
                      <a:lnTo>
                        <a:pt x="2370" y="29"/>
                      </a:lnTo>
                      <a:close/>
                      <a:moveTo>
                        <a:pt x="2358" y="2"/>
                      </a:moveTo>
                      <a:lnTo>
                        <a:pt x="2330" y="2"/>
                      </a:lnTo>
                      <a:lnTo>
                        <a:pt x="2330" y="0"/>
                      </a:lnTo>
                      <a:lnTo>
                        <a:pt x="2358" y="0"/>
                      </a:lnTo>
                      <a:lnTo>
                        <a:pt x="2358" y="2"/>
                      </a:lnTo>
                      <a:close/>
                      <a:moveTo>
                        <a:pt x="2316" y="2"/>
                      </a:moveTo>
                      <a:lnTo>
                        <a:pt x="2287" y="2"/>
                      </a:lnTo>
                      <a:lnTo>
                        <a:pt x="2287" y="0"/>
                      </a:lnTo>
                      <a:lnTo>
                        <a:pt x="2316" y="0"/>
                      </a:lnTo>
                      <a:lnTo>
                        <a:pt x="2316" y="2"/>
                      </a:lnTo>
                      <a:close/>
                      <a:moveTo>
                        <a:pt x="2273" y="2"/>
                      </a:moveTo>
                      <a:lnTo>
                        <a:pt x="2245" y="2"/>
                      </a:lnTo>
                      <a:lnTo>
                        <a:pt x="2245" y="0"/>
                      </a:lnTo>
                      <a:lnTo>
                        <a:pt x="2273" y="0"/>
                      </a:lnTo>
                      <a:lnTo>
                        <a:pt x="2273" y="2"/>
                      </a:lnTo>
                      <a:close/>
                      <a:moveTo>
                        <a:pt x="2230" y="2"/>
                      </a:moveTo>
                      <a:lnTo>
                        <a:pt x="2202" y="2"/>
                      </a:lnTo>
                      <a:lnTo>
                        <a:pt x="2202" y="0"/>
                      </a:lnTo>
                      <a:lnTo>
                        <a:pt x="2230" y="0"/>
                      </a:lnTo>
                      <a:lnTo>
                        <a:pt x="2230" y="2"/>
                      </a:lnTo>
                      <a:close/>
                      <a:moveTo>
                        <a:pt x="2188" y="2"/>
                      </a:moveTo>
                      <a:lnTo>
                        <a:pt x="2159" y="2"/>
                      </a:lnTo>
                      <a:lnTo>
                        <a:pt x="2159" y="0"/>
                      </a:lnTo>
                      <a:lnTo>
                        <a:pt x="2188" y="0"/>
                      </a:lnTo>
                      <a:lnTo>
                        <a:pt x="2188" y="2"/>
                      </a:lnTo>
                      <a:close/>
                      <a:moveTo>
                        <a:pt x="2145" y="2"/>
                      </a:moveTo>
                      <a:lnTo>
                        <a:pt x="2117" y="2"/>
                      </a:lnTo>
                      <a:lnTo>
                        <a:pt x="2117" y="0"/>
                      </a:lnTo>
                      <a:lnTo>
                        <a:pt x="2145" y="0"/>
                      </a:lnTo>
                      <a:lnTo>
                        <a:pt x="2145" y="2"/>
                      </a:lnTo>
                      <a:close/>
                      <a:moveTo>
                        <a:pt x="2103" y="2"/>
                      </a:moveTo>
                      <a:lnTo>
                        <a:pt x="2074" y="2"/>
                      </a:lnTo>
                      <a:lnTo>
                        <a:pt x="2074" y="0"/>
                      </a:lnTo>
                      <a:lnTo>
                        <a:pt x="2103" y="0"/>
                      </a:lnTo>
                      <a:lnTo>
                        <a:pt x="2103" y="2"/>
                      </a:lnTo>
                      <a:close/>
                      <a:moveTo>
                        <a:pt x="2060" y="2"/>
                      </a:moveTo>
                      <a:lnTo>
                        <a:pt x="2032" y="2"/>
                      </a:lnTo>
                      <a:lnTo>
                        <a:pt x="2032" y="0"/>
                      </a:lnTo>
                      <a:lnTo>
                        <a:pt x="2060" y="0"/>
                      </a:lnTo>
                      <a:lnTo>
                        <a:pt x="2060" y="2"/>
                      </a:lnTo>
                      <a:close/>
                      <a:moveTo>
                        <a:pt x="2017" y="2"/>
                      </a:moveTo>
                      <a:lnTo>
                        <a:pt x="1989" y="2"/>
                      </a:lnTo>
                      <a:lnTo>
                        <a:pt x="1989" y="0"/>
                      </a:lnTo>
                      <a:lnTo>
                        <a:pt x="2017" y="0"/>
                      </a:lnTo>
                      <a:lnTo>
                        <a:pt x="2017" y="2"/>
                      </a:lnTo>
                      <a:close/>
                      <a:moveTo>
                        <a:pt x="1975" y="2"/>
                      </a:moveTo>
                      <a:lnTo>
                        <a:pt x="1946" y="2"/>
                      </a:lnTo>
                      <a:lnTo>
                        <a:pt x="1946" y="0"/>
                      </a:lnTo>
                      <a:lnTo>
                        <a:pt x="1975" y="0"/>
                      </a:lnTo>
                      <a:lnTo>
                        <a:pt x="1975" y="2"/>
                      </a:lnTo>
                      <a:close/>
                      <a:moveTo>
                        <a:pt x="1932" y="2"/>
                      </a:moveTo>
                      <a:lnTo>
                        <a:pt x="1904" y="2"/>
                      </a:lnTo>
                      <a:lnTo>
                        <a:pt x="1904" y="0"/>
                      </a:lnTo>
                      <a:lnTo>
                        <a:pt x="1932" y="0"/>
                      </a:lnTo>
                      <a:lnTo>
                        <a:pt x="1932" y="2"/>
                      </a:lnTo>
                      <a:close/>
                      <a:moveTo>
                        <a:pt x="1890" y="2"/>
                      </a:moveTo>
                      <a:lnTo>
                        <a:pt x="1861" y="2"/>
                      </a:lnTo>
                      <a:lnTo>
                        <a:pt x="1861" y="0"/>
                      </a:lnTo>
                      <a:lnTo>
                        <a:pt x="1890" y="0"/>
                      </a:lnTo>
                      <a:lnTo>
                        <a:pt x="1890" y="2"/>
                      </a:lnTo>
                      <a:close/>
                      <a:moveTo>
                        <a:pt x="1847" y="2"/>
                      </a:moveTo>
                      <a:lnTo>
                        <a:pt x="1819" y="2"/>
                      </a:lnTo>
                      <a:lnTo>
                        <a:pt x="1819" y="0"/>
                      </a:lnTo>
                      <a:lnTo>
                        <a:pt x="1847" y="0"/>
                      </a:lnTo>
                      <a:lnTo>
                        <a:pt x="1847" y="2"/>
                      </a:lnTo>
                      <a:close/>
                      <a:moveTo>
                        <a:pt x="1804" y="2"/>
                      </a:moveTo>
                      <a:lnTo>
                        <a:pt x="1776" y="2"/>
                      </a:lnTo>
                      <a:lnTo>
                        <a:pt x="1776" y="0"/>
                      </a:lnTo>
                      <a:lnTo>
                        <a:pt x="1804" y="0"/>
                      </a:lnTo>
                      <a:lnTo>
                        <a:pt x="1804" y="2"/>
                      </a:lnTo>
                      <a:close/>
                      <a:moveTo>
                        <a:pt x="1762" y="2"/>
                      </a:moveTo>
                      <a:lnTo>
                        <a:pt x="1733" y="2"/>
                      </a:lnTo>
                      <a:lnTo>
                        <a:pt x="1733" y="0"/>
                      </a:lnTo>
                      <a:lnTo>
                        <a:pt x="1762" y="0"/>
                      </a:lnTo>
                      <a:lnTo>
                        <a:pt x="1762" y="2"/>
                      </a:lnTo>
                      <a:close/>
                      <a:moveTo>
                        <a:pt x="1719" y="2"/>
                      </a:moveTo>
                      <a:lnTo>
                        <a:pt x="1691" y="2"/>
                      </a:lnTo>
                      <a:lnTo>
                        <a:pt x="1691" y="0"/>
                      </a:lnTo>
                      <a:lnTo>
                        <a:pt x="1719" y="0"/>
                      </a:lnTo>
                      <a:lnTo>
                        <a:pt x="1719" y="2"/>
                      </a:lnTo>
                      <a:close/>
                      <a:moveTo>
                        <a:pt x="1677" y="2"/>
                      </a:moveTo>
                      <a:lnTo>
                        <a:pt x="1648" y="2"/>
                      </a:lnTo>
                      <a:lnTo>
                        <a:pt x="1648" y="0"/>
                      </a:lnTo>
                      <a:lnTo>
                        <a:pt x="1677" y="0"/>
                      </a:lnTo>
                      <a:lnTo>
                        <a:pt x="1677" y="2"/>
                      </a:lnTo>
                      <a:close/>
                      <a:moveTo>
                        <a:pt x="1634" y="2"/>
                      </a:moveTo>
                      <a:lnTo>
                        <a:pt x="1606" y="2"/>
                      </a:lnTo>
                      <a:lnTo>
                        <a:pt x="1606" y="0"/>
                      </a:lnTo>
                      <a:lnTo>
                        <a:pt x="1634" y="0"/>
                      </a:lnTo>
                      <a:lnTo>
                        <a:pt x="1634" y="2"/>
                      </a:lnTo>
                      <a:close/>
                      <a:moveTo>
                        <a:pt x="1592" y="2"/>
                      </a:moveTo>
                      <a:lnTo>
                        <a:pt x="1563" y="2"/>
                      </a:lnTo>
                      <a:lnTo>
                        <a:pt x="1563" y="0"/>
                      </a:lnTo>
                      <a:lnTo>
                        <a:pt x="1592" y="0"/>
                      </a:lnTo>
                      <a:lnTo>
                        <a:pt x="1592" y="2"/>
                      </a:lnTo>
                      <a:close/>
                      <a:moveTo>
                        <a:pt x="1549" y="2"/>
                      </a:moveTo>
                      <a:lnTo>
                        <a:pt x="1520" y="2"/>
                      </a:lnTo>
                      <a:lnTo>
                        <a:pt x="1520" y="0"/>
                      </a:lnTo>
                      <a:lnTo>
                        <a:pt x="1549" y="0"/>
                      </a:lnTo>
                      <a:lnTo>
                        <a:pt x="1549" y="2"/>
                      </a:lnTo>
                      <a:close/>
                      <a:moveTo>
                        <a:pt x="1506" y="2"/>
                      </a:moveTo>
                      <a:lnTo>
                        <a:pt x="1478" y="2"/>
                      </a:lnTo>
                      <a:lnTo>
                        <a:pt x="1478" y="0"/>
                      </a:lnTo>
                      <a:lnTo>
                        <a:pt x="1506" y="0"/>
                      </a:lnTo>
                      <a:lnTo>
                        <a:pt x="1506" y="2"/>
                      </a:lnTo>
                      <a:close/>
                      <a:moveTo>
                        <a:pt x="1464" y="2"/>
                      </a:moveTo>
                      <a:lnTo>
                        <a:pt x="1435" y="2"/>
                      </a:lnTo>
                      <a:lnTo>
                        <a:pt x="1435" y="0"/>
                      </a:lnTo>
                      <a:lnTo>
                        <a:pt x="1464" y="0"/>
                      </a:lnTo>
                      <a:lnTo>
                        <a:pt x="1464" y="2"/>
                      </a:lnTo>
                      <a:close/>
                      <a:moveTo>
                        <a:pt x="1421" y="2"/>
                      </a:moveTo>
                      <a:lnTo>
                        <a:pt x="1393" y="2"/>
                      </a:lnTo>
                      <a:lnTo>
                        <a:pt x="1393" y="0"/>
                      </a:lnTo>
                      <a:lnTo>
                        <a:pt x="1421" y="0"/>
                      </a:lnTo>
                      <a:lnTo>
                        <a:pt x="1421" y="2"/>
                      </a:lnTo>
                      <a:close/>
                      <a:moveTo>
                        <a:pt x="1379" y="2"/>
                      </a:moveTo>
                      <a:lnTo>
                        <a:pt x="1350" y="2"/>
                      </a:lnTo>
                      <a:lnTo>
                        <a:pt x="1350" y="0"/>
                      </a:lnTo>
                      <a:lnTo>
                        <a:pt x="1379" y="0"/>
                      </a:lnTo>
                      <a:lnTo>
                        <a:pt x="1379" y="2"/>
                      </a:lnTo>
                      <a:close/>
                      <a:moveTo>
                        <a:pt x="1336" y="2"/>
                      </a:moveTo>
                      <a:lnTo>
                        <a:pt x="1307" y="2"/>
                      </a:lnTo>
                      <a:lnTo>
                        <a:pt x="1307" y="0"/>
                      </a:lnTo>
                      <a:lnTo>
                        <a:pt x="1336" y="0"/>
                      </a:lnTo>
                      <a:lnTo>
                        <a:pt x="1336" y="2"/>
                      </a:lnTo>
                      <a:close/>
                      <a:moveTo>
                        <a:pt x="1293" y="2"/>
                      </a:moveTo>
                      <a:lnTo>
                        <a:pt x="1265" y="2"/>
                      </a:lnTo>
                      <a:lnTo>
                        <a:pt x="1265" y="0"/>
                      </a:lnTo>
                      <a:lnTo>
                        <a:pt x="1293" y="0"/>
                      </a:lnTo>
                      <a:lnTo>
                        <a:pt x="1293" y="2"/>
                      </a:lnTo>
                      <a:close/>
                      <a:moveTo>
                        <a:pt x="1251" y="2"/>
                      </a:moveTo>
                      <a:lnTo>
                        <a:pt x="1222" y="2"/>
                      </a:lnTo>
                      <a:lnTo>
                        <a:pt x="1222" y="0"/>
                      </a:lnTo>
                      <a:lnTo>
                        <a:pt x="1251" y="0"/>
                      </a:lnTo>
                      <a:lnTo>
                        <a:pt x="1251" y="2"/>
                      </a:lnTo>
                      <a:close/>
                      <a:moveTo>
                        <a:pt x="1208" y="2"/>
                      </a:moveTo>
                      <a:lnTo>
                        <a:pt x="1180" y="2"/>
                      </a:lnTo>
                      <a:lnTo>
                        <a:pt x="1180" y="0"/>
                      </a:lnTo>
                      <a:lnTo>
                        <a:pt x="1208" y="0"/>
                      </a:lnTo>
                      <a:lnTo>
                        <a:pt x="1208" y="2"/>
                      </a:lnTo>
                      <a:close/>
                      <a:moveTo>
                        <a:pt x="1166" y="2"/>
                      </a:moveTo>
                      <a:lnTo>
                        <a:pt x="1137" y="2"/>
                      </a:lnTo>
                      <a:lnTo>
                        <a:pt x="1137" y="0"/>
                      </a:lnTo>
                      <a:lnTo>
                        <a:pt x="1166" y="0"/>
                      </a:lnTo>
                      <a:lnTo>
                        <a:pt x="1166" y="2"/>
                      </a:lnTo>
                      <a:close/>
                      <a:moveTo>
                        <a:pt x="1123" y="2"/>
                      </a:moveTo>
                      <a:lnTo>
                        <a:pt x="1094" y="2"/>
                      </a:lnTo>
                      <a:lnTo>
                        <a:pt x="1094" y="0"/>
                      </a:lnTo>
                      <a:lnTo>
                        <a:pt x="1123" y="0"/>
                      </a:lnTo>
                      <a:lnTo>
                        <a:pt x="1123" y="2"/>
                      </a:lnTo>
                      <a:close/>
                      <a:moveTo>
                        <a:pt x="1080" y="2"/>
                      </a:moveTo>
                      <a:lnTo>
                        <a:pt x="1052" y="2"/>
                      </a:lnTo>
                      <a:lnTo>
                        <a:pt x="1052" y="0"/>
                      </a:lnTo>
                      <a:lnTo>
                        <a:pt x="1080" y="0"/>
                      </a:lnTo>
                      <a:lnTo>
                        <a:pt x="1080" y="2"/>
                      </a:lnTo>
                      <a:close/>
                      <a:moveTo>
                        <a:pt x="1038" y="2"/>
                      </a:moveTo>
                      <a:lnTo>
                        <a:pt x="1009" y="2"/>
                      </a:lnTo>
                      <a:lnTo>
                        <a:pt x="1009" y="0"/>
                      </a:lnTo>
                      <a:lnTo>
                        <a:pt x="1038" y="0"/>
                      </a:lnTo>
                      <a:lnTo>
                        <a:pt x="1038" y="2"/>
                      </a:lnTo>
                      <a:close/>
                      <a:moveTo>
                        <a:pt x="995" y="2"/>
                      </a:moveTo>
                      <a:lnTo>
                        <a:pt x="967" y="2"/>
                      </a:lnTo>
                      <a:lnTo>
                        <a:pt x="967" y="0"/>
                      </a:lnTo>
                      <a:lnTo>
                        <a:pt x="995" y="0"/>
                      </a:lnTo>
                      <a:lnTo>
                        <a:pt x="995" y="2"/>
                      </a:lnTo>
                      <a:close/>
                      <a:moveTo>
                        <a:pt x="953" y="2"/>
                      </a:moveTo>
                      <a:lnTo>
                        <a:pt x="924" y="2"/>
                      </a:lnTo>
                      <a:lnTo>
                        <a:pt x="924" y="0"/>
                      </a:lnTo>
                      <a:lnTo>
                        <a:pt x="953" y="0"/>
                      </a:lnTo>
                      <a:lnTo>
                        <a:pt x="953" y="2"/>
                      </a:lnTo>
                      <a:close/>
                      <a:moveTo>
                        <a:pt x="910" y="2"/>
                      </a:moveTo>
                      <a:lnTo>
                        <a:pt x="881" y="2"/>
                      </a:lnTo>
                      <a:lnTo>
                        <a:pt x="881" y="0"/>
                      </a:lnTo>
                      <a:lnTo>
                        <a:pt x="910" y="0"/>
                      </a:lnTo>
                      <a:lnTo>
                        <a:pt x="910" y="2"/>
                      </a:lnTo>
                      <a:close/>
                      <a:moveTo>
                        <a:pt x="867" y="2"/>
                      </a:moveTo>
                      <a:lnTo>
                        <a:pt x="839" y="2"/>
                      </a:lnTo>
                      <a:lnTo>
                        <a:pt x="839" y="0"/>
                      </a:lnTo>
                      <a:lnTo>
                        <a:pt x="867" y="0"/>
                      </a:lnTo>
                      <a:lnTo>
                        <a:pt x="867" y="2"/>
                      </a:lnTo>
                      <a:close/>
                      <a:moveTo>
                        <a:pt x="825" y="2"/>
                      </a:moveTo>
                      <a:lnTo>
                        <a:pt x="796" y="2"/>
                      </a:lnTo>
                      <a:lnTo>
                        <a:pt x="796" y="0"/>
                      </a:lnTo>
                      <a:lnTo>
                        <a:pt x="825" y="0"/>
                      </a:lnTo>
                      <a:lnTo>
                        <a:pt x="825" y="2"/>
                      </a:lnTo>
                      <a:close/>
                      <a:moveTo>
                        <a:pt x="782" y="2"/>
                      </a:moveTo>
                      <a:lnTo>
                        <a:pt x="754" y="2"/>
                      </a:lnTo>
                      <a:lnTo>
                        <a:pt x="754" y="0"/>
                      </a:lnTo>
                      <a:lnTo>
                        <a:pt x="782" y="0"/>
                      </a:lnTo>
                      <a:lnTo>
                        <a:pt x="782" y="2"/>
                      </a:lnTo>
                      <a:close/>
                      <a:moveTo>
                        <a:pt x="740" y="2"/>
                      </a:moveTo>
                      <a:lnTo>
                        <a:pt x="711" y="2"/>
                      </a:lnTo>
                      <a:lnTo>
                        <a:pt x="711" y="0"/>
                      </a:lnTo>
                      <a:lnTo>
                        <a:pt x="740" y="0"/>
                      </a:lnTo>
                      <a:lnTo>
                        <a:pt x="740" y="2"/>
                      </a:lnTo>
                      <a:close/>
                      <a:moveTo>
                        <a:pt x="697" y="2"/>
                      </a:moveTo>
                      <a:lnTo>
                        <a:pt x="669" y="2"/>
                      </a:lnTo>
                      <a:lnTo>
                        <a:pt x="669" y="0"/>
                      </a:lnTo>
                      <a:lnTo>
                        <a:pt x="697" y="0"/>
                      </a:lnTo>
                      <a:lnTo>
                        <a:pt x="697" y="2"/>
                      </a:lnTo>
                      <a:close/>
                      <a:moveTo>
                        <a:pt x="654" y="2"/>
                      </a:moveTo>
                      <a:lnTo>
                        <a:pt x="626" y="2"/>
                      </a:lnTo>
                      <a:lnTo>
                        <a:pt x="626" y="0"/>
                      </a:lnTo>
                      <a:lnTo>
                        <a:pt x="654" y="0"/>
                      </a:lnTo>
                      <a:lnTo>
                        <a:pt x="654" y="2"/>
                      </a:lnTo>
                      <a:close/>
                      <a:moveTo>
                        <a:pt x="612" y="2"/>
                      </a:moveTo>
                      <a:lnTo>
                        <a:pt x="583" y="2"/>
                      </a:lnTo>
                      <a:lnTo>
                        <a:pt x="583" y="0"/>
                      </a:lnTo>
                      <a:lnTo>
                        <a:pt x="612" y="0"/>
                      </a:lnTo>
                      <a:lnTo>
                        <a:pt x="612" y="2"/>
                      </a:lnTo>
                      <a:close/>
                      <a:moveTo>
                        <a:pt x="569" y="2"/>
                      </a:moveTo>
                      <a:lnTo>
                        <a:pt x="541" y="2"/>
                      </a:lnTo>
                      <a:lnTo>
                        <a:pt x="541" y="0"/>
                      </a:lnTo>
                      <a:lnTo>
                        <a:pt x="569" y="0"/>
                      </a:lnTo>
                      <a:lnTo>
                        <a:pt x="569" y="2"/>
                      </a:lnTo>
                      <a:close/>
                      <a:moveTo>
                        <a:pt x="527" y="2"/>
                      </a:moveTo>
                      <a:lnTo>
                        <a:pt x="498" y="2"/>
                      </a:lnTo>
                      <a:lnTo>
                        <a:pt x="498" y="0"/>
                      </a:lnTo>
                      <a:lnTo>
                        <a:pt x="527" y="0"/>
                      </a:lnTo>
                      <a:lnTo>
                        <a:pt x="527" y="2"/>
                      </a:lnTo>
                      <a:close/>
                      <a:moveTo>
                        <a:pt x="484" y="2"/>
                      </a:moveTo>
                      <a:lnTo>
                        <a:pt x="456" y="2"/>
                      </a:lnTo>
                      <a:lnTo>
                        <a:pt x="456" y="0"/>
                      </a:lnTo>
                      <a:lnTo>
                        <a:pt x="484" y="0"/>
                      </a:lnTo>
                      <a:lnTo>
                        <a:pt x="484" y="2"/>
                      </a:lnTo>
                      <a:close/>
                      <a:moveTo>
                        <a:pt x="441" y="2"/>
                      </a:moveTo>
                      <a:lnTo>
                        <a:pt x="413" y="2"/>
                      </a:lnTo>
                      <a:lnTo>
                        <a:pt x="413" y="0"/>
                      </a:lnTo>
                      <a:lnTo>
                        <a:pt x="441" y="0"/>
                      </a:lnTo>
                      <a:lnTo>
                        <a:pt x="441" y="2"/>
                      </a:lnTo>
                      <a:close/>
                      <a:moveTo>
                        <a:pt x="399" y="2"/>
                      </a:moveTo>
                      <a:lnTo>
                        <a:pt x="370" y="2"/>
                      </a:lnTo>
                      <a:lnTo>
                        <a:pt x="370" y="0"/>
                      </a:lnTo>
                      <a:lnTo>
                        <a:pt x="399" y="0"/>
                      </a:lnTo>
                      <a:lnTo>
                        <a:pt x="399" y="2"/>
                      </a:lnTo>
                      <a:close/>
                      <a:moveTo>
                        <a:pt x="356" y="2"/>
                      </a:moveTo>
                      <a:lnTo>
                        <a:pt x="328" y="2"/>
                      </a:lnTo>
                      <a:lnTo>
                        <a:pt x="328" y="0"/>
                      </a:lnTo>
                      <a:lnTo>
                        <a:pt x="356" y="0"/>
                      </a:lnTo>
                      <a:lnTo>
                        <a:pt x="356" y="2"/>
                      </a:lnTo>
                      <a:close/>
                      <a:moveTo>
                        <a:pt x="314" y="2"/>
                      </a:moveTo>
                      <a:lnTo>
                        <a:pt x="285" y="2"/>
                      </a:lnTo>
                      <a:lnTo>
                        <a:pt x="285" y="0"/>
                      </a:lnTo>
                      <a:lnTo>
                        <a:pt x="314" y="0"/>
                      </a:lnTo>
                      <a:lnTo>
                        <a:pt x="314" y="2"/>
                      </a:lnTo>
                      <a:close/>
                      <a:moveTo>
                        <a:pt x="271" y="2"/>
                      </a:moveTo>
                      <a:lnTo>
                        <a:pt x="243" y="2"/>
                      </a:lnTo>
                      <a:lnTo>
                        <a:pt x="243" y="0"/>
                      </a:lnTo>
                      <a:lnTo>
                        <a:pt x="271" y="0"/>
                      </a:lnTo>
                      <a:lnTo>
                        <a:pt x="271" y="2"/>
                      </a:lnTo>
                      <a:close/>
                      <a:moveTo>
                        <a:pt x="228" y="2"/>
                      </a:moveTo>
                      <a:lnTo>
                        <a:pt x="200" y="2"/>
                      </a:lnTo>
                      <a:lnTo>
                        <a:pt x="200" y="0"/>
                      </a:lnTo>
                      <a:lnTo>
                        <a:pt x="228" y="0"/>
                      </a:lnTo>
                      <a:lnTo>
                        <a:pt x="228" y="2"/>
                      </a:lnTo>
                      <a:close/>
                      <a:moveTo>
                        <a:pt x="186" y="2"/>
                      </a:moveTo>
                      <a:lnTo>
                        <a:pt x="157" y="2"/>
                      </a:lnTo>
                      <a:lnTo>
                        <a:pt x="157" y="0"/>
                      </a:lnTo>
                      <a:lnTo>
                        <a:pt x="186" y="0"/>
                      </a:lnTo>
                      <a:lnTo>
                        <a:pt x="186" y="2"/>
                      </a:lnTo>
                      <a:close/>
                      <a:moveTo>
                        <a:pt x="143" y="2"/>
                      </a:moveTo>
                      <a:lnTo>
                        <a:pt x="115" y="2"/>
                      </a:lnTo>
                      <a:lnTo>
                        <a:pt x="115" y="0"/>
                      </a:lnTo>
                      <a:lnTo>
                        <a:pt x="143" y="0"/>
                      </a:lnTo>
                      <a:lnTo>
                        <a:pt x="143" y="2"/>
                      </a:lnTo>
                      <a:close/>
                      <a:moveTo>
                        <a:pt x="101" y="2"/>
                      </a:moveTo>
                      <a:lnTo>
                        <a:pt x="72" y="2"/>
                      </a:lnTo>
                      <a:lnTo>
                        <a:pt x="72" y="0"/>
                      </a:lnTo>
                      <a:lnTo>
                        <a:pt x="101" y="0"/>
                      </a:lnTo>
                      <a:lnTo>
                        <a:pt x="101" y="2"/>
                      </a:lnTo>
                      <a:close/>
                      <a:moveTo>
                        <a:pt x="58" y="2"/>
                      </a:moveTo>
                      <a:lnTo>
                        <a:pt x="30" y="2"/>
                      </a:lnTo>
                      <a:lnTo>
                        <a:pt x="30" y="0"/>
                      </a:lnTo>
                      <a:lnTo>
                        <a:pt x="58" y="0"/>
                      </a:lnTo>
                      <a:lnTo>
                        <a:pt x="58" y="2"/>
                      </a:lnTo>
                      <a:close/>
                      <a:moveTo>
                        <a:pt x="15" y="2"/>
                      </a:moveTo>
                      <a:lnTo>
                        <a:pt x="1" y="2"/>
                      </a:lnTo>
                      <a:lnTo>
                        <a:pt x="1" y="0"/>
                      </a:lnTo>
                      <a:lnTo>
                        <a:pt x="15" y="0"/>
                      </a:lnTo>
                      <a:lnTo>
                        <a:pt x="15" y="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4" name="Line 64"/>
                <p:cNvSpPr>
                  <a:spLocks noChangeShapeType="1"/>
                </p:cNvSpPr>
                <p:nvPr/>
              </p:nvSpPr>
              <p:spPr bwMode="auto">
                <a:xfrm>
                  <a:off x="2047" y="1526"/>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5" name="Freeform 65"/>
                <p:cNvSpPr>
                  <a:spLocks/>
                </p:cNvSpPr>
                <p:nvPr/>
              </p:nvSpPr>
              <p:spPr bwMode="auto">
                <a:xfrm>
                  <a:off x="2022" y="1692"/>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6" name="Line 66"/>
                <p:cNvSpPr>
                  <a:spLocks noChangeShapeType="1"/>
                </p:cNvSpPr>
                <p:nvPr/>
              </p:nvSpPr>
              <p:spPr bwMode="auto">
                <a:xfrm>
                  <a:off x="2047" y="2087"/>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7" name="Freeform 67"/>
                <p:cNvSpPr>
                  <a:spLocks/>
                </p:cNvSpPr>
                <p:nvPr/>
              </p:nvSpPr>
              <p:spPr bwMode="auto">
                <a:xfrm>
                  <a:off x="2022" y="2253"/>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8" name="Line 68"/>
                <p:cNvSpPr>
                  <a:spLocks noChangeShapeType="1"/>
                </p:cNvSpPr>
                <p:nvPr/>
              </p:nvSpPr>
              <p:spPr bwMode="auto">
                <a:xfrm flipH="1">
                  <a:off x="2045" y="2879"/>
                  <a:ext cx="2" cy="579"/>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19" name="Freeform 69"/>
                <p:cNvSpPr>
                  <a:spLocks/>
                </p:cNvSpPr>
                <p:nvPr/>
              </p:nvSpPr>
              <p:spPr bwMode="auto">
                <a:xfrm>
                  <a:off x="2020" y="3452"/>
                  <a:ext cx="50" cy="47"/>
                </a:xfrm>
                <a:custGeom>
                  <a:avLst/>
                  <a:gdLst>
                    <a:gd name="T0" fmla="*/ 50 w 50"/>
                    <a:gd name="T1" fmla="*/ 0 h 47"/>
                    <a:gd name="T2" fmla="*/ 25 w 50"/>
                    <a:gd name="T3" fmla="*/ 47 h 47"/>
                    <a:gd name="T4" fmla="*/ 0 w 50"/>
                    <a:gd name="T5" fmla="*/ 0 h 47"/>
                    <a:gd name="T6" fmla="*/ 50 w 50"/>
                    <a:gd name="T7" fmla="*/ 0 h 47"/>
                  </a:gdLst>
                  <a:ahLst/>
                  <a:cxnLst>
                    <a:cxn ang="0">
                      <a:pos x="T0" y="T1"/>
                    </a:cxn>
                    <a:cxn ang="0">
                      <a:pos x="T2" y="T3"/>
                    </a:cxn>
                    <a:cxn ang="0">
                      <a:pos x="T4" y="T5"/>
                    </a:cxn>
                    <a:cxn ang="0">
                      <a:pos x="T6" y="T7"/>
                    </a:cxn>
                  </a:cxnLst>
                  <a:rect l="0" t="0" r="r" b="b"/>
                  <a:pathLst>
                    <a:path w="50" h="47">
                      <a:moveTo>
                        <a:pt x="50" y="0"/>
                      </a:moveTo>
                      <a:lnTo>
                        <a:pt x="25" y="47"/>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0" name="Rectangle 70"/>
                <p:cNvSpPr>
                  <a:spLocks noChangeArrowheads="1"/>
                </p:cNvSpPr>
                <p:nvPr/>
              </p:nvSpPr>
              <p:spPr bwMode="auto">
                <a:xfrm>
                  <a:off x="1987" y="3140"/>
                  <a:ext cx="118" cy="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1" name="Rectangle 71"/>
                <p:cNvSpPr>
                  <a:spLocks noChangeArrowheads="1"/>
                </p:cNvSpPr>
                <p:nvPr/>
              </p:nvSpPr>
              <p:spPr bwMode="auto">
                <a:xfrm>
                  <a:off x="1989" y="3137"/>
                  <a:ext cx="1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Yes</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22" name="Line 72"/>
                <p:cNvSpPr>
                  <a:spLocks noChangeShapeType="1"/>
                </p:cNvSpPr>
                <p:nvPr/>
              </p:nvSpPr>
              <p:spPr bwMode="auto">
                <a:xfrm>
                  <a:off x="6302" y="1468"/>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3" name="Freeform 73"/>
                <p:cNvSpPr>
                  <a:spLocks/>
                </p:cNvSpPr>
                <p:nvPr/>
              </p:nvSpPr>
              <p:spPr bwMode="auto">
                <a:xfrm>
                  <a:off x="6277" y="1634"/>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4" name="Line 74"/>
                <p:cNvSpPr>
                  <a:spLocks noChangeShapeType="1"/>
                </p:cNvSpPr>
                <p:nvPr/>
              </p:nvSpPr>
              <p:spPr bwMode="auto">
                <a:xfrm>
                  <a:off x="6302" y="2030"/>
                  <a:ext cx="0" cy="172"/>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5" name="Freeform 75"/>
                <p:cNvSpPr>
                  <a:spLocks/>
                </p:cNvSpPr>
                <p:nvPr/>
              </p:nvSpPr>
              <p:spPr bwMode="auto">
                <a:xfrm>
                  <a:off x="6277" y="2195"/>
                  <a:ext cx="50" cy="48"/>
                </a:xfrm>
                <a:custGeom>
                  <a:avLst/>
                  <a:gdLst>
                    <a:gd name="T0" fmla="*/ 50 w 50"/>
                    <a:gd name="T1" fmla="*/ 0 h 48"/>
                    <a:gd name="T2" fmla="*/ 25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5"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6" name="Line 76"/>
                <p:cNvSpPr>
                  <a:spLocks noChangeShapeType="1"/>
                </p:cNvSpPr>
                <p:nvPr/>
              </p:nvSpPr>
              <p:spPr bwMode="auto">
                <a:xfrm flipH="1">
                  <a:off x="6301" y="2821"/>
                  <a:ext cx="1" cy="579"/>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7" name="Freeform 77"/>
                <p:cNvSpPr>
                  <a:spLocks/>
                </p:cNvSpPr>
                <p:nvPr/>
              </p:nvSpPr>
              <p:spPr bwMode="auto">
                <a:xfrm>
                  <a:off x="6276" y="3394"/>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8" name="Rectangle 78"/>
                <p:cNvSpPr>
                  <a:spLocks noChangeArrowheads="1"/>
                </p:cNvSpPr>
                <p:nvPr/>
              </p:nvSpPr>
              <p:spPr bwMode="auto">
                <a:xfrm>
                  <a:off x="4407" y="2814"/>
                  <a:ext cx="760" cy="348"/>
                </a:xfrm>
                <a:prstGeom prst="rect">
                  <a:avLst/>
                </a:pr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29" name="Rectangle 79"/>
                <p:cNvSpPr>
                  <a:spLocks noChangeArrowheads="1"/>
                </p:cNvSpPr>
                <p:nvPr/>
              </p:nvSpPr>
              <p:spPr bwMode="auto">
                <a:xfrm>
                  <a:off x="4622" y="2840"/>
                  <a:ext cx="3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Expert </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0" name="Rectangle 80"/>
                <p:cNvSpPr>
                  <a:spLocks noChangeArrowheads="1"/>
                </p:cNvSpPr>
                <p:nvPr/>
              </p:nvSpPr>
              <p:spPr bwMode="auto">
                <a:xfrm>
                  <a:off x="4524" y="2987"/>
                  <a:ext cx="48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12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Reviewing</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1" name="Freeform 81"/>
                <p:cNvSpPr>
                  <a:spLocks/>
                </p:cNvSpPr>
                <p:nvPr/>
              </p:nvSpPr>
              <p:spPr bwMode="auto">
                <a:xfrm>
                  <a:off x="2632" y="499"/>
                  <a:ext cx="3645" cy="2091"/>
                </a:xfrm>
                <a:custGeom>
                  <a:avLst/>
                  <a:gdLst>
                    <a:gd name="T0" fmla="*/ 0 w 3645"/>
                    <a:gd name="T1" fmla="*/ 2091 h 2091"/>
                    <a:gd name="T2" fmla="*/ 1849 w 3645"/>
                    <a:gd name="T3" fmla="*/ 2091 h 2091"/>
                    <a:gd name="T4" fmla="*/ 1849 w 3645"/>
                    <a:gd name="T5" fmla="*/ 0 h 2091"/>
                    <a:gd name="T6" fmla="*/ 3645 w 3645"/>
                    <a:gd name="T7" fmla="*/ 0 h 2091"/>
                    <a:gd name="T8" fmla="*/ 3645 w 3645"/>
                    <a:gd name="T9" fmla="*/ 292 h 2091"/>
                  </a:gdLst>
                  <a:ahLst/>
                  <a:cxnLst>
                    <a:cxn ang="0">
                      <a:pos x="T0" y="T1"/>
                    </a:cxn>
                    <a:cxn ang="0">
                      <a:pos x="T2" y="T3"/>
                    </a:cxn>
                    <a:cxn ang="0">
                      <a:pos x="T4" y="T5"/>
                    </a:cxn>
                    <a:cxn ang="0">
                      <a:pos x="T6" y="T7"/>
                    </a:cxn>
                    <a:cxn ang="0">
                      <a:pos x="T8" y="T9"/>
                    </a:cxn>
                  </a:cxnLst>
                  <a:rect l="0" t="0" r="r" b="b"/>
                  <a:pathLst>
                    <a:path w="3645" h="2091">
                      <a:moveTo>
                        <a:pt x="0" y="2091"/>
                      </a:moveTo>
                      <a:lnTo>
                        <a:pt x="1849" y="2091"/>
                      </a:lnTo>
                      <a:lnTo>
                        <a:pt x="1849" y="0"/>
                      </a:lnTo>
                      <a:lnTo>
                        <a:pt x="3645" y="0"/>
                      </a:lnTo>
                      <a:lnTo>
                        <a:pt x="3645" y="292"/>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2" name="Freeform 82"/>
                <p:cNvSpPr>
                  <a:spLocks/>
                </p:cNvSpPr>
                <p:nvPr/>
              </p:nvSpPr>
              <p:spPr bwMode="auto">
                <a:xfrm>
                  <a:off x="6252" y="785"/>
                  <a:ext cx="50" cy="47"/>
                </a:xfrm>
                <a:custGeom>
                  <a:avLst/>
                  <a:gdLst>
                    <a:gd name="T0" fmla="*/ 50 w 50"/>
                    <a:gd name="T1" fmla="*/ 0 h 47"/>
                    <a:gd name="T2" fmla="*/ 25 w 50"/>
                    <a:gd name="T3" fmla="*/ 47 h 47"/>
                    <a:gd name="T4" fmla="*/ 0 w 50"/>
                    <a:gd name="T5" fmla="*/ 0 h 47"/>
                    <a:gd name="T6" fmla="*/ 50 w 50"/>
                    <a:gd name="T7" fmla="*/ 0 h 47"/>
                  </a:gdLst>
                  <a:ahLst/>
                  <a:cxnLst>
                    <a:cxn ang="0">
                      <a:pos x="T0" y="T1"/>
                    </a:cxn>
                    <a:cxn ang="0">
                      <a:pos x="T2" y="T3"/>
                    </a:cxn>
                    <a:cxn ang="0">
                      <a:pos x="T4" y="T5"/>
                    </a:cxn>
                    <a:cxn ang="0">
                      <a:pos x="T6" y="T7"/>
                    </a:cxn>
                  </a:cxnLst>
                  <a:rect l="0" t="0" r="r" b="b"/>
                  <a:pathLst>
                    <a:path w="50" h="47">
                      <a:moveTo>
                        <a:pt x="50" y="0"/>
                      </a:moveTo>
                      <a:lnTo>
                        <a:pt x="25" y="47"/>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pic>
              <p:nvPicPr>
                <p:cNvPr id="233" name="Picture 8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19" y="817"/>
                  <a:ext cx="132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 name="Picture 8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19" y="817"/>
                  <a:ext cx="132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 name="Freeform 85"/>
                <p:cNvSpPr>
                  <a:spLocks/>
                </p:cNvSpPr>
                <p:nvPr/>
              </p:nvSpPr>
              <p:spPr bwMode="auto">
                <a:xfrm>
                  <a:off x="5646" y="832"/>
                  <a:ext cx="1263" cy="20"/>
                </a:xfrm>
                <a:custGeom>
                  <a:avLst/>
                  <a:gdLst>
                    <a:gd name="T0" fmla="*/ 0 w 1263"/>
                    <a:gd name="T1" fmla="*/ 20 h 20"/>
                    <a:gd name="T2" fmla="*/ 1263 w 1263"/>
                    <a:gd name="T3" fmla="*/ 20 h 20"/>
                    <a:gd name="T4" fmla="*/ 631 w 1263"/>
                    <a:gd name="T5" fmla="*/ 20 h 20"/>
                    <a:gd name="T6" fmla="*/ 631 w 1263"/>
                    <a:gd name="T7" fmla="*/ 0 h 20"/>
                    <a:gd name="T8" fmla="*/ 631 w 1263"/>
                    <a:gd name="T9" fmla="*/ 20 h 20"/>
                    <a:gd name="T10" fmla="*/ 0 w 1263"/>
                    <a:gd name="T11" fmla="*/ 20 h 20"/>
                  </a:gdLst>
                  <a:ahLst/>
                  <a:cxnLst>
                    <a:cxn ang="0">
                      <a:pos x="T0" y="T1"/>
                    </a:cxn>
                    <a:cxn ang="0">
                      <a:pos x="T2" y="T3"/>
                    </a:cxn>
                    <a:cxn ang="0">
                      <a:pos x="T4" y="T5"/>
                    </a:cxn>
                    <a:cxn ang="0">
                      <a:pos x="T6" y="T7"/>
                    </a:cxn>
                    <a:cxn ang="0">
                      <a:pos x="T8" y="T9"/>
                    </a:cxn>
                    <a:cxn ang="0">
                      <a:pos x="T10" y="T11"/>
                    </a:cxn>
                  </a:cxnLst>
                  <a:rect l="0" t="0" r="r" b="b"/>
                  <a:pathLst>
                    <a:path w="1263" h="20">
                      <a:moveTo>
                        <a:pt x="0" y="20"/>
                      </a:moveTo>
                      <a:lnTo>
                        <a:pt x="1263" y="20"/>
                      </a:lnTo>
                      <a:lnTo>
                        <a:pt x="631" y="20"/>
                      </a:lnTo>
                      <a:lnTo>
                        <a:pt x="631" y="0"/>
                      </a:lnTo>
                      <a:lnTo>
                        <a:pt x="631" y="20"/>
                      </a:lnTo>
                      <a:lnTo>
                        <a:pt x="0" y="20"/>
                      </a:lnTo>
                      <a:close/>
                    </a:path>
                  </a:pathLst>
                </a:custGeom>
                <a:solidFill>
                  <a:srgbClr val="4F88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6" name="Freeform 86"/>
                <p:cNvSpPr>
                  <a:spLocks/>
                </p:cNvSpPr>
                <p:nvPr/>
              </p:nvSpPr>
              <p:spPr bwMode="auto">
                <a:xfrm>
                  <a:off x="5646" y="832"/>
                  <a:ext cx="1263" cy="20"/>
                </a:xfrm>
                <a:custGeom>
                  <a:avLst/>
                  <a:gdLst>
                    <a:gd name="T0" fmla="*/ 0 w 1263"/>
                    <a:gd name="T1" fmla="*/ 20 h 20"/>
                    <a:gd name="T2" fmla="*/ 1263 w 1263"/>
                    <a:gd name="T3" fmla="*/ 20 h 20"/>
                    <a:gd name="T4" fmla="*/ 631 w 1263"/>
                    <a:gd name="T5" fmla="*/ 20 h 20"/>
                    <a:gd name="T6" fmla="*/ 631 w 1263"/>
                    <a:gd name="T7" fmla="*/ 0 h 20"/>
                    <a:gd name="T8" fmla="*/ 631 w 1263"/>
                    <a:gd name="T9" fmla="*/ 20 h 20"/>
                    <a:gd name="T10" fmla="*/ 0 w 1263"/>
                    <a:gd name="T11" fmla="*/ 20 h 20"/>
                  </a:gdLst>
                  <a:ahLst/>
                  <a:cxnLst>
                    <a:cxn ang="0">
                      <a:pos x="T0" y="T1"/>
                    </a:cxn>
                    <a:cxn ang="0">
                      <a:pos x="T2" y="T3"/>
                    </a:cxn>
                    <a:cxn ang="0">
                      <a:pos x="T4" y="T5"/>
                    </a:cxn>
                    <a:cxn ang="0">
                      <a:pos x="T6" y="T7"/>
                    </a:cxn>
                    <a:cxn ang="0">
                      <a:pos x="T8" y="T9"/>
                    </a:cxn>
                    <a:cxn ang="0">
                      <a:pos x="T10" y="T11"/>
                    </a:cxn>
                  </a:cxnLst>
                  <a:rect l="0" t="0" r="r" b="b"/>
                  <a:pathLst>
                    <a:path w="1263" h="20">
                      <a:moveTo>
                        <a:pt x="0" y="20"/>
                      </a:moveTo>
                      <a:lnTo>
                        <a:pt x="1263" y="20"/>
                      </a:lnTo>
                      <a:lnTo>
                        <a:pt x="631" y="20"/>
                      </a:lnTo>
                      <a:lnTo>
                        <a:pt x="631" y="0"/>
                      </a:lnTo>
                      <a:lnTo>
                        <a:pt x="631" y="20"/>
                      </a:lnTo>
                      <a:lnTo>
                        <a:pt x="0" y="20"/>
                      </a:lnTo>
                      <a:close/>
                    </a:path>
                  </a:pathLst>
                </a:custGeom>
                <a:noFill/>
                <a:ln w="7938"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37" name="Rectangle 87"/>
                <p:cNvSpPr>
                  <a:spLocks noChangeArrowheads="1"/>
                </p:cNvSpPr>
                <p:nvPr/>
              </p:nvSpPr>
              <p:spPr bwMode="auto">
                <a:xfrm>
                  <a:off x="2832" y="2438"/>
                  <a:ext cx="9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No</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8" name="Rectangle 88"/>
                <p:cNvSpPr>
                  <a:spLocks noChangeArrowheads="1"/>
                </p:cNvSpPr>
                <p:nvPr/>
              </p:nvSpPr>
              <p:spPr bwMode="auto">
                <a:xfrm>
                  <a:off x="3326"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39" name="Rectangle 89"/>
                <p:cNvSpPr>
                  <a:spLocks noChangeArrowheads="1"/>
                </p:cNvSpPr>
                <p:nvPr/>
              </p:nvSpPr>
              <p:spPr bwMode="auto">
                <a:xfrm>
                  <a:off x="3682"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0" name="Rectangle 90"/>
                <p:cNvSpPr>
                  <a:spLocks noChangeArrowheads="1"/>
                </p:cNvSpPr>
                <p:nvPr/>
              </p:nvSpPr>
              <p:spPr bwMode="auto">
                <a:xfrm>
                  <a:off x="3708" y="821"/>
                  <a:ext cx="4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1" name="Rectangle 91"/>
                <p:cNvSpPr>
                  <a:spLocks noChangeArrowheads="1"/>
                </p:cNvSpPr>
                <p:nvPr/>
              </p:nvSpPr>
              <p:spPr bwMode="auto">
                <a:xfrm>
                  <a:off x="2366"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2" name="Rectangle 92"/>
                <p:cNvSpPr>
                  <a:spLocks noChangeArrowheads="1"/>
                </p:cNvSpPr>
                <p:nvPr/>
              </p:nvSpPr>
              <p:spPr bwMode="auto">
                <a:xfrm>
                  <a:off x="2722"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3" name="Rectangle 93"/>
                <p:cNvSpPr>
                  <a:spLocks noChangeArrowheads="1"/>
                </p:cNvSpPr>
                <p:nvPr/>
              </p:nvSpPr>
              <p:spPr bwMode="auto">
                <a:xfrm>
                  <a:off x="2748" y="821"/>
                  <a:ext cx="18"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i</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4" name="Rectangle 94"/>
                <p:cNvSpPr>
                  <a:spLocks noChangeArrowheads="1"/>
                </p:cNvSpPr>
                <p:nvPr/>
              </p:nvSpPr>
              <p:spPr bwMode="auto">
                <a:xfrm>
                  <a:off x="1382"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5" name="Rectangle 95"/>
                <p:cNvSpPr>
                  <a:spLocks noChangeArrowheads="1"/>
                </p:cNvSpPr>
                <p:nvPr/>
              </p:nvSpPr>
              <p:spPr bwMode="auto">
                <a:xfrm>
                  <a:off x="1738"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6" name="Rectangle 96"/>
                <p:cNvSpPr>
                  <a:spLocks noChangeArrowheads="1"/>
                </p:cNvSpPr>
                <p:nvPr/>
              </p:nvSpPr>
              <p:spPr bwMode="auto">
                <a:xfrm>
                  <a:off x="1764" y="821"/>
                  <a:ext cx="3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2</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7" name="Rectangle 97"/>
                <p:cNvSpPr>
                  <a:spLocks noChangeArrowheads="1"/>
                </p:cNvSpPr>
                <p:nvPr/>
              </p:nvSpPr>
              <p:spPr bwMode="auto">
                <a:xfrm>
                  <a:off x="537" y="821"/>
                  <a:ext cx="323"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Annotator</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8" name="Rectangle 98"/>
                <p:cNvSpPr>
                  <a:spLocks noChangeArrowheads="1"/>
                </p:cNvSpPr>
                <p:nvPr/>
              </p:nvSpPr>
              <p:spPr bwMode="auto">
                <a:xfrm>
                  <a:off x="894" y="821"/>
                  <a:ext cx="24"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49" name="Rectangle 99"/>
                <p:cNvSpPr>
                  <a:spLocks noChangeArrowheads="1"/>
                </p:cNvSpPr>
                <p:nvPr/>
              </p:nvSpPr>
              <p:spPr bwMode="auto">
                <a:xfrm>
                  <a:off x="920" y="821"/>
                  <a:ext cx="3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1</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0" name="Freeform 100"/>
                <p:cNvSpPr>
                  <a:spLocks/>
                </p:cNvSpPr>
                <p:nvPr/>
              </p:nvSpPr>
              <p:spPr bwMode="auto">
                <a:xfrm>
                  <a:off x="4787" y="2532"/>
                  <a:ext cx="930" cy="241"/>
                </a:xfrm>
                <a:custGeom>
                  <a:avLst/>
                  <a:gdLst>
                    <a:gd name="T0" fmla="*/ 930 w 930"/>
                    <a:gd name="T1" fmla="*/ 0 h 241"/>
                    <a:gd name="T2" fmla="*/ 0 w 930"/>
                    <a:gd name="T3" fmla="*/ 0 h 241"/>
                    <a:gd name="T4" fmla="*/ 0 w 930"/>
                    <a:gd name="T5" fmla="*/ 241 h 241"/>
                  </a:gdLst>
                  <a:ahLst/>
                  <a:cxnLst>
                    <a:cxn ang="0">
                      <a:pos x="T0" y="T1"/>
                    </a:cxn>
                    <a:cxn ang="0">
                      <a:pos x="T2" y="T3"/>
                    </a:cxn>
                    <a:cxn ang="0">
                      <a:pos x="T4" y="T5"/>
                    </a:cxn>
                  </a:cxnLst>
                  <a:rect l="0" t="0" r="r" b="b"/>
                  <a:pathLst>
                    <a:path w="930" h="241">
                      <a:moveTo>
                        <a:pt x="930" y="0"/>
                      </a:moveTo>
                      <a:lnTo>
                        <a:pt x="0" y="0"/>
                      </a:lnTo>
                      <a:lnTo>
                        <a:pt x="0" y="241"/>
                      </a:lnTo>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1" name="Freeform 101"/>
                <p:cNvSpPr>
                  <a:spLocks/>
                </p:cNvSpPr>
                <p:nvPr/>
              </p:nvSpPr>
              <p:spPr bwMode="auto">
                <a:xfrm>
                  <a:off x="4763" y="2767"/>
                  <a:ext cx="49" cy="47"/>
                </a:xfrm>
                <a:custGeom>
                  <a:avLst/>
                  <a:gdLst>
                    <a:gd name="T0" fmla="*/ 49 w 49"/>
                    <a:gd name="T1" fmla="*/ 0 h 47"/>
                    <a:gd name="T2" fmla="*/ 24 w 49"/>
                    <a:gd name="T3" fmla="*/ 47 h 47"/>
                    <a:gd name="T4" fmla="*/ 0 w 49"/>
                    <a:gd name="T5" fmla="*/ 0 h 47"/>
                    <a:gd name="T6" fmla="*/ 49 w 49"/>
                    <a:gd name="T7" fmla="*/ 0 h 47"/>
                  </a:gdLst>
                  <a:ahLst/>
                  <a:cxnLst>
                    <a:cxn ang="0">
                      <a:pos x="T0" y="T1"/>
                    </a:cxn>
                    <a:cxn ang="0">
                      <a:pos x="T2" y="T3"/>
                    </a:cxn>
                    <a:cxn ang="0">
                      <a:pos x="T4" y="T5"/>
                    </a:cxn>
                    <a:cxn ang="0">
                      <a:pos x="T6" y="T7"/>
                    </a:cxn>
                  </a:cxnLst>
                  <a:rect l="0" t="0" r="r" b="b"/>
                  <a:pathLst>
                    <a:path w="49" h="47">
                      <a:moveTo>
                        <a:pt x="49" y="0"/>
                      </a:moveTo>
                      <a:lnTo>
                        <a:pt x="24" y="47"/>
                      </a:lnTo>
                      <a:lnTo>
                        <a:pt x="0" y="0"/>
                      </a:lnTo>
                      <a:lnTo>
                        <a:pt x="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2" name="Rectangle 104"/>
                <p:cNvSpPr>
                  <a:spLocks noChangeArrowheads="1"/>
                </p:cNvSpPr>
                <p:nvPr/>
              </p:nvSpPr>
              <p:spPr bwMode="auto">
                <a:xfrm>
                  <a:off x="5381" y="2390"/>
                  <a:ext cx="9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No</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3" name="Rectangle 105"/>
                <p:cNvSpPr>
                  <a:spLocks noChangeArrowheads="1"/>
                </p:cNvSpPr>
                <p:nvPr/>
              </p:nvSpPr>
              <p:spPr bwMode="auto">
                <a:xfrm>
                  <a:off x="6514" y="2938"/>
                  <a:ext cx="1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Calibri" panose="020F0502020204030204" pitchFamily="34" charset="0"/>
                      <a:ea typeface="等线" panose="02010600030101010101" pitchFamily="2" charset="-122"/>
                      <a:cs typeface="+mn-cs"/>
                    </a:rPr>
                    <a:t>Yes</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4" name="Rectangle 106"/>
                <p:cNvSpPr>
                  <a:spLocks noChangeArrowheads="1"/>
                </p:cNvSpPr>
                <p:nvPr/>
              </p:nvSpPr>
              <p:spPr bwMode="auto">
                <a:xfrm>
                  <a:off x="6194" y="1169"/>
                  <a:ext cx="7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zh-CN" sz="800" b="0" i="0" u="none" strike="noStrike" kern="0" cap="none" spc="0" normalizeH="0" baseline="0" noProof="0">
                      <a:ln>
                        <a:noFill/>
                      </a:ln>
                      <a:solidFill>
                        <a:srgbClr val="000000"/>
                      </a:solidFill>
                      <a:effectLst/>
                      <a:uLnTx/>
                      <a:uFillTx/>
                      <a:latin typeface="黑体" panose="02010609060101010101" pitchFamily="49" charset="-122"/>
                      <a:ea typeface="黑体" panose="02010609060101010101" pitchFamily="49" charset="-122"/>
                      <a:cs typeface="+mn-cs"/>
                    </a:rPr>
                    <a:t>??</a:t>
                  </a:r>
                  <a:endParaRPr kumimoji="0" lang="zh-CN" altLang="zh-CN" sz="1400" b="0" i="0" u="none" strike="noStrike" kern="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mn-cs"/>
                  </a:endParaRPr>
                </a:p>
              </p:txBody>
            </p:sp>
            <p:sp>
              <p:nvSpPr>
                <p:cNvPr id="255" name="Line 107"/>
                <p:cNvSpPr>
                  <a:spLocks noChangeShapeType="1"/>
                </p:cNvSpPr>
                <p:nvPr/>
              </p:nvSpPr>
              <p:spPr bwMode="auto">
                <a:xfrm flipH="1">
                  <a:off x="5643" y="852"/>
                  <a:ext cx="3" cy="141"/>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6" name="Freeform 108"/>
                <p:cNvSpPr>
                  <a:spLocks/>
                </p:cNvSpPr>
                <p:nvPr/>
              </p:nvSpPr>
              <p:spPr bwMode="auto">
                <a:xfrm>
                  <a:off x="5618" y="987"/>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7" name="Line 109"/>
                <p:cNvSpPr>
                  <a:spLocks noChangeShapeType="1"/>
                </p:cNvSpPr>
                <p:nvPr/>
              </p:nvSpPr>
              <p:spPr bwMode="auto">
                <a:xfrm flipH="1">
                  <a:off x="6906" y="852"/>
                  <a:ext cx="3" cy="141"/>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58" name="Freeform 110"/>
                <p:cNvSpPr>
                  <a:spLocks/>
                </p:cNvSpPr>
                <p:nvPr/>
              </p:nvSpPr>
              <p:spPr bwMode="auto">
                <a:xfrm>
                  <a:off x="6881" y="987"/>
                  <a:ext cx="50" cy="48"/>
                </a:xfrm>
                <a:custGeom>
                  <a:avLst/>
                  <a:gdLst>
                    <a:gd name="T0" fmla="*/ 50 w 50"/>
                    <a:gd name="T1" fmla="*/ 0 h 48"/>
                    <a:gd name="T2" fmla="*/ 24 w 50"/>
                    <a:gd name="T3" fmla="*/ 48 h 48"/>
                    <a:gd name="T4" fmla="*/ 0 w 50"/>
                    <a:gd name="T5" fmla="*/ 0 h 48"/>
                    <a:gd name="T6" fmla="*/ 50 w 50"/>
                    <a:gd name="T7" fmla="*/ 0 h 48"/>
                  </a:gdLst>
                  <a:ahLst/>
                  <a:cxnLst>
                    <a:cxn ang="0">
                      <a:pos x="T0" y="T1"/>
                    </a:cxn>
                    <a:cxn ang="0">
                      <a:pos x="T2" y="T3"/>
                    </a:cxn>
                    <a:cxn ang="0">
                      <a:pos x="T4" y="T5"/>
                    </a:cxn>
                    <a:cxn ang="0">
                      <a:pos x="T6" y="T7"/>
                    </a:cxn>
                  </a:cxnLst>
                  <a:rect l="0" t="0" r="r" b="b"/>
                  <a:pathLst>
                    <a:path w="50" h="48">
                      <a:moveTo>
                        <a:pt x="50" y="0"/>
                      </a:moveTo>
                      <a:lnTo>
                        <a:pt x="24" y="48"/>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sp>
            <p:nvSpPr>
              <p:cNvPr id="148" name="矩形 147"/>
              <p:cNvSpPr/>
              <p:nvPr/>
            </p:nvSpPr>
            <p:spPr>
              <a:xfrm>
                <a:off x="2202813" y="5523749"/>
                <a:ext cx="1964565" cy="635000"/>
              </a:xfrm>
              <a:prstGeom prst="rect">
                <a:avLst/>
              </a:prstGeom>
              <a:solidFill>
                <a:srgbClr val="F8F8F8"/>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sp>
            <p:nvSpPr>
              <p:cNvPr id="149" name="矩形 148"/>
              <p:cNvSpPr/>
              <p:nvPr/>
            </p:nvSpPr>
            <p:spPr>
              <a:xfrm>
                <a:off x="6604189" y="5455487"/>
                <a:ext cx="1964565" cy="635000"/>
              </a:xfrm>
              <a:prstGeom prst="rect">
                <a:avLst/>
              </a:prstGeom>
              <a:solidFill>
                <a:srgbClr val="F8F8F8"/>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sp>
            <p:nvSpPr>
              <p:cNvPr id="151" name="文本框 150"/>
              <p:cNvSpPr txBox="1"/>
              <p:nvPr/>
            </p:nvSpPr>
            <p:spPr>
              <a:xfrm>
                <a:off x="2359976" y="5567267"/>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2" name="文本框 151"/>
              <p:cNvSpPr txBox="1"/>
              <p:nvPr/>
            </p:nvSpPr>
            <p:spPr>
              <a:xfrm>
                <a:off x="5162705" y="5549338"/>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53" name="文本框 152"/>
              <p:cNvSpPr txBox="1"/>
              <p:nvPr/>
            </p:nvSpPr>
            <p:spPr>
              <a:xfrm>
                <a:off x="9119658" y="5413724"/>
                <a:ext cx="1749427" cy="748887"/>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Put in the </a:t>
                </a: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Annotation Metadata </a:t>
                </a:r>
                <a:r>
                  <a:rPr kumimoji="0" lang="en-US"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Set</a:t>
                </a:r>
                <a:endParaRPr kumimoji="0" lang="zh-CN" altLang="en-US"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grpSp>
        <p:cxnSp>
          <p:nvCxnSpPr>
            <p:cNvPr id="135" name="肘形连接符 134"/>
            <p:cNvCxnSpPr>
              <a:stCxn id="228" idx="2"/>
              <a:endCxn id="152" idx="0"/>
            </p:cNvCxnSpPr>
            <p:nvPr/>
          </p:nvCxnSpPr>
          <p:spPr>
            <a:xfrm rot="5400000">
              <a:off x="6553274" y="4498277"/>
              <a:ext cx="546290" cy="1544748"/>
            </a:xfrm>
            <a:prstGeom prst="bentConnector3">
              <a:avLst/>
            </a:prstGeom>
            <a:noFill/>
            <a:ln w="6350" cap="flat" cmpd="sng" algn="ctr">
              <a:solidFill>
                <a:sysClr val="windowText" lastClr="000000"/>
              </a:solidFill>
              <a:prstDash val="solid"/>
              <a:miter lim="800000"/>
              <a:tailEnd type="triangle"/>
            </a:ln>
            <a:effectLst/>
          </p:spPr>
        </p:cxnSp>
        <p:sp>
          <p:nvSpPr>
            <p:cNvPr id="136" name="文本框 135"/>
            <p:cNvSpPr txBox="1"/>
            <p:nvPr/>
          </p:nvSpPr>
          <p:spPr>
            <a:xfrm>
              <a:off x="6425945" y="5002314"/>
              <a:ext cx="445674" cy="45468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yes</a:t>
              </a:r>
              <a:endParaRPr kumimoji="0" lang="zh-CN" altLang="en-US"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sp>
          <p:nvSpPr>
            <p:cNvPr id="137" name="文本框 136"/>
            <p:cNvSpPr txBox="1"/>
            <p:nvPr/>
          </p:nvSpPr>
          <p:spPr>
            <a:xfrm>
              <a:off x="7117028" y="5760226"/>
              <a:ext cx="924755" cy="454681"/>
            </a:xfrm>
            <a:prstGeom prst="rect">
              <a:avLst/>
            </a:prstGeom>
            <a:solidFill>
              <a:srgbClr val="F8F8F8"/>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zh-CN" sz="11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Discard</a:t>
              </a:r>
              <a:endParaRPr kumimoji="0" lang="zh-CN" altLang="en-US" sz="100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cxnSp>
          <p:nvCxnSpPr>
            <p:cNvPr id="138" name="直接箭头连接符 137"/>
            <p:cNvCxnSpPr>
              <a:stCxn id="228" idx="2"/>
              <a:endCxn id="137" idx="0"/>
            </p:cNvCxnSpPr>
            <p:nvPr/>
          </p:nvCxnSpPr>
          <p:spPr>
            <a:xfrm flipH="1">
              <a:off x="7579406" y="4997507"/>
              <a:ext cx="19387" cy="762719"/>
            </a:xfrm>
            <a:prstGeom prst="straightConnector1">
              <a:avLst/>
            </a:prstGeom>
            <a:noFill/>
            <a:ln w="6350" cap="flat" cmpd="sng" algn="ctr">
              <a:solidFill>
                <a:sysClr val="windowText" lastClr="000000"/>
              </a:solidFill>
              <a:prstDash val="solid"/>
              <a:miter lim="800000"/>
              <a:tailEnd type="triangle"/>
            </a:ln>
            <a:effectLst/>
          </p:spPr>
        </p:cxnSp>
        <p:sp>
          <p:nvSpPr>
            <p:cNvPr id="139" name="文本框 138"/>
            <p:cNvSpPr txBox="1"/>
            <p:nvPr/>
          </p:nvSpPr>
          <p:spPr>
            <a:xfrm>
              <a:off x="7570297" y="5314984"/>
              <a:ext cx="417009" cy="45468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No</a:t>
              </a:r>
              <a:endParaRPr kumimoji="0" lang="zh-CN" altLang="en-US" sz="1050" b="0" i="0" u="none" strike="noStrike" kern="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p:txBody>
        </p:sp>
      </p:grpSp>
      <p:sp>
        <p:nvSpPr>
          <p:cNvPr id="259" name="矩形 258"/>
          <p:cNvSpPr/>
          <p:nvPr/>
        </p:nvSpPr>
        <p:spPr>
          <a:xfrm>
            <a:off x="5260113" y="6395618"/>
            <a:ext cx="2787943" cy="307777"/>
          </a:xfrm>
          <a:prstGeom prst="rect">
            <a:avLst/>
          </a:prstGeom>
        </p:spPr>
        <p:txBody>
          <a:bodyPr wrap="none">
            <a:spAutoFit/>
          </a:bodyPr>
          <a:lstStyle/>
          <a:p>
            <a:pPr marL="0" marR="0" lvl="0" indent="0" algn="ctr" defTabSz="457200" rtl="0" eaLnBrk="1" fontAlgn="auto" latinLnBrk="0" hangingPunct="0">
              <a:lnSpc>
                <a:spcPct val="100000"/>
              </a:lnSpc>
              <a:spcBef>
                <a:spcPts val="1200"/>
              </a:spcBef>
              <a:spcAft>
                <a:spcPts val="600"/>
              </a:spcAft>
              <a:buClrTx/>
              <a:buSzTx/>
              <a:buFontTx/>
              <a:buNone/>
              <a:tabLst>
                <a:tab pos="504190" algn="l"/>
                <a:tab pos="756285" algn="l"/>
                <a:tab pos="1008380" algn="l"/>
                <a:tab pos="1260475" algn="l"/>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Figure 2: Data annotation procedure</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p:txBody>
      </p:sp>
    </p:spTree>
    <p:extLst>
      <p:ext uri="{BB962C8B-B14F-4D97-AF65-F5344CB8AC3E}">
        <p14:creationId xmlns:p14="http://schemas.microsoft.com/office/powerpoint/2010/main" val="4173942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Consistency judgement</a:t>
            </a:r>
            <a:br>
              <a:rPr lang="en-US" b="1" dirty="0"/>
            </a:br>
            <a:endParaRPr lang="en-US" dirty="0"/>
          </a:p>
        </p:txBody>
      </p:sp>
      <p:sp>
        <p:nvSpPr>
          <p:cNvPr id="3" name="内容占位符 2"/>
          <p:cNvSpPr>
            <a:spLocks noGrp="1"/>
          </p:cNvSpPr>
          <p:nvPr>
            <p:ph idx="1"/>
          </p:nvPr>
        </p:nvSpPr>
        <p:spPr>
          <a:xfrm>
            <a:off x="1371600" y="2286000"/>
            <a:ext cx="10134600" cy="3581400"/>
          </a:xfrm>
        </p:spPr>
        <p:txBody>
          <a:bodyPr>
            <a:normAutofit/>
          </a:bodyPr>
          <a:lstStyle/>
          <a:p>
            <a:r>
              <a:rPr lang="en-GB" sz="2400" b="1" dirty="0"/>
              <a:t>Two factors to consider </a:t>
            </a:r>
          </a:p>
          <a:p>
            <a:pPr lvl="1"/>
            <a:r>
              <a:rPr lang="en-GB" sz="2400" dirty="0"/>
              <a:t>Input data type (P11 in slides, clause 8.1 in doc)</a:t>
            </a:r>
          </a:p>
          <a:p>
            <a:pPr lvl="1"/>
            <a:r>
              <a:rPr lang="en-GB" sz="2400" dirty="0"/>
              <a:t>Output requirement (P12 in slides, clause 8.2 in doc)</a:t>
            </a:r>
          </a:p>
          <a:p>
            <a:endParaRPr lang="en-GB" sz="2400" dirty="0"/>
          </a:p>
          <a:p>
            <a:r>
              <a:rPr lang="en-GB" sz="2400" b="1" dirty="0"/>
              <a:t>Options on consistency criteria </a:t>
            </a:r>
          </a:p>
          <a:p>
            <a:pPr lvl="1"/>
            <a:r>
              <a:rPr lang="en-GB" sz="2400" dirty="0"/>
              <a:t>Criteria option matrix (P13 in slides, clause 8.3 in doc)</a:t>
            </a:r>
            <a:endParaRPr lang="en-US" sz="2400" dirty="0"/>
          </a:p>
        </p:txBody>
      </p:sp>
    </p:spTree>
    <p:extLst>
      <p:ext uri="{BB962C8B-B14F-4D97-AF65-F5344CB8AC3E}">
        <p14:creationId xmlns:p14="http://schemas.microsoft.com/office/powerpoint/2010/main" val="3488509669"/>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rop">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4E4D04E-2AB0-4A8C-8294-2364D66BE558}"/>
</file>

<file path=customXml/itemProps2.xml><?xml version="1.0" encoding="utf-8"?>
<ds:datastoreItem xmlns:ds="http://schemas.openxmlformats.org/officeDocument/2006/customXml" ds:itemID="{263EDF69-883F-4630-8D5D-47FF3AA110B2}"/>
</file>

<file path=customXml/itemProps3.xml><?xml version="1.0" encoding="utf-8"?>
<ds:datastoreItem xmlns:ds="http://schemas.openxmlformats.org/officeDocument/2006/customXml" ds:itemID="{8D757891-533E-4B08-9CC2-432445C0232A}"/>
</file>

<file path=docProps/app.xml><?xml version="1.0" encoding="utf-8"?>
<Properties xmlns="http://schemas.openxmlformats.org/officeDocument/2006/extended-properties" xmlns:vt="http://schemas.openxmlformats.org/officeDocument/2006/docPropsVTypes">
  <Template>Office Theme</Template>
  <TotalTime>1775</TotalTime>
  <Words>2173</Words>
  <Application>Microsoft Office PowerPoint</Application>
  <PresentationFormat>Widescreen</PresentationFormat>
  <Paragraphs>314</Paragraphs>
  <Slides>19</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等线</vt:lpstr>
      <vt:lpstr>黑体</vt:lpstr>
      <vt:lpstr>Arial</vt:lpstr>
      <vt:lpstr>Calibri</vt:lpstr>
      <vt:lpstr>Calibri Light</vt:lpstr>
      <vt:lpstr>Cambria Math</vt:lpstr>
      <vt:lpstr>Franklin Gothic Book</vt:lpstr>
      <vt:lpstr>Times New Roman</vt:lpstr>
      <vt:lpstr>Office 主题​​</vt:lpstr>
      <vt:lpstr>Crop</vt:lpstr>
      <vt:lpstr>PowerPoint Presentation</vt:lpstr>
      <vt:lpstr>Contributors</vt:lpstr>
      <vt:lpstr>Abstract</vt:lpstr>
      <vt:lpstr>Content</vt:lpstr>
      <vt:lpstr>Background</vt:lpstr>
      <vt:lpstr>Objectives</vt:lpstr>
      <vt:lpstr>Framework </vt:lpstr>
      <vt:lpstr>Standard operating procedure </vt:lpstr>
      <vt:lpstr>Consistency judgement </vt:lpstr>
      <vt:lpstr>Input modalities</vt:lpstr>
      <vt:lpstr>Output requirements</vt:lpstr>
      <vt:lpstr>Criteria option matrix </vt:lpstr>
      <vt:lpstr>Criteria calculation</vt:lpstr>
      <vt:lpstr>PowerPoint Presentation</vt:lpstr>
      <vt:lpstr>PowerPoint Presentation</vt:lpstr>
      <vt:lpstr>Output file &amp; File saving  </vt:lpstr>
      <vt:lpstr>PowerPoint Presentation</vt:lpstr>
      <vt:lpstr>Annex 1: Common medical measurement</vt:lpstr>
      <vt:lpstr>Annex 2: Questionnaire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Updated DEL5.3: Data annotation specification - Att.1: Presentation</dc:title>
  <dc:creator>Campos, Simao</dc:creator>
  <cp:lastModifiedBy>Dabiri, Ayda</cp:lastModifiedBy>
  <cp:revision>74</cp:revision>
  <cp:lastPrinted>2019-04-04T08:49:31Z</cp:lastPrinted>
  <dcterms:created xsi:type="dcterms:W3CDTF">2019-03-31T15:53:06Z</dcterms:created>
  <dcterms:modified xsi:type="dcterms:W3CDTF">2021-09-27T14:49:36Z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