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2"/>
  </p:notesMasterIdLst>
  <p:sldIdLst>
    <p:sldId id="256" r:id="rId5"/>
    <p:sldId id="257" r:id="rId6"/>
    <p:sldId id="258" r:id="rId7"/>
    <p:sldId id="259" r:id="rId8"/>
    <p:sldId id="260" r:id="rId9"/>
    <p:sldId id="261" r:id="rId10"/>
    <p:sldId id="262" r:id="rId11"/>
    <p:sldId id="263" r:id="rId12"/>
    <p:sldId id="264" r:id="rId13"/>
    <p:sldId id="268" r:id="rId14"/>
    <p:sldId id="265" r:id="rId15"/>
    <p:sldId id="266" r:id="rId16"/>
    <p:sldId id="267" r:id="rId17"/>
    <p:sldId id="269" r:id="rId18"/>
    <p:sldId id="270" r:id="rId19"/>
    <p:sldId id="271" r:id="rId20"/>
    <p:sldId id="272" r:id="rId21"/>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FE9B343D-4B63-4F03-BA2F-2A6BD4E99C88}">
          <p14:sldIdLst>
            <p14:sldId id="256"/>
          </p14:sldIdLst>
        </p14:section>
        <p14:section name="无标题节" id="{3127C1FB-C937-471D-8590-D64096805966}">
          <p14:sldIdLst>
            <p14:sldId id="257"/>
            <p14:sldId id="258"/>
            <p14:sldId id="259"/>
            <p14:sldId id="260"/>
            <p14:sldId id="261"/>
            <p14:sldId id="262"/>
            <p14:sldId id="263"/>
            <p14:sldId id="264"/>
            <p14:sldId id="268"/>
            <p14:sldId id="265"/>
            <p14:sldId id="266"/>
            <p14:sldId id="267"/>
            <p14:sldId id="269"/>
            <p14:sldId id="270"/>
            <p14:sldId id="271"/>
            <p14:sldId id="27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963" autoAdjust="0"/>
  </p:normalViewPr>
  <p:slideViewPr>
    <p:cSldViewPr snapToGrid="0">
      <p:cViewPr varScale="1">
        <p:scale>
          <a:sx n="91" d="100"/>
          <a:sy n="91" d="100"/>
        </p:scale>
        <p:origin x="96"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2021/9/27</a:t>
            </a:fld>
            <a:endParaRPr lang="zh-CN" altLang="en-US"/>
          </a:p>
        </p:txBody>
      </p:sp>
      <p:sp>
        <p:nvSpPr>
          <p:cNvPr id="4" name="幻灯片图像占位符 3"/>
          <p:cNvSpPr>
            <a:spLocks noGrp="1" noRot="1" noChangeAspect="1"/>
          </p:cNvSpPr>
          <p:nvPr>
            <p:ph type="sldImg" idx="2"/>
          </p:nvPr>
        </p:nvSpPr>
        <p:spPr>
          <a:xfrm>
            <a:off x="482600" y="1279525"/>
            <a:ext cx="6138863"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38863"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2021/9/27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6744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2021/9/27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222898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2021/9/27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786693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2021/9/27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28838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24E67A-AF0E-4819-AC53-2E46C7DFBD72}" type="datetimeFigureOut">
              <a:rPr lang="zh-CN" altLang="en-US" smtClean="0"/>
              <a:t>2021/9/27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772943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24E67A-AF0E-4819-AC53-2E46C7DFBD72}" type="datetimeFigureOut">
              <a:rPr lang="zh-CN" altLang="en-US" smtClean="0"/>
              <a:t>2021/9/27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764831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24E67A-AF0E-4819-AC53-2E46C7DFBD72}" type="datetimeFigureOut">
              <a:rPr lang="zh-CN" altLang="en-US" smtClean="0"/>
              <a:t>2021/9/27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87325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24E67A-AF0E-4819-AC53-2E46C7DFBD72}" type="datetimeFigureOut">
              <a:rPr lang="zh-CN" altLang="en-US" smtClean="0"/>
              <a:t>2021/9/27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526581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4E67A-AF0E-4819-AC53-2E46C7DFBD72}" type="datetimeFigureOut">
              <a:rPr lang="zh-CN" altLang="en-US" smtClean="0"/>
              <a:t>2021/9/27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43501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2021/9/27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4038273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2021/9/27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416724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E67A-AF0E-4819-AC53-2E46C7DFBD72}" type="datetimeFigureOut">
              <a:rPr lang="zh-CN" altLang="en-US" smtClean="0"/>
              <a:t>2021/9/27</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1197870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xushan@caict.ac.c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extranet.itu.int/sites/itu-t/focusgroups/ai4h/SitePages/Deliverables.asp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forms.gle/3fYrm3SZSrNQu3eeA"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forms.gle/3fYrm3SZSrNQu3ee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3" Type="http://schemas.openxmlformats.org/officeDocument/2006/relationships/hyperlink" Target="mailto:pat.baird@philips.com" TargetMode="External"/><Relationship Id="rId18" Type="http://schemas.openxmlformats.org/officeDocument/2006/relationships/hyperlink" Target="https://extranet.itu.int/sites/itu-t/focusgroups/ai4h/docs/FGAI4H-L-037.docx" TargetMode="External"/><Relationship Id="rId26" Type="http://schemas.openxmlformats.org/officeDocument/2006/relationships/hyperlink" Target="mailto:vishnu.n@ieee.org" TargetMode="External"/><Relationship Id="rId39" Type="http://schemas.openxmlformats.org/officeDocument/2006/relationships/hyperlink" Target="https://extranet.itu.int/sites/itu-t/focusgroups/ai4h/docs/FGAI4H-K-037.docx" TargetMode="External"/><Relationship Id="rId21" Type="http://schemas.openxmlformats.org/officeDocument/2006/relationships/hyperlink" Target="https://extranet.itu.int/sites/itu-t/focusgroups/ai4h/docs/FGAI4H-L-046.pptx" TargetMode="External"/><Relationship Id="rId34" Type="http://schemas.openxmlformats.org/officeDocument/2006/relationships/hyperlink" Target="mailto:Ferath.Kherif@chuv.ch" TargetMode="External"/><Relationship Id="rId42" Type="http://schemas.openxmlformats.org/officeDocument/2006/relationships/hyperlink" Target="mailto:wus@who.int" TargetMode="External"/><Relationship Id="rId47" Type="http://schemas.openxmlformats.org/officeDocument/2006/relationships/hyperlink" Target="https://extranet.itu.int/sites/itu-t/focusgroups/ai4h/docs/FGAI4H-K-045.docx" TargetMode="External"/><Relationship Id="rId50" Type="http://schemas.openxmlformats.org/officeDocument/2006/relationships/hyperlink" Target="mailto:eva.weicken@hhi.fraunhofer.de" TargetMode="External"/><Relationship Id="rId55" Type="http://schemas.openxmlformats.org/officeDocument/2006/relationships/hyperlink" Target="mailto:chalgams.hq@icmr.gov.in" TargetMode="External"/><Relationship Id="rId7" Type="http://schemas.openxmlformats.org/officeDocument/2006/relationships/hyperlink" Target="mailto:jackie.ma@hhi.fraunhofer.de" TargetMode="External"/><Relationship Id="rId2" Type="http://schemas.openxmlformats.org/officeDocument/2006/relationships/hyperlink" Target="mailto:xushan@caict.ac.cn" TargetMode="External"/><Relationship Id="rId16" Type="http://schemas.openxmlformats.org/officeDocument/2006/relationships/hyperlink" Target="https://extranet.itu.int/sites/itu-t/focusgroups/ai4h/docs/FGAI4H-G-038-A01.xlsx" TargetMode="External"/><Relationship Id="rId29" Type="http://schemas.openxmlformats.org/officeDocument/2006/relationships/hyperlink" Target="mailto:sebastian.bosse@hhi.fraunhofer.de" TargetMode="External"/><Relationship Id="rId11" Type="http://schemas.openxmlformats.org/officeDocument/2006/relationships/hyperlink" Target="mailto:luis.oala@hhi.fraunhofer.de" TargetMode="External"/><Relationship Id="rId24" Type="http://schemas.openxmlformats.org/officeDocument/2006/relationships/hyperlink" Target="https://extranet.itu.int/sites/itu-t/focusgroups/ai4h/docs/FGAI4H-I-044.docx" TargetMode="External"/><Relationship Id="rId32" Type="http://schemas.openxmlformats.org/officeDocument/2006/relationships/hyperlink" Target="https://extranet.itu.int/sites/itu-t/focusgroups/ai4h/docs/FGAI4H-L-045.pptx" TargetMode="External"/><Relationship Id="rId37" Type="http://schemas.openxmlformats.org/officeDocument/2006/relationships/hyperlink" Target="mailto:xinming@aisingapore.org" TargetMode="External"/><Relationship Id="rId40" Type="http://schemas.openxmlformats.org/officeDocument/2006/relationships/hyperlink" Target="mailto:markus.wenzel@hhi.fraunhofer.de" TargetMode="External"/><Relationship Id="rId45" Type="http://schemas.openxmlformats.org/officeDocument/2006/relationships/hyperlink" Target="https://extranet.itu.int/sites/itu-t/focusgroups/ai4h/docs/FGAI4H-I-027.docx" TargetMode="External"/><Relationship Id="rId53" Type="http://schemas.openxmlformats.org/officeDocument/2006/relationships/hyperlink" Target="mailto:pujaris@who.int" TargetMode="External"/><Relationship Id="rId58" Type="http://schemas.openxmlformats.org/officeDocument/2006/relationships/hyperlink" Target="mailto:mamun@cse.uiu.ac.bd" TargetMode="External"/><Relationship Id="rId5" Type="http://schemas.openxmlformats.org/officeDocument/2006/relationships/hyperlink" Target="https://extranet.itu.int/sites/itu-t/focusgroups/ai4h/docs/FGAI4H-K-028.docx" TargetMode="External"/><Relationship Id="rId19" Type="http://schemas.openxmlformats.org/officeDocument/2006/relationships/hyperlink" Target="https://extranet.itu.int/sites/itu-t/focusgroups/ai4h/docs/FGAI4H-L-038.docx" TargetMode="External"/><Relationship Id="rId4" Type="http://schemas.openxmlformats.org/officeDocument/2006/relationships/hyperlink" Target="mailto:reisa@who.int" TargetMode="External"/><Relationship Id="rId9" Type="http://schemas.openxmlformats.org/officeDocument/2006/relationships/hyperlink" Target="mailto:Rosemarie.Purcell@fda.hhs.gov" TargetMode="External"/><Relationship Id="rId14" Type="http://schemas.openxmlformats.org/officeDocument/2006/relationships/hyperlink" Target="mailto:thomas.wiegand@hhi.fraunhofer.de" TargetMode="External"/><Relationship Id="rId22" Type="http://schemas.openxmlformats.org/officeDocument/2006/relationships/hyperlink" Target="mailto:ml@mllab.ai" TargetMode="External"/><Relationship Id="rId27" Type="http://schemas.openxmlformats.org/officeDocument/2006/relationships/hyperlink" Target="https://extranet.itu.int/sites/itu-t/focusgroups/ai4h/docs/FGAI4H-G-205-A02.docx" TargetMode="External"/><Relationship Id="rId30" Type="http://schemas.openxmlformats.org/officeDocument/2006/relationships/hyperlink" Target="https://extranet.itu.int/sites/itu-t/focusgroups/ai4h/docs/FGAI4H-K-048.docx" TargetMode="External"/><Relationship Id="rId35" Type="http://schemas.openxmlformats.org/officeDocument/2006/relationships/hyperlink" Target="mailto:banusrir@gmail.com" TargetMode="External"/><Relationship Id="rId43" Type="http://schemas.openxmlformats.org/officeDocument/2006/relationships/hyperlink" Target="https://extranet.itu.int/sites/itu-t/focusgroups/ai4h/docs/FGAI4H-G-207-A01.docx" TargetMode="External"/><Relationship Id="rId48" Type="http://schemas.openxmlformats.org/officeDocument/2006/relationships/hyperlink" Target="https://extranet.itu.int/sites/itu-t/focusgroups/ai4h/docs/FGAI4H-L-052.pptx" TargetMode="External"/><Relationship Id="rId56" Type="http://schemas.openxmlformats.org/officeDocument/2006/relationships/hyperlink" Target="mailto:aveek@cms-india.org" TargetMode="External"/><Relationship Id="rId8" Type="http://schemas.openxmlformats.org/officeDocument/2006/relationships/hyperlink" Target="mailto:mohammed.elzarrad@fda.hhs.gov" TargetMode="External"/><Relationship Id="rId51" Type="http://schemas.openxmlformats.org/officeDocument/2006/relationships/hyperlink" Target="mailto:shubs.upadhyay@ada.com" TargetMode="External"/><Relationship Id="rId3" Type="http://schemas.openxmlformats.org/officeDocument/2006/relationships/hyperlink" Target="https://extranet.itu.int/sites/itu-t/focusgroups/ai4h/docs/FGAI4H-L-039.docx" TargetMode="External"/><Relationship Id="rId12" Type="http://schemas.openxmlformats.org/officeDocument/2006/relationships/hyperlink" Target="mailto:pbn.tvm@gmail.com" TargetMode="External"/><Relationship Id="rId17" Type="http://schemas.openxmlformats.org/officeDocument/2006/relationships/hyperlink" Target="mailto:christian.johner@johner-institut.de" TargetMode="External"/><Relationship Id="rId25" Type="http://schemas.openxmlformats.org/officeDocument/2006/relationships/hyperlink" Target="mailto:kinnal@hotmail.com" TargetMode="External"/><Relationship Id="rId33" Type="http://schemas.openxmlformats.org/officeDocument/2006/relationships/hyperlink" Target="https://extranet.itu.int/sites/itu-t/focusgroups/ai4h/docs/FGAI4H-I-045.docx" TargetMode="External"/><Relationship Id="rId38" Type="http://schemas.openxmlformats.org/officeDocument/2006/relationships/hyperlink" Target="mailto:stefan@aisingapore.org" TargetMode="External"/><Relationship Id="rId46" Type="http://schemas.openxmlformats.org/officeDocument/2006/relationships/hyperlink" Target="https://extranet.itu.int/sites/itu-t/focusgroups/ai4h/docs/FGAI4H-L-051.pptx" TargetMode="External"/><Relationship Id="rId59" Type="http://schemas.openxmlformats.org/officeDocument/2006/relationships/hyperlink" Target="https://extranet.itu.int/sites/itu-t/focusgroups/ai4h/docs/FGAI4H-I-048.docx" TargetMode="External"/><Relationship Id="rId20" Type="http://schemas.openxmlformats.org/officeDocument/2006/relationships/hyperlink" Target="https://extranet.itu.int/sites/itu-t/focusgroups/ai4h/docs/FGAI4H-J-033.docx" TargetMode="External"/><Relationship Id="rId41" Type="http://schemas.openxmlformats.org/officeDocument/2006/relationships/hyperlink" Target="https://extranet.itu.int/sites/itu-t/focusgroups/ai4h/docs/FGAI4H-L-036.docx" TargetMode="External"/><Relationship Id="rId54" Type="http://schemas.openxmlformats.org/officeDocument/2006/relationships/hyperlink" Target="https://extranet.itu.int/sites/itu-t/focusgroups/ai4h/docs/FGAI4H-K-052.pptx" TargetMode="External"/><Relationship Id="rId1" Type="http://schemas.openxmlformats.org/officeDocument/2006/relationships/slideLayout" Target="../slideLayouts/slideLayout2.xml"/><Relationship Id="rId6" Type="http://schemas.openxmlformats.org/officeDocument/2006/relationships/hyperlink" Target="https://extranet.itu.int/sites/itu-t/focusgroups/ai4h/docs/FGAI4H-K-028-A01.pptx" TargetMode="External"/><Relationship Id="rId15" Type="http://schemas.openxmlformats.org/officeDocument/2006/relationships/hyperlink" Target="https://extranet.itu.int/sites/itu-t/focusgroups/ai4h/docs/FGAI4H-G-038.docx" TargetMode="External"/><Relationship Id="rId23" Type="http://schemas.openxmlformats.org/officeDocument/2006/relationships/hyperlink" Target="https://extranet.itu.int/sites/itu-t/focusgroups/ai4h/docs/FGAI4H-G-205.docx" TargetMode="External"/><Relationship Id="rId28" Type="http://schemas.openxmlformats.org/officeDocument/2006/relationships/hyperlink" Target="mailto:hsingh@bmi.icmr.org.in" TargetMode="External"/><Relationship Id="rId36" Type="http://schemas.openxmlformats.org/officeDocument/2006/relationships/hyperlink" Target="https://extranet.itu.int/sites/itu-t/focusgroups/ai4h/docs/FGAI4H-L-044.pptx" TargetMode="External"/><Relationship Id="rId49" Type="http://schemas.openxmlformats.org/officeDocument/2006/relationships/hyperlink" Target="mailto:naomi.lee@lancet.com" TargetMode="External"/><Relationship Id="rId57" Type="http://schemas.openxmlformats.org/officeDocument/2006/relationships/hyperlink" Target="https://extranet.itu.int/sites/itu-t/focusgroups/ai4h/docs/FGAI4H-L-050.docx" TargetMode="External"/><Relationship Id="rId10" Type="http://schemas.openxmlformats.org/officeDocument/2006/relationships/hyperlink" Target="https://extranet.itu.int/sites/itu-t/focusgroups/ai4h/docs/FGAI4H-L-047.docx" TargetMode="External"/><Relationship Id="rId31" Type="http://schemas.openxmlformats.org/officeDocument/2006/relationships/hyperlink" Target="https://extranet.itu.int/sites/itu-t/focusgroups/ai4h/docs/FGAI4H-I-034.docx" TargetMode="External"/><Relationship Id="rId44" Type="http://schemas.openxmlformats.org/officeDocument/2006/relationships/hyperlink" Target="mailto:abbooda@rki.de" TargetMode="External"/><Relationship Id="rId52" Type="http://schemas.openxmlformats.org/officeDocument/2006/relationships/hyperlink" Target="https://extranet.itu.int/sites/itu-t/focusgroups/ai4h/docs/FGAI4H-L-040.docx" TargetMode="External"/><Relationship Id="rId60" Type="http://schemas.openxmlformats.org/officeDocument/2006/relationships/hyperlink" Target="https://extranet.itu.int/sites/itu-t/focusgroups/ai4h/docs/FGAI4H-I-049.docx" TargetMode="External"/></Relationships>
</file>

<file path=ppt/slides/_rels/slide8.xml.rels><?xml version="1.0" encoding="UTF-8" standalone="yes"?>
<Relationships xmlns="http://schemas.openxmlformats.org/package/2006/relationships"><Relationship Id="rId13" Type="http://schemas.openxmlformats.org/officeDocument/2006/relationships/hyperlink" Target="https://extranet.itu.int/sites/itu-t/focusgroups/ai4h/docs/FGAI4H-L-012-A01.docx" TargetMode="External"/><Relationship Id="rId18" Type="http://schemas.openxmlformats.org/officeDocument/2006/relationships/hyperlink" Target="mailto:rdharmaraju@gmail.com" TargetMode="External"/><Relationship Id="rId26" Type="http://schemas.openxmlformats.org/officeDocument/2006/relationships/hyperlink" Target="mailto:stephane.ghozzi@helmholtz-hzi.de" TargetMode="External"/><Relationship Id="rId39" Type="http://schemas.openxmlformats.org/officeDocument/2006/relationships/hyperlink" Target="https://extranet.itu.int/sites/itu-t/focusgroups/ai4h/docs/FGAI4H-L-009-A01.docx" TargetMode="External"/><Relationship Id="rId21" Type="http://schemas.openxmlformats.org/officeDocument/2006/relationships/hyperlink" Target="mailto:ml@mllab.ai" TargetMode="External"/><Relationship Id="rId34" Type="http://schemas.openxmlformats.org/officeDocument/2006/relationships/hyperlink" Target="mailto:henry.hoffmann@ada.com" TargetMode="External"/><Relationship Id="rId42" Type="http://schemas.openxmlformats.org/officeDocument/2006/relationships/hyperlink" Target="mailto:tarry.singh@deepkapha.ai" TargetMode="External"/><Relationship Id="rId47" Type="http://schemas.openxmlformats.org/officeDocument/2006/relationships/hyperlink" Target="https://extranet.itu.int/sites/itu-t/focusgroups/ai4h/docs/FGAI4H-L-024-A01.docx" TargetMode="External"/><Relationship Id="rId50" Type="http://schemas.openxmlformats.org/officeDocument/2006/relationships/hyperlink" Target="mailto:tgmskorg@googlegroups.com" TargetMode="External"/><Relationship Id="rId55" Type="http://schemas.openxmlformats.org/officeDocument/2006/relationships/hyperlink" Target="mailto:klouisy@hks.harvard.edu" TargetMode="External"/><Relationship Id="rId7" Type="http://schemas.openxmlformats.org/officeDocument/2006/relationships/hyperlink" Target="mailto:maria.vasconcelos@fraunhofer.pt" TargetMode="External"/><Relationship Id="rId2" Type="http://schemas.openxmlformats.org/officeDocument/2006/relationships/hyperlink" Target="mailto:eva.weicken@hhi.fraunhofer.de" TargetMode="External"/><Relationship Id="rId16" Type="http://schemas.openxmlformats.org/officeDocument/2006/relationships/hyperlink" Target="mailto:g.nakasi.rose@gmail.com" TargetMode="External"/><Relationship Id="rId29" Type="http://schemas.openxmlformats.org/officeDocument/2006/relationships/hyperlink" Target="https://extranet.itu.int/sites/itu-t/focusgroups/ai4h/docs/FGAI4H-L-019-A01.docx" TargetMode="External"/><Relationship Id="rId11" Type="http://schemas.openxmlformats.org/officeDocument/2006/relationships/hyperlink" Target="mailto:pierpaolo.palumbo@unibo.it" TargetMode="External"/><Relationship Id="rId24" Type="http://schemas.openxmlformats.org/officeDocument/2006/relationships/hyperlink" Target="https://extranet.itu.int/sites/itu-t/focusgroups/ai4h/docs/FGAI4H-L-017-A01.docx" TargetMode="External"/><Relationship Id="rId32" Type="http://schemas.openxmlformats.org/officeDocument/2006/relationships/hyperlink" Target="mailto:Rafael.RuizDeCastaneda@unige.ch" TargetMode="External"/><Relationship Id="rId37" Type="http://schemas.openxmlformats.org/officeDocument/2006/relationships/hyperlink" Target="https://extranet.itu.int/sites/itu-t/focusgroups/ai4h/docs/FGAI4H-L-022-A01.docx" TargetMode="External"/><Relationship Id="rId40" Type="http://schemas.openxmlformats.org/officeDocument/2006/relationships/hyperlink" Target="mailto:falk.schwendicke@charite.de" TargetMode="External"/><Relationship Id="rId45" Type="http://schemas.openxmlformats.org/officeDocument/2006/relationships/hyperlink" Target="https://extranet.itu.int/sites/itu-t/focusgroups/ai4h/docs/FGAI4H-L-011-A01.docx" TargetMode="External"/><Relationship Id="rId53" Type="http://schemas.openxmlformats.org/officeDocument/2006/relationships/hyperlink" Target="mailto:eleonora.lippolis@merckgroup.com" TargetMode="External"/><Relationship Id="rId58" Type="http://schemas.openxmlformats.org/officeDocument/2006/relationships/hyperlink" Target="mailto:nina.linder@helsinki.fi" TargetMode="External"/><Relationship Id="rId5" Type="http://schemas.openxmlformats.org/officeDocument/2006/relationships/hyperlink" Target="https://extranet.itu.int/sites/itu-t/focusgroups/ai4h/docs/FGAI4H-L-006-A01.docx" TargetMode="External"/><Relationship Id="rId19" Type="http://schemas.openxmlformats.org/officeDocument/2006/relationships/hyperlink" Target="mailto:alexdiasporto@usp.br" TargetMode="External"/><Relationship Id="rId4" Type="http://schemas.openxmlformats.org/officeDocument/2006/relationships/hyperlink" Target="mailto:brm5@caa.columbia.edu" TargetMode="External"/><Relationship Id="rId9" Type="http://schemas.openxmlformats.org/officeDocument/2006/relationships/hyperlink" Target="mailto:nada.malou@paris.msf.org,nada_malou@yahoo.fr" TargetMode="External"/><Relationship Id="rId14" Type="http://schemas.openxmlformats.org/officeDocument/2006/relationships/hyperlink" Target="mailto:f.klauschen@lmu.de" TargetMode="External"/><Relationship Id="rId22" Type="http://schemas.openxmlformats.org/officeDocument/2006/relationships/hyperlink" Target="https://extranet.itu.int/sites/itu-t/focusgroups/ai4h/docs/FGAI4H-L-016-A01.docx" TargetMode="External"/><Relationship Id="rId27" Type="http://schemas.openxmlformats.org/officeDocument/2006/relationships/hyperlink" Target="https://extranet.itu.int/sites/itu-t/focusgroups/ai4h/docs/FGAI4H-L-018-A01.docx" TargetMode="External"/><Relationship Id="rId30" Type="http://schemas.openxmlformats.org/officeDocument/2006/relationships/hyperlink" Target="mailto:darlington@gudra-studio.com" TargetMode="External"/><Relationship Id="rId35" Type="http://schemas.openxmlformats.org/officeDocument/2006/relationships/hyperlink" Target="https://extranet.itu.int/sites/itu-t/focusgroups/ai4h/docs/FGAI4H-L-021-A01.docx" TargetMode="External"/><Relationship Id="rId43" Type="http://schemas.openxmlformats.org/officeDocument/2006/relationships/hyperlink" Target="https://extranet.itu.int/sites/itu-t/focusgroups/ai4h/docs/FGAI4H-L-010-A01.docx" TargetMode="External"/><Relationship Id="rId48" Type="http://schemas.openxmlformats.org/officeDocument/2006/relationships/hyperlink" Target="mailto:edwinjrwu@tencent.com" TargetMode="External"/><Relationship Id="rId56" Type="http://schemas.openxmlformats.org/officeDocument/2006/relationships/hyperlink" Target="mailto:aradunsky@mail.harvard.edu" TargetMode="External"/><Relationship Id="rId8" Type="http://schemas.openxmlformats.org/officeDocument/2006/relationships/hyperlink" Target="https://extranet.itu.int/sites/itu-t/focusgroups/ai4h/docs/FGAI4H-L-007-A01.docx" TargetMode="External"/><Relationship Id="rId51" Type="http://schemas.openxmlformats.org/officeDocument/2006/relationships/hyperlink" Target="https://extranet.itu.int/sites/itu-t/focusgroups/ai4h/docs/FGAI4H-L-026-A01.docx" TargetMode="External"/><Relationship Id="rId3" Type="http://schemas.openxmlformats.org/officeDocument/2006/relationships/hyperlink" Target="https://extranet.itu.int/sites/itu-t/focusgroups/ai4h/docs/FGAI4H-L-004.docx" TargetMode="External"/><Relationship Id="rId12" Type="http://schemas.openxmlformats.org/officeDocument/2006/relationships/hyperlink" Target="mailto:ines.sousa@fraunhofer.pt" TargetMode="External"/><Relationship Id="rId17" Type="http://schemas.openxmlformats.org/officeDocument/2006/relationships/hyperlink" Target="https://extranet.itu.int/sites/itu-t/focusgroups/ai4h/docs/FGAI4H-L-014-A01.docx" TargetMode="External"/><Relationship Id="rId25" Type="http://schemas.openxmlformats.org/officeDocument/2006/relationships/hyperlink" Target="mailto:abbooda@rki.de" TargetMode="External"/><Relationship Id="rId33" Type="http://schemas.openxmlformats.org/officeDocument/2006/relationships/hyperlink" Target="https://extranet.itu.int/sites/itu-t/focusgroups/ai4h/docs/FGAI4H-L-020-A01.docx" TargetMode="External"/><Relationship Id="rId38" Type="http://schemas.openxmlformats.org/officeDocument/2006/relationships/hyperlink" Target="mailto:ckuan@infervision.com" TargetMode="External"/><Relationship Id="rId46" Type="http://schemas.openxmlformats.org/officeDocument/2006/relationships/hyperlink" Target="mailto:avaldivieso@anastasia.ai" TargetMode="External"/><Relationship Id="rId59" Type="http://schemas.openxmlformats.org/officeDocument/2006/relationships/hyperlink" Target="https://extranet.itu.int/sites/itu-t/focusgroups/ai4h/docs/FGAI4H-L-033.docx" TargetMode="External"/><Relationship Id="rId20" Type="http://schemas.openxmlformats.org/officeDocument/2006/relationships/hyperlink" Target="https://extranet.itu.int/sites/itu-t/focusgroups/ai4h/docs/FGAI4H-L-015-A01.docx" TargetMode="External"/><Relationship Id="rId41" Type="http://schemas.openxmlformats.org/officeDocument/2006/relationships/hyperlink" Target="mailto:Joachim.krois@charite.de" TargetMode="External"/><Relationship Id="rId54" Type="http://schemas.openxmlformats.org/officeDocument/2006/relationships/hyperlink" Target="https://extranet.itu.int/sites/itu-t/focusgroups/ai4h/docs/FGAI4H-L-034.docx" TargetMode="External"/><Relationship Id="rId1" Type="http://schemas.openxmlformats.org/officeDocument/2006/relationships/slideLayout" Target="../slideLayouts/slideLayout2.xml"/><Relationship Id="rId6" Type="http://schemas.openxmlformats.org/officeDocument/2006/relationships/hyperlink" Target="mailto:whuangcn@qq.com" TargetMode="External"/><Relationship Id="rId15" Type="http://schemas.openxmlformats.org/officeDocument/2006/relationships/hyperlink" Target="https://extranet.itu.int/sites/itu-t/focusgroups/ai4h/docs/FGAI4H-L-013-A01.docx" TargetMode="External"/><Relationship Id="rId23" Type="http://schemas.openxmlformats.org/officeDocument/2006/relationships/hyperlink" Target="mailto:arunshroff@gmail.com" TargetMode="External"/><Relationship Id="rId28" Type="http://schemas.openxmlformats.org/officeDocument/2006/relationships/hyperlink" Target="mailto:n.langer@psychologie.uzh.ch" TargetMode="External"/><Relationship Id="rId36" Type="http://schemas.openxmlformats.org/officeDocument/2006/relationships/hyperlink" Target="mailto:singhmanjula.hq@icmr.gov.in" TargetMode="External"/><Relationship Id="rId49" Type="http://schemas.openxmlformats.org/officeDocument/2006/relationships/hyperlink" Target="https://extranet.itu.int/sites/itu-t/focusgroups/ai4h/docs/FGAI4H-L-025-A01.docx" TargetMode="External"/><Relationship Id="rId57" Type="http://schemas.openxmlformats.org/officeDocument/2006/relationships/hyperlink" Target="https://extranet.itu.int/sites/itu-t/focusgroups/ai4h/docs/FGAI4H-L-035.docx" TargetMode="External"/><Relationship Id="rId10" Type="http://schemas.openxmlformats.org/officeDocument/2006/relationships/hyperlink" Target="https://extranet.itu.int/sites/itu-t/focusgroups/ai4h/docs/FGAI4H-L-008-A01.docx" TargetMode="External"/><Relationship Id="rId31" Type="http://schemas.openxmlformats.org/officeDocument/2006/relationships/hyperlink" Target="https://extranet.itu.int/sites/itu-t/focusgroups/ai4h/docs/FGAI4H-L-023-A01.docx" TargetMode="External"/><Relationship Id="rId44" Type="http://schemas.openxmlformats.org/officeDocument/2006/relationships/hyperlink" Target="mailto:fverzefe@gmail.com" TargetMode="External"/><Relationship Id="rId52" Type="http://schemas.openxmlformats.org/officeDocument/2006/relationships/hyperlink" Target="mailto:susanna.brandi@merckgroup.com"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extranet.itu.int/sites/itu-t/focusgroups/ai4h/docs/FGAI4H-K-034.pptx" TargetMode="External"/><Relationship Id="rId3" Type="http://schemas.openxmlformats.org/officeDocument/2006/relationships/hyperlink" Target="https://extranet.itu.int/sites/itu-t/focusgroups/ai4h/docs/FGAI4H-K-043.docx" TargetMode="External"/><Relationship Id="rId7" Type="http://schemas.openxmlformats.org/officeDocument/2006/relationships/hyperlink" Target="mailto:pat.baird@philips.com" TargetMode="External"/><Relationship Id="rId2" Type="http://schemas.openxmlformats.org/officeDocument/2006/relationships/hyperlink" Target="mailto:ml@mllab.ai" TargetMode="External"/><Relationship Id="rId1" Type="http://schemas.openxmlformats.org/officeDocument/2006/relationships/slideLayout" Target="../slideLayouts/slideLayout2.xml"/><Relationship Id="rId6" Type="http://schemas.openxmlformats.org/officeDocument/2006/relationships/hyperlink" Target="https://extranet.itu.int/sites/itu-t/focusgroups/ai4h/docs/FGAI4H-K-042.docx" TargetMode="External"/><Relationship Id="rId5" Type="http://schemas.openxmlformats.org/officeDocument/2006/relationships/hyperlink" Target="mailto:rivierea@paho.org" TargetMode="External"/><Relationship Id="rId4" Type="http://schemas.openxmlformats.org/officeDocument/2006/relationships/hyperlink" Target="mailto:xushan@caict.ac.c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8219470" y="697196"/>
            <a:ext cx="2322815" cy="400110"/>
          </a:xfrm>
          <a:prstGeom prst="rect">
            <a:avLst/>
          </a:prstGeom>
        </p:spPr>
        <p:txBody>
          <a:bodyPr wrap="none">
            <a:spAutoFit/>
          </a:bodyPr>
          <a:lstStyle/>
          <a:p>
            <a:pPr algn="r"/>
            <a:r>
              <a:rPr lang="en-GB" sz="2000" b="1" dirty="0"/>
              <a:t>FG-AI4H-M-044-A01</a:t>
            </a:r>
          </a:p>
        </p:txBody>
      </p:sp>
      <p:sp>
        <p:nvSpPr>
          <p:cNvPr id="10" name="Rectangle 9">
            <a:extLst>
              <a:ext uri="{FF2B5EF4-FFF2-40B4-BE49-F238E27FC236}">
                <a16:creationId xmlns:a16="http://schemas.microsoft.com/office/drawing/2014/main" id="{D36F58C8-2F54-4864-94DC-A069EA8D2640}"/>
              </a:ext>
            </a:extLst>
          </p:cNvPr>
          <p:cNvSpPr/>
          <p:nvPr/>
        </p:nvSpPr>
        <p:spPr>
          <a:xfrm>
            <a:off x="6785294" y="1066528"/>
            <a:ext cx="3756991" cy="400110"/>
          </a:xfrm>
          <a:prstGeom prst="rect">
            <a:avLst/>
          </a:prstGeom>
        </p:spPr>
        <p:txBody>
          <a:bodyPr wrap="none">
            <a:spAutoFit/>
          </a:bodyPr>
          <a:lstStyle/>
          <a:p>
            <a:pPr algn="r"/>
            <a:r>
              <a:rPr lang="en-US" sz="2000" dirty="0"/>
              <a:t>E-meeting, 28-30 September 2021</a:t>
            </a:r>
            <a:endParaRPr lang="en-GB" sz="2000" dirty="0"/>
          </a:p>
        </p:txBody>
      </p:sp>
      <p:graphicFrame>
        <p:nvGraphicFramePr>
          <p:cNvPr id="5" name="Table 2">
            <a:extLst>
              <a:ext uri="{FF2B5EF4-FFF2-40B4-BE49-F238E27FC236}">
                <a16:creationId xmlns:a16="http://schemas.microsoft.com/office/drawing/2014/main" id="{F23ADA95-2EB2-45F5-AA21-8B52FA9A9E11}"/>
              </a:ext>
            </a:extLst>
          </p:cNvPr>
          <p:cNvGraphicFramePr>
            <a:graphicFrameLocks noGrp="1"/>
          </p:cNvGraphicFramePr>
          <p:nvPr>
            <p:extLst>
              <p:ext uri="{D42A27DB-BD31-4B8C-83A1-F6EECF244321}">
                <p14:modId xmlns:p14="http://schemas.microsoft.com/office/powerpoint/2010/main" val="696982697"/>
              </p:ext>
            </p:extLst>
          </p:nvPr>
        </p:nvGraphicFramePr>
        <p:xfrm>
          <a:off x="1887489" y="2957652"/>
          <a:ext cx="8244801" cy="2658059"/>
        </p:xfrm>
        <a:graphic>
          <a:graphicData uri="http://schemas.openxmlformats.org/drawingml/2006/table">
            <a:tbl>
              <a:tblPr firstRow="1" bandRow="1">
                <a:tableStyleId>{2D5ABB26-0587-4C30-8999-92F81FD0307C}</a:tableStyleId>
              </a:tblPr>
              <a:tblGrid>
                <a:gridCol w="1321309">
                  <a:extLst>
                    <a:ext uri="{9D8B030D-6E8A-4147-A177-3AD203B41FA5}">
                      <a16:colId xmlns:a16="http://schemas.microsoft.com/office/drawing/2014/main" val="3760236376"/>
                    </a:ext>
                  </a:extLst>
                </a:gridCol>
                <a:gridCol w="3411825">
                  <a:extLst>
                    <a:ext uri="{9D8B030D-6E8A-4147-A177-3AD203B41FA5}">
                      <a16:colId xmlns:a16="http://schemas.microsoft.com/office/drawing/2014/main" val="4118390399"/>
                    </a:ext>
                  </a:extLst>
                </a:gridCol>
                <a:gridCol w="3511667">
                  <a:extLst>
                    <a:ext uri="{9D8B030D-6E8A-4147-A177-3AD203B41FA5}">
                      <a16:colId xmlns:a16="http://schemas.microsoft.com/office/drawing/2014/main" val="3689152469"/>
                    </a:ext>
                  </a:extLst>
                </a:gridCol>
              </a:tblGrid>
              <a:tr h="467351">
                <a:tc>
                  <a:txBody>
                    <a:bodyPr/>
                    <a:lstStyle/>
                    <a:p>
                      <a:r>
                        <a:rPr lang="en-US" sz="1800" b="1" dirty="0"/>
                        <a:t>Source:</a:t>
                      </a:r>
                      <a:endParaRPr lang="en-GB" sz="1800" b="1" dirty="0"/>
                    </a:p>
                  </a:txBody>
                  <a:tcPr marL="68580" marR="68580" marT="34290" marB="34290"/>
                </a:tc>
                <a:tc gridSpan="2">
                  <a:txBody>
                    <a:bodyPr/>
                    <a:lstStyle/>
                    <a:p>
                      <a:r>
                        <a:rPr lang="en-GB" altLang="zh-CN" sz="1800" kern="1200" dirty="0">
                          <a:solidFill>
                            <a:schemeClr val="tx1"/>
                          </a:solidFill>
                          <a:effectLst/>
                          <a:latin typeface="+mn-lt"/>
                          <a:ea typeface="+mn-ea"/>
                          <a:cs typeface="+mn-cs"/>
                        </a:rPr>
                        <a:t>Editors</a:t>
                      </a:r>
                      <a:endParaRPr lang="en-GB" sz="1800" dirty="0">
                        <a:solidFill>
                          <a:srgbClr val="FF0000"/>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467351">
                <a:tc>
                  <a:txBody>
                    <a:bodyPr/>
                    <a:lstStyle/>
                    <a:p>
                      <a:r>
                        <a:rPr lang="en-US" sz="1800" b="1" dirty="0"/>
                        <a:t>Title:</a:t>
                      </a:r>
                      <a:endParaRPr lang="en-GB" sz="1800" b="1" dirty="0"/>
                    </a:p>
                  </a:txBody>
                  <a:tcPr marL="68580" marR="68580" marT="34290" marB="34290"/>
                </a:tc>
                <a:tc gridSpan="2">
                  <a:txBody>
                    <a:bodyPr/>
                    <a:lstStyle/>
                    <a:p>
                      <a:r>
                        <a:rPr lang="en-GB" altLang="zh-CN" sz="1800" kern="1200" dirty="0">
                          <a:solidFill>
                            <a:schemeClr val="tx1"/>
                          </a:solidFill>
                          <a:effectLst/>
                          <a:latin typeface="+mn-lt"/>
                          <a:ea typeface="+mn-ea"/>
                          <a:cs typeface="+mn-cs"/>
                        </a:rPr>
                        <a:t>Overview of the FG-AI4H deliverables </a:t>
                      </a:r>
                      <a:r>
                        <a:rPr lang="en-GB" sz="1800" b="0" i="0" kern="1200" dirty="0">
                          <a:solidFill>
                            <a:schemeClr val="tx1"/>
                          </a:solidFill>
                          <a:effectLst/>
                          <a:latin typeface="+mn-lt"/>
                          <a:ea typeface="+mn-ea"/>
                          <a:cs typeface="+mn-cs"/>
                        </a:rPr>
                        <a:t>– Att.1: Presentation</a:t>
                      </a:r>
                      <a:endParaRPr lang="en-GB" sz="1800" dirty="0"/>
                    </a:p>
                  </a:txBody>
                  <a:tcPr marL="68580" marR="68580" marT="34290" marB="34290"/>
                </a:tc>
                <a:tc hMerge="1">
                  <a:txBody>
                    <a:bodyPr/>
                    <a:lstStyle/>
                    <a:p>
                      <a:endParaRPr lang="en-GB"/>
                    </a:p>
                  </a:txBody>
                  <a:tcPr/>
                </a:tc>
                <a:extLst>
                  <a:ext uri="{0D108BD9-81ED-4DB2-BD59-A6C34878D82A}">
                    <a16:rowId xmlns:a16="http://schemas.microsoft.com/office/drawing/2014/main" val="994681210"/>
                  </a:ext>
                </a:extLst>
              </a:tr>
              <a:tr h="467351">
                <a:tc>
                  <a:txBody>
                    <a:bodyPr/>
                    <a:lstStyle/>
                    <a:p>
                      <a:r>
                        <a:rPr lang="en-US" sz="1800" b="1" dirty="0"/>
                        <a:t>Purpose:</a:t>
                      </a:r>
                      <a:endParaRPr lang="en-GB" sz="1800" b="1" dirty="0"/>
                    </a:p>
                  </a:txBody>
                  <a:tcPr marL="68580" marR="68580" marT="34290" marB="34290">
                    <a:lnB w="19050" cap="flat" cmpd="sng" algn="ctr">
                      <a:solidFill>
                        <a:schemeClr val="tx1"/>
                      </a:solidFill>
                      <a:prstDash val="solid"/>
                      <a:round/>
                      <a:headEnd type="none" w="med" len="med"/>
                      <a:tailEnd type="none" w="med" len="med"/>
                    </a:lnB>
                  </a:tcPr>
                </a:tc>
                <a:tc gridSpan="2">
                  <a:txBody>
                    <a:bodyPr/>
                    <a:lstStyle/>
                    <a:p>
                      <a:r>
                        <a:rPr lang="en-GB" altLang="zh-CN" sz="1800" kern="1200" dirty="0">
                          <a:solidFill>
                            <a:schemeClr val="tx1"/>
                          </a:solidFill>
                          <a:effectLst/>
                          <a:latin typeface="+mn-lt"/>
                          <a:ea typeface="+mn-ea"/>
                          <a:cs typeface="+mn-cs"/>
                        </a:rPr>
                        <a:t>Admin</a:t>
                      </a:r>
                      <a:endParaRPr lang="en-GB" sz="1800" dirty="0"/>
                    </a:p>
                  </a:txBody>
                  <a:tcPr marL="68580" marR="68580" marT="34290" marB="34290">
                    <a:lnB w="1905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987445829"/>
                  </a:ext>
                </a:extLst>
              </a:tr>
              <a:tr h="467351">
                <a:tc>
                  <a:txBody>
                    <a:bodyPr/>
                    <a:lstStyle/>
                    <a:p>
                      <a:r>
                        <a:rPr lang="en-US" sz="1800" b="1" dirty="0"/>
                        <a:t>Contact:</a:t>
                      </a:r>
                      <a:endParaRPr lang="en-GB" sz="1800" b="1"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GB" sz="1800" kern="1200" dirty="0">
                          <a:solidFill>
                            <a:schemeClr val="tx1"/>
                          </a:solidFill>
                          <a:effectLst/>
                          <a:latin typeface="+mn-lt"/>
                          <a:ea typeface="+mn-ea"/>
                          <a:cs typeface="+mn-cs"/>
                        </a:rPr>
                        <a:t>Shan Xu, CAICT, China</a:t>
                      </a:r>
                      <a:endParaRPr lang="en-GB" sz="1800" dirty="0">
                        <a:solidFill>
                          <a:srgbClr val="FF0000"/>
                        </a:solidFill>
                      </a:endParaRP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1800" dirty="0"/>
                        <a:t>E-mail: </a:t>
                      </a:r>
                      <a:r>
                        <a:rPr lang="en-GB" sz="1800" u="sng" kern="1200" dirty="0">
                          <a:solidFill>
                            <a:schemeClr val="tx1"/>
                          </a:solidFill>
                          <a:effectLst/>
                          <a:latin typeface="+mn-lt"/>
                          <a:ea typeface="+mn-ea"/>
                          <a:cs typeface="+mn-cs"/>
                          <a:hlinkClick r:id="rId3"/>
                        </a:rPr>
                        <a:t>xushan@caict.ac.cn</a:t>
                      </a:r>
                      <a:r>
                        <a:rPr lang="en-GB" sz="1800" kern="1200" dirty="0">
                          <a:solidFill>
                            <a:schemeClr val="tx1"/>
                          </a:solidFill>
                          <a:effectLst/>
                          <a:latin typeface="+mn-lt"/>
                          <a:ea typeface="+mn-ea"/>
                          <a:cs typeface="+mn-cs"/>
                        </a:rPr>
                        <a:t> </a:t>
                      </a:r>
                      <a:endParaRPr lang="en-GB" sz="1800"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788655">
                <a:tc>
                  <a:txBody>
                    <a:bodyPr/>
                    <a:lstStyle/>
                    <a:p>
                      <a:r>
                        <a:rPr lang="en-US" sz="1800" b="1" dirty="0"/>
                        <a:t>Abstract:</a:t>
                      </a:r>
                      <a:endParaRPr lang="en-GB" sz="1800" b="1" dirty="0"/>
                    </a:p>
                  </a:txBody>
                  <a:tcPr marL="68580" marR="68580" marT="34290" marB="34290">
                    <a:lnT w="19050" cap="flat" cmpd="sng" algn="ctr">
                      <a:solidFill>
                        <a:schemeClr val="tx1"/>
                      </a:solidFill>
                      <a:prstDash val="solid"/>
                      <a:round/>
                      <a:headEnd type="none" w="med" len="med"/>
                      <a:tailEnd type="none" w="med" len="med"/>
                    </a:lnT>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This PPT contains a presentation of </a:t>
                      </a:r>
                      <a:r>
                        <a:rPr lang="en-US" altLang="zh-CN" sz="1800" dirty="0"/>
                        <a:t>DEL00</a:t>
                      </a:r>
                      <a:r>
                        <a:rPr lang="en-US" sz="1800" dirty="0"/>
                        <a:t> presented at Meeting M of the FG-AI4H (e-meeting), </a:t>
                      </a:r>
                      <a:r>
                        <a:rPr lang="en-US" dirty="0"/>
                        <a:t>28-30 September 2021</a:t>
                      </a:r>
                      <a:r>
                        <a:rPr lang="en-US" sz="1800" dirty="0"/>
                        <a:t>. </a:t>
                      </a:r>
                      <a:endParaRPr lang="en-GB" sz="1800" dirty="0"/>
                    </a:p>
                  </a:txBody>
                  <a:tcPr marL="68580" marR="68580" marT="34290" marB="34290">
                    <a:lnT w="1905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Tree>
    <p:extLst>
      <p:ext uri="{BB962C8B-B14F-4D97-AF65-F5344CB8AC3E}">
        <p14:creationId xmlns:p14="http://schemas.microsoft.com/office/powerpoint/2010/main" val="23839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p:txBody>
          <a:bodyPr/>
          <a:lstStyle/>
          <a:p>
            <a:r>
              <a:rPr lang="en-GB" b="1" dirty="0"/>
              <a:t>Summary of generalized documents </a:t>
            </a:r>
            <a:endParaRPr lang="en-US" dirty="0"/>
          </a:p>
        </p:txBody>
      </p:sp>
      <p:sp>
        <p:nvSpPr>
          <p:cNvPr id="5" name="内容占位符 2"/>
          <p:cNvSpPr>
            <a:spLocks noGrp="1"/>
          </p:cNvSpPr>
          <p:nvPr>
            <p:ph idx="1"/>
          </p:nvPr>
        </p:nvSpPr>
        <p:spPr>
          <a:xfrm>
            <a:off x="838200" y="2506662"/>
            <a:ext cx="5520973" cy="4351338"/>
          </a:xfrm>
        </p:spPr>
        <p:txBody>
          <a:bodyPr>
            <a:normAutofit/>
          </a:bodyPr>
          <a:lstStyle/>
          <a:p>
            <a:r>
              <a:rPr lang="en-GB" sz="2000" dirty="0"/>
              <a:t>To better coordinate and avoid possible conflicts within FG-AI4H, a summary table of all generalized documents (DEL 1-9) is given below. </a:t>
            </a:r>
          </a:p>
          <a:p>
            <a:endParaRPr lang="en-GB" sz="2000" dirty="0"/>
          </a:p>
          <a:p>
            <a:r>
              <a:rPr lang="en-GB" sz="2000" dirty="0"/>
              <a:t>The working score of each deliverable was summarized from the latest version (as of 2021-09-28) stored in the FG-AI4H collaboration area at </a:t>
            </a:r>
            <a:r>
              <a:rPr lang="en-GB" sz="2000" u="sng" dirty="0">
                <a:hlinkClick r:id="rId2"/>
              </a:rPr>
              <a:t>https://extranet.itu.int/sites/itu-t/focusgroups/ai4h/SitePages/Deliverables.aspx</a:t>
            </a:r>
            <a:endParaRPr lang="en-US" sz="1800" dirty="0"/>
          </a:p>
        </p:txBody>
      </p:sp>
      <p:pic>
        <p:nvPicPr>
          <p:cNvPr id="6" name="图片 5"/>
          <p:cNvPicPr>
            <a:picLocks noChangeAspect="1"/>
          </p:cNvPicPr>
          <p:nvPr/>
        </p:nvPicPr>
        <p:blipFill rotWithShape="1">
          <a:blip r:embed="rId3">
            <a:duotone>
              <a:schemeClr val="bg2">
                <a:shade val="45000"/>
                <a:satMod val="135000"/>
              </a:schemeClr>
              <a:prstClr val="white"/>
            </a:duotone>
          </a:blip>
          <a:srcRect l="42056" t="33960"/>
          <a:stretch/>
        </p:blipFill>
        <p:spPr>
          <a:xfrm>
            <a:off x="7042667" y="2888735"/>
            <a:ext cx="3907559" cy="3126292"/>
          </a:xfrm>
          <a:prstGeom prst="rect">
            <a:avLst/>
          </a:prstGeom>
        </p:spPr>
      </p:pic>
      <p:sp>
        <p:nvSpPr>
          <p:cNvPr id="7" name="矩形 6"/>
          <p:cNvSpPr/>
          <p:nvPr/>
        </p:nvSpPr>
        <p:spPr>
          <a:xfrm>
            <a:off x="7310640" y="2209861"/>
            <a:ext cx="3639586" cy="369332"/>
          </a:xfrm>
          <a:prstGeom prst="rect">
            <a:avLst/>
          </a:prstGeom>
        </p:spPr>
        <p:txBody>
          <a:bodyPr wrap="none">
            <a:spAutoFit/>
          </a:bodyPr>
          <a:lstStyle/>
          <a:p>
            <a:r>
              <a:rPr lang="en-GB" b="1" dirty="0">
                <a:solidFill>
                  <a:schemeClr val="accent1"/>
                </a:solidFill>
              </a:rPr>
              <a:t>Generalized specifications (DEL 1-9) </a:t>
            </a:r>
            <a:endParaRPr lang="en-US" b="1" dirty="0">
              <a:solidFill>
                <a:schemeClr val="accent1"/>
              </a:solidFill>
            </a:endParaRPr>
          </a:p>
        </p:txBody>
      </p:sp>
      <p:sp>
        <p:nvSpPr>
          <p:cNvPr id="8" name="矩形 7"/>
          <p:cNvSpPr/>
          <p:nvPr/>
        </p:nvSpPr>
        <p:spPr>
          <a:xfrm>
            <a:off x="11084213" y="3057999"/>
            <a:ext cx="461665" cy="2957028"/>
          </a:xfrm>
          <a:prstGeom prst="rect">
            <a:avLst/>
          </a:prstGeom>
        </p:spPr>
        <p:txBody>
          <a:bodyPr vert="eaVert" wrap="none">
            <a:spAutoFit/>
          </a:bodyPr>
          <a:lstStyle/>
          <a:p>
            <a:r>
              <a:rPr lang="en-GB" b="1" dirty="0"/>
              <a:t>Topic groups (DEL 10.1-10.24) </a:t>
            </a:r>
            <a:endParaRPr lang="en-US" b="1" dirty="0"/>
          </a:p>
        </p:txBody>
      </p:sp>
      <p:sp>
        <p:nvSpPr>
          <p:cNvPr id="9" name="矩形 8"/>
          <p:cNvSpPr/>
          <p:nvPr/>
        </p:nvSpPr>
        <p:spPr>
          <a:xfrm>
            <a:off x="7712364" y="2890982"/>
            <a:ext cx="378691" cy="257694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矩形 9"/>
          <p:cNvSpPr/>
          <p:nvPr/>
        </p:nvSpPr>
        <p:spPr>
          <a:xfrm>
            <a:off x="8382061" y="2888735"/>
            <a:ext cx="378691" cy="257694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矩形 10"/>
          <p:cNvSpPr/>
          <p:nvPr/>
        </p:nvSpPr>
        <p:spPr>
          <a:xfrm>
            <a:off x="9042522" y="2888734"/>
            <a:ext cx="378691" cy="257694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矩形 11"/>
          <p:cNvSpPr/>
          <p:nvPr/>
        </p:nvSpPr>
        <p:spPr>
          <a:xfrm>
            <a:off x="9712219" y="2888733"/>
            <a:ext cx="378691" cy="257694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280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格 6"/>
          <p:cNvGraphicFramePr>
            <a:graphicFrameLocks noGrp="1"/>
          </p:cNvGraphicFramePr>
          <p:nvPr>
            <p:extLst>
              <p:ext uri="{D42A27DB-BD31-4B8C-83A1-F6EECF244321}">
                <p14:modId xmlns:p14="http://schemas.microsoft.com/office/powerpoint/2010/main" val="3448554623"/>
              </p:ext>
            </p:extLst>
          </p:nvPr>
        </p:nvGraphicFramePr>
        <p:xfrm>
          <a:off x="764311" y="1310742"/>
          <a:ext cx="10827326" cy="5196840"/>
        </p:xfrm>
        <a:graphic>
          <a:graphicData uri="http://schemas.openxmlformats.org/drawingml/2006/table">
            <a:tbl>
              <a:tblPr firstRow="1" firstCol="1" bandRow="1"/>
              <a:tblGrid>
                <a:gridCol w="566810">
                  <a:extLst>
                    <a:ext uri="{9D8B030D-6E8A-4147-A177-3AD203B41FA5}">
                      <a16:colId xmlns:a16="http://schemas.microsoft.com/office/drawing/2014/main" val="3368226013"/>
                    </a:ext>
                  </a:extLst>
                </a:gridCol>
                <a:gridCol w="1596427">
                  <a:extLst>
                    <a:ext uri="{9D8B030D-6E8A-4147-A177-3AD203B41FA5}">
                      <a16:colId xmlns:a16="http://schemas.microsoft.com/office/drawing/2014/main" val="2550399226"/>
                    </a:ext>
                  </a:extLst>
                </a:gridCol>
                <a:gridCol w="7805796">
                  <a:extLst>
                    <a:ext uri="{9D8B030D-6E8A-4147-A177-3AD203B41FA5}">
                      <a16:colId xmlns:a16="http://schemas.microsoft.com/office/drawing/2014/main" val="3766138509"/>
                    </a:ext>
                  </a:extLst>
                </a:gridCol>
                <a:gridCol w="858293">
                  <a:extLst>
                    <a:ext uri="{9D8B030D-6E8A-4147-A177-3AD203B41FA5}">
                      <a16:colId xmlns:a16="http://schemas.microsoft.com/office/drawing/2014/main" val="3960007519"/>
                    </a:ext>
                  </a:extLst>
                </a:gridCol>
              </a:tblGrid>
              <a:tr h="145834">
                <a:tc gridSpan="2">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dirty="0">
                          <a:effectLst/>
                          <a:latin typeface="Times New Roman" panose="02020603050405020304" pitchFamily="18" charset="0"/>
                          <a:ea typeface="Times New Roman" panose="02020603050405020304" pitchFamily="18" charset="0"/>
                        </a:rPr>
                        <a:t>Deliverable</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dirty="0">
                          <a:effectLst/>
                          <a:latin typeface="Times New Roman" panose="02020603050405020304" pitchFamily="18" charset="0"/>
                          <a:ea typeface="Times New Roman" panose="02020603050405020304" pitchFamily="18" charset="0"/>
                        </a:rPr>
                        <a:t>Scope</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dirty="0">
                          <a:effectLst/>
                          <a:latin typeface="Times New Roman" panose="02020603050405020304" pitchFamily="18" charset="0"/>
                          <a:ea typeface="等线" panose="02010600030101010101" pitchFamily="2" charset="-122"/>
                        </a:rPr>
                        <a:t>Last update</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842782208"/>
                  </a:ext>
                </a:extLst>
              </a:tr>
              <a:tr h="0">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dirty="0">
                          <a:effectLst/>
                          <a:latin typeface="Times New Roman" panose="02020603050405020304" pitchFamily="18" charset="0"/>
                          <a:ea typeface="Times New Roman" panose="02020603050405020304" pitchFamily="18" charset="0"/>
                        </a:rPr>
                        <a:t>1- AI4H ethics considerations</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200"/>
                        </a:spcBef>
                        <a:spcAft>
                          <a:spcPts val="200"/>
                        </a:spcAft>
                      </a:pPr>
                      <a:r>
                        <a:rPr lang="en-GB" sz="1100" dirty="0">
                          <a:effectLst/>
                          <a:latin typeface="Times New Roman" panose="02020603050405020304" pitchFamily="18" charset="0"/>
                          <a:ea typeface="Calibri" panose="020F0502020204030204" pitchFamily="34" charset="0"/>
                        </a:rPr>
                        <a:t>The rapidly developing field of AI raises a number of ethical, legal and social concerns, e.g. regarding equitable access, privacy, appropriate uses and users, liability and bias and inclusiveness. These issues are trans-national in nature, as capturing, sharing and using data generated and/or used by these technologies goes beyond national boundaries. Many questions remain unanswered concerning the ethical development and use of these technologies, including how low- and middle-income countries will benefit from AI developments. This document is to develop a harmonised ethics guidance for the design and implementation of AI in global health. </a:t>
                      </a:r>
                      <a:endParaRPr lang="en-US" sz="16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00"/>
                        </a:spcBef>
                        <a:spcAft>
                          <a:spcPts val="200"/>
                        </a:spcAft>
                      </a:pPr>
                      <a:r>
                        <a:rPr lang="en-GB" sz="1100">
                          <a:effectLst/>
                          <a:latin typeface="Times New Roman" panose="02020603050405020304" pitchFamily="18" charset="0"/>
                          <a:ea typeface="Calibri" panose="020F0502020204030204" pitchFamily="34" charset="0"/>
                        </a:rPr>
                        <a:t>5/18/2020</a:t>
                      </a:r>
                      <a:endParaRPr lang="en-US"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630530"/>
                  </a:ext>
                </a:extLst>
              </a:tr>
              <a:tr h="0">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a:effectLst/>
                          <a:latin typeface="Times New Roman" panose="02020603050405020304" pitchFamily="18" charset="0"/>
                          <a:ea typeface="Times New Roman" panose="02020603050405020304" pitchFamily="18" charset="0"/>
                        </a:rPr>
                        <a:t>2- AI4H regulatory best practices</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200"/>
                        </a:spcBef>
                        <a:spcAft>
                          <a:spcPts val="200"/>
                        </a:spcAft>
                      </a:pPr>
                      <a:r>
                        <a:rPr lang="en-GB" sz="1100">
                          <a:effectLst/>
                          <a:latin typeface="Times New Roman" panose="02020603050405020304" pitchFamily="18" charset="0"/>
                          <a:ea typeface="Calibri" panose="020F0502020204030204" pitchFamily="34" charset="0"/>
                        </a:rPr>
                        <a:t>This document is aimed as a general, high-level, and nonexclusive overview of key regulatory considerations’ topic areas delivered by the WG-RC on AI for health. It highlights some of the key regulatory principles and concepts, such as risk/benefit assessments and considerations for the evaluation and monitoring of the performance of AI solutions. </a:t>
                      </a:r>
                      <a:endParaRPr lang="en-US"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00"/>
                        </a:spcBef>
                        <a:spcAft>
                          <a:spcPts val="200"/>
                        </a:spcAft>
                      </a:pPr>
                      <a:r>
                        <a:rPr lang="en-GB" sz="1100">
                          <a:effectLst/>
                          <a:latin typeface="Times New Roman" panose="02020603050405020304" pitchFamily="18" charset="0"/>
                          <a:ea typeface="Calibri" panose="020F0502020204030204" pitchFamily="34" charset="0"/>
                        </a:rPr>
                        <a:t>9/23/2021</a:t>
                      </a:r>
                      <a:endParaRPr lang="en-US"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484605"/>
                  </a:ext>
                </a:extLst>
              </a:tr>
              <a:tr h="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2.1</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Mapping of IMDRF essential principles to AI for health software</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00"/>
                        </a:spcBef>
                        <a:spcAft>
                          <a:spcPts val="200"/>
                        </a:spcAft>
                      </a:pPr>
                      <a:r>
                        <a:rPr lang="en-GB" sz="1100">
                          <a:effectLst/>
                          <a:latin typeface="Times New Roman" panose="02020603050405020304" pitchFamily="18" charset="0"/>
                          <a:ea typeface="Calibri" panose="020F0502020204030204" pitchFamily="34" charset="0"/>
                        </a:rPr>
                        <a:t>This document provides a number of new aspects that have not been considered when developing the regulatory framework for software as a medical device (SaMD) as described by the IMDRF Essential Principles (EPs) in “Essential Principles of Safety and Performance of Medical Devices and IVD Medical Devices”, IMDRF Good Regulatory Review Practices Group, IMDRF GRRP WG/N47 FINAL, 31 October 2018. This document provides a suggested mapping of the EPs to related aspects of AI4H software. Its purpose is to cover all aspects considered in the regulation of SaMDs and whether and if yes, how they are applicable to AI4H.</a:t>
                      </a:r>
                      <a:endParaRPr lang="en-US"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00"/>
                        </a:spcBef>
                        <a:spcAft>
                          <a:spcPts val="200"/>
                        </a:spcAft>
                      </a:pPr>
                      <a:r>
                        <a:rPr lang="en-GB" sz="1100">
                          <a:effectLst/>
                          <a:latin typeface="Times New Roman" panose="02020603050405020304" pitchFamily="18" charset="0"/>
                          <a:ea typeface="Calibri" panose="020F0502020204030204" pitchFamily="34" charset="0"/>
                        </a:rPr>
                        <a:t>5/18/2020</a:t>
                      </a:r>
                      <a:endParaRPr lang="en-US"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5989105"/>
                  </a:ext>
                </a:extLst>
              </a:tr>
              <a:tr h="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2.2</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Good practices for health applications of machine learning: Considerations for manufacturers and regulators</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00"/>
                        </a:spcBef>
                        <a:spcAft>
                          <a:spcPts val="200"/>
                        </a:spcAft>
                      </a:pPr>
                      <a:r>
                        <a:rPr lang="en-GB" sz="1100">
                          <a:effectLst/>
                          <a:latin typeface="Times New Roman" panose="02020603050405020304" pitchFamily="18" charset="0"/>
                          <a:ea typeface="Calibri" panose="020F0502020204030204" pitchFamily="34" charset="0"/>
                        </a:rPr>
                        <a:t>This document recommends a set of good machine learning practice guidelines to the manufacturers and regulators of data driven Artificial Intelligence based healthcare solutions on conducting comprehensive requirements analysis and streamlining conformity assessment procedures for continual product improvement in an iterative and adaptive manner. This set of good machine learning practice guidelines gives prime priority to the factor of patient safety and focuses on a streamlined process for risk minimization and quality assurance for AI/ML based health solutions and tries to establish a system of transparency and accountability of all the processes involved in AI/ML based health solutions. </a:t>
                      </a:r>
                      <a:endParaRPr lang="en-US"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00"/>
                        </a:spcBef>
                        <a:spcAft>
                          <a:spcPts val="200"/>
                        </a:spcAft>
                      </a:pPr>
                      <a:r>
                        <a:rPr lang="en-GB" sz="1100">
                          <a:effectLst/>
                          <a:latin typeface="Times New Roman" panose="02020603050405020304" pitchFamily="18" charset="0"/>
                          <a:ea typeface="Calibri" panose="020F0502020204030204" pitchFamily="34" charset="0"/>
                        </a:rPr>
                        <a:t>5/17/2021</a:t>
                      </a:r>
                      <a:endParaRPr lang="en-US" sz="16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3850222"/>
                  </a:ext>
                </a:extLst>
              </a:tr>
              <a:tr h="0">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dirty="0">
                          <a:effectLst/>
                          <a:latin typeface="Times New Roman" panose="02020603050405020304" pitchFamily="18" charset="0"/>
                          <a:ea typeface="Times New Roman" panose="02020603050405020304" pitchFamily="18" charset="0"/>
                        </a:rPr>
                        <a:t>3- AI4H requirements specification</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just">
                        <a:spcBef>
                          <a:spcPts val="200"/>
                        </a:spcBef>
                        <a:spcAft>
                          <a:spcPts val="200"/>
                        </a:spcAft>
                      </a:pPr>
                      <a:r>
                        <a:rPr lang="en-GB" sz="1100" dirty="0">
                          <a:solidFill>
                            <a:srgbClr val="000000"/>
                          </a:solidFill>
                          <a:effectLst/>
                          <a:latin typeface="Times New Roman" panose="02020603050405020304" pitchFamily="18" charset="0"/>
                          <a:ea typeface="Calibri" panose="020F0502020204030204" pitchFamily="34" charset="0"/>
                        </a:rPr>
                        <a:t>T</a:t>
                      </a:r>
                      <a:r>
                        <a:rPr lang="en-US" sz="1100" dirty="0">
                          <a:solidFill>
                            <a:srgbClr val="000000"/>
                          </a:solidFill>
                          <a:effectLst/>
                          <a:latin typeface="Times New Roman" panose="02020603050405020304" pitchFamily="18" charset="0"/>
                          <a:ea typeface="Calibri" panose="020F0502020204030204" pitchFamily="34" charset="0"/>
                        </a:rPr>
                        <a:t>his document is to define the System Requirement Specifications (</a:t>
                      </a:r>
                      <a:r>
                        <a:rPr lang="en-US" sz="1100" dirty="0" err="1">
                          <a:solidFill>
                            <a:srgbClr val="000000"/>
                          </a:solidFill>
                          <a:effectLst/>
                          <a:latin typeface="Times New Roman" panose="02020603050405020304" pitchFamily="18" charset="0"/>
                          <a:ea typeface="Calibri" panose="020F0502020204030204" pitchFamily="34" charset="0"/>
                        </a:rPr>
                        <a:t>SyRS</a:t>
                      </a:r>
                      <a:r>
                        <a:rPr lang="en-US" sz="1100" dirty="0">
                          <a:solidFill>
                            <a:srgbClr val="000000"/>
                          </a:solidFill>
                          <a:effectLst/>
                          <a:latin typeface="Times New Roman" panose="02020603050405020304" pitchFamily="18" charset="0"/>
                          <a:ea typeface="Calibri" panose="020F0502020204030204" pitchFamily="34" charset="0"/>
                        </a:rPr>
                        <a:t>) that explains the informational, functional, </a:t>
                      </a:r>
                      <a:r>
                        <a:rPr lang="en-US" sz="1100" dirty="0" err="1">
                          <a:solidFill>
                            <a:srgbClr val="000000"/>
                          </a:solidFill>
                          <a:effectLst/>
                          <a:latin typeface="Times New Roman" panose="02020603050405020304" pitchFamily="18" charset="0"/>
                          <a:ea typeface="Calibri" panose="020F0502020204030204" pitchFamily="34" charset="0"/>
                        </a:rPr>
                        <a:t>behavioural</a:t>
                      </a:r>
                      <a:r>
                        <a:rPr lang="en-US" sz="1100" dirty="0">
                          <a:solidFill>
                            <a:srgbClr val="000000"/>
                          </a:solidFill>
                          <a:effectLst/>
                          <a:latin typeface="Times New Roman" panose="02020603050405020304" pitchFamily="18" charset="0"/>
                          <a:ea typeface="Calibri" panose="020F0502020204030204" pitchFamily="34" charset="0"/>
                        </a:rPr>
                        <a:t> and operational aspects a generic AI for health (AI4H) system. </a:t>
                      </a:r>
                      <a:r>
                        <a:rPr lang="en-GB" sz="1100" dirty="0" err="1">
                          <a:solidFill>
                            <a:srgbClr val="000000"/>
                          </a:solidFill>
                          <a:effectLst/>
                          <a:latin typeface="Times New Roman" panose="02020603050405020304" pitchFamily="18" charset="0"/>
                          <a:ea typeface="Calibri" panose="020F0502020204030204" pitchFamily="34" charset="0"/>
                        </a:rPr>
                        <a:t>SyRS</a:t>
                      </a:r>
                      <a:r>
                        <a:rPr lang="en-GB" sz="1100" dirty="0">
                          <a:solidFill>
                            <a:srgbClr val="000000"/>
                          </a:solidFill>
                          <a:effectLst/>
                          <a:latin typeface="Times New Roman" panose="02020603050405020304" pitchFamily="18" charset="0"/>
                          <a:ea typeface="Calibri" panose="020F0502020204030204" pitchFamily="34" charset="0"/>
                        </a:rPr>
                        <a:t> serves as the basis and helps to create system design, system verification and validation plans and procedures. System requirements analysis methodology follows a collaborative team-oriented approach, involving all the working groups and topic groups of AI4GH FG, to help the project team identify, control and track various requirements and changes to those requirements during the AI4H system development lifecycle.</a:t>
                      </a:r>
                      <a:endParaRPr lang="en-US" sz="1600" dirty="0">
                        <a:solidFill>
                          <a:srgbClr val="000000"/>
                        </a:solidFill>
                        <a:effectLst/>
                        <a:latin typeface="Times New Roman" panose="02020603050405020304" pitchFamily="18" charset="0"/>
                        <a:ea typeface="等线"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200"/>
                        </a:spcBef>
                        <a:spcAft>
                          <a:spcPts val="200"/>
                        </a:spcAft>
                      </a:pPr>
                      <a:r>
                        <a:rPr lang="en-GB" sz="1100" dirty="0">
                          <a:solidFill>
                            <a:srgbClr val="000000"/>
                          </a:solidFill>
                          <a:effectLst/>
                          <a:latin typeface="Times New Roman" panose="02020603050405020304" pitchFamily="18" charset="0"/>
                          <a:ea typeface="Calibri" panose="020F0502020204030204" pitchFamily="34" charset="0"/>
                        </a:rPr>
                        <a:t>9/24/2021</a:t>
                      </a:r>
                      <a:endParaRPr lang="en-US" sz="1600" dirty="0">
                        <a:solidFill>
                          <a:srgbClr val="000000"/>
                        </a:solidFill>
                        <a:effectLst/>
                        <a:latin typeface="Times New Roman" panose="02020603050405020304" pitchFamily="18" charset="0"/>
                        <a:ea typeface="等线"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1729599"/>
                  </a:ext>
                </a:extLst>
              </a:tr>
              <a:tr h="0">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100" b="1" kern="1200" dirty="0">
                          <a:solidFill>
                            <a:schemeClr val="tx1"/>
                          </a:solidFill>
                          <a:effectLst/>
                          <a:latin typeface="Times New Roman" panose="02020603050405020304" pitchFamily="18" charset="0"/>
                          <a:ea typeface="Times New Roman" panose="02020603050405020304" pitchFamily="18" charset="0"/>
                          <a:cs typeface="+mn-cs"/>
                        </a:rPr>
                        <a:t>4-AI software life cycle specification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fontAlgn="base" hangingPunct="0">
                        <a:spcBef>
                          <a:spcPts val="200"/>
                        </a:spcBef>
                        <a:spcAft>
                          <a:spcPts val="200"/>
                        </a:spcAft>
                      </a:pPr>
                      <a:r>
                        <a:rPr lang="en-GB" sz="1100" dirty="0">
                          <a:effectLst/>
                          <a:latin typeface="Times New Roman" panose="02020603050405020304" pitchFamily="18" charset="0"/>
                          <a:ea typeface="Calibri" panose="020F0502020204030204" pitchFamily="34" charset="0"/>
                        </a:rPr>
                        <a:t>This deliverable includes the following considerations: a) Identification of all standards and best practices that are relevant for the AI for health software life cycle. Similar to other software life cycle processes, the AI software life cycle process needs to be specified. b) Summary and critical review of the identified documents including a discussion of their limits/gaps and need for action. C) Identification of life cycle steps that are specific/characteristic for AI for health software, such as training and test procedures based on data that potentially need to be annotated. d) Specification of the AI for health software life cycle and definition of best practices for the different life cycle steps in one document (under consideration of a, b, and c). Overview and examples of best practices</a:t>
                      </a:r>
                      <a:endParaRPr lang="en-US" sz="16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hangingPunct="0">
                        <a:spcBef>
                          <a:spcPts val="200"/>
                        </a:spcBef>
                        <a:spcAft>
                          <a:spcPts val="200"/>
                        </a:spcAft>
                      </a:pPr>
                      <a:r>
                        <a:rPr lang="en-GB" sz="1100" dirty="0">
                          <a:effectLst/>
                          <a:latin typeface="Times New Roman" panose="02020603050405020304" pitchFamily="18" charset="0"/>
                          <a:ea typeface="Calibri" panose="020F0502020204030204" pitchFamily="34" charset="0"/>
                        </a:rPr>
                        <a:t>9/28/2020</a:t>
                      </a:r>
                      <a:endParaRPr lang="en-US" sz="16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0224909"/>
                  </a:ext>
                </a:extLst>
              </a:tr>
            </a:tbl>
          </a:graphicData>
        </a:graphic>
      </p:graphicFrame>
      <p:sp>
        <p:nvSpPr>
          <p:cNvPr id="9" name="矩形 8"/>
          <p:cNvSpPr/>
          <p:nvPr/>
        </p:nvSpPr>
        <p:spPr>
          <a:xfrm>
            <a:off x="3630513" y="833643"/>
            <a:ext cx="5094921" cy="338554"/>
          </a:xfrm>
          <a:prstGeom prst="rect">
            <a:avLst/>
          </a:prstGeom>
        </p:spPr>
        <p:txBody>
          <a:bodyPr wrap="none">
            <a:spAutoFit/>
          </a:bodyPr>
          <a:lstStyle/>
          <a:p>
            <a:pPr algn="ctr" hangingPunct="0">
              <a:spcBef>
                <a:spcPts val="1800"/>
              </a:spcBef>
              <a:spcAft>
                <a:spcPts val="600"/>
              </a:spcAft>
              <a:tabLst>
                <a:tab pos="504190" algn="l"/>
                <a:tab pos="756285" algn="l"/>
                <a:tab pos="1008380" algn="l"/>
                <a:tab pos="1260475" algn="l"/>
              </a:tabLst>
            </a:pPr>
            <a:r>
              <a:rPr lang="en-GB" sz="1600" b="1" dirty="0">
                <a:latin typeface="Times New Roman" panose="02020603050405020304" pitchFamily="18" charset="0"/>
                <a:ea typeface="Calibri" panose="020F0502020204030204" pitchFamily="34" charset="0"/>
              </a:rPr>
              <a:t>Table 2 – Summary of generalized documents (DEL 1-9)</a:t>
            </a:r>
            <a:endParaRPr lang="en-US" sz="1600" b="1"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607864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内容占位符 4"/>
          <p:cNvGraphicFramePr>
            <a:graphicFrameLocks noGrp="1"/>
          </p:cNvGraphicFramePr>
          <p:nvPr>
            <p:ph idx="1"/>
            <p:extLst>
              <p:ext uri="{D42A27DB-BD31-4B8C-83A1-F6EECF244321}">
                <p14:modId xmlns:p14="http://schemas.microsoft.com/office/powerpoint/2010/main" val="2031984987"/>
              </p:ext>
            </p:extLst>
          </p:nvPr>
        </p:nvGraphicFramePr>
        <p:xfrm>
          <a:off x="847436" y="1330037"/>
          <a:ext cx="10624127" cy="4927134"/>
        </p:xfrm>
        <a:graphic>
          <a:graphicData uri="http://schemas.openxmlformats.org/drawingml/2006/table">
            <a:tbl>
              <a:tblPr firstRow="1" firstCol="1" bandRow="1"/>
              <a:tblGrid>
                <a:gridCol w="556173">
                  <a:extLst>
                    <a:ext uri="{9D8B030D-6E8A-4147-A177-3AD203B41FA5}">
                      <a16:colId xmlns:a16="http://schemas.microsoft.com/office/drawing/2014/main" val="3325558032"/>
                    </a:ext>
                  </a:extLst>
                </a:gridCol>
                <a:gridCol w="1566466">
                  <a:extLst>
                    <a:ext uri="{9D8B030D-6E8A-4147-A177-3AD203B41FA5}">
                      <a16:colId xmlns:a16="http://schemas.microsoft.com/office/drawing/2014/main" val="780683729"/>
                    </a:ext>
                  </a:extLst>
                </a:gridCol>
                <a:gridCol w="7583039">
                  <a:extLst>
                    <a:ext uri="{9D8B030D-6E8A-4147-A177-3AD203B41FA5}">
                      <a16:colId xmlns:a16="http://schemas.microsoft.com/office/drawing/2014/main" val="2237961151"/>
                    </a:ext>
                  </a:extLst>
                </a:gridCol>
                <a:gridCol w="918449">
                  <a:extLst>
                    <a:ext uri="{9D8B030D-6E8A-4147-A177-3AD203B41FA5}">
                      <a16:colId xmlns:a16="http://schemas.microsoft.com/office/drawing/2014/main" val="603222754"/>
                    </a:ext>
                  </a:extLst>
                </a:gridCol>
              </a:tblGrid>
              <a:tr h="110835">
                <a:tc gridSpan="2">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b="1" dirty="0">
                          <a:effectLst/>
                          <a:latin typeface="Times New Roman" panose="02020603050405020304" pitchFamily="18" charset="0"/>
                          <a:ea typeface="Times New Roman" panose="02020603050405020304" pitchFamily="18" charset="0"/>
                        </a:rPr>
                        <a:t>Deliverable</a:t>
                      </a:r>
                      <a:endParaRPr lang="en-US"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US"/>
                    </a:p>
                  </a:txBody>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b="1" dirty="0">
                          <a:effectLst/>
                          <a:latin typeface="Times New Roman" panose="02020603050405020304" pitchFamily="18" charset="0"/>
                          <a:ea typeface="Times New Roman" panose="02020603050405020304" pitchFamily="18" charset="0"/>
                        </a:rPr>
                        <a:t>Scope</a:t>
                      </a:r>
                      <a:endParaRPr lang="en-US"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b="1" dirty="0">
                          <a:effectLst/>
                          <a:latin typeface="Times New Roman" panose="02020603050405020304" pitchFamily="18" charset="0"/>
                          <a:ea typeface="等线" panose="02010600030101010101" pitchFamily="2" charset="-122"/>
                        </a:rPr>
                        <a:t>Last update</a:t>
                      </a:r>
                      <a:endParaRPr lang="en-US"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793495743"/>
                  </a:ext>
                </a:extLst>
              </a:tr>
              <a:tr h="815876">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dirty="0">
                          <a:effectLst/>
                          <a:latin typeface="Times New Roman" panose="02020603050405020304" pitchFamily="18" charset="0"/>
                          <a:ea typeface="Times New Roman" panose="02020603050405020304" pitchFamily="18" charset="0"/>
                        </a:rPr>
                        <a:t>5-Data specification</a:t>
                      </a:r>
                      <a:endParaRPr lang="en-US" sz="1200" dirty="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fontAlgn="base" hangingPunct="0">
                        <a:spcBef>
                          <a:spcPts val="200"/>
                        </a:spcBef>
                        <a:spcAft>
                          <a:spcPts val="200"/>
                        </a:spcAft>
                      </a:pPr>
                      <a:r>
                        <a:rPr lang="en-GB" sz="1100" dirty="0">
                          <a:effectLst/>
                          <a:latin typeface="Times New Roman" panose="02020603050405020304" pitchFamily="18" charset="0"/>
                          <a:ea typeface="Calibri" panose="020F0502020204030204" pitchFamily="34" charset="0"/>
                        </a:rPr>
                        <a:t>This document combines a set of six separate deliverables as umbrella, which address six important aspects related to data specification when used for artificial intelligence (AI) and machine learning (ML) models/methods for health purposes. Each editor will propose an initial outline (=Table of Contents), define the objectives of the future deliverable, and collect a bibliography of existing literature and material relevant for the development of the respective document. A short call for participation, the expertise profile of potential contributors, a time plan, and a brief characterisation of the target audience serve as preface.</a:t>
                      </a:r>
                      <a:endParaRPr lang="en-US" sz="1600" dirty="0">
                        <a:effectLst/>
                        <a:latin typeface="Times New Roman" panose="02020603050405020304" pitchFamily="18" charset="0"/>
                        <a:ea typeface="Calibri" panose="020F0502020204030204" pitchFamily="34"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hangingPunct="0">
                        <a:spcBef>
                          <a:spcPts val="200"/>
                        </a:spcBef>
                        <a:spcAft>
                          <a:spcPts val="200"/>
                        </a:spcAft>
                      </a:pPr>
                      <a:r>
                        <a:rPr lang="en-GB" sz="1100">
                          <a:effectLst/>
                          <a:latin typeface="Times New Roman" panose="02020603050405020304" pitchFamily="18" charset="0"/>
                          <a:ea typeface="Calibri" panose="020F0502020204030204" pitchFamily="34" charset="0"/>
                        </a:rPr>
                        <a:t>6/17/2020</a:t>
                      </a:r>
                      <a:endParaRPr lang="en-US" sz="1600">
                        <a:effectLst/>
                        <a:latin typeface="Times New Roman" panose="02020603050405020304" pitchFamily="18" charset="0"/>
                        <a:ea typeface="Calibri" panose="020F0502020204030204" pitchFamily="34"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5247402"/>
                  </a:ext>
                </a:extLst>
              </a:tr>
              <a:tr h="407938">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5.1</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Data requirements</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hangingPunct="0">
                        <a:spcBef>
                          <a:spcPts val="200"/>
                        </a:spcBef>
                        <a:spcAft>
                          <a:spcPts val="200"/>
                        </a:spcAft>
                      </a:pPr>
                      <a:r>
                        <a:rPr lang="en-GB" sz="1100">
                          <a:effectLst/>
                          <a:latin typeface="Times New Roman" panose="02020603050405020304" pitchFamily="18" charset="0"/>
                          <a:ea typeface="Calibri" panose="020F0502020204030204" pitchFamily="34" charset="0"/>
                        </a:rPr>
                        <a:t>This document lists acceptance criteria for data submitted to the FG-AI4H and states the governing principles and rules. These principles are crucial because the core of the benchmarking framework for AI for health methods will be an undisclosed test data set – per use case of each topic area to be defined – that will not be made accessible to the AI developers. </a:t>
                      </a:r>
                      <a:endParaRPr lang="en-US" sz="1600">
                        <a:effectLst/>
                        <a:latin typeface="Times New Roman" panose="02020603050405020304" pitchFamily="18" charset="0"/>
                        <a:ea typeface="Calibri" panose="020F0502020204030204" pitchFamily="34"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hangingPunct="0">
                        <a:spcBef>
                          <a:spcPts val="200"/>
                        </a:spcBef>
                        <a:spcAft>
                          <a:spcPts val="200"/>
                        </a:spcAft>
                      </a:pPr>
                      <a:r>
                        <a:rPr lang="en-GB" sz="1100">
                          <a:effectLst/>
                          <a:latin typeface="Times New Roman" panose="02020603050405020304" pitchFamily="18" charset="0"/>
                          <a:ea typeface="Calibri" panose="020F0502020204030204" pitchFamily="34" charset="0"/>
                        </a:rPr>
                        <a:t>5/19/2020</a:t>
                      </a:r>
                      <a:endParaRPr lang="en-US" sz="1600">
                        <a:effectLst/>
                        <a:latin typeface="Times New Roman" panose="02020603050405020304" pitchFamily="18" charset="0"/>
                        <a:ea typeface="Calibri" panose="020F0502020204030204" pitchFamily="34"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7584538"/>
                  </a:ext>
                </a:extLst>
              </a:tr>
              <a:tr h="815876">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5.2</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Data acquisition</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hangingPunct="0">
                        <a:spcBef>
                          <a:spcPts val="200"/>
                        </a:spcBef>
                        <a:spcAft>
                          <a:spcPts val="200"/>
                        </a:spcAft>
                      </a:pPr>
                      <a:r>
                        <a:rPr lang="en-GB" sz="1100">
                          <a:effectLst/>
                          <a:latin typeface="Times New Roman" panose="02020603050405020304" pitchFamily="18" charset="0"/>
                          <a:ea typeface="Calibri" panose="020F0502020204030204" pitchFamily="34" charset="0"/>
                        </a:rPr>
                        <a:t>This document presents a framework for public healthcare data acquisition and management model based on standard protocol for its easy adoption by any country or international health organizations. This paper assumes basic digitization of electronic health record (EHR) at basic health facilities. There is a gap in developing an integrated and comprehensive framework that addresses the use of EHR in a standardized way for public health, privacy issue by anonymizing patient specific information, fusing multiple records with slight changes in the same information, augmenting a broad spectrum of contextual data, and so on. </a:t>
                      </a:r>
                      <a:endParaRPr lang="en-US" sz="1600">
                        <a:effectLst/>
                        <a:latin typeface="Times New Roman" panose="02020603050405020304" pitchFamily="18" charset="0"/>
                        <a:ea typeface="Calibri" panose="020F0502020204030204" pitchFamily="34"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hangingPunct="0">
                        <a:spcBef>
                          <a:spcPts val="200"/>
                        </a:spcBef>
                        <a:spcAft>
                          <a:spcPts val="200"/>
                        </a:spcAft>
                      </a:pPr>
                      <a:r>
                        <a:rPr lang="en-GB" sz="1100">
                          <a:effectLst/>
                          <a:latin typeface="Times New Roman" panose="02020603050405020304" pitchFamily="18" charset="0"/>
                          <a:ea typeface="Calibri" panose="020F0502020204030204" pitchFamily="34" charset="0"/>
                        </a:rPr>
                        <a:t>5/19/2020</a:t>
                      </a:r>
                      <a:endParaRPr lang="en-US" sz="1600">
                        <a:effectLst/>
                        <a:latin typeface="Times New Roman" panose="02020603050405020304" pitchFamily="18" charset="0"/>
                        <a:ea typeface="Calibri" panose="020F0502020204030204" pitchFamily="34"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4507196"/>
                  </a:ext>
                </a:extLst>
              </a:tr>
              <a:tr h="543917">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5.3</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Data annotation specification</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hangingPunct="0">
                        <a:spcBef>
                          <a:spcPts val="200"/>
                        </a:spcBef>
                        <a:spcAft>
                          <a:spcPts val="200"/>
                        </a:spcAft>
                      </a:pPr>
                      <a:r>
                        <a:rPr lang="en-GB" sz="1100">
                          <a:effectLst/>
                          <a:latin typeface="Times New Roman" panose="02020603050405020304" pitchFamily="18" charset="0"/>
                          <a:ea typeface="Calibri" panose="020F0502020204030204" pitchFamily="34" charset="0"/>
                        </a:rPr>
                        <a:t>This document is committed to give a general guideline of data annotation specification, including definition, background and goals, framework, standard operating procedure, scenario classifications and corresponding criteria, as well as recommended metadata, etc. A questionnaire is attached to seek input and collaboration with topic groups in FG-AI4H regarding data annotation.</a:t>
                      </a:r>
                      <a:endParaRPr lang="en-US" sz="1600">
                        <a:effectLst/>
                        <a:latin typeface="Times New Roman" panose="02020603050405020304" pitchFamily="18" charset="0"/>
                        <a:ea typeface="Calibri" panose="020F0502020204030204" pitchFamily="34"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hangingPunct="0">
                        <a:spcBef>
                          <a:spcPts val="200"/>
                        </a:spcBef>
                        <a:spcAft>
                          <a:spcPts val="200"/>
                        </a:spcAft>
                      </a:pPr>
                      <a:r>
                        <a:rPr lang="en-GB" sz="1100">
                          <a:effectLst/>
                          <a:latin typeface="Times New Roman" panose="02020603050405020304" pitchFamily="18" charset="0"/>
                          <a:ea typeface="Calibri" panose="020F0502020204030204" pitchFamily="34" charset="0"/>
                        </a:rPr>
                        <a:t>1/27/2021</a:t>
                      </a:r>
                      <a:endParaRPr lang="en-US" sz="1600">
                        <a:effectLst/>
                        <a:latin typeface="Times New Roman" panose="02020603050405020304" pitchFamily="18" charset="0"/>
                        <a:ea typeface="Calibri" panose="020F0502020204030204" pitchFamily="34"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6722342"/>
                  </a:ext>
                </a:extLst>
              </a:tr>
              <a:tr h="679897">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5.4</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Training and test data specification</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hangingPunct="0">
                        <a:spcBef>
                          <a:spcPts val="200"/>
                        </a:spcBef>
                        <a:spcAft>
                          <a:spcPts val="200"/>
                        </a:spcAft>
                      </a:pPr>
                      <a:r>
                        <a:rPr lang="en-GB" sz="1100">
                          <a:effectLst/>
                          <a:latin typeface="Times New Roman" panose="02020603050405020304" pitchFamily="18" charset="0"/>
                          <a:ea typeface="Calibri" panose="020F0502020204030204" pitchFamily="34" charset="0"/>
                        </a:rPr>
                        <a:t>This document is intended to guide the target audience with a systematic way of preparing technical requirements specification for datasets used in training and testing of machine ML models This document explains the best practices of data quality assurance aimed at minimizing the data error risks during the training and test data preparation phase of machine learning process lifecycle. The training and test data requirement specifications follow the data integrity, data security and data safety norms of the AI data governance lifecycle process.</a:t>
                      </a:r>
                      <a:endParaRPr lang="en-US" sz="1600">
                        <a:effectLst/>
                        <a:latin typeface="Times New Roman" panose="02020603050405020304" pitchFamily="18" charset="0"/>
                        <a:ea typeface="Calibri" panose="020F0502020204030204" pitchFamily="34"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base" hangingPunct="0">
                        <a:spcBef>
                          <a:spcPts val="200"/>
                        </a:spcBef>
                        <a:spcAft>
                          <a:spcPts val="200"/>
                        </a:spcAft>
                      </a:pPr>
                      <a:r>
                        <a:rPr lang="en-GB" sz="1100">
                          <a:effectLst/>
                          <a:latin typeface="Times New Roman" panose="02020603050405020304" pitchFamily="18" charset="0"/>
                          <a:ea typeface="Calibri" panose="020F0502020204030204" pitchFamily="34" charset="0"/>
                        </a:rPr>
                        <a:t>5/20/2020</a:t>
                      </a:r>
                      <a:endParaRPr lang="en-US" sz="1600">
                        <a:effectLst/>
                        <a:latin typeface="Times New Roman" panose="02020603050405020304" pitchFamily="18" charset="0"/>
                        <a:ea typeface="Calibri" panose="020F0502020204030204" pitchFamily="34"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5156097"/>
                  </a:ext>
                </a:extLst>
              </a:tr>
              <a:tr h="679897">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5.5</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Data handling</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This document outlines how data will be handled, once they are accepted. Health data are one of the most valuable and sensitive types of data. Handling this kind of data is often associated with a strict and factual framework defined by data protection laws. There are two major issues that the data handling policy should address: (a) compliance with regulations dealing with the use of personal health data; and (b) non-disclosure of the undisclosed test data held by FG-AI4H for the purpose of model evaluation.</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4/1/2020</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8931063"/>
                  </a:ext>
                </a:extLst>
              </a:tr>
              <a:tr h="407938">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5.6</a:t>
                      </a:r>
                      <a:endParaRPr lang="en-US" sz="120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Data sharing practices</a:t>
                      </a:r>
                      <a:endParaRPr lang="en-US" sz="1200" dirty="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This document aims to provide an overview of the existing best practices for data sharing of health-related data, including the requirement to enable secure data sharing and issues related to data governance. The documents described established solutions and novel approaches based on distributed and federated environments. </a:t>
                      </a:r>
                      <a:endParaRPr lang="en-US" sz="1200" dirty="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5/19/2021</a:t>
                      </a:r>
                      <a:endParaRPr lang="en-US" sz="1200" dirty="0">
                        <a:effectLst/>
                        <a:latin typeface="Times New Roman" panose="02020603050405020304" pitchFamily="18" charset="0"/>
                        <a:ea typeface="Times New Roman" panose="02020603050405020304" pitchFamily="18" charset="0"/>
                      </a:endParaRPr>
                    </a:p>
                  </a:txBody>
                  <a:tcPr marL="61191" marR="611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4448073"/>
                  </a:ext>
                </a:extLst>
              </a:tr>
            </a:tbl>
          </a:graphicData>
        </a:graphic>
      </p:graphicFrame>
      <p:sp>
        <p:nvSpPr>
          <p:cNvPr id="6" name="矩形 5"/>
          <p:cNvSpPr/>
          <p:nvPr/>
        </p:nvSpPr>
        <p:spPr>
          <a:xfrm>
            <a:off x="3258436" y="852116"/>
            <a:ext cx="6100004" cy="338554"/>
          </a:xfrm>
          <a:prstGeom prst="rect">
            <a:avLst/>
          </a:prstGeom>
        </p:spPr>
        <p:txBody>
          <a:bodyPr wrap="none">
            <a:spAutoFit/>
          </a:bodyPr>
          <a:lstStyle/>
          <a:p>
            <a:pPr algn="ctr" hangingPunct="0">
              <a:spcBef>
                <a:spcPts val="1800"/>
              </a:spcBef>
              <a:spcAft>
                <a:spcPts val="600"/>
              </a:spcAft>
              <a:tabLst>
                <a:tab pos="504190" algn="l"/>
                <a:tab pos="756285" algn="l"/>
                <a:tab pos="1008380" algn="l"/>
                <a:tab pos="1260475" algn="l"/>
              </a:tabLst>
            </a:pPr>
            <a:r>
              <a:rPr lang="en-GB" sz="1600" b="1" dirty="0">
                <a:latin typeface="Times New Roman" panose="02020603050405020304" pitchFamily="18" charset="0"/>
                <a:ea typeface="Calibri" panose="020F0502020204030204" pitchFamily="34" charset="0"/>
              </a:rPr>
              <a:t>Table 2 (continued)– Summary of generalized documents (DEL 1-9)</a:t>
            </a:r>
            <a:endParaRPr lang="en-US" sz="1600" b="1"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37809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内容占位符 4"/>
          <p:cNvGraphicFramePr>
            <a:graphicFrameLocks noGrp="1"/>
          </p:cNvGraphicFramePr>
          <p:nvPr>
            <p:ph idx="1"/>
            <p:extLst>
              <p:ext uri="{D42A27DB-BD31-4B8C-83A1-F6EECF244321}">
                <p14:modId xmlns:p14="http://schemas.microsoft.com/office/powerpoint/2010/main" val="3660884910"/>
              </p:ext>
            </p:extLst>
          </p:nvPr>
        </p:nvGraphicFramePr>
        <p:xfrm>
          <a:off x="1064810" y="1021393"/>
          <a:ext cx="10157373" cy="5645819"/>
        </p:xfrm>
        <a:graphic>
          <a:graphicData uri="http://schemas.openxmlformats.org/drawingml/2006/table">
            <a:tbl>
              <a:tblPr firstRow="1" firstCol="1" bandRow="1"/>
              <a:tblGrid>
                <a:gridCol w="531739">
                  <a:extLst>
                    <a:ext uri="{9D8B030D-6E8A-4147-A177-3AD203B41FA5}">
                      <a16:colId xmlns:a16="http://schemas.microsoft.com/office/drawing/2014/main" val="1371560986"/>
                    </a:ext>
                  </a:extLst>
                </a:gridCol>
                <a:gridCol w="1497646">
                  <a:extLst>
                    <a:ext uri="{9D8B030D-6E8A-4147-A177-3AD203B41FA5}">
                      <a16:colId xmlns:a16="http://schemas.microsoft.com/office/drawing/2014/main" val="3397529485"/>
                    </a:ext>
                  </a:extLst>
                </a:gridCol>
                <a:gridCol w="7249889">
                  <a:extLst>
                    <a:ext uri="{9D8B030D-6E8A-4147-A177-3AD203B41FA5}">
                      <a16:colId xmlns:a16="http://schemas.microsoft.com/office/drawing/2014/main" val="2437820425"/>
                    </a:ext>
                  </a:extLst>
                </a:gridCol>
                <a:gridCol w="878099">
                  <a:extLst>
                    <a:ext uri="{9D8B030D-6E8A-4147-A177-3AD203B41FA5}">
                      <a16:colId xmlns:a16="http://schemas.microsoft.com/office/drawing/2014/main" val="2174164668"/>
                    </a:ext>
                  </a:extLst>
                </a:gridCol>
              </a:tblGrid>
              <a:tr h="187903">
                <a:tc gridSpan="2">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b="1" kern="1200" dirty="0">
                          <a:solidFill>
                            <a:schemeClr val="tx1"/>
                          </a:solidFill>
                          <a:effectLst/>
                          <a:latin typeface="Times New Roman" panose="02020603050405020304" pitchFamily="18" charset="0"/>
                          <a:ea typeface="Times New Roman" panose="02020603050405020304" pitchFamily="18" charset="0"/>
                          <a:cs typeface="+mn-cs"/>
                        </a:rPr>
                        <a:t>Deliverable</a:t>
                      </a:r>
                      <a:endParaRPr lang="en-US" sz="1050" b="1" kern="1200" dirty="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US"/>
                    </a:p>
                  </a:txBody>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b="1" kern="1200" dirty="0">
                          <a:solidFill>
                            <a:schemeClr val="tx1"/>
                          </a:solidFill>
                          <a:effectLst/>
                          <a:latin typeface="Times New Roman" panose="02020603050405020304" pitchFamily="18" charset="0"/>
                          <a:ea typeface="Times New Roman" panose="02020603050405020304" pitchFamily="18" charset="0"/>
                          <a:cs typeface="+mn-cs"/>
                        </a:rPr>
                        <a:t>Scope</a:t>
                      </a:r>
                      <a:endParaRPr lang="en-US" sz="1050" b="1" kern="1200" dirty="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b="1" kern="1200" dirty="0">
                          <a:solidFill>
                            <a:schemeClr val="tx1"/>
                          </a:solidFill>
                          <a:effectLst/>
                          <a:latin typeface="Times New Roman" panose="02020603050405020304" pitchFamily="18" charset="0"/>
                          <a:ea typeface="Times New Roman" panose="02020603050405020304" pitchFamily="18" charset="0"/>
                          <a:cs typeface="+mn-cs"/>
                        </a:rPr>
                        <a:t>Last update</a:t>
                      </a:r>
                      <a:endParaRPr lang="en-US" sz="1050" b="1" kern="1200" dirty="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20488353"/>
                  </a:ext>
                </a:extLst>
              </a:tr>
              <a:tr h="497296">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b="1" dirty="0">
                          <a:effectLst/>
                          <a:latin typeface="Times New Roman" panose="02020603050405020304" pitchFamily="18" charset="0"/>
                          <a:ea typeface="Times New Roman" panose="02020603050405020304" pitchFamily="18" charset="0"/>
                        </a:rPr>
                        <a:t>6-AI training best practices specification</a:t>
                      </a:r>
                      <a:endParaRPr lang="en-US" sz="1100" dirty="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dirty="0">
                          <a:effectLst/>
                          <a:latin typeface="Times New Roman" panose="02020603050405020304" pitchFamily="18" charset="0"/>
                          <a:ea typeface="Times New Roman" panose="02020603050405020304" pitchFamily="18" charset="0"/>
                        </a:rPr>
                        <a:t>This document aims to provide best practices for training and documentation so as to facilitate maximum performance and transparency. This document provides a review of the different aspects of AI model training pipeline. The first part discusses the best practices for data pre-processing aspects, while the second part discusses the best practices for AI model training aspects.</a:t>
                      </a:r>
                      <a:endParaRPr lang="en-US" sz="1100" dirty="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1/25/2021</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9774649"/>
                  </a:ext>
                </a:extLst>
              </a:tr>
              <a:tr h="621620">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b="1">
                          <a:effectLst/>
                          <a:latin typeface="Times New Roman" panose="02020603050405020304" pitchFamily="18" charset="0"/>
                          <a:ea typeface="Times New Roman" panose="02020603050405020304" pitchFamily="18" charset="0"/>
                        </a:rPr>
                        <a:t>7-AI for health evaluation considerations</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This introduction with considerations on the evaluation of AI for health sets the scene for the five related documents DEL07.1-5. In this document, an overview of the deliverables DEL7.1-5 is given, preliminary considerations on the evaluation process are being made, characteristics of health AI validation and evaluation that are novel are identified, and the concept of standardized model benchmarking is introduced. Moreover, requirements for a benchmarking platform are considered in detail and best practices for the health AI model assessment are collected from selected sources. </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9/24/2021</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0231244"/>
                  </a:ext>
                </a:extLst>
              </a:tr>
              <a:tr h="62162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7.1</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AI4H evaluation process description</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The AI4H evaluation process description serves as overview of the state of the art of AI evaluation principles and methods and a forward-looking initiator for the evaluation process of AI4H. This process description includes a review of existing evaluation principles and methods, evaluation need and solutions specific for AI4H. It will also look into ethics and risks aspects of AI4H evaluation. Furthermore, based on the fundamentals of AI, the description will gain insights on the direction of how the current evaluation methods evolve towards the concept of REAL AI.</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5/20/2020</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4251491"/>
                  </a:ext>
                </a:extLst>
              </a:tr>
              <a:tr h="37297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7.2</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AI technical test specification</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This document specifies how an AI can and should be tested in silico. Among other aspects, best practices for test procedures known from (but not exclusively) AI challenges will be reviewed in this document. Important testing paradigms that are not exclusively related to AI applications should be mentioned too.</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5/20/2020</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9421431"/>
                  </a:ext>
                </a:extLst>
              </a:tr>
              <a:tr h="62162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7.3</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Data and artificial intelligence assessment methods (DAISAM) reference</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This document provides a summary of how to understand and identify algorithmic bias at different stages of the AI-based product that may have critical implications when the algorithm is applied in a real-world clinical setting. The aim is to train the most accurate model for each group without harming any minority group of patients. Furthermore, methods to mitigate bias according to the problem at hand are provided. These guidelines aim to provide a framework for technologists that build health related AI based products to investigate the presence of algorithmic bias.</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5/21/2020</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8157208"/>
                  </a:ext>
                </a:extLst>
              </a:tr>
              <a:tr h="37297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7.4</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Clinical evaluation of AI for health</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This document is to outline the current best practices, the principles and outstanding issues for further considerations related to clinical evaluation of AI health technologies. It serves as the output document of the WHO/ITU Focus Group on AI for Health (FG-AI4H) Working group on Clinical Evaluation of AI for Health (WG-CE). </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9/24/2021</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9658914"/>
                  </a:ext>
                </a:extLst>
              </a:tr>
              <a:tr h="124324">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b="1">
                          <a:effectLst/>
                          <a:latin typeface="Times New Roman" panose="02020603050405020304" pitchFamily="18" charset="0"/>
                          <a:ea typeface="Times New Roman" panose="02020603050405020304" pitchFamily="18" charset="0"/>
                        </a:rPr>
                        <a:t>8-AI4H scale-up and adoption</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zh-CN" sz="1050">
                          <a:effectLst/>
                          <a:latin typeface="Times New Roman" panose="02020603050405020304" pitchFamily="18" charset="0"/>
                          <a:ea typeface="等线" panose="02010600030101010101" pitchFamily="2" charset="-122"/>
                        </a:rPr>
                        <a:t>——</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287373"/>
                  </a:ext>
                </a:extLst>
              </a:tr>
              <a:tr h="372972">
                <a:tc gridSpan="2">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b="1">
                          <a:effectLst/>
                          <a:latin typeface="Times New Roman" panose="02020603050405020304" pitchFamily="18" charset="0"/>
                          <a:ea typeface="Times New Roman" panose="02020603050405020304" pitchFamily="18" charset="0"/>
                        </a:rPr>
                        <a:t>9-AI4H applications and platforms</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This document contains a discussion on development of AI tool for Health using Mobile Applications &amp; Cloud-based AI applications. This document describes type of mobile applications and the development of App based system for disease surveillance in the health sector. </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5/20/2020</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1060003"/>
                  </a:ext>
                </a:extLst>
              </a:tr>
              <a:tr h="37297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9.1</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Mobile applications</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00"/>
                        </a:spcBef>
                        <a:spcAft>
                          <a:spcPts val="200"/>
                        </a:spcAft>
                      </a:pPr>
                      <a:r>
                        <a:rPr lang="en-GB" sz="1050">
                          <a:effectLst/>
                          <a:latin typeface="Times New Roman" panose="02020603050405020304" pitchFamily="18" charset="0"/>
                          <a:ea typeface="Calibri" panose="020F0502020204030204" pitchFamily="34" charset="0"/>
                        </a:rPr>
                        <a:t>This document contains a draft set of rules for development of AI tool for Health using Mobile Applications, their testing and benchmarking. It is to prepare the rules for development of AI tool for Health using Mobile Applications, and discuss the regulatory/ethical rules for Mobile Apps with AI for Healthcare.</a:t>
                      </a:r>
                      <a:endParaRPr lang="en-US" sz="1200">
                        <a:effectLst/>
                        <a:latin typeface="Times New Roman" panose="02020603050405020304" pitchFamily="18" charset="0"/>
                        <a:ea typeface="Calibri" panose="020F0502020204030204" pitchFamily="34"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00"/>
                        </a:spcBef>
                        <a:spcAft>
                          <a:spcPts val="200"/>
                        </a:spcAft>
                      </a:pPr>
                      <a:r>
                        <a:rPr lang="en-GB" sz="1050">
                          <a:effectLst/>
                          <a:latin typeface="Times New Roman" panose="02020603050405020304" pitchFamily="18" charset="0"/>
                          <a:ea typeface="Calibri" panose="020F0502020204030204" pitchFamily="34" charset="0"/>
                        </a:rPr>
                        <a:t>5/21/2021</a:t>
                      </a:r>
                      <a:endParaRPr lang="en-US" sz="1200">
                        <a:effectLst/>
                        <a:latin typeface="Times New Roman" panose="02020603050405020304" pitchFamily="18" charset="0"/>
                        <a:ea typeface="Calibri" panose="020F0502020204030204" pitchFamily="34"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8260140"/>
                  </a:ext>
                </a:extLst>
              </a:tr>
              <a:tr h="37297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9.2</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50">
                          <a:effectLst/>
                          <a:latin typeface="Times New Roman" panose="02020603050405020304" pitchFamily="18" charset="0"/>
                          <a:ea typeface="Times New Roman" panose="02020603050405020304" pitchFamily="18" charset="0"/>
                        </a:rPr>
                        <a:t>Cloud-based AI applications</a:t>
                      </a:r>
                      <a:endParaRPr lang="en-US" sz="1100">
                        <a:effectLst/>
                        <a:latin typeface="Times New Roman" panose="02020603050405020304" pitchFamily="18" charset="0"/>
                        <a:ea typeface="Times New Roman" panose="02020603050405020304" pitchFamily="18"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00"/>
                        </a:spcBef>
                        <a:spcAft>
                          <a:spcPts val="200"/>
                        </a:spcAft>
                      </a:pPr>
                      <a:r>
                        <a:rPr lang="en-GB" sz="1050">
                          <a:effectLst/>
                          <a:latin typeface="Times New Roman" panose="02020603050405020304" pitchFamily="18" charset="0"/>
                          <a:ea typeface="Calibri" panose="020F0502020204030204" pitchFamily="34" charset="0"/>
                        </a:rPr>
                        <a:t>This document contains a draft set of rules for development of Cloud-based AI applications, their testing and benchmarking. It is to discuss on technology, security and legal issues related to cloud-based AI tools, and to provide a forum for open communication among various stakeholders.</a:t>
                      </a:r>
                      <a:endParaRPr lang="en-US" sz="1200">
                        <a:effectLst/>
                        <a:latin typeface="Times New Roman" panose="02020603050405020304" pitchFamily="18" charset="0"/>
                        <a:ea typeface="Calibri" panose="020F0502020204030204" pitchFamily="34"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200"/>
                        </a:spcBef>
                        <a:spcAft>
                          <a:spcPts val="200"/>
                        </a:spcAft>
                      </a:pPr>
                      <a:r>
                        <a:rPr lang="en-GB" sz="1050" dirty="0">
                          <a:effectLst/>
                          <a:latin typeface="Times New Roman" panose="02020603050405020304" pitchFamily="18" charset="0"/>
                          <a:ea typeface="Calibri" panose="020F0502020204030204" pitchFamily="34" charset="0"/>
                        </a:rPr>
                        <a:t>5/21/2020</a:t>
                      </a:r>
                      <a:endParaRPr lang="en-US" sz="1200" dirty="0">
                        <a:effectLst/>
                        <a:latin typeface="Times New Roman" panose="02020603050405020304" pitchFamily="18" charset="0"/>
                        <a:ea typeface="Calibri" panose="020F0502020204030204" pitchFamily="34" charset="0"/>
                      </a:endParaRPr>
                    </a:p>
                  </a:txBody>
                  <a:tcPr marL="55946" marR="559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1853136"/>
                  </a:ext>
                </a:extLst>
              </a:tr>
            </a:tbl>
          </a:graphicData>
        </a:graphic>
      </p:graphicFrame>
      <p:sp>
        <p:nvSpPr>
          <p:cNvPr id="6" name="矩形 5"/>
          <p:cNvSpPr/>
          <p:nvPr/>
        </p:nvSpPr>
        <p:spPr>
          <a:xfrm>
            <a:off x="3286145" y="611971"/>
            <a:ext cx="6100004" cy="338554"/>
          </a:xfrm>
          <a:prstGeom prst="rect">
            <a:avLst/>
          </a:prstGeom>
        </p:spPr>
        <p:txBody>
          <a:bodyPr wrap="none">
            <a:spAutoFit/>
          </a:bodyPr>
          <a:lstStyle/>
          <a:p>
            <a:pPr algn="ctr" hangingPunct="0">
              <a:spcBef>
                <a:spcPts val="1800"/>
              </a:spcBef>
              <a:spcAft>
                <a:spcPts val="600"/>
              </a:spcAft>
              <a:tabLst>
                <a:tab pos="504190" algn="l"/>
                <a:tab pos="756285" algn="l"/>
                <a:tab pos="1008380" algn="l"/>
                <a:tab pos="1260475" algn="l"/>
              </a:tabLst>
            </a:pPr>
            <a:r>
              <a:rPr lang="en-GB" sz="1600" b="1" dirty="0">
                <a:latin typeface="Times New Roman" panose="02020603050405020304" pitchFamily="18" charset="0"/>
                <a:ea typeface="Calibri" panose="020F0502020204030204" pitchFamily="34" charset="0"/>
              </a:rPr>
              <a:t>Table 2 (continued)– Summary of generalized documents (DEL 1-9)</a:t>
            </a:r>
            <a:endParaRPr lang="en-US" sz="1600" b="1"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397360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p:txBody>
          <a:bodyPr/>
          <a:lstStyle/>
          <a:p>
            <a:r>
              <a:rPr lang="en-GB" b="1" dirty="0"/>
              <a:t>Summary of Topic Groups </a:t>
            </a:r>
            <a:endParaRPr lang="en-US" dirty="0"/>
          </a:p>
        </p:txBody>
      </p:sp>
      <p:sp>
        <p:nvSpPr>
          <p:cNvPr id="5" name="内容占位符 2"/>
          <p:cNvSpPr>
            <a:spLocks noGrp="1"/>
          </p:cNvSpPr>
          <p:nvPr>
            <p:ph idx="1"/>
          </p:nvPr>
        </p:nvSpPr>
        <p:spPr>
          <a:xfrm>
            <a:off x="838200" y="2019589"/>
            <a:ext cx="5664200" cy="4351338"/>
          </a:xfrm>
        </p:spPr>
        <p:txBody>
          <a:bodyPr>
            <a:normAutofit/>
          </a:bodyPr>
          <a:lstStyle/>
          <a:p>
            <a:r>
              <a:rPr lang="en-GB" sz="2000" dirty="0"/>
              <a:t>To provide a quick overview of the specific health domains with corresponding AI/ML tasks considered in FG-AI4H, a summary table of all Topic Description Documents (TDD) is given below. </a:t>
            </a:r>
          </a:p>
          <a:p>
            <a:r>
              <a:rPr lang="en-GB" sz="2000" dirty="0"/>
              <a:t>Key messages includes health domain, task classification, gold standard, input data type, testing/training dataset, data annotation, algorithm, evaluation, etc. </a:t>
            </a:r>
          </a:p>
          <a:p>
            <a:r>
              <a:rPr lang="en-GB" sz="2000" dirty="0"/>
              <a:t>These information listed below were obtained from 7 responses of a questionnaire to all TG drivers (</a:t>
            </a:r>
            <a:r>
              <a:rPr lang="en-GB" sz="2000" u="sng" dirty="0">
                <a:hlinkClick r:id="rId2"/>
              </a:rPr>
              <a:t>https://forms.gle/3fYrm3SZSrNQu3eeA</a:t>
            </a:r>
            <a:r>
              <a:rPr lang="en-GB" sz="2000" dirty="0"/>
              <a:t>), the remaining blank will be filled through a comprehensive review of all TDDs.</a:t>
            </a:r>
            <a:endParaRPr lang="en-US" sz="2000" dirty="0"/>
          </a:p>
          <a:p>
            <a:endParaRPr lang="en-US" sz="1800" dirty="0"/>
          </a:p>
        </p:txBody>
      </p:sp>
      <p:pic>
        <p:nvPicPr>
          <p:cNvPr id="6" name="图片 5"/>
          <p:cNvPicPr>
            <a:picLocks noChangeAspect="1"/>
          </p:cNvPicPr>
          <p:nvPr/>
        </p:nvPicPr>
        <p:blipFill rotWithShape="1">
          <a:blip r:embed="rId3">
            <a:duotone>
              <a:schemeClr val="bg2">
                <a:shade val="45000"/>
                <a:satMod val="135000"/>
              </a:schemeClr>
              <a:prstClr val="white"/>
            </a:duotone>
          </a:blip>
          <a:srcRect l="42056" t="33960"/>
          <a:stretch/>
        </p:blipFill>
        <p:spPr>
          <a:xfrm>
            <a:off x="7042667" y="2888735"/>
            <a:ext cx="3907559" cy="3126292"/>
          </a:xfrm>
          <a:prstGeom prst="rect">
            <a:avLst/>
          </a:prstGeom>
        </p:spPr>
      </p:pic>
      <p:sp>
        <p:nvSpPr>
          <p:cNvPr id="7" name="矩形 6"/>
          <p:cNvSpPr/>
          <p:nvPr/>
        </p:nvSpPr>
        <p:spPr>
          <a:xfrm>
            <a:off x="7310640" y="2209861"/>
            <a:ext cx="3639586" cy="369332"/>
          </a:xfrm>
          <a:prstGeom prst="rect">
            <a:avLst/>
          </a:prstGeom>
        </p:spPr>
        <p:txBody>
          <a:bodyPr wrap="none">
            <a:spAutoFit/>
          </a:bodyPr>
          <a:lstStyle/>
          <a:p>
            <a:r>
              <a:rPr lang="en-GB" b="1" dirty="0"/>
              <a:t>Generalized specifications (DEL 1-9) </a:t>
            </a:r>
            <a:endParaRPr lang="en-US" b="1" dirty="0"/>
          </a:p>
        </p:txBody>
      </p:sp>
      <p:sp>
        <p:nvSpPr>
          <p:cNvPr id="8" name="矩形 7"/>
          <p:cNvSpPr/>
          <p:nvPr/>
        </p:nvSpPr>
        <p:spPr>
          <a:xfrm>
            <a:off x="11084213" y="3057999"/>
            <a:ext cx="461665" cy="2957028"/>
          </a:xfrm>
          <a:prstGeom prst="rect">
            <a:avLst/>
          </a:prstGeom>
        </p:spPr>
        <p:txBody>
          <a:bodyPr vert="eaVert" wrap="none">
            <a:spAutoFit/>
          </a:bodyPr>
          <a:lstStyle/>
          <a:p>
            <a:r>
              <a:rPr lang="en-GB" b="1" dirty="0">
                <a:solidFill>
                  <a:schemeClr val="accent1"/>
                </a:solidFill>
              </a:rPr>
              <a:t>Topic groups (DEL 10.1-10.24) </a:t>
            </a:r>
            <a:endParaRPr lang="en-US" b="1" dirty="0">
              <a:solidFill>
                <a:schemeClr val="accent1"/>
              </a:solidFill>
            </a:endParaRPr>
          </a:p>
        </p:txBody>
      </p:sp>
      <p:sp>
        <p:nvSpPr>
          <p:cNvPr id="2" name="矩形 1"/>
          <p:cNvSpPr/>
          <p:nvPr/>
        </p:nvSpPr>
        <p:spPr>
          <a:xfrm>
            <a:off x="7098376" y="3177309"/>
            <a:ext cx="3629891" cy="36945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矩形 12"/>
          <p:cNvSpPr/>
          <p:nvPr/>
        </p:nvSpPr>
        <p:spPr>
          <a:xfrm>
            <a:off x="7098376" y="3699286"/>
            <a:ext cx="3629891" cy="36945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矩形 13"/>
          <p:cNvSpPr/>
          <p:nvPr/>
        </p:nvSpPr>
        <p:spPr>
          <a:xfrm>
            <a:off x="7098376" y="4276097"/>
            <a:ext cx="3629891" cy="36945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矩形 14"/>
          <p:cNvSpPr/>
          <p:nvPr/>
        </p:nvSpPr>
        <p:spPr>
          <a:xfrm>
            <a:off x="7098376" y="4785344"/>
            <a:ext cx="3629891" cy="36945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0647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491227" y="593497"/>
            <a:ext cx="4895507" cy="338554"/>
          </a:xfrm>
          <a:prstGeom prst="rect">
            <a:avLst/>
          </a:prstGeom>
        </p:spPr>
        <p:txBody>
          <a:bodyPr wrap="none">
            <a:spAutoFit/>
          </a:bodyPr>
          <a:lstStyle/>
          <a:p>
            <a:pPr algn="ctr" hangingPunct="0">
              <a:spcBef>
                <a:spcPts val="1800"/>
              </a:spcBef>
              <a:spcAft>
                <a:spcPts val="600"/>
              </a:spcAft>
              <a:tabLst>
                <a:tab pos="504190" algn="l"/>
                <a:tab pos="756285" algn="l"/>
                <a:tab pos="1008380" algn="l"/>
                <a:tab pos="1260475" algn="l"/>
              </a:tabLst>
            </a:pPr>
            <a:r>
              <a:rPr lang="en-GB" sz="1600" b="1" dirty="0">
                <a:latin typeface="Times New Roman" panose="02020603050405020304" pitchFamily="18" charset="0"/>
                <a:ea typeface="Calibri" panose="020F0502020204030204" pitchFamily="34" charset="0"/>
              </a:rPr>
              <a:t>Table 3 – Summary of Topic Groups (DEL 10.1-10.24)</a:t>
            </a:r>
            <a:endParaRPr lang="en-US" sz="1600" b="1" dirty="0">
              <a:latin typeface="Times New Roman" panose="02020603050405020304" pitchFamily="18" charset="0"/>
              <a:ea typeface="Calibri" panose="020F0502020204030204" pitchFamily="34"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436567231"/>
              </p:ext>
            </p:extLst>
          </p:nvPr>
        </p:nvGraphicFramePr>
        <p:xfrm>
          <a:off x="792715" y="1077484"/>
          <a:ext cx="10955940" cy="4938666"/>
        </p:xfrm>
        <a:graphic>
          <a:graphicData uri="http://schemas.openxmlformats.org/drawingml/2006/table">
            <a:tbl>
              <a:tblPr firstRow="1" firstCol="1" bandRow="1"/>
              <a:tblGrid>
                <a:gridCol w="916013">
                  <a:extLst>
                    <a:ext uri="{9D8B030D-6E8A-4147-A177-3AD203B41FA5}">
                      <a16:colId xmlns:a16="http://schemas.microsoft.com/office/drawing/2014/main" val="4148640475"/>
                    </a:ext>
                  </a:extLst>
                </a:gridCol>
                <a:gridCol w="1703558">
                  <a:extLst>
                    <a:ext uri="{9D8B030D-6E8A-4147-A177-3AD203B41FA5}">
                      <a16:colId xmlns:a16="http://schemas.microsoft.com/office/drawing/2014/main" val="457560201"/>
                    </a:ext>
                  </a:extLst>
                </a:gridCol>
                <a:gridCol w="1191125">
                  <a:extLst>
                    <a:ext uri="{9D8B030D-6E8A-4147-A177-3AD203B41FA5}">
                      <a16:colId xmlns:a16="http://schemas.microsoft.com/office/drawing/2014/main" val="3152368623"/>
                    </a:ext>
                  </a:extLst>
                </a:gridCol>
                <a:gridCol w="1190372">
                  <a:extLst>
                    <a:ext uri="{9D8B030D-6E8A-4147-A177-3AD203B41FA5}">
                      <a16:colId xmlns:a16="http://schemas.microsoft.com/office/drawing/2014/main" val="3455955912"/>
                    </a:ext>
                  </a:extLst>
                </a:gridCol>
                <a:gridCol w="1191125">
                  <a:extLst>
                    <a:ext uri="{9D8B030D-6E8A-4147-A177-3AD203B41FA5}">
                      <a16:colId xmlns:a16="http://schemas.microsoft.com/office/drawing/2014/main" val="2275261747"/>
                    </a:ext>
                  </a:extLst>
                </a:gridCol>
                <a:gridCol w="1191125">
                  <a:extLst>
                    <a:ext uri="{9D8B030D-6E8A-4147-A177-3AD203B41FA5}">
                      <a16:colId xmlns:a16="http://schemas.microsoft.com/office/drawing/2014/main" val="895800180"/>
                    </a:ext>
                  </a:extLst>
                </a:gridCol>
                <a:gridCol w="1190372">
                  <a:extLst>
                    <a:ext uri="{9D8B030D-6E8A-4147-A177-3AD203B41FA5}">
                      <a16:colId xmlns:a16="http://schemas.microsoft.com/office/drawing/2014/main" val="2366418811"/>
                    </a:ext>
                  </a:extLst>
                </a:gridCol>
                <a:gridCol w="1191125">
                  <a:extLst>
                    <a:ext uri="{9D8B030D-6E8A-4147-A177-3AD203B41FA5}">
                      <a16:colId xmlns:a16="http://schemas.microsoft.com/office/drawing/2014/main" val="2586794825"/>
                    </a:ext>
                  </a:extLst>
                </a:gridCol>
                <a:gridCol w="1191125">
                  <a:extLst>
                    <a:ext uri="{9D8B030D-6E8A-4147-A177-3AD203B41FA5}">
                      <a16:colId xmlns:a16="http://schemas.microsoft.com/office/drawing/2014/main" val="2843211903"/>
                    </a:ext>
                  </a:extLst>
                </a:gridCol>
              </a:tblGrid>
              <a:tr h="449186">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Topic Groups (Examples)</a:t>
                      </a:r>
                      <a:endParaRPr lang="en-US" sz="1000" b="1">
                        <a:effectLst/>
                        <a:latin typeface="Times New Roman" panose="02020603050405020304" pitchFamily="18" charset="0"/>
                        <a:ea typeface="Times New Roman" panose="02020603050405020304" pitchFamily="18" charset="0"/>
                      </a:endParaRPr>
                    </a:p>
                  </a:txBody>
                  <a:tcPr marL="65053" marR="6505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Domain (Cardiovascular/ Dermatology/ Histopathology/‌etc.)</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Task (Classification/ detection/ segmentation/ prediction/‌etc.)</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latin typeface="Times New Roman" panose="02020603050405020304" pitchFamily="18" charset="0"/>
                          <a:ea typeface="Times New Roman" panose="02020603050405020304" pitchFamily="18" charset="0"/>
                        </a:rPr>
                        <a:t>Gold Standard (state-of-the-art task intervention method)</a:t>
                      </a:r>
                      <a:endParaRPr lang="en-US" sz="1000" b="1" dirty="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Input data type (Text/ Image/ video/ audio/ numerical/‌etc.)</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Testing/ Training dataset (Public dataset/ Collected by myself/‌etc.)</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Data annotation (Procedure/ annotator number/ tool/‌etc.)</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Algorithm (specific model used in this TG)</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Evaluation (Metrics used in this TG)</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9871736"/>
                  </a:ext>
                </a:extLst>
              </a:tr>
              <a:tr h="34715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TG</a:t>
                      </a:r>
                      <a:r>
                        <a:rPr lang="en-GB" sz="1000" dirty="0">
                          <a:effectLst/>
                          <a:latin typeface="Times New Roman" panose="02020603050405020304" pitchFamily="18" charset="0"/>
                          <a:ea typeface="等线" panose="02010600030101010101" pitchFamily="2" charset="-122"/>
                        </a:rPr>
                        <a:t>-</a:t>
                      </a:r>
                      <a:r>
                        <a:rPr lang="en-GB" sz="1000" dirty="0">
                          <a:effectLst/>
                          <a:latin typeface="Times New Roman" panose="02020603050405020304" pitchFamily="18" charset="0"/>
                          <a:ea typeface="Times New Roman" panose="02020603050405020304" pitchFamily="18" charset="0"/>
                        </a:rPr>
                        <a:t>Bacteria</a:t>
                      </a:r>
                      <a:endParaRPr lang="en-US" sz="1000" dirty="0">
                        <a:effectLst/>
                        <a:latin typeface="Times New Roman" panose="02020603050405020304" pitchFamily="18" charset="0"/>
                        <a:ea typeface="Times New Roman" panose="02020603050405020304" pitchFamily="18" charset="0"/>
                      </a:endParaRPr>
                    </a:p>
                  </a:txBody>
                  <a:tcPr marL="65053" marR="6505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Diagnoses of bacterial infection and anti-microbial</a:t>
                      </a:r>
                      <a:br>
                        <a:rPr lang="en-GB" sz="900">
                          <a:effectLst/>
                          <a:latin typeface="Times New Roman" panose="02020603050405020304" pitchFamily="18" charset="0"/>
                          <a:ea typeface="Times New Roman" panose="02020603050405020304" pitchFamily="18" charset="0"/>
                        </a:rPr>
                      </a:br>
                      <a:r>
                        <a:rPr lang="en-GB" sz="900">
                          <a:effectLst/>
                          <a:latin typeface="Times New Roman" panose="02020603050405020304" pitchFamily="18" charset="0"/>
                          <a:ea typeface="Times New Roman" panose="02020603050405020304" pitchFamily="18" charset="0"/>
                        </a:rPr>
                        <a:t>resistance</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7770925"/>
                  </a:ext>
                </a:extLst>
              </a:tr>
              <a:tr h="67377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TG-Cardio</a:t>
                      </a:r>
                      <a:endParaRPr lang="en-US" sz="1000">
                        <a:effectLst/>
                        <a:latin typeface="Times New Roman" panose="02020603050405020304" pitchFamily="18" charset="0"/>
                        <a:ea typeface="Times New Roman" panose="02020603050405020304" pitchFamily="18" charset="0"/>
                      </a:endParaRPr>
                    </a:p>
                  </a:txBody>
                  <a:tcPr marL="65053" marR="6505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cardiovascular disease</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prediction</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Quantitative &amp; qualitative data (structured)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De-identified retrospective secondary data from healthcare/EMR &amp; research data repositories</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Structured data are used, thus simple R programming is used to recode structured data to required standardized labels.</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0734460"/>
                  </a:ext>
                </a:extLst>
              </a:tr>
              <a:tr h="449186">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TG-Dental</a:t>
                      </a:r>
                      <a:endParaRPr lang="en-US" sz="1000">
                        <a:effectLst/>
                        <a:latin typeface="Times New Roman" panose="02020603050405020304" pitchFamily="18" charset="0"/>
                        <a:ea typeface="Times New Roman" panose="02020603050405020304" pitchFamily="18" charset="0"/>
                      </a:endParaRPr>
                    </a:p>
                  </a:txBody>
                  <a:tcPr marL="65053" marR="6505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Dental diagnostics and digital dentistry</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Classification/ detection/ segmentation/ prediction</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Histology, Cross-image validation, human annotations</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2D Image, 3D Image, Video, Text</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Self-built</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Custom made tool</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7910210"/>
                  </a:ext>
                </a:extLst>
              </a:tr>
              <a:tr h="12477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TG-Derma</a:t>
                      </a:r>
                      <a:endParaRPr lang="en-US" sz="1000">
                        <a:effectLst/>
                        <a:latin typeface="Times New Roman" panose="02020603050405020304" pitchFamily="18" charset="0"/>
                        <a:ea typeface="Times New Roman" panose="02020603050405020304" pitchFamily="18" charset="0"/>
                      </a:endParaRPr>
                    </a:p>
                  </a:txBody>
                  <a:tcPr marL="65053" marR="6505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Dermatology</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2150812"/>
                  </a:ext>
                </a:extLst>
              </a:tr>
              <a:tr h="26036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TG-Diabetes</a:t>
                      </a:r>
                      <a:endParaRPr lang="en-US" sz="1000">
                        <a:effectLst/>
                        <a:latin typeface="Times New Roman" panose="02020603050405020304" pitchFamily="18" charset="0"/>
                        <a:ea typeface="Times New Roman" panose="02020603050405020304" pitchFamily="18" charset="0"/>
                      </a:endParaRPr>
                    </a:p>
                  </a:txBody>
                  <a:tcPr marL="65053" marR="6505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Primary and secondary diabetes prediction</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latin typeface="Times New Roman" panose="02020603050405020304" pitchFamily="18" charset="0"/>
                          <a:ea typeface="Times New Roman" panose="02020603050405020304" pitchFamily="18" charset="0"/>
                        </a:rPr>
                        <a:t>TBD</a:t>
                      </a:r>
                      <a:endParaRPr lang="en-US" sz="1000" dirty="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latin typeface="Times New Roman" panose="02020603050405020304" pitchFamily="18" charset="0"/>
                          <a:ea typeface="Times New Roman" panose="02020603050405020304" pitchFamily="18" charset="0"/>
                        </a:rPr>
                        <a:t>TBD</a:t>
                      </a:r>
                      <a:endParaRPr lang="en-US" sz="1000" dirty="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a:effectLst/>
                          <a:latin typeface="Times New Roman" panose="02020603050405020304" pitchFamily="18" charset="0"/>
                          <a:ea typeface="Times New Roman" panose="02020603050405020304" pitchFamily="18" charset="0"/>
                        </a:rPr>
                        <a:t>TBD</a:t>
                      </a:r>
                      <a:endParaRPr lang="en-US" sz="100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latin typeface="Times New Roman" panose="02020603050405020304" pitchFamily="18" charset="0"/>
                          <a:ea typeface="Times New Roman" panose="02020603050405020304" pitchFamily="18" charset="0"/>
                        </a:rPr>
                        <a:t>TBD</a:t>
                      </a:r>
                      <a:endParaRPr lang="en-US" sz="1000" dirty="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1441123"/>
                  </a:ext>
                </a:extLst>
              </a:tr>
              <a:tr h="41175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TG</a:t>
                      </a:r>
                      <a:r>
                        <a:rPr lang="en-GB" sz="1100" dirty="0">
                          <a:effectLst/>
                          <a:latin typeface="Times New Roman" panose="02020603050405020304" pitchFamily="18" charset="0"/>
                          <a:ea typeface="等线" panose="02010600030101010101" pitchFamily="2" charset="-122"/>
                        </a:rPr>
                        <a:t>-</a:t>
                      </a:r>
                      <a:r>
                        <a:rPr lang="en-GB" sz="1100" dirty="0" err="1">
                          <a:effectLst/>
                          <a:latin typeface="Times New Roman" panose="02020603050405020304" pitchFamily="18" charset="0"/>
                          <a:ea typeface="Times New Roman" panose="02020603050405020304" pitchFamily="18" charset="0"/>
                        </a:rPr>
                        <a:t>DiagnosticCT</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Volumetric chest computed tomography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521183"/>
                  </a:ext>
                </a:extLst>
              </a:tr>
              <a:tr h="37432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TG-Endoscopy</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Endoscopy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Classification/ detection/ segmentation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kern="1200">
                          <a:solidFill>
                            <a:schemeClr val="tx1"/>
                          </a:solidFill>
                          <a:effectLst/>
                          <a:latin typeface="Times New Roman" panose="02020603050405020304" pitchFamily="18" charset="0"/>
                          <a:ea typeface="Times New Roman" panose="02020603050405020304" pitchFamily="18" charset="0"/>
                          <a:cs typeface="+mn-cs"/>
                        </a:rPr>
                        <a:t>Pathological report, Cross annotation by doctors </a:t>
                      </a:r>
                      <a:endParaRPr lang="en-US" sz="1000" kern="120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kern="1200">
                          <a:solidFill>
                            <a:schemeClr val="tx1"/>
                          </a:solidFill>
                          <a:effectLst/>
                          <a:latin typeface="Times New Roman" panose="02020603050405020304" pitchFamily="18" charset="0"/>
                          <a:ea typeface="Times New Roman" panose="02020603050405020304" pitchFamily="18" charset="0"/>
                          <a:cs typeface="+mn-cs"/>
                        </a:rPr>
                        <a:t>2D Image, Video</a:t>
                      </a:r>
                      <a:endParaRPr lang="en-US" sz="1000" kern="120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kern="1200">
                          <a:solidFill>
                            <a:schemeClr val="tx1"/>
                          </a:solidFill>
                          <a:effectLst/>
                          <a:latin typeface="Times New Roman" panose="02020603050405020304" pitchFamily="18" charset="0"/>
                          <a:ea typeface="Times New Roman" panose="02020603050405020304" pitchFamily="18" charset="0"/>
                          <a:cs typeface="+mn-cs"/>
                        </a:rPr>
                        <a:t>Public dataset</a:t>
                      </a:r>
                      <a:r>
                        <a:rPr lang="zh-CN" sz="1000" kern="1200">
                          <a:solidFill>
                            <a:schemeClr val="tx1"/>
                          </a:solidFill>
                          <a:effectLst/>
                          <a:latin typeface="Times New Roman" panose="02020603050405020304" pitchFamily="18" charset="0"/>
                          <a:ea typeface="Times New Roman" panose="02020603050405020304" pitchFamily="18" charset="0"/>
                          <a:cs typeface="+mn-cs"/>
                        </a:rPr>
                        <a:t>， </a:t>
                      </a:r>
                      <a:r>
                        <a:rPr lang="en-GB" sz="1000" kern="1200">
                          <a:solidFill>
                            <a:schemeClr val="tx1"/>
                          </a:solidFill>
                          <a:effectLst/>
                          <a:latin typeface="Times New Roman" panose="02020603050405020304" pitchFamily="18" charset="0"/>
                          <a:ea typeface="Times New Roman" panose="02020603050405020304" pitchFamily="18" charset="0"/>
                          <a:cs typeface="+mn-cs"/>
                        </a:rPr>
                        <a:t>self-built</a:t>
                      </a:r>
                      <a:endParaRPr lang="en-US" sz="1000" kern="120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kern="1200" dirty="0">
                          <a:solidFill>
                            <a:schemeClr val="tx1"/>
                          </a:solidFill>
                          <a:effectLst/>
                          <a:latin typeface="Times New Roman" panose="02020603050405020304" pitchFamily="18" charset="0"/>
                          <a:ea typeface="Times New Roman" panose="02020603050405020304" pitchFamily="18" charset="0"/>
                          <a:cs typeface="+mn-cs"/>
                        </a:rPr>
                        <a:t>Cross annotation, Self-built annotation tool </a:t>
                      </a:r>
                      <a:endParaRPr lang="en-US" sz="1000" kern="1200" dirty="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kern="1200">
                          <a:solidFill>
                            <a:schemeClr val="tx1"/>
                          </a:solidFill>
                          <a:effectLst/>
                          <a:latin typeface="Times New Roman" panose="02020603050405020304" pitchFamily="18" charset="0"/>
                          <a:ea typeface="Times New Roman" panose="02020603050405020304" pitchFamily="18" charset="0"/>
                          <a:cs typeface="+mn-cs"/>
                        </a:rPr>
                        <a:t>TBD</a:t>
                      </a:r>
                      <a:endParaRPr lang="en-US" sz="1000" kern="120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9142016"/>
                  </a:ext>
                </a:extLst>
              </a:tr>
              <a:tr h="28929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TG</a:t>
                      </a:r>
                      <a:r>
                        <a:rPr lang="en-GB" sz="1100">
                          <a:effectLst/>
                          <a:latin typeface="Times New Roman" panose="02020603050405020304" pitchFamily="18" charset="0"/>
                          <a:ea typeface="等线" panose="02010600030101010101" pitchFamily="2" charset="-122"/>
                        </a:rPr>
                        <a:t>-</a:t>
                      </a:r>
                      <a:r>
                        <a:rPr lang="en-GB" sz="1100">
                          <a:effectLst/>
                          <a:latin typeface="Times New Roman" panose="02020603050405020304" pitchFamily="18" charset="0"/>
                          <a:ea typeface="Times New Roman" panose="02020603050405020304" pitchFamily="18" charset="0"/>
                        </a:rPr>
                        <a:t>FakeMed</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AI-based detection of falsified medicine</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Classification/ detection/ prediction</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kern="1200" dirty="0">
                          <a:solidFill>
                            <a:schemeClr val="tx1"/>
                          </a:solidFill>
                          <a:effectLst/>
                          <a:latin typeface="Times New Roman" panose="02020603050405020304" pitchFamily="18" charset="0"/>
                          <a:ea typeface="Times New Roman" panose="02020603050405020304" pitchFamily="18" charset="0"/>
                          <a:cs typeface="+mn-cs"/>
                        </a:rPr>
                        <a:t> TBD</a:t>
                      </a:r>
                      <a:endParaRPr lang="en-US" sz="1000" kern="1200" dirty="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kern="1200">
                          <a:solidFill>
                            <a:schemeClr val="tx1"/>
                          </a:solidFill>
                          <a:effectLst/>
                          <a:latin typeface="Times New Roman" panose="02020603050405020304" pitchFamily="18" charset="0"/>
                          <a:ea typeface="Times New Roman" panose="02020603050405020304" pitchFamily="18" charset="0"/>
                          <a:cs typeface="+mn-cs"/>
                        </a:rPr>
                        <a:t>2D Image, Text</a:t>
                      </a:r>
                      <a:endParaRPr lang="en-US" sz="1000" kern="120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kern="1200">
                          <a:solidFill>
                            <a:schemeClr val="tx1"/>
                          </a:solidFill>
                          <a:effectLst/>
                          <a:latin typeface="Times New Roman" panose="02020603050405020304" pitchFamily="18" charset="0"/>
                          <a:ea typeface="Times New Roman" panose="02020603050405020304" pitchFamily="18" charset="0"/>
                          <a:cs typeface="+mn-cs"/>
                        </a:rPr>
                        <a:t>Self-built</a:t>
                      </a:r>
                      <a:endParaRPr lang="en-US" sz="1000" kern="120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kern="1200" dirty="0">
                          <a:solidFill>
                            <a:schemeClr val="tx1"/>
                          </a:solidFill>
                          <a:effectLst/>
                          <a:latin typeface="Times New Roman" panose="02020603050405020304" pitchFamily="18" charset="0"/>
                          <a:ea typeface="Times New Roman" panose="02020603050405020304" pitchFamily="18" charset="0"/>
                          <a:cs typeface="+mn-cs"/>
                        </a:rPr>
                        <a:t> TBD</a:t>
                      </a:r>
                      <a:endParaRPr lang="en-US" sz="1000" kern="1200" dirty="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kern="1200" dirty="0">
                          <a:solidFill>
                            <a:schemeClr val="tx1"/>
                          </a:solidFill>
                          <a:effectLst/>
                          <a:latin typeface="Times New Roman" panose="02020603050405020304" pitchFamily="18" charset="0"/>
                          <a:ea typeface="Times New Roman" panose="02020603050405020304" pitchFamily="18" charset="0"/>
                          <a:cs typeface="+mn-cs"/>
                        </a:rPr>
                        <a:t>TBD</a:t>
                      </a:r>
                      <a:endParaRPr lang="en-US" sz="1000" kern="1200" dirty="0">
                        <a:solidFill>
                          <a:schemeClr val="tx1"/>
                        </a:solidFill>
                        <a:effectLst/>
                        <a:latin typeface="Times New Roman" panose="02020603050405020304" pitchFamily="18" charset="0"/>
                        <a:ea typeface="Times New Roman" panose="02020603050405020304" pitchFamily="18" charset="0"/>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TBD</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3290833"/>
                  </a:ext>
                </a:extLst>
              </a:tr>
              <a:tr h="20350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TG</a:t>
                      </a:r>
                      <a:r>
                        <a:rPr lang="en-GB" sz="1100" dirty="0">
                          <a:effectLst/>
                          <a:latin typeface="Times New Roman" panose="02020603050405020304" pitchFamily="18" charset="0"/>
                          <a:ea typeface="等线" panose="02010600030101010101" pitchFamily="2" charset="-122"/>
                        </a:rPr>
                        <a:t>-</a:t>
                      </a:r>
                      <a:r>
                        <a:rPr lang="en-GB" sz="1100" dirty="0">
                          <a:effectLst/>
                          <a:latin typeface="Times New Roman" panose="02020603050405020304" pitchFamily="18" charset="0"/>
                          <a:ea typeface="Times New Roman" panose="02020603050405020304" pitchFamily="18" charset="0"/>
                        </a:rPr>
                        <a:t>Falls</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Falls among the elderly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2779116"/>
                  </a:ext>
                </a:extLst>
              </a:tr>
              <a:tr h="28929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TG-Fertility</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human reproduction and fertility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4842330"/>
                  </a:ext>
                </a:extLst>
              </a:tr>
              <a:tr h="20350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TG-Histo</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Histopathology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TBD</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TBD</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1525912"/>
                  </a:ext>
                </a:extLst>
              </a:tr>
              <a:tr h="20350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TG-Malaria</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Malaria detection</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TBD</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084118"/>
                  </a:ext>
                </a:extLst>
              </a:tr>
            </a:tbl>
          </a:graphicData>
        </a:graphic>
      </p:graphicFrame>
    </p:spTree>
    <p:extLst>
      <p:ext uri="{BB962C8B-B14F-4D97-AF65-F5344CB8AC3E}">
        <p14:creationId xmlns:p14="http://schemas.microsoft.com/office/powerpoint/2010/main" val="5826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988687" y="593497"/>
            <a:ext cx="5900591" cy="338554"/>
          </a:xfrm>
          <a:prstGeom prst="rect">
            <a:avLst/>
          </a:prstGeom>
        </p:spPr>
        <p:txBody>
          <a:bodyPr wrap="none">
            <a:spAutoFit/>
          </a:bodyPr>
          <a:lstStyle/>
          <a:p>
            <a:pPr algn="ctr" hangingPunct="0">
              <a:spcBef>
                <a:spcPts val="1800"/>
              </a:spcBef>
              <a:spcAft>
                <a:spcPts val="600"/>
              </a:spcAft>
              <a:tabLst>
                <a:tab pos="504190" algn="l"/>
                <a:tab pos="756285" algn="l"/>
                <a:tab pos="1008380" algn="l"/>
                <a:tab pos="1260475" algn="l"/>
              </a:tabLst>
            </a:pPr>
            <a:r>
              <a:rPr lang="en-GB" sz="1600" b="1" dirty="0">
                <a:latin typeface="Times New Roman" panose="02020603050405020304" pitchFamily="18" charset="0"/>
                <a:ea typeface="Calibri" panose="020F0502020204030204" pitchFamily="34" charset="0"/>
              </a:rPr>
              <a:t>Table 3(continued) – Summary of Topic Groups (DEL 10.1-10.24)</a:t>
            </a:r>
            <a:endParaRPr lang="en-US" sz="1600" b="1" dirty="0">
              <a:latin typeface="Times New Roman" panose="02020603050405020304" pitchFamily="18" charset="0"/>
              <a:ea typeface="Calibri" panose="020F0502020204030204" pitchFamily="34"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3352750081"/>
              </p:ext>
            </p:extLst>
          </p:nvPr>
        </p:nvGraphicFramePr>
        <p:xfrm>
          <a:off x="718823" y="1040538"/>
          <a:ext cx="10955940" cy="5546189"/>
        </p:xfrm>
        <a:graphic>
          <a:graphicData uri="http://schemas.openxmlformats.org/drawingml/2006/table">
            <a:tbl>
              <a:tblPr firstRow="1" firstCol="1" bandRow="1"/>
              <a:tblGrid>
                <a:gridCol w="916013">
                  <a:extLst>
                    <a:ext uri="{9D8B030D-6E8A-4147-A177-3AD203B41FA5}">
                      <a16:colId xmlns:a16="http://schemas.microsoft.com/office/drawing/2014/main" val="4148640475"/>
                    </a:ext>
                  </a:extLst>
                </a:gridCol>
                <a:gridCol w="1703558">
                  <a:extLst>
                    <a:ext uri="{9D8B030D-6E8A-4147-A177-3AD203B41FA5}">
                      <a16:colId xmlns:a16="http://schemas.microsoft.com/office/drawing/2014/main" val="457560201"/>
                    </a:ext>
                  </a:extLst>
                </a:gridCol>
                <a:gridCol w="1191125">
                  <a:extLst>
                    <a:ext uri="{9D8B030D-6E8A-4147-A177-3AD203B41FA5}">
                      <a16:colId xmlns:a16="http://schemas.microsoft.com/office/drawing/2014/main" val="3152368623"/>
                    </a:ext>
                  </a:extLst>
                </a:gridCol>
                <a:gridCol w="1190372">
                  <a:extLst>
                    <a:ext uri="{9D8B030D-6E8A-4147-A177-3AD203B41FA5}">
                      <a16:colId xmlns:a16="http://schemas.microsoft.com/office/drawing/2014/main" val="3455955912"/>
                    </a:ext>
                  </a:extLst>
                </a:gridCol>
                <a:gridCol w="1191125">
                  <a:extLst>
                    <a:ext uri="{9D8B030D-6E8A-4147-A177-3AD203B41FA5}">
                      <a16:colId xmlns:a16="http://schemas.microsoft.com/office/drawing/2014/main" val="2275261747"/>
                    </a:ext>
                  </a:extLst>
                </a:gridCol>
                <a:gridCol w="1191125">
                  <a:extLst>
                    <a:ext uri="{9D8B030D-6E8A-4147-A177-3AD203B41FA5}">
                      <a16:colId xmlns:a16="http://schemas.microsoft.com/office/drawing/2014/main" val="895800180"/>
                    </a:ext>
                  </a:extLst>
                </a:gridCol>
                <a:gridCol w="1190372">
                  <a:extLst>
                    <a:ext uri="{9D8B030D-6E8A-4147-A177-3AD203B41FA5}">
                      <a16:colId xmlns:a16="http://schemas.microsoft.com/office/drawing/2014/main" val="2366418811"/>
                    </a:ext>
                  </a:extLst>
                </a:gridCol>
                <a:gridCol w="1191125">
                  <a:extLst>
                    <a:ext uri="{9D8B030D-6E8A-4147-A177-3AD203B41FA5}">
                      <a16:colId xmlns:a16="http://schemas.microsoft.com/office/drawing/2014/main" val="2586794825"/>
                    </a:ext>
                  </a:extLst>
                </a:gridCol>
                <a:gridCol w="1191125">
                  <a:extLst>
                    <a:ext uri="{9D8B030D-6E8A-4147-A177-3AD203B41FA5}">
                      <a16:colId xmlns:a16="http://schemas.microsoft.com/office/drawing/2014/main" val="2843211903"/>
                    </a:ext>
                  </a:extLst>
                </a:gridCol>
              </a:tblGrid>
              <a:tr h="449186">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Topic Groups (Examples)</a:t>
                      </a:r>
                      <a:endParaRPr lang="en-US" sz="1000" b="1">
                        <a:effectLst/>
                        <a:latin typeface="Times New Roman" panose="02020603050405020304" pitchFamily="18" charset="0"/>
                        <a:ea typeface="Times New Roman" panose="02020603050405020304" pitchFamily="18" charset="0"/>
                      </a:endParaRPr>
                    </a:p>
                  </a:txBody>
                  <a:tcPr marL="65053" marR="65053"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Domain (Cardiovascular/ Dermatology/ Histopathology/‌etc.)</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Task (Classification/ detection/ segmentation/ prediction/‌etc.)</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latin typeface="Times New Roman" panose="02020603050405020304" pitchFamily="18" charset="0"/>
                          <a:ea typeface="Times New Roman" panose="02020603050405020304" pitchFamily="18" charset="0"/>
                        </a:rPr>
                        <a:t>Gold Standard (state-of-the-art task intervention method)</a:t>
                      </a:r>
                      <a:endParaRPr lang="en-US" sz="1000" b="1" dirty="0">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Input data type (Text/ Image/ video/ audio/ numerical/‌etc.)</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Testing/ Training dataset (Public dataset/ Collected by myself/‌etc.)</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Data annotation (Procedure/ annotator number/ tool/‌etc.)</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Algorithm (specific model used in this TG)</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a:effectLst/>
                          <a:latin typeface="Times New Roman" panose="02020603050405020304" pitchFamily="18" charset="0"/>
                          <a:ea typeface="Times New Roman" panose="02020603050405020304" pitchFamily="18" charset="0"/>
                        </a:rPr>
                        <a:t>Evaluation (Metrics used in this TG)</a:t>
                      </a:r>
                      <a:endParaRPr lang="en-US" sz="1000" b="1">
                        <a:effectLst/>
                        <a:latin typeface="Times New Roman" panose="02020603050405020304" pitchFamily="18" charset="0"/>
                        <a:ea typeface="Times New Roman" panose="02020603050405020304" pitchFamily="18" charset="0"/>
                      </a:endParaRPr>
                    </a:p>
                  </a:txBody>
                  <a:tcPr marL="65053" marR="65053"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9871736"/>
                  </a:ext>
                </a:extLst>
              </a:tr>
              <a:tr h="34715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TG</a:t>
                      </a:r>
                      <a:r>
                        <a:rPr lang="en-GB" sz="1100">
                          <a:effectLst/>
                          <a:latin typeface="Times New Roman" panose="02020603050405020304" pitchFamily="18" charset="0"/>
                          <a:ea typeface="等线" panose="02010600030101010101" pitchFamily="2" charset="-122"/>
                        </a:rPr>
                        <a:t>-</a:t>
                      </a:r>
                      <a:r>
                        <a:rPr lang="en-GB" sz="1100">
                          <a:effectLst/>
                          <a:latin typeface="Times New Roman" panose="02020603050405020304" pitchFamily="18" charset="0"/>
                          <a:ea typeface="Times New Roman" panose="02020603050405020304" pitchFamily="18" charset="0"/>
                        </a:rPr>
                        <a:t>MCH</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Maternal and child health</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7770925"/>
                  </a:ext>
                </a:extLst>
              </a:tr>
              <a:tr h="67377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TG-MSK</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Musculoskeletal medicine</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0734460"/>
                  </a:ext>
                </a:extLst>
              </a:tr>
              <a:tr h="449186">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TG</a:t>
                      </a:r>
                      <a:r>
                        <a:rPr lang="en-GB" sz="1100" dirty="0">
                          <a:effectLst/>
                          <a:latin typeface="Times New Roman" panose="02020603050405020304" pitchFamily="18" charset="0"/>
                          <a:ea typeface="等线" panose="02010600030101010101" pitchFamily="2" charset="-122"/>
                        </a:rPr>
                        <a:t>-</a:t>
                      </a:r>
                      <a:r>
                        <a:rPr lang="en-GB" sz="1100" dirty="0">
                          <a:effectLst/>
                          <a:latin typeface="Times New Roman" panose="02020603050405020304" pitchFamily="18" charset="0"/>
                          <a:ea typeface="Times New Roman" panose="02020603050405020304" pitchFamily="18" charset="0"/>
                        </a:rPr>
                        <a:t>Neuro</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Neurological disorders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Classification/ detection/ prediction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Post-mortem pathology evaluation, and biological markers.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2D Image, 4D Image, clinical scores, genetics and biomarkers (e.g. csf)</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Public dataset, self-built.</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Manual</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7910210"/>
                  </a:ext>
                </a:extLst>
              </a:tr>
              <a:tr h="12477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TG-</a:t>
                      </a:r>
                      <a:r>
                        <a:rPr lang="en-GB" sz="1100" dirty="0" err="1">
                          <a:effectLst/>
                          <a:latin typeface="Times New Roman" panose="02020603050405020304" pitchFamily="18" charset="0"/>
                          <a:ea typeface="Times New Roman" panose="02020603050405020304" pitchFamily="18" charset="0"/>
                        </a:rPr>
                        <a:t>Ophthalmo</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Ophthalmology</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Classification/ detection/ segmentation/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Pathological report, Cross annotation by doctors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2D Image, 3D Image, Text</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Public dataset, self-built</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Cross annotation, Self-built annotation tool</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2150812"/>
                  </a:ext>
                </a:extLst>
              </a:tr>
              <a:tr h="26036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TG</a:t>
                      </a:r>
                      <a:r>
                        <a:rPr lang="en-GB" sz="1100" dirty="0">
                          <a:effectLst/>
                          <a:latin typeface="Times New Roman" panose="02020603050405020304" pitchFamily="18" charset="0"/>
                          <a:ea typeface="等线" panose="02010600030101010101" pitchFamily="2" charset="-122"/>
                        </a:rPr>
                        <a:t>-</a:t>
                      </a:r>
                      <a:r>
                        <a:rPr lang="en-GB" sz="1100" dirty="0">
                          <a:effectLst/>
                          <a:latin typeface="Times New Roman" panose="02020603050405020304" pitchFamily="18" charset="0"/>
                          <a:ea typeface="Times New Roman" panose="02020603050405020304" pitchFamily="18" charset="0"/>
                        </a:rPr>
                        <a:t>Outbreaks</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Outbreak detection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1441123"/>
                  </a:ext>
                </a:extLst>
              </a:tr>
              <a:tr h="41175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TG-POC</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point-of care diagnostics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521183"/>
                  </a:ext>
                </a:extLst>
              </a:tr>
              <a:tr h="37432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TG-Psy</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Psychiatry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9142016"/>
                  </a:ext>
                </a:extLst>
              </a:tr>
              <a:tr h="28929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TG-Radiology</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Radiology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3290833"/>
                  </a:ext>
                </a:extLst>
              </a:tr>
              <a:tr h="20350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TG-Sanitation</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Sanitation for public health</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2779116"/>
                  </a:ext>
                </a:extLst>
              </a:tr>
              <a:tr h="28929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TG-Snake</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Snakebite and snake identification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Classification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Snake expert (herpetologist) identification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2D Image</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Public dataset, self-built.</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Expert identification, crowdsourcing</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4842330"/>
                  </a:ext>
                </a:extLst>
              </a:tr>
              <a:tr h="20350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TG</a:t>
                      </a:r>
                      <a:r>
                        <a:rPr lang="en-GB" sz="1100">
                          <a:effectLst/>
                          <a:latin typeface="Times New Roman" panose="02020603050405020304" pitchFamily="18" charset="0"/>
                          <a:ea typeface="等线" panose="02010600030101010101" pitchFamily="2" charset="-122"/>
                        </a:rPr>
                        <a:t>-</a:t>
                      </a:r>
                      <a:r>
                        <a:rPr lang="en-GB" sz="1100">
                          <a:effectLst/>
                          <a:latin typeface="Times New Roman" panose="02020603050405020304" pitchFamily="18" charset="0"/>
                          <a:ea typeface="Times New Roman" panose="02020603050405020304" pitchFamily="18" charset="0"/>
                        </a:rPr>
                        <a:t>Symptom</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Symptom assessment</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Classification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Average doctor opinion.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Text, semantically structured cases.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Self-built.</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a new case-creation tool</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1525912"/>
                  </a:ext>
                </a:extLst>
              </a:tr>
              <a:tr h="203502">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TG-TB</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Tuberculosis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TBD</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000" dirty="0">
                          <a:effectLst/>
                          <a:latin typeface="Times New Roman" panose="02020603050405020304" pitchFamily="18" charset="0"/>
                          <a:ea typeface="Times New Roman" panose="02020603050405020304" pitchFamily="18" charset="0"/>
                        </a:rPr>
                        <a:t>TBD</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084118"/>
                  </a:ext>
                </a:extLst>
              </a:tr>
            </a:tbl>
          </a:graphicData>
        </a:graphic>
      </p:graphicFrame>
    </p:spTree>
    <p:extLst>
      <p:ext uri="{BB962C8B-B14F-4D97-AF65-F5344CB8AC3E}">
        <p14:creationId xmlns:p14="http://schemas.microsoft.com/office/powerpoint/2010/main" val="41511669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b="1" dirty="0"/>
              <a:t>Update mechanism</a:t>
            </a:r>
            <a:endParaRPr lang="en-US" dirty="0"/>
          </a:p>
        </p:txBody>
      </p:sp>
      <p:sp>
        <p:nvSpPr>
          <p:cNvPr id="3" name="内容占位符 2"/>
          <p:cNvSpPr>
            <a:spLocks noGrp="1"/>
          </p:cNvSpPr>
          <p:nvPr>
            <p:ph idx="1"/>
          </p:nvPr>
        </p:nvSpPr>
        <p:spPr>
          <a:xfrm>
            <a:off x="838200" y="1825625"/>
            <a:ext cx="10515600" cy="4351338"/>
          </a:xfrm>
        </p:spPr>
        <p:txBody>
          <a:bodyPr/>
          <a:lstStyle/>
          <a:p>
            <a:r>
              <a:rPr lang="en-US" dirty="0"/>
              <a:t>This document will be continuously updated after each FG meeting to reflect scope and status change of deliverables, WGs, TGs and AHGs. </a:t>
            </a:r>
          </a:p>
          <a:p>
            <a:endParaRPr lang="en-US" dirty="0"/>
          </a:p>
          <a:p>
            <a:r>
              <a:rPr lang="en-US" dirty="0"/>
              <a:t>Direct input, suggestions and comments from editors are encouraged and welcome. </a:t>
            </a:r>
          </a:p>
          <a:p>
            <a:pPr lvl="1"/>
            <a:r>
              <a:rPr lang="en-GB" i="1" dirty="0"/>
              <a:t>Review and feedback on </a:t>
            </a:r>
            <a:r>
              <a:rPr lang="en-US" i="1" dirty="0"/>
              <a:t>Summary of DEL 1-9</a:t>
            </a:r>
          </a:p>
          <a:p>
            <a:pPr lvl="1"/>
            <a:r>
              <a:rPr lang="en-GB" i="1" dirty="0"/>
              <a:t>Review and feedback on </a:t>
            </a:r>
            <a:r>
              <a:rPr lang="en-US" i="1" dirty="0"/>
              <a:t>Summary of DEL 10.1-10.24</a:t>
            </a:r>
            <a:endParaRPr lang="en-GB" i="1" dirty="0"/>
          </a:p>
          <a:p>
            <a:pPr lvl="1"/>
            <a:r>
              <a:rPr lang="en-GB" i="1" dirty="0"/>
              <a:t>Questionnaire for topic drivers (</a:t>
            </a:r>
            <a:r>
              <a:rPr lang="en-GB" i="1" u="sng" dirty="0">
                <a:hlinkClick r:id="rId2"/>
              </a:rPr>
              <a:t>https://forms.gle/3fYrm3SZSrNQu3eeA</a:t>
            </a:r>
            <a:r>
              <a:rPr lang="en-GB" i="1" u="sng" dirty="0"/>
              <a:t>)</a:t>
            </a:r>
            <a:endParaRPr lang="en-US" i="1" dirty="0"/>
          </a:p>
        </p:txBody>
      </p:sp>
    </p:spTree>
    <p:extLst>
      <p:ext uri="{BB962C8B-B14F-4D97-AF65-F5344CB8AC3E}">
        <p14:creationId xmlns:p14="http://schemas.microsoft.com/office/powerpoint/2010/main" val="1926057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Abstract</a:t>
            </a:r>
            <a:endParaRPr lang="en-US" dirty="0"/>
          </a:p>
        </p:txBody>
      </p:sp>
      <p:sp>
        <p:nvSpPr>
          <p:cNvPr id="3" name="内容占位符 2"/>
          <p:cNvSpPr>
            <a:spLocks noGrp="1"/>
          </p:cNvSpPr>
          <p:nvPr>
            <p:ph idx="1"/>
          </p:nvPr>
        </p:nvSpPr>
        <p:spPr>
          <a:xfrm>
            <a:off x="4553526" y="1825625"/>
            <a:ext cx="6800273" cy="4351338"/>
          </a:xfrm>
        </p:spPr>
        <p:txBody>
          <a:bodyPr>
            <a:normAutofit/>
          </a:bodyPr>
          <a:lstStyle/>
          <a:p>
            <a:r>
              <a:rPr lang="en-US" altLang="zh-CN" sz="2400" dirty="0"/>
              <a:t>This document provides a summary of all planned deliverables in FG-AI4H, including 9 generalized specifications on ethics, regulatory, requirement, data, training, evaluation, application, etc., and 24 topic description documents on specific use cases with corresponding AI/ML tasks. </a:t>
            </a:r>
          </a:p>
          <a:p>
            <a:endParaRPr lang="en-US" altLang="zh-CN" sz="2400" dirty="0"/>
          </a:p>
          <a:p>
            <a:r>
              <a:rPr lang="en-US" altLang="zh-CN" sz="2400" dirty="0"/>
              <a:t>This document is to give a comprehensive overview on the structure, progress, corresponding scopes and relationship on those deliverables, to avoid conflict and facilitate collaborations</a:t>
            </a:r>
            <a:endParaRPr lang="zh-CN" altLang="en-US" sz="2400" dirty="0"/>
          </a:p>
          <a:p>
            <a:endParaRPr lang="en-US" dirty="0"/>
          </a:p>
        </p:txBody>
      </p:sp>
      <p:pic>
        <p:nvPicPr>
          <p:cNvPr id="4" name="图片 3"/>
          <p:cNvPicPr>
            <a:picLocks noChangeAspect="1"/>
          </p:cNvPicPr>
          <p:nvPr/>
        </p:nvPicPr>
        <p:blipFill>
          <a:blip r:embed="rId2"/>
          <a:stretch>
            <a:fillRect/>
          </a:stretch>
        </p:blipFill>
        <p:spPr>
          <a:xfrm>
            <a:off x="993157" y="1825625"/>
            <a:ext cx="3061607" cy="4292498"/>
          </a:xfrm>
          <a:prstGeom prst="rect">
            <a:avLst/>
          </a:prstGeom>
        </p:spPr>
      </p:pic>
    </p:spTree>
    <p:extLst>
      <p:ext uri="{BB962C8B-B14F-4D97-AF65-F5344CB8AC3E}">
        <p14:creationId xmlns:p14="http://schemas.microsoft.com/office/powerpoint/2010/main" val="144410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b="1" dirty="0"/>
              <a:t>Contents</a:t>
            </a:r>
          </a:p>
        </p:txBody>
      </p:sp>
      <p:pic>
        <p:nvPicPr>
          <p:cNvPr id="6" name="图片 5"/>
          <p:cNvPicPr>
            <a:picLocks noChangeAspect="1"/>
          </p:cNvPicPr>
          <p:nvPr/>
        </p:nvPicPr>
        <p:blipFill rotWithShape="1">
          <a:blip r:embed="rId2"/>
          <a:srcRect t="2827"/>
          <a:stretch/>
        </p:blipFill>
        <p:spPr>
          <a:xfrm>
            <a:off x="5606472" y="175489"/>
            <a:ext cx="5928446" cy="6525491"/>
          </a:xfrm>
          <a:prstGeom prst="rect">
            <a:avLst/>
          </a:prstGeom>
        </p:spPr>
      </p:pic>
      <p:sp>
        <p:nvSpPr>
          <p:cNvPr id="7" name="矩形 6"/>
          <p:cNvSpPr/>
          <p:nvPr/>
        </p:nvSpPr>
        <p:spPr>
          <a:xfrm>
            <a:off x="949036" y="3013656"/>
            <a:ext cx="3909291" cy="3570208"/>
          </a:xfrm>
          <a:prstGeom prst="rect">
            <a:avLst/>
          </a:prstGeom>
        </p:spPr>
        <p:txBody>
          <a:bodyPr wrap="square">
            <a:spAutoFit/>
          </a:bodyPr>
          <a:lstStyle/>
          <a:p>
            <a:pPr>
              <a:spcBef>
                <a:spcPts val="600"/>
              </a:spcBef>
            </a:pPr>
            <a:r>
              <a:rPr lang="en-GB" dirty="0"/>
              <a:t>This document contains Version 4 of the Deliverable DEL00 on "</a:t>
            </a:r>
            <a:r>
              <a:rPr lang="en-GB" i="1" dirty="0"/>
              <a:t>Overview of the FG-AI4H deliverables</a:t>
            </a:r>
            <a:r>
              <a:rPr lang="en-GB" dirty="0"/>
              <a:t>" [approved at the ITU-T Focus Group on AI for Health (FG-AI4H) meeting held in Draft 2020-05-20, with version 2 in the meeting I, version 3 in the meeting K]. </a:t>
            </a:r>
          </a:p>
          <a:p>
            <a:pPr>
              <a:spcBef>
                <a:spcPts val="600"/>
              </a:spcBef>
            </a:pPr>
            <a:endParaRPr lang="en-GB" dirty="0"/>
          </a:p>
          <a:p>
            <a:pPr>
              <a:spcBef>
                <a:spcPts val="600"/>
              </a:spcBef>
            </a:pPr>
            <a:r>
              <a:rPr lang="en-GB" dirty="0"/>
              <a:t>This version is based on the update on FG-AI4H meeting K, 27-29 Jan (A revision marked version is found in document FG-AI4H-M-XX). </a:t>
            </a:r>
            <a:endParaRPr lang="en-US" dirty="0"/>
          </a:p>
        </p:txBody>
      </p:sp>
    </p:spTree>
    <p:extLst>
      <p:ext uri="{BB962C8B-B14F-4D97-AF65-F5344CB8AC3E}">
        <p14:creationId xmlns:p14="http://schemas.microsoft.com/office/powerpoint/2010/main" val="3671839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b="1" dirty="0"/>
              <a:t>Introduction</a:t>
            </a:r>
            <a:endParaRPr lang="en-US" dirty="0"/>
          </a:p>
        </p:txBody>
      </p:sp>
      <p:sp>
        <p:nvSpPr>
          <p:cNvPr id="3" name="内容占位符 2"/>
          <p:cNvSpPr>
            <a:spLocks noGrp="1"/>
          </p:cNvSpPr>
          <p:nvPr>
            <p:ph idx="1"/>
          </p:nvPr>
        </p:nvSpPr>
        <p:spPr>
          <a:xfrm>
            <a:off x="838201" y="1825625"/>
            <a:ext cx="5819333" cy="4351338"/>
          </a:xfrm>
        </p:spPr>
        <p:txBody>
          <a:bodyPr>
            <a:noAutofit/>
          </a:bodyPr>
          <a:lstStyle/>
          <a:p>
            <a:r>
              <a:rPr lang="en-GB" altLang="zh-CN" sz="2000" dirty="0"/>
              <a:t>The ITU/WHO Focus Group on artificial intelligence for health (FG-AI4H) was established by ITU-T Study Group 16 at its meeting in Ljubljana, Slovenia, 9-20 July 2018.  </a:t>
            </a:r>
          </a:p>
          <a:p>
            <a:endParaRPr lang="en-GB" altLang="zh-CN" sz="2000" dirty="0"/>
          </a:p>
          <a:p>
            <a:r>
              <a:rPr lang="en-GB" altLang="zh-CN" sz="2000" dirty="0"/>
              <a:t>This group is committed to establish a standardized assessment framework for the evaluation of AI-based methods for health, diagnosis, triage or treatment decisions.</a:t>
            </a:r>
          </a:p>
          <a:p>
            <a:endParaRPr lang="en-GB" altLang="zh-CN" sz="2000" dirty="0"/>
          </a:p>
          <a:p>
            <a:r>
              <a:rPr lang="en-GB" altLang="zh-CN" sz="2000" dirty="0"/>
              <a:t>A list of deliverables for the FG-AI4H was planned and expert groups were established, with 9 deliverables (DEL 1-9) </a:t>
            </a:r>
            <a:r>
              <a:rPr lang="en-US" altLang="zh-CN" sz="2000" dirty="0"/>
              <a:t>on </a:t>
            </a:r>
            <a:r>
              <a:rPr lang="en-GB" altLang="zh-CN" sz="2000" dirty="0"/>
              <a:t>generalized consideration and 24 topic groups (DEL 10.1-10.24)</a:t>
            </a:r>
            <a:r>
              <a:rPr lang="en-US" altLang="zh-CN" sz="2000" dirty="0"/>
              <a:t>.</a:t>
            </a:r>
            <a:endParaRPr lang="zh-CN" altLang="en-US" sz="2000" dirty="0"/>
          </a:p>
          <a:p>
            <a:endParaRPr lang="en-US" sz="2000" dirty="0"/>
          </a:p>
        </p:txBody>
      </p:sp>
      <p:grpSp>
        <p:nvGrpSpPr>
          <p:cNvPr id="70" name="组合 69"/>
          <p:cNvGrpSpPr/>
          <p:nvPr/>
        </p:nvGrpSpPr>
        <p:grpSpPr>
          <a:xfrm>
            <a:off x="7169562" y="679161"/>
            <a:ext cx="4359729" cy="5947602"/>
            <a:chOff x="7832271" y="365125"/>
            <a:chExt cx="4359729" cy="5947602"/>
          </a:xfrm>
        </p:grpSpPr>
        <p:grpSp>
          <p:nvGrpSpPr>
            <p:cNvPr id="4" name="组合 3"/>
            <p:cNvGrpSpPr/>
            <p:nvPr/>
          </p:nvGrpSpPr>
          <p:grpSpPr>
            <a:xfrm>
              <a:off x="7832271" y="365125"/>
              <a:ext cx="4359729" cy="5947602"/>
              <a:chOff x="4974771" y="512083"/>
              <a:chExt cx="4359729" cy="5947602"/>
            </a:xfrm>
          </p:grpSpPr>
          <p:sp>
            <p:nvSpPr>
              <p:cNvPr id="5" name="箭头: 下 2">
                <a:extLst>
                  <a:ext uri="{FF2B5EF4-FFF2-40B4-BE49-F238E27FC236}">
                    <a16:creationId xmlns:a16="http://schemas.microsoft.com/office/drawing/2014/main" id="{E4C27966-4313-4551-8790-887974E70DC8}"/>
                  </a:ext>
                </a:extLst>
              </p:cNvPr>
              <p:cNvSpPr/>
              <p:nvPr/>
            </p:nvSpPr>
            <p:spPr>
              <a:xfrm>
                <a:off x="6864301" y="560418"/>
                <a:ext cx="48592" cy="5586468"/>
              </a:xfrm>
              <a:prstGeom prst="down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6" name="矩形 5">
                <a:extLst>
                  <a:ext uri="{FF2B5EF4-FFF2-40B4-BE49-F238E27FC236}">
                    <a16:creationId xmlns:a16="http://schemas.microsoft.com/office/drawing/2014/main" id="{BBCC56EA-54FB-44A5-9A8F-9ED975DA616B}"/>
                  </a:ext>
                </a:extLst>
              </p:cNvPr>
              <p:cNvSpPr/>
              <p:nvPr/>
            </p:nvSpPr>
            <p:spPr>
              <a:xfrm>
                <a:off x="7322344" y="821509"/>
                <a:ext cx="1884813" cy="390375"/>
              </a:xfrm>
              <a:prstGeom prst="rect">
                <a:avLst/>
              </a:prstGeom>
            </p:spPr>
            <p:txBody>
              <a:bodyPr wrap="square">
                <a:spAutoFit/>
              </a:bodyPr>
              <a:lstStyle/>
              <a:p>
                <a:r>
                  <a:rPr lang="en-US" altLang="zh-CN" sz="1100" dirty="0">
                    <a:solidFill>
                      <a:prstClr val="black"/>
                    </a:solidFill>
                    <a:latin typeface="Calibri" panose="020F0502020204030204"/>
                  </a:rPr>
                  <a:t>July 2018:</a:t>
                </a:r>
              </a:p>
              <a:p>
                <a:r>
                  <a:rPr lang="en-US" altLang="zh-CN" sz="1100" dirty="0">
                    <a:solidFill>
                      <a:prstClr val="black"/>
                    </a:solidFill>
                    <a:latin typeface="Calibri" panose="020F0502020204030204"/>
                  </a:rPr>
                  <a:t>Formal creation, Ljubljana</a:t>
                </a:r>
                <a:endParaRPr lang="zh-CN" altLang="en-US" sz="1100" dirty="0">
                  <a:solidFill>
                    <a:prstClr val="black"/>
                  </a:solidFill>
                  <a:latin typeface="Calibri" panose="020F0502020204030204"/>
                </a:endParaRPr>
              </a:p>
            </p:txBody>
          </p:sp>
          <p:sp>
            <p:nvSpPr>
              <p:cNvPr id="7" name="矩形 6">
                <a:extLst>
                  <a:ext uri="{FF2B5EF4-FFF2-40B4-BE49-F238E27FC236}">
                    <a16:creationId xmlns:a16="http://schemas.microsoft.com/office/drawing/2014/main" id="{6B80B1F2-2593-4E1D-A440-B5B9360137E7}"/>
                  </a:ext>
                </a:extLst>
              </p:cNvPr>
              <p:cNvSpPr/>
              <p:nvPr/>
            </p:nvSpPr>
            <p:spPr>
              <a:xfrm>
                <a:off x="5084119" y="1239747"/>
                <a:ext cx="1419781" cy="390375"/>
              </a:xfrm>
              <a:prstGeom prst="rect">
                <a:avLst/>
              </a:prstGeom>
            </p:spPr>
            <p:txBody>
              <a:bodyPr wrap="square">
                <a:spAutoFit/>
              </a:bodyPr>
              <a:lstStyle/>
              <a:p>
                <a:pPr algn="r" fontAlgn="auto">
                  <a:spcBef>
                    <a:spcPts val="0"/>
                  </a:spcBef>
                  <a:spcAft>
                    <a:spcPts val="0"/>
                  </a:spcAft>
                </a:pPr>
                <a:r>
                  <a:rPr lang="en-US" sz="1100" dirty="0">
                    <a:latin typeface="Calibri" panose="020F0502020204030204"/>
                  </a:rPr>
                  <a:t>September 2018:</a:t>
                </a:r>
                <a:br>
                  <a:rPr lang="en-US" sz="1100" dirty="0">
                    <a:latin typeface="Calibri" panose="020F0502020204030204"/>
                  </a:rPr>
                </a:br>
                <a:r>
                  <a:rPr lang="en-US" sz="1100" dirty="0">
                    <a:latin typeface="Calibri" panose="020F0502020204030204"/>
                  </a:rPr>
                  <a:t>Meeting A, WHO HQ</a:t>
                </a:r>
              </a:p>
            </p:txBody>
          </p:sp>
          <p:sp>
            <p:nvSpPr>
              <p:cNvPr id="8" name="Google Shape;98;p14">
                <a:extLst>
                  <a:ext uri="{FF2B5EF4-FFF2-40B4-BE49-F238E27FC236}">
                    <a16:creationId xmlns:a16="http://schemas.microsoft.com/office/drawing/2014/main" id="{3ACEC2CE-1530-45EB-B7AE-6B96504D3DED}"/>
                  </a:ext>
                </a:extLst>
              </p:cNvPr>
              <p:cNvSpPr txBox="1"/>
              <p:nvPr/>
            </p:nvSpPr>
            <p:spPr>
              <a:xfrm>
                <a:off x="4997784" y="512083"/>
                <a:ext cx="1533146" cy="634570"/>
              </a:xfrm>
              <a:prstGeom prst="rect">
                <a:avLst/>
              </a:prstGeom>
              <a:noFill/>
              <a:ln>
                <a:noFill/>
              </a:ln>
            </p:spPr>
            <p:txBody>
              <a:bodyPr spcFirstLastPara="1" wrap="square" lIns="121900" tIns="121900" rIns="121900" bIns="121900" anchor="t" anchorCtr="0">
                <a:noAutofit/>
              </a:bodyPr>
              <a:lstStyle/>
              <a:p>
                <a:pPr algn="r" fontAlgn="auto">
                  <a:spcBef>
                    <a:spcPts val="0"/>
                  </a:spcBef>
                  <a:spcAft>
                    <a:spcPts val="0"/>
                  </a:spcAft>
                </a:pPr>
                <a:r>
                  <a:rPr lang="en-US" sz="1100" dirty="0">
                    <a:latin typeface="Calibri" panose="020F0502020204030204"/>
                  </a:rPr>
                  <a:t>May 2018: idea</a:t>
                </a:r>
                <a:br>
                  <a:rPr lang="en-US" sz="1100" dirty="0">
                    <a:latin typeface="Calibri" panose="020F0502020204030204"/>
                  </a:rPr>
                </a:br>
                <a:r>
                  <a:rPr lang="en-US" sz="1100" dirty="0">
                    <a:latin typeface="Calibri" panose="020F0502020204030204"/>
                  </a:rPr>
                  <a:t>at AI for Good, Geneva</a:t>
                </a:r>
                <a:endParaRPr sz="1100" dirty="0">
                  <a:latin typeface="Calibri" panose="020F0502020204030204"/>
                </a:endParaRPr>
              </a:p>
            </p:txBody>
          </p:sp>
          <p:sp>
            <p:nvSpPr>
              <p:cNvPr id="9" name="Google Shape;106;p14">
                <a:extLst>
                  <a:ext uri="{FF2B5EF4-FFF2-40B4-BE49-F238E27FC236}">
                    <a16:creationId xmlns:a16="http://schemas.microsoft.com/office/drawing/2014/main" id="{2A02CEC8-32AF-47A6-AB58-DE7BF810A31F}"/>
                  </a:ext>
                </a:extLst>
              </p:cNvPr>
              <p:cNvSpPr txBox="1"/>
              <p:nvPr/>
            </p:nvSpPr>
            <p:spPr>
              <a:xfrm>
                <a:off x="7276835" y="1453887"/>
                <a:ext cx="2053237" cy="434234"/>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sz="1100" dirty="0">
                    <a:solidFill>
                      <a:prstClr val="black"/>
                    </a:solidFill>
                    <a:latin typeface="Calibri" panose="020F0502020204030204"/>
                  </a:rPr>
                  <a:t>November 2018:</a:t>
                </a:r>
                <a:br>
                  <a:rPr lang="en-US" sz="1100" dirty="0">
                    <a:solidFill>
                      <a:prstClr val="black"/>
                    </a:solidFill>
                    <a:latin typeface="Calibri" panose="020F0502020204030204"/>
                  </a:rPr>
                </a:br>
                <a:r>
                  <a:rPr lang="en-US" sz="1100" dirty="0">
                    <a:solidFill>
                      <a:prstClr val="black"/>
                    </a:solidFill>
                    <a:latin typeface="Calibri" panose="020F0502020204030204"/>
                  </a:rPr>
                  <a:t>Meeting B, New </a:t>
                </a:r>
                <a:r>
                  <a:rPr lang="en-US" altLang="zh-CN" sz="1100" dirty="0">
                    <a:solidFill>
                      <a:prstClr val="black"/>
                    </a:solidFill>
                    <a:latin typeface="Calibri" panose="020F0502020204030204"/>
                  </a:rPr>
                  <a:t>York</a:t>
                </a:r>
                <a:endParaRPr sz="1100" dirty="0">
                  <a:solidFill>
                    <a:prstClr val="black"/>
                  </a:solidFill>
                  <a:latin typeface="Calibri" panose="020F0502020204030204"/>
                </a:endParaRPr>
              </a:p>
            </p:txBody>
          </p:sp>
          <p:grpSp>
            <p:nvGrpSpPr>
              <p:cNvPr id="10" name="组合 9">
                <a:extLst>
                  <a:ext uri="{FF2B5EF4-FFF2-40B4-BE49-F238E27FC236}">
                    <a16:creationId xmlns:a16="http://schemas.microsoft.com/office/drawing/2014/main" id="{10CAF21A-CA48-4D54-AEC1-57C2A694FBA2}"/>
                  </a:ext>
                </a:extLst>
              </p:cNvPr>
              <p:cNvGrpSpPr/>
              <p:nvPr/>
            </p:nvGrpSpPr>
            <p:grpSpPr>
              <a:xfrm>
                <a:off x="6828746" y="994234"/>
                <a:ext cx="486506" cy="193756"/>
                <a:chOff x="8939318" y="2083568"/>
                <a:chExt cx="606007" cy="247894"/>
              </a:xfrm>
              <a:solidFill>
                <a:schemeClr val="accent2"/>
              </a:solidFill>
            </p:grpSpPr>
            <p:sp>
              <p:nvSpPr>
                <p:cNvPr id="61" name="椭圆 60">
                  <a:extLst>
                    <a:ext uri="{FF2B5EF4-FFF2-40B4-BE49-F238E27FC236}">
                      <a16:creationId xmlns:a16="http://schemas.microsoft.com/office/drawing/2014/main" id="{90F338B9-E69C-452D-B568-4FF284CEA000}"/>
                    </a:ext>
                  </a:extLst>
                </p:cNvPr>
                <p:cNvSpPr/>
                <p:nvPr/>
              </p:nvSpPr>
              <p:spPr>
                <a:xfrm>
                  <a:off x="8939318" y="2119596"/>
                  <a:ext cx="178904" cy="175838"/>
                </a:xfrm>
                <a:prstGeom prst="ellipse">
                  <a:avLst/>
                </a:prstGeom>
                <a:solidFill>
                  <a:srgbClr val="B00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62" name="箭头: 左 31">
                  <a:extLst>
                    <a:ext uri="{FF2B5EF4-FFF2-40B4-BE49-F238E27FC236}">
                      <a16:creationId xmlns:a16="http://schemas.microsoft.com/office/drawing/2014/main" id="{E266CFF3-8C95-4ED0-A8A5-103DFA2317A6}"/>
                    </a:ext>
                  </a:extLst>
                </p:cNvPr>
                <p:cNvSpPr/>
                <p:nvPr/>
              </p:nvSpPr>
              <p:spPr>
                <a:xfrm>
                  <a:off x="9131197" y="2083568"/>
                  <a:ext cx="414128" cy="247894"/>
                </a:xfrm>
                <a:prstGeom prst="leftArrow">
                  <a:avLst/>
                </a:prstGeom>
                <a:solidFill>
                  <a:srgbClr val="B000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11" name="组合 10">
                <a:extLst>
                  <a:ext uri="{FF2B5EF4-FFF2-40B4-BE49-F238E27FC236}">
                    <a16:creationId xmlns:a16="http://schemas.microsoft.com/office/drawing/2014/main" id="{DF3720EA-108C-4AA4-B752-2F52715E7430}"/>
                  </a:ext>
                </a:extLst>
              </p:cNvPr>
              <p:cNvGrpSpPr/>
              <p:nvPr/>
            </p:nvGrpSpPr>
            <p:grpSpPr>
              <a:xfrm>
                <a:off x="6496646" y="660129"/>
                <a:ext cx="466349" cy="193448"/>
                <a:chOff x="8537323" y="1475792"/>
                <a:chExt cx="580899" cy="247500"/>
              </a:xfrm>
              <a:solidFill>
                <a:schemeClr val="accent2"/>
              </a:solidFill>
            </p:grpSpPr>
            <p:sp>
              <p:nvSpPr>
                <p:cNvPr id="59" name="椭圆 58">
                  <a:extLst>
                    <a:ext uri="{FF2B5EF4-FFF2-40B4-BE49-F238E27FC236}">
                      <a16:creationId xmlns:a16="http://schemas.microsoft.com/office/drawing/2014/main" id="{BD9448D3-E3F1-4D4A-9BBA-56CF05B17971}"/>
                    </a:ext>
                  </a:extLst>
                </p:cNvPr>
                <p:cNvSpPr/>
                <p:nvPr/>
              </p:nvSpPr>
              <p:spPr>
                <a:xfrm>
                  <a:off x="8939318" y="1501787"/>
                  <a:ext cx="178904" cy="175838"/>
                </a:xfrm>
                <a:prstGeom prst="ellips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60" name="箭头: 右 32">
                  <a:extLst>
                    <a:ext uri="{FF2B5EF4-FFF2-40B4-BE49-F238E27FC236}">
                      <a16:creationId xmlns:a16="http://schemas.microsoft.com/office/drawing/2014/main" id="{C8638C36-1498-4152-99F9-488EEEF15DF8}"/>
                    </a:ext>
                  </a:extLst>
                </p:cNvPr>
                <p:cNvSpPr/>
                <p:nvPr/>
              </p:nvSpPr>
              <p:spPr>
                <a:xfrm>
                  <a:off x="8537323" y="1475792"/>
                  <a:ext cx="398492" cy="247500"/>
                </a:xfrm>
                <a:prstGeom prst="right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sp>
            <p:nvSpPr>
              <p:cNvPr id="12" name="Google Shape;107;p14">
                <a:extLst>
                  <a:ext uri="{FF2B5EF4-FFF2-40B4-BE49-F238E27FC236}">
                    <a16:creationId xmlns:a16="http://schemas.microsoft.com/office/drawing/2014/main" id="{34990E1E-D0C9-4E60-98BC-9D9E5FE8D8F0}"/>
                  </a:ext>
                </a:extLst>
              </p:cNvPr>
              <p:cNvSpPr txBox="1"/>
              <p:nvPr/>
            </p:nvSpPr>
            <p:spPr>
              <a:xfrm>
                <a:off x="5259671" y="1835485"/>
                <a:ext cx="1256021" cy="634570"/>
              </a:xfrm>
              <a:prstGeom prst="rect">
                <a:avLst/>
              </a:prstGeom>
              <a:noFill/>
              <a:ln>
                <a:noFill/>
              </a:ln>
            </p:spPr>
            <p:txBody>
              <a:bodyPr spcFirstLastPara="1" wrap="square" lIns="121900" tIns="121900" rIns="121900" bIns="121900" anchor="t" anchorCtr="0">
                <a:noAutofit/>
              </a:bodyPr>
              <a:lstStyle>
                <a:defPPr>
                  <a:defRPr lang="en-US"/>
                </a:defPPr>
                <a:lvl1pPr fontAlgn="auto">
                  <a:spcBef>
                    <a:spcPts val="0"/>
                  </a:spcBef>
                  <a:spcAft>
                    <a:spcPts val="0"/>
                  </a:spcAft>
                  <a:defRPr sz="1400">
                    <a:solidFill>
                      <a:prstClr val="black"/>
                    </a:solidFill>
                    <a:latin typeface="Calibri" panose="020F0502020204030204"/>
                  </a:defRPr>
                </a:lvl1pPr>
              </a:lstStyle>
              <a:p>
                <a:pPr algn="r"/>
                <a:r>
                  <a:rPr lang="en-US" sz="1100" dirty="0">
                    <a:solidFill>
                      <a:schemeClr val="tx1"/>
                    </a:solidFill>
                  </a:rPr>
                  <a:t>January 2019:</a:t>
                </a:r>
                <a:br>
                  <a:rPr lang="en-US" sz="1100" dirty="0">
                    <a:solidFill>
                      <a:schemeClr val="tx1"/>
                    </a:solidFill>
                  </a:rPr>
                </a:br>
                <a:r>
                  <a:rPr lang="en-US" sz="1100" dirty="0">
                    <a:solidFill>
                      <a:schemeClr val="tx1"/>
                    </a:solidFill>
                  </a:rPr>
                  <a:t>Meeting C, EPFL</a:t>
                </a:r>
                <a:endParaRPr sz="1100" dirty="0">
                  <a:solidFill>
                    <a:schemeClr val="tx1"/>
                  </a:solidFill>
                </a:endParaRPr>
              </a:p>
            </p:txBody>
          </p:sp>
          <p:sp>
            <p:nvSpPr>
              <p:cNvPr id="13" name="Google Shape;110;p14">
                <a:extLst>
                  <a:ext uri="{FF2B5EF4-FFF2-40B4-BE49-F238E27FC236}">
                    <a16:creationId xmlns:a16="http://schemas.microsoft.com/office/drawing/2014/main" id="{14E71986-F580-4567-BA0E-099736FF8226}"/>
                  </a:ext>
                </a:extLst>
              </p:cNvPr>
              <p:cNvSpPr txBox="1"/>
              <p:nvPr/>
            </p:nvSpPr>
            <p:spPr>
              <a:xfrm>
                <a:off x="7272407" y="2121754"/>
                <a:ext cx="2062093" cy="544891"/>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sz="1100" dirty="0">
                    <a:solidFill>
                      <a:prstClr val="black"/>
                    </a:solidFill>
                    <a:latin typeface="Calibri" panose="020F0502020204030204"/>
                  </a:rPr>
                  <a:t>April 2019: Meeting D,</a:t>
                </a:r>
              </a:p>
              <a:p>
                <a:pPr fontAlgn="auto">
                  <a:spcBef>
                    <a:spcPts val="0"/>
                  </a:spcBef>
                  <a:spcAft>
                    <a:spcPts val="0"/>
                  </a:spcAft>
                </a:pPr>
                <a:r>
                  <a:rPr lang="en-US" sz="1100" dirty="0">
                    <a:solidFill>
                      <a:prstClr val="black"/>
                    </a:solidFill>
                    <a:latin typeface="Calibri" panose="020F0502020204030204"/>
                  </a:rPr>
                  <a:t>Shanghai World Expo</a:t>
                </a:r>
                <a:endParaRPr sz="1100" dirty="0">
                  <a:solidFill>
                    <a:prstClr val="black"/>
                  </a:solidFill>
                  <a:latin typeface="Calibri" panose="020F0502020204030204"/>
                </a:endParaRPr>
              </a:p>
            </p:txBody>
          </p:sp>
          <p:sp>
            <p:nvSpPr>
              <p:cNvPr id="14" name="矩形 13">
                <a:extLst>
                  <a:ext uri="{FF2B5EF4-FFF2-40B4-BE49-F238E27FC236}">
                    <a16:creationId xmlns:a16="http://schemas.microsoft.com/office/drawing/2014/main" id="{A95C6215-74E2-4899-B7C8-CD9571F712D6}"/>
                  </a:ext>
                </a:extLst>
              </p:cNvPr>
              <p:cNvSpPr/>
              <p:nvPr/>
            </p:nvSpPr>
            <p:spPr>
              <a:xfrm>
                <a:off x="5055673" y="2565596"/>
                <a:ext cx="1417369" cy="390375"/>
              </a:xfrm>
              <a:prstGeom prst="rect">
                <a:avLst/>
              </a:prstGeom>
            </p:spPr>
            <p:txBody>
              <a:bodyPr wrap="square">
                <a:spAutoFit/>
              </a:bodyPr>
              <a:lstStyle/>
              <a:p>
                <a:pPr algn="r" fontAlgn="auto">
                  <a:spcBef>
                    <a:spcPts val="0"/>
                  </a:spcBef>
                  <a:spcAft>
                    <a:spcPts val="0"/>
                  </a:spcAft>
                </a:pPr>
                <a:r>
                  <a:rPr lang="en-US" sz="1100" dirty="0">
                    <a:latin typeface="Calibri" panose="020F0502020204030204"/>
                  </a:rPr>
                  <a:t>May 2019:Meeting E,</a:t>
                </a:r>
              </a:p>
              <a:p>
                <a:pPr algn="r" fontAlgn="auto">
                  <a:spcBef>
                    <a:spcPts val="0"/>
                  </a:spcBef>
                  <a:spcAft>
                    <a:spcPts val="0"/>
                  </a:spcAft>
                </a:pPr>
                <a:r>
                  <a:rPr lang="en-US" sz="1100" dirty="0">
                    <a:latin typeface="Calibri" panose="020F0502020204030204"/>
                  </a:rPr>
                  <a:t> AI for Good, Geneva</a:t>
                </a:r>
              </a:p>
            </p:txBody>
          </p:sp>
          <p:sp>
            <p:nvSpPr>
              <p:cNvPr id="15" name="Google Shape;116;p14">
                <a:extLst>
                  <a:ext uri="{FF2B5EF4-FFF2-40B4-BE49-F238E27FC236}">
                    <a16:creationId xmlns:a16="http://schemas.microsoft.com/office/drawing/2014/main" id="{F0028EA0-1E28-4E58-913C-FA482864E857}"/>
                  </a:ext>
                </a:extLst>
              </p:cNvPr>
              <p:cNvSpPr txBox="1"/>
              <p:nvPr/>
            </p:nvSpPr>
            <p:spPr>
              <a:xfrm>
                <a:off x="7298866" y="2772841"/>
                <a:ext cx="1722359" cy="434234"/>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sz="1100" dirty="0">
                    <a:solidFill>
                      <a:prstClr val="black"/>
                    </a:solidFill>
                    <a:latin typeface="Calibri" panose="020F0502020204030204"/>
                  </a:rPr>
                  <a:t>September 2019:</a:t>
                </a:r>
                <a:br>
                  <a:rPr lang="en-US" sz="1100" dirty="0">
                    <a:solidFill>
                      <a:prstClr val="black"/>
                    </a:solidFill>
                    <a:latin typeface="Calibri" panose="020F0502020204030204"/>
                  </a:rPr>
                </a:br>
                <a:r>
                  <a:rPr lang="en-US" sz="1100" dirty="0">
                    <a:solidFill>
                      <a:prstClr val="black"/>
                    </a:solidFill>
                    <a:latin typeface="Calibri" panose="020F0502020204030204"/>
                  </a:rPr>
                  <a:t>Meeting F, Zanzibar</a:t>
                </a:r>
                <a:endParaRPr sz="1100" dirty="0">
                  <a:solidFill>
                    <a:prstClr val="black"/>
                  </a:solidFill>
                  <a:latin typeface="Calibri" panose="020F0502020204030204"/>
                </a:endParaRPr>
              </a:p>
            </p:txBody>
          </p:sp>
          <p:sp>
            <p:nvSpPr>
              <p:cNvPr id="16" name="Google Shape;117;p14">
                <a:extLst>
                  <a:ext uri="{FF2B5EF4-FFF2-40B4-BE49-F238E27FC236}">
                    <a16:creationId xmlns:a16="http://schemas.microsoft.com/office/drawing/2014/main" id="{F3E46F97-8DA9-47E7-B34C-B039E956D4D7}"/>
                  </a:ext>
                </a:extLst>
              </p:cNvPr>
              <p:cNvSpPr txBox="1"/>
              <p:nvPr/>
            </p:nvSpPr>
            <p:spPr>
              <a:xfrm>
                <a:off x="4974771" y="3161676"/>
                <a:ext cx="1520074" cy="634570"/>
              </a:xfrm>
              <a:prstGeom prst="rect">
                <a:avLst/>
              </a:prstGeom>
              <a:noFill/>
              <a:ln>
                <a:noFill/>
              </a:ln>
            </p:spPr>
            <p:txBody>
              <a:bodyPr spcFirstLastPara="1" wrap="square" lIns="121900" tIns="121900" rIns="121900" bIns="121900" anchor="t" anchorCtr="0">
                <a:noAutofit/>
              </a:bodyPr>
              <a:lstStyle/>
              <a:p>
                <a:pPr algn="r" fontAlgn="auto">
                  <a:spcBef>
                    <a:spcPts val="0"/>
                  </a:spcBef>
                  <a:spcAft>
                    <a:spcPts val="0"/>
                  </a:spcAft>
                </a:pPr>
                <a:r>
                  <a:rPr lang="en-US" sz="1100" dirty="0">
                    <a:latin typeface="Calibri" panose="020F0502020204030204"/>
                  </a:rPr>
                  <a:t>November 2019:</a:t>
                </a:r>
                <a:br>
                  <a:rPr lang="en-US" sz="1100" dirty="0">
                    <a:latin typeface="Calibri" panose="020F0502020204030204"/>
                  </a:rPr>
                </a:br>
                <a:r>
                  <a:rPr lang="en-US" sz="1100" dirty="0">
                    <a:latin typeface="Calibri" panose="020F0502020204030204"/>
                  </a:rPr>
                  <a:t>Meeting G, New Delhi</a:t>
                </a:r>
                <a:endParaRPr sz="1100" dirty="0">
                  <a:latin typeface="Calibri" panose="020F0502020204030204"/>
                </a:endParaRPr>
              </a:p>
            </p:txBody>
          </p:sp>
          <p:sp>
            <p:nvSpPr>
              <p:cNvPr id="17" name="Google Shape;110;p14">
                <a:extLst>
                  <a:ext uri="{FF2B5EF4-FFF2-40B4-BE49-F238E27FC236}">
                    <a16:creationId xmlns:a16="http://schemas.microsoft.com/office/drawing/2014/main" id="{0624B949-C1C0-41CC-848A-28942D2A98AD}"/>
                  </a:ext>
                </a:extLst>
              </p:cNvPr>
              <p:cNvSpPr txBox="1"/>
              <p:nvPr/>
            </p:nvSpPr>
            <p:spPr>
              <a:xfrm>
                <a:off x="7280566" y="3484846"/>
                <a:ext cx="1433612" cy="544891"/>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sz="1100" dirty="0">
                    <a:solidFill>
                      <a:prstClr val="black"/>
                    </a:solidFill>
                    <a:latin typeface="Calibri" panose="020F0502020204030204"/>
                  </a:rPr>
                  <a:t>January 2020: Meeting H, Brasilia</a:t>
                </a:r>
                <a:endParaRPr sz="1100" dirty="0">
                  <a:solidFill>
                    <a:prstClr val="black"/>
                  </a:solidFill>
                  <a:latin typeface="Calibri" panose="020F0502020204030204"/>
                </a:endParaRPr>
              </a:p>
            </p:txBody>
          </p:sp>
          <p:grpSp>
            <p:nvGrpSpPr>
              <p:cNvPr id="18" name="组合 17">
                <a:extLst>
                  <a:ext uri="{FF2B5EF4-FFF2-40B4-BE49-F238E27FC236}">
                    <a16:creationId xmlns:a16="http://schemas.microsoft.com/office/drawing/2014/main" id="{C5CFEFAF-0BFF-4ED1-A19D-66FB17B4DF63}"/>
                  </a:ext>
                </a:extLst>
              </p:cNvPr>
              <p:cNvGrpSpPr/>
              <p:nvPr/>
            </p:nvGrpSpPr>
            <p:grpSpPr>
              <a:xfrm>
                <a:off x="6495831" y="1328647"/>
                <a:ext cx="466349" cy="193448"/>
                <a:chOff x="8537323" y="1475792"/>
                <a:chExt cx="580899" cy="247500"/>
              </a:xfrm>
            </p:grpSpPr>
            <p:sp>
              <p:nvSpPr>
                <p:cNvPr id="57" name="椭圆 56">
                  <a:extLst>
                    <a:ext uri="{FF2B5EF4-FFF2-40B4-BE49-F238E27FC236}">
                      <a16:creationId xmlns:a16="http://schemas.microsoft.com/office/drawing/2014/main" id="{2724F982-4F36-4AD1-83CE-912BB12C671B}"/>
                    </a:ext>
                  </a:extLst>
                </p:cNvPr>
                <p:cNvSpPr/>
                <p:nvPr/>
              </p:nvSpPr>
              <p:spPr>
                <a:xfrm>
                  <a:off x="8939318" y="1501787"/>
                  <a:ext cx="178904" cy="175838"/>
                </a:xfrm>
                <a:prstGeom prst="ellipse">
                  <a:avLst/>
                </a:prstGeom>
                <a:solidFill>
                  <a:srgbClr val="A162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58" name="箭头: 右 45">
                  <a:extLst>
                    <a:ext uri="{FF2B5EF4-FFF2-40B4-BE49-F238E27FC236}">
                      <a16:creationId xmlns:a16="http://schemas.microsoft.com/office/drawing/2014/main" id="{62BC2D7E-DE7B-4156-AB37-6FE4A6280DEC}"/>
                    </a:ext>
                  </a:extLst>
                </p:cNvPr>
                <p:cNvSpPr/>
                <p:nvPr/>
              </p:nvSpPr>
              <p:spPr>
                <a:xfrm>
                  <a:off x="8537323" y="1475792"/>
                  <a:ext cx="398492" cy="247500"/>
                </a:xfrm>
                <a:prstGeom prst="rightArrow">
                  <a:avLst/>
                </a:prstGeom>
                <a:solidFill>
                  <a:srgbClr val="A162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19" name="组合 18">
                <a:extLst>
                  <a:ext uri="{FF2B5EF4-FFF2-40B4-BE49-F238E27FC236}">
                    <a16:creationId xmlns:a16="http://schemas.microsoft.com/office/drawing/2014/main" id="{B9D27044-D41A-4D1C-B045-F568F59B97DF}"/>
                  </a:ext>
                </a:extLst>
              </p:cNvPr>
              <p:cNvGrpSpPr/>
              <p:nvPr/>
            </p:nvGrpSpPr>
            <p:grpSpPr>
              <a:xfrm>
                <a:off x="6816557" y="1662752"/>
                <a:ext cx="486506" cy="193756"/>
                <a:chOff x="8939318" y="2083568"/>
                <a:chExt cx="606007" cy="247894"/>
              </a:xfrm>
              <a:solidFill>
                <a:schemeClr val="accent2"/>
              </a:solidFill>
            </p:grpSpPr>
            <p:sp>
              <p:nvSpPr>
                <p:cNvPr id="55" name="椭圆 54">
                  <a:extLst>
                    <a:ext uri="{FF2B5EF4-FFF2-40B4-BE49-F238E27FC236}">
                      <a16:creationId xmlns:a16="http://schemas.microsoft.com/office/drawing/2014/main" id="{F4A39DF8-3428-4147-B737-6F37A8B12774}"/>
                    </a:ext>
                  </a:extLst>
                </p:cNvPr>
                <p:cNvSpPr/>
                <p:nvPr/>
              </p:nvSpPr>
              <p:spPr>
                <a:xfrm>
                  <a:off x="8939318" y="2119596"/>
                  <a:ext cx="178904" cy="175838"/>
                </a:xfrm>
                <a:prstGeom prst="ellipse">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56" name="箭头: 左 48">
                  <a:extLst>
                    <a:ext uri="{FF2B5EF4-FFF2-40B4-BE49-F238E27FC236}">
                      <a16:creationId xmlns:a16="http://schemas.microsoft.com/office/drawing/2014/main" id="{96BBF6FF-CC6D-4F49-894E-52307C468236}"/>
                    </a:ext>
                  </a:extLst>
                </p:cNvPr>
                <p:cNvSpPr/>
                <p:nvPr/>
              </p:nvSpPr>
              <p:spPr>
                <a:xfrm>
                  <a:off x="9131197" y="2083568"/>
                  <a:ext cx="414128" cy="247894"/>
                </a:xfrm>
                <a:prstGeom prst="leftArrow">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20" name="组合 19">
                <a:extLst>
                  <a:ext uri="{FF2B5EF4-FFF2-40B4-BE49-F238E27FC236}">
                    <a16:creationId xmlns:a16="http://schemas.microsoft.com/office/drawing/2014/main" id="{C882BAB9-2E2C-44AB-BA00-E1629CBF3918}"/>
                  </a:ext>
                </a:extLst>
              </p:cNvPr>
              <p:cNvGrpSpPr/>
              <p:nvPr/>
            </p:nvGrpSpPr>
            <p:grpSpPr>
              <a:xfrm>
                <a:off x="6495831" y="1997164"/>
                <a:ext cx="466349" cy="193448"/>
                <a:chOff x="8537323" y="1475792"/>
                <a:chExt cx="580899" cy="247500"/>
              </a:xfrm>
            </p:grpSpPr>
            <p:sp>
              <p:nvSpPr>
                <p:cNvPr id="53" name="椭圆 52">
                  <a:extLst>
                    <a:ext uri="{FF2B5EF4-FFF2-40B4-BE49-F238E27FC236}">
                      <a16:creationId xmlns:a16="http://schemas.microsoft.com/office/drawing/2014/main" id="{3B94308B-2338-4A51-8970-EFAD09CA1621}"/>
                    </a:ext>
                  </a:extLst>
                </p:cNvPr>
                <p:cNvSpPr/>
                <p:nvPr/>
              </p:nvSpPr>
              <p:spPr>
                <a:xfrm>
                  <a:off x="8939318" y="1501787"/>
                  <a:ext cx="178904" cy="175838"/>
                </a:xfrm>
                <a:prstGeom prst="ellipse">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54" name="箭头: 右 51">
                  <a:extLst>
                    <a:ext uri="{FF2B5EF4-FFF2-40B4-BE49-F238E27FC236}">
                      <a16:creationId xmlns:a16="http://schemas.microsoft.com/office/drawing/2014/main" id="{7C04C87B-70DA-4328-9457-B547F2C6A57E}"/>
                    </a:ext>
                  </a:extLst>
                </p:cNvPr>
                <p:cNvSpPr/>
                <p:nvPr/>
              </p:nvSpPr>
              <p:spPr>
                <a:xfrm>
                  <a:off x="8537323" y="1475792"/>
                  <a:ext cx="398492" cy="247500"/>
                </a:xfrm>
                <a:prstGeom prst="rightArrow">
                  <a:avLst/>
                </a:prstGeom>
                <a:solidFill>
                  <a:schemeClr val="tx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21" name="组合 20">
                <a:extLst>
                  <a:ext uri="{FF2B5EF4-FFF2-40B4-BE49-F238E27FC236}">
                    <a16:creationId xmlns:a16="http://schemas.microsoft.com/office/drawing/2014/main" id="{899E56C0-AA31-4A40-B6D8-3E9C0954A4D4}"/>
                  </a:ext>
                </a:extLst>
              </p:cNvPr>
              <p:cNvGrpSpPr/>
              <p:nvPr/>
            </p:nvGrpSpPr>
            <p:grpSpPr>
              <a:xfrm>
                <a:off x="6828426" y="2331269"/>
                <a:ext cx="486506" cy="193756"/>
                <a:chOff x="8939318" y="2083568"/>
                <a:chExt cx="606007" cy="247894"/>
              </a:xfrm>
              <a:solidFill>
                <a:schemeClr val="accent2"/>
              </a:solidFill>
            </p:grpSpPr>
            <p:sp>
              <p:nvSpPr>
                <p:cNvPr id="51" name="椭圆 50">
                  <a:extLst>
                    <a:ext uri="{FF2B5EF4-FFF2-40B4-BE49-F238E27FC236}">
                      <a16:creationId xmlns:a16="http://schemas.microsoft.com/office/drawing/2014/main" id="{4DAB1F8C-003F-4476-B5C4-2AA98EC6A103}"/>
                    </a:ext>
                  </a:extLst>
                </p:cNvPr>
                <p:cNvSpPr/>
                <p:nvPr/>
              </p:nvSpPr>
              <p:spPr>
                <a:xfrm>
                  <a:off x="8939318" y="2119596"/>
                  <a:ext cx="178904" cy="17583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52" name="箭头: 左 54">
                  <a:extLst>
                    <a:ext uri="{FF2B5EF4-FFF2-40B4-BE49-F238E27FC236}">
                      <a16:creationId xmlns:a16="http://schemas.microsoft.com/office/drawing/2014/main" id="{CBD2F7F3-8514-43F8-A02C-71993954D147}"/>
                    </a:ext>
                  </a:extLst>
                </p:cNvPr>
                <p:cNvSpPr/>
                <p:nvPr/>
              </p:nvSpPr>
              <p:spPr>
                <a:xfrm>
                  <a:off x="9131197" y="2083568"/>
                  <a:ext cx="414128" cy="247894"/>
                </a:xfrm>
                <a:prstGeom prst="leftArrow">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sp>
            <p:nvSpPr>
              <p:cNvPr id="22" name="Google Shape;110;p14">
                <a:extLst>
                  <a:ext uri="{FF2B5EF4-FFF2-40B4-BE49-F238E27FC236}">
                    <a16:creationId xmlns:a16="http://schemas.microsoft.com/office/drawing/2014/main" id="{BBC9F87D-B667-4F8A-9470-991852E5EF05}"/>
                  </a:ext>
                </a:extLst>
              </p:cNvPr>
              <p:cNvSpPr txBox="1"/>
              <p:nvPr/>
            </p:nvSpPr>
            <p:spPr>
              <a:xfrm>
                <a:off x="7314479" y="4215711"/>
                <a:ext cx="1474434" cy="544891"/>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sz="1100" dirty="0">
                    <a:solidFill>
                      <a:prstClr val="black"/>
                    </a:solidFill>
                    <a:latin typeface="Calibri" panose="020F0502020204030204"/>
                  </a:rPr>
                  <a:t>May 2020: Meeting I, </a:t>
                </a:r>
                <a:r>
                  <a:rPr lang="en-US" altLang="zh-CN" sz="1100" dirty="0">
                    <a:solidFill>
                      <a:prstClr val="black"/>
                    </a:solidFill>
                    <a:latin typeface="Calibri" panose="020F0502020204030204"/>
                  </a:rPr>
                  <a:t>Virtual meeting</a:t>
                </a:r>
                <a:endParaRPr sz="1100" dirty="0">
                  <a:solidFill>
                    <a:prstClr val="black"/>
                  </a:solidFill>
                  <a:latin typeface="Calibri" panose="020F0502020204030204"/>
                </a:endParaRPr>
              </a:p>
            </p:txBody>
          </p:sp>
          <p:sp>
            <p:nvSpPr>
              <p:cNvPr id="23" name="Google Shape;110;p14">
                <a:extLst>
                  <a:ext uri="{FF2B5EF4-FFF2-40B4-BE49-F238E27FC236}">
                    <a16:creationId xmlns:a16="http://schemas.microsoft.com/office/drawing/2014/main" id="{CE4B2D2E-E72C-4BEC-AD3E-F0D27C22C286}"/>
                  </a:ext>
                </a:extLst>
              </p:cNvPr>
              <p:cNvSpPr txBox="1"/>
              <p:nvPr/>
            </p:nvSpPr>
            <p:spPr>
              <a:xfrm>
                <a:off x="5062946" y="3825984"/>
                <a:ext cx="1474434" cy="544891"/>
              </a:xfrm>
              <a:prstGeom prst="rect">
                <a:avLst/>
              </a:prstGeom>
              <a:noFill/>
              <a:ln>
                <a:noFill/>
              </a:ln>
            </p:spPr>
            <p:txBody>
              <a:bodyPr spcFirstLastPara="1" wrap="square" lIns="121900" tIns="121900" rIns="121900" bIns="121900" anchor="t" anchorCtr="0">
                <a:noAutofit/>
              </a:bodyPr>
              <a:lstStyle/>
              <a:p>
                <a:pPr algn="r" fontAlgn="auto">
                  <a:spcBef>
                    <a:spcPts val="0"/>
                  </a:spcBef>
                  <a:spcAft>
                    <a:spcPts val="0"/>
                  </a:spcAft>
                </a:pPr>
                <a:r>
                  <a:rPr lang="en-US" sz="1100" strike="sngStrike" dirty="0">
                    <a:latin typeface="Calibri" panose="020F0502020204030204"/>
                  </a:rPr>
                  <a:t>Mar 2020: Meeting I, </a:t>
                </a:r>
                <a:r>
                  <a:rPr lang="en-US" altLang="zh-CN" sz="1100" strike="sngStrike" dirty="0">
                    <a:latin typeface="Calibri" panose="020F0502020204030204"/>
                  </a:rPr>
                  <a:t>Singapore (IMDRF)</a:t>
                </a:r>
                <a:endParaRPr sz="1100" strike="sngStrike" dirty="0">
                  <a:latin typeface="Calibri" panose="020F0502020204030204"/>
                </a:endParaRPr>
              </a:p>
            </p:txBody>
          </p:sp>
          <p:sp>
            <p:nvSpPr>
              <p:cNvPr id="24" name="Google Shape;110;p14">
                <a:extLst>
                  <a:ext uri="{FF2B5EF4-FFF2-40B4-BE49-F238E27FC236}">
                    <a16:creationId xmlns:a16="http://schemas.microsoft.com/office/drawing/2014/main" id="{EAB562DA-4881-4AAF-91B3-7811E32C54E7}"/>
                  </a:ext>
                </a:extLst>
              </p:cNvPr>
              <p:cNvSpPr txBox="1"/>
              <p:nvPr/>
            </p:nvSpPr>
            <p:spPr>
              <a:xfrm>
                <a:off x="5181352" y="4485582"/>
                <a:ext cx="1474434" cy="544891"/>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sz="1100" dirty="0">
                    <a:latin typeface="Calibri" panose="020F0502020204030204"/>
                  </a:rPr>
                  <a:t>Sep 2020: Meeting J, </a:t>
                </a:r>
                <a:r>
                  <a:rPr lang="en-US" altLang="zh-CN" sz="1100" dirty="0">
                    <a:latin typeface="Calibri" panose="020F0502020204030204"/>
                  </a:rPr>
                  <a:t>Virtual meeting</a:t>
                </a:r>
                <a:endParaRPr sz="1100" dirty="0">
                  <a:latin typeface="Calibri" panose="020F0502020204030204"/>
                </a:endParaRPr>
              </a:p>
            </p:txBody>
          </p:sp>
          <p:grpSp>
            <p:nvGrpSpPr>
              <p:cNvPr id="25" name="组合 24">
                <a:extLst>
                  <a:ext uri="{FF2B5EF4-FFF2-40B4-BE49-F238E27FC236}">
                    <a16:creationId xmlns:a16="http://schemas.microsoft.com/office/drawing/2014/main" id="{17833AAD-FD4D-417D-9D17-8A4370630DBE}"/>
                  </a:ext>
                </a:extLst>
              </p:cNvPr>
              <p:cNvGrpSpPr/>
              <p:nvPr/>
            </p:nvGrpSpPr>
            <p:grpSpPr>
              <a:xfrm>
                <a:off x="6825881" y="2999787"/>
                <a:ext cx="486506" cy="193756"/>
                <a:chOff x="8939318" y="2083568"/>
                <a:chExt cx="606007" cy="247894"/>
              </a:xfrm>
              <a:solidFill>
                <a:schemeClr val="accent2"/>
              </a:solidFill>
            </p:grpSpPr>
            <p:sp>
              <p:nvSpPr>
                <p:cNvPr id="49" name="椭圆 48">
                  <a:extLst>
                    <a:ext uri="{FF2B5EF4-FFF2-40B4-BE49-F238E27FC236}">
                      <a16:creationId xmlns:a16="http://schemas.microsoft.com/office/drawing/2014/main" id="{21352925-5A1D-49E6-94ED-585C579610E2}"/>
                    </a:ext>
                  </a:extLst>
                </p:cNvPr>
                <p:cNvSpPr/>
                <p:nvPr/>
              </p:nvSpPr>
              <p:spPr>
                <a:xfrm>
                  <a:off x="8939318" y="2119596"/>
                  <a:ext cx="178904" cy="175838"/>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50" name="箭头: 左 60">
                  <a:extLst>
                    <a:ext uri="{FF2B5EF4-FFF2-40B4-BE49-F238E27FC236}">
                      <a16:creationId xmlns:a16="http://schemas.microsoft.com/office/drawing/2014/main" id="{DDF72BD3-1A83-4966-803E-7877628C7515}"/>
                    </a:ext>
                  </a:extLst>
                </p:cNvPr>
                <p:cNvSpPr/>
                <p:nvPr/>
              </p:nvSpPr>
              <p:spPr>
                <a:xfrm>
                  <a:off x="9131197" y="2083568"/>
                  <a:ext cx="414128" cy="247894"/>
                </a:xfrm>
                <a:prstGeom prst="lef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26" name="组合 25">
                <a:extLst>
                  <a:ext uri="{FF2B5EF4-FFF2-40B4-BE49-F238E27FC236}">
                    <a16:creationId xmlns:a16="http://schemas.microsoft.com/office/drawing/2014/main" id="{6FC11669-8261-4CE9-8669-E0860359CA18}"/>
                  </a:ext>
                </a:extLst>
              </p:cNvPr>
              <p:cNvGrpSpPr/>
              <p:nvPr/>
            </p:nvGrpSpPr>
            <p:grpSpPr>
              <a:xfrm>
                <a:off x="6496681" y="2665682"/>
                <a:ext cx="466349" cy="193448"/>
                <a:chOff x="8537323" y="1475792"/>
                <a:chExt cx="580899" cy="247500"/>
              </a:xfrm>
            </p:grpSpPr>
            <p:sp>
              <p:nvSpPr>
                <p:cNvPr id="47" name="椭圆 46">
                  <a:extLst>
                    <a:ext uri="{FF2B5EF4-FFF2-40B4-BE49-F238E27FC236}">
                      <a16:creationId xmlns:a16="http://schemas.microsoft.com/office/drawing/2014/main" id="{BC6DD99D-DA73-42E4-BEB3-6025C210B03F}"/>
                    </a:ext>
                  </a:extLst>
                </p:cNvPr>
                <p:cNvSpPr/>
                <p:nvPr/>
              </p:nvSpPr>
              <p:spPr>
                <a:xfrm>
                  <a:off x="8939318" y="1501787"/>
                  <a:ext cx="178904" cy="175838"/>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48" name="箭头: 右 63">
                  <a:extLst>
                    <a:ext uri="{FF2B5EF4-FFF2-40B4-BE49-F238E27FC236}">
                      <a16:creationId xmlns:a16="http://schemas.microsoft.com/office/drawing/2014/main" id="{187DBACE-C810-4709-BB4F-A4220705BF1E}"/>
                    </a:ext>
                  </a:extLst>
                </p:cNvPr>
                <p:cNvSpPr/>
                <p:nvPr/>
              </p:nvSpPr>
              <p:spPr>
                <a:xfrm>
                  <a:off x="8537323" y="1475792"/>
                  <a:ext cx="398492" cy="247500"/>
                </a:xfrm>
                <a:prstGeom prst="rightArrow">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27" name="组合 26">
                <a:extLst>
                  <a:ext uri="{FF2B5EF4-FFF2-40B4-BE49-F238E27FC236}">
                    <a16:creationId xmlns:a16="http://schemas.microsoft.com/office/drawing/2014/main" id="{39C094A2-9AD1-48D1-B424-F213796A2B19}"/>
                  </a:ext>
                </a:extLst>
              </p:cNvPr>
              <p:cNvGrpSpPr/>
              <p:nvPr/>
            </p:nvGrpSpPr>
            <p:grpSpPr>
              <a:xfrm>
                <a:off x="6479547" y="3334200"/>
                <a:ext cx="466349" cy="193448"/>
                <a:chOff x="8537323" y="1475792"/>
                <a:chExt cx="580899" cy="247500"/>
              </a:xfrm>
            </p:grpSpPr>
            <p:sp>
              <p:nvSpPr>
                <p:cNvPr id="45" name="椭圆 44">
                  <a:extLst>
                    <a:ext uri="{FF2B5EF4-FFF2-40B4-BE49-F238E27FC236}">
                      <a16:creationId xmlns:a16="http://schemas.microsoft.com/office/drawing/2014/main" id="{EACD45D2-1DCD-4CF0-9E35-567D7612B44D}"/>
                    </a:ext>
                  </a:extLst>
                </p:cNvPr>
                <p:cNvSpPr/>
                <p:nvPr/>
              </p:nvSpPr>
              <p:spPr>
                <a:xfrm>
                  <a:off x="8939318" y="1501787"/>
                  <a:ext cx="178904" cy="175838"/>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46" name="箭头: 右 66">
                  <a:extLst>
                    <a:ext uri="{FF2B5EF4-FFF2-40B4-BE49-F238E27FC236}">
                      <a16:creationId xmlns:a16="http://schemas.microsoft.com/office/drawing/2014/main" id="{E5632339-FA1A-4FD8-AEFC-53D553906041}"/>
                    </a:ext>
                  </a:extLst>
                </p:cNvPr>
                <p:cNvSpPr/>
                <p:nvPr/>
              </p:nvSpPr>
              <p:spPr>
                <a:xfrm>
                  <a:off x="8537323" y="1475792"/>
                  <a:ext cx="398492" cy="247500"/>
                </a:xfrm>
                <a:prstGeom prst="rightArrow">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28" name="组合 27">
                <a:extLst>
                  <a:ext uri="{FF2B5EF4-FFF2-40B4-BE49-F238E27FC236}">
                    <a16:creationId xmlns:a16="http://schemas.microsoft.com/office/drawing/2014/main" id="{5C748153-B379-4EA9-B91B-A15A2D5D0C44}"/>
                  </a:ext>
                </a:extLst>
              </p:cNvPr>
              <p:cNvGrpSpPr/>
              <p:nvPr/>
            </p:nvGrpSpPr>
            <p:grpSpPr>
              <a:xfrm>
                <a:off x="6799271" y="3668305"/>
                <a:ext cx="486506" cy="193756"/>
                <a:chOff x="8939318" y="2083568"/>
                <a:chExt cx="606007" cy="247894"/>
              </a:xfrm>
              <a:solidFill>
                <a:schemeClr val="accent2"/>
              </a:solidFill>
            </p:grpSpPr>
            <p:sp>
              <p:nvSpPr>
                <p:cNvPr id="43" name="椭圆 42">
                  <a:extLst>
                    <a:ext uri="{FF2B5EF4-FFF2-40B4-BE49-F238E27FC236}">
                      <a16:creationId xmlns:a16="http://schemas.microsoft.com/office/drawing/2014/main" id="{050E5C2F-E0AF-4929-98B7-95ABAC6C71C0}"/>
                    </a:ext>
                  </a:extLst>
                </p:cNvPr>
                <p:cNvSpPr/>
                <p:nvPr/>
              </p:nvSpPr>
              <p:spPr>
                <a:xfrm>
                  <a:off x="8939318" y="2119596"/>
                  <a:ext cx="178904" cy="175838"/>
                </a:xfrm>
                <a:prstGeom prst="ellipse">
                  <a:avLst/>
                </a:prstGeom>
                <a:solidFill>
                  <a:srgbClr val="FFFF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44" name="箭头: 左 69">
                  <a:extLst>
                    <a:ext uri="{FF2B5EF4-FFF2-40B4-BE49-F238E27FC236}">
                      <a16:creationId xmlns:a16="http://schemas.microsoft.com/office/drawing/2014/main" id="{BF49532E-09AF-4760-B0C0-6FDF0BB9A955}"/>
                    </a:ext>
                  </a:extLst>
                </p:cNvPr>
                <p:cNvSpPr/>
                <p:nvPr/>
              </p:nvSpPr>
              <p:spPr>
                <a:xfrm>
                  <a:off x="9131197" y="2083568"/>
                  <a:ext cx="414128" cy="247894"/>
                </a:xfrm>
                <a:prstGeom prst="leftArrow">
                  <a:avLst/>
                </a:prstGeom>
                <a:solidFill>
                  <a:srgbClr val="FFFF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29" name="组合 28">
                <a:extLst>
                  <a:ext uri="{FF2B5EF4-FFF2-40B4-BE49-F238E27FC236}">
                    <a16:creationId xmlns:a16="http://schemas.microsoft.com/office/drawing/2014/main" id="{60EA4018-E1FD-4FE5-A1E8-0391F87E9F52}"/>
                  </a:ext>
                </a:extLst>
              </p:cNvPr>
              <p:cNvGrpSpPr/>
              <p:nvPr/>
            </p:nvGrpSpPr>
            <p:grpSpPr>
              <a:xfrm>
                <a:off x="6814266" y="4336822"/>
                <a:ext cx="486506" cy="193756"/>
                <a:chOff x="8939318" y="2083568"/>
                <a:chExt cx="606007" cy="247894"/>
              </a:xfrm>
              <a:solidFill>
                <a:schemeClr val="accent2"/>
              </a:solidFill>
            </p:grpSpPr>
            <p:sp>
              <p:nvSpPr>
                <p:cNvPr id="41" name="椭圆 40">
                  <a:extLst>
                    <a:ext uri="{FF2B5EF4-FFF2-40B4-BE49-F238E27FC236}">
                      <a16:creationId xmlns:a16="http://schemas.microsoft.com/office/drawing/2014/main" id="{F4CCAA56-EE30-45FE-8FDF-122DBE79DE1F}"/>
                    </a:ext>
                  </a:extLst>
                </p:cNvPr>
                <p:cNvSpPr/>
                <p:nvPr/>
              </p:nvSpPr>
              <p:spPr>
                <a:xfrm>
                  <a:off x="8939318" y="2119596"/>
                  <a:ext cx="178904" cy="175838"/>
                </a:xfrm>
                <a:prstGeom prst="ellips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42" name="箭头: 左 72">
                  <a:extLst>
                    <a:ext uri="{FF2B5EF4-FFF2-40B4-BE49-F238E27FC236}">
                      <a16:creationId xmlns:a16="http://schemas.microsoft.com/office/drawing/2014/main" id="{4E0E5C1B-43EA-4035-A8EE-7B67671534E6}"/>
                    </a:ext>
                  </a:extLst>
                </p:cNvPr>
                <p:cNvSpPr/>
                <p:nvPr/>
              </p:nvSpPr>
              <p:spPr>
                <a:xfrm>
                  <a:off x="9131197" y="2083568"/>
                  <a:ext cx="414128" cy="247894"/>
                </a:xfrm>
                <a:prstGeom prst="leftArrow">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30" name="组合 29">
                <a:extLst>
                  <a:ext uri="{FF2B5EF4-FFF2-40B4-BE49-F238E27FC236}">
                    <a16:creationId xmlns:a16="http://schemas.microsoft.com/office/drawing/2014/main" id="{F78C815D-F6E9-42D1-AB83-4A18A51649AC}"/>
                  </a:ext>
                </a:extLst>
              </p:cNvPr>
              <p:cNvGrpSpPr/>
              <p:nvPr/>
            </p:nvGrpSpPr>
            <p:grpSpPr>
              <a:xfrm>
                <a:off x="6513574" y="4002718"/>
                <a:ext cx="466349" cy="193448"/>
                <a:chOff x="8537323" y="1475792"/>
                <a:chExt cx="580899" cy="247500"/>
              </a:xfrm>
            </p:grpSpPr>
            <p:sp>
              <p:nvSpPr>
                <p:cNvPr id="39" name="椭圆 38">
                  <a:extLst>
                    <a:ext uri="{FF2B5EF4-FFF2-40B4-BE49-F238E27FC236}">
                      <a16:creationId xmlns:a16="http://schemas.microsoft.com/office/drawing/2014/main" id="{AE1309DA-DE93-448F-BFF5-D3A0BFE96245}"/>
                    </a:ext>
                  </a:extLst>
                </p:cNvPr>
                <p:cNvSpPr/>
                <p:nvPr/>
              </p:nvSpPr>
              <p:spPr>
                <a:xfrm>
                  <a:off x="8939318" y="1501787"/>
                  <a:ext cx="178904" cy="175838"/>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40" name="箭头: 右 75">
                  <a:extLst>
                    <a:ext uri="{FF2B5EF4-FFF2-40B4-BE49-F238E27FC236}">
                      <a16:creationId xmlns:a16="http://schemas.microsoft.com/office/drawing/2014/main" id="{F617E5BC-CAC7-42E7-AF4E-859974CE1CAF}"/>
                    </a:ext>
                  </a:extLst>
                </p:cNvPr>
                <p:cNvSpPr/>
                <p:nvPr/>
              </p:nvSpPr>
              <p:spPr>
                <a:xfrm>
                  <a:off x="8537323" y="1475792"/>
                  <a:ext cx="398492" cy="247500"/>
                </a:xfrm>
                <a:prstGeom prst="right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31" name="组合 30">
                <a:extLst>
                  <a:ext uri="{FF2B5EF4-FFF2-40B4-BE49-F238E27FC236}">
                    <a16:creationId xmlns:a16="http://schemas.microsoft.com/office/drawing/2014/main" id="{0BECAAD8-3E26-400A-B174-5DF9287A9948}"/>
                  </a:ext>
                </a:extLst>
              </p:cNvPr>
              <p:cNvGrpSpPr/>
              <p:nvPr/>
            </p:nvGrpSpPr>
            <p:grpSpPr>
              <a:xfrm>
                <a:off x="6484640" y="4671232"/>
                <a:ext cx="466349" cy="193448"/>
                <a:chOff x="8537323" y="1475792"/>
                <a:chExt cx="580899" cy="247500"/>
              </a:xfrm>
              <a:solidFill>
                <a:schemeClr val="accent5">
                  <a:lumMod val="40000"/>
                  <a:lumOff val="60000"/>
                </a:schemeClr>
              </a:solidFill>
            </p:grpSpPr>
            <p:sp>
              <p:nvSpPr>
                <p:cNvPr id="37" name="椭圆 36">
                  <a:extLst>
                    <a:ext uri="{FF2B5EF4-FFF2-40B4-BE49-F238E27FC236}">
                      <a16:creationId xmlns:a16="http://schemas.microsoft.com/office/drawing/2014/main" id="{C71A9EDD-770A-46A4-8A7C-F00394F70807}"/>
                    </a:ext>
                  </a:extLst>
                </p:cNvPr>
                <p:cNvSpPr/>
                <p:nvPr/>
              </p:nvSpPr>
              <p:spPr>
                <a:xfrm>
                  <a:off x="8939318" y="1501787"/>
                  <a:ext cx="178904" cy="17583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38" name="箭头: 右 78">
                  <a:extLst>
                    <a:ext uri="{FF2B5EF4-FFF2-40B4-BE49-F238E27FC236}">
                      <a16:creationId xmlns:a16="http://schemas.microsoft.com/office/drawing/2014/main" id="{BBD9DBA7-911C-4CB7-A9BB-7C6EC0B70656}"/>
                    </a:ext>
                  </a:extLst>
                </p:cNvPr>
                <p:cNvSpPr/>
                <p:nvPr/>
              </p:nvSpPr>
              <p:spPr>
                <a:xfrm>
                  <a:off x="8537323" y="1475792"/>
                  <a:ext cx="398492" cy="247500"/>
                </a:xfrm>
                <a:prstGeom prst="rightArrow">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grpSp>
            <p:nvGrpSpPr>
              <p:cNvPr id="32" name="组合 31">
                <a:extLst>
                  <a:ext uri="{FF2B5EF4-FFF2-40B4-BE49-F238E27FC236}">
                    <a16:creationId xmlns:a16="http://schemas.microsoft.com/office/drawing/2014/main" id="{60EA4018-E1FD-4FE5-A1E8-0391F87E9F52}"/>
                  </a:ext>
                </a:extLst>
              </p:cNvPr>
              <p:cNvGrpSpPr/>
              <p:nvPr/>
            </p:nvGrpSpPr>
            <p:grpSpPr>
              <a:xfrm>
                <a:off x="6811849" y="5058905"/>
                <a:ext cx="532686" cy="193756"/>
                <a:chOff x="8881793" y="2083568"/>
                <a:chExt cx="663532" cy="247894"/>
              </a:xfrm>
              <a:solidFill>
                <a:schemeClr val="accent1"/>
              </a:solidFill>
            </p:grpSpPr>
            <p:sp>
              <p:nvSpPr>
                <p:cNvPr id="35" name="椭圆 34">
                  <a:extLst>
                    <a:ext uri="{FF2B5EF4-FFF2-40B4-BE49-F238E27FC236}">
                      <a16:creationId xmlns:a16="http://schemas.microsoft.com/office/drawing/2014/main" id="{F4CCAA56-EE30-45FE-8FDF-122DBE79DE1F}"/>
                    </a:ext>
                  </a:extLst>
                </p:cNvPr>
                <p:cNvSpPr/>
                <p:nvPr/>
              </p:nvSpPr>
              <p:spPr>
                <a:xfrm>
                  <a:off x="8881793" y="2119596"/>
                  <a:ext cx="178904" cy="17583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36" name="箭头: 左 72">
                  <a:extLst>
                    <a:ext uri="{FF2B5EF4-FFF2-40B4-BE49-F238E27FC236}">
                      <a16:creationId xmlns:a16="http://schemas.microsoft.com/office/drawing/2014/main" id="{4E0E5C1B-43EA-4035-A8EE-7B67671534E6}"/>
                    </a:ext>
                  </a:extLst>
                </p:cNvPr>
                <p:cNvSpPr/>
                <p:nvPr/>
              </p:nvSpPr>
              <p:spPr>
                <a:xfrm>
                  <a:off x="9131197" y="2083568"/>
                  <a:ext cx="414128" cy="247894"/>
                </a:xfrm>
                <a:prstGeom prst="leftArrow">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sp>
            <p:nvSpPr>
              <p:cNvPr id="33" name="Google Shape;110;p14">
                <a:extLst>
                  <a:ext uri="{FF2B5EF4-FFF2-40B4-BE49-F238E27FC236}">
                    <a16:creationId xmlns:a16="http://schemas.microsoft.com/office/drawing/2014/main" id="{BBC9F87D-B667-4F8A-9470-991852E5EF05}"/>
                  </a:ext>
                </a:extLst>
              </p:cNvPr>
              <p:cNvSpPr txBox="1"/>
              <p:nvPr/>
            </p:nvSpPr>
            <p:spPr>
              <a:xfrm>
                <a:off x="7354972" y="4946576"/>
                <a:ext cx="1474434" cy="544891"/>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sz="1100" dirty="0">
                    <a:solidFill>
                      <a:prstClr val="black"/>
                    </a:solidFill>
                    <a:latin typeface="Calibri" panose="020F0502020204030204"/>
                  </a:rPr>
                  <a:t>Jan 2021: Meeting K, </a:t>
                </a:r>
                <a:r>
                  <a:rPr lang="en-US" altLang="zh-CN" sz="1100" dirty="0">
                    <a:solidFill>
                      <a:prstClr val="black"/>
                    </a:solidFill>
                    <a:latin typeface="Calibri" panose="020F0502020204030204"/>
                  </a:rPr>
                  <a:t>Virtual meeting</a:t>
                </a:r>
                <a:endParaRPr sz="1100" dirty="0">
                  <a:solidFill>
                    <a:prstClr val="black"/>
                  </a:solidFill>
                  <a:latin typeface="Calibri" panose="020F0502020204030204"/>
                </a:endParaRPr>
              </a:p>
            </p:txBody>
          </p:sp>
          <p:sp>
            <p:nvSpPr>
              <p:cNvPr id="34" name="文本框 33"/>
              <p:cNvSpPr txBox="1"/>
              <p:nvPr/>
            </p:nvSpPr>
            <p:spPr>
              <a:xfrm>
                <a:off x="6302816" y="6198075"/>
                <a:ext cx="1210588" cy="261610"/>
              </a:xfrm>
              <a:prstGeom prst="rect">
                <a:avLst/>
              </a:prstGeom>
              <a:noFill/>
            </p:spPr>
            <p:txBody>
              <a:bodyPr wrap="none" rtlCol="0">
                <a:spAutoFit/>
              </a:bodyPr>
              <a:lstStyle/>
              <a:p>
                <a:r>
                  <a:rPr lang="en-US" altLang="zh-CN" sz="1100" dirty="0">
                    <a:solidFill>
                      <a:schemeClr val="tx2"/>
                    </a:solidFill>
                  </a:rPr>
                  <a:t>To be continued…</a:t>
                </a:r>
                <a:endParaRPr lang="zh-CN" altLang="en-US" sz="1100" dirty="0">
                  <a:solidFill>
                    <a:schemeClr val="tx2"/>
                  </a:solidFill>
                </a:endParaRPr>
              </a:p>
            </p:txBody>
          </p:sp>
        </p:grpSp>
        <p:sp>
          <p:nvSpPr>
            <p:cNvPr id="63" name="椭圆 62">
              <a:extLst>
                <a:ext uri="{FF2B5EF4-FFF2-40B4-BE49-F238E27FC236}">
                  <a16:creationId xmlns:a16="http://schemas.microsoft.com/office/drawing/2014/main" id="{F4CCAA56-EE30-45FE-8FDF-122DBE79DE1F}"/>
                </a:ext>
              </a:extLst>
            </p:cNvPr>
            <p:cNvSpPr/>
            <p:nvPr/>
          </p:nvSpPr>
          <p:spPr>
            <a:xfrm>
              <a:off x="9664750" y="5249524"/>
              <a:ext cx="143625" cy="137436"/>
            </a:xfrm>
            <a:prstGeom prst="ellipse">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400"/>
            </a:p>
          </p:txBody>
        </p:sp>
        <p:sp>
          <p:nvSpPr>
            <p:cNvPr id="64" name="椭圆 63">
              <a:extLst>
                <a:ext uri="{FF2B5EF4-FFF2-40B4-BE49-F238E27FC236}">
                  <a16:creationId xmlns:a16="http://schemas.microsoft.com/office/drawing/2014/main" id="{F4CCAA56-EE30-45FE-8FDF-122DBE79DE1F}"/>
                </a:ext>
              </a:extLst>
            </p:cNvPr>
            <p:cNvSpPr/>
            <p:nvPr/>
          </p:nvSpPr>
          <p:spPr>
            <a:xfrm>
              <a:off x="9664750" y="5577411"/>
              <a:ext cx="143625" cy="137436"/>
            </a:xfrm>
            <a:prstGeom prst="ellipse">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400"/>
            </a:p>
          </p:txBody>
        </p:sp>
        <p:sp>
          <p:nvSpPr>
            <p:cNvPr id="65" name="箭头: 右 63">
              <a:extLst>
                <a:ext uri="{FF2B5EF4-FFF2-40B4-BE49-F238E27FC236}">
                  <a16:creationId xmlns:a16="http://schemas.microsoft.com/office/drawing/2014/main" id="{187DBACE-C810-4709-BB4F-A4220705BF1E}"/>
                </a:ext>
              </a:extLst>
            </p:cNvPr>
            <p:cNvSpPr/>
            <p:nvPr/>
          </p:nvSpPr>
          <p:spPr>
            <a:xfrm>
              <a:off x="9321853" y="5230831"/>
              <a:ext cx="319912" cy="193448"/>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67" name="箭头: 左 72">
              <a:extLst>
                <a:ext uri="{FF2B5EF4-FFF2-40B4-BE49-F238E27FC236}">
                  <a16:creationId xmlns:a16="http://schemas.microsoft.com/office/drawing/2014/main" id="{4E0E5C1B-43EA-4035-A8EE-7B67671534E6}"/>
                </a:ext>
              </a:extLst>
            </p:cNvPr>
            <p:cNvSpPr/>
            <p:nvPr/>
          </p:nvSpPr>
          <p:spPr>
            <a:xfrm>
              <a:off x="9881499" y="5577411"/>
              <a:ext cx="332464" cy="193756"/>
            </a:xfrm>
            <a:prstGeom prst="left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68" name="Google Shape;110;p14">
              <a:extLst>
                <a:ext uri="{FF2B5EF4-FFF2-40B4-BE49-F238E27FC236}">
                  <a16:creationId xmlns:a16="http://schemas.microsoft.com/office/drawing/2014/main" id="{BBC9F87D-B667-4F8A-9470-991852E5EF05}"/>
                </a:ext>
              </a:extLst>
            </p:cNvPr>
            <p:cNvSpPr txBox="1"/>
            <p:nvPr/>
          </p:nvSpPr>
          <p:spPr>
            <a:xfrm>
              <a:off x="7948732" y="5055109"/>
              <a:ext cx="1536718" cy="544891"/>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altLang="zh-CN" sz="1100" dirty="0">
                  <a:latin typeface="Calibri" panose="020F0502020204030204"/>
                </a:rPr>
                <a:t>May</a:t>
              </a:r>
              <a:r>
                <a:rPr lang="en-US" sz="1100" dirty="0">
                  <a:latin typeface="Calibri" panose="020F0502020204030204"/>
                </a:rPr>
                <a:t> 2021: Meeting </a:t>
              </a:r>
              <a:r>
                <a:rPr lang="en-US" altLang="zh-CN" sz="1100" dirty="0">
                  <a:latin typeface="Calibri" panose="020F0502020204030204"/>
                </a:rPr>
                <a:t>L</a:t>
              </a:r>
              <a:r>
                <a:rPr lang="en-US" sz="1100" dirty="0">
                  <a:latin typeface="Calibri" panose="020F0502020204030204"/>
                </a:rPr>
                <a:t>, </a:t>
              </a:r>
              <a:r>
                <a:rPr lang="en-US" altLang="zh-CN" sz="1100" dirty="0">
                  <a:latin typeface="Calibri" panose="020F0502020204030204"/>
                </a:rPr>
                <a:t>Virtual meeting</a:t>
              </a:r>
              <a:endParaRPr sz="1100" dirty="0">
                <a:latin typeface="Calibri" panose="020F0502020204030204"/>
              </a:endParaRPr>
            </a:p>
          </p:txBody>
        </p:sp>
        <p:sp>
          <p:nvSpPr>
            <p:cNvPr id="69" name="Google Shape;110;p14">
              <a:extLst>
                <a:ext uri="{FF2B5EF4-FFF2-40B4-BE49-F238E27FC236}">
                  <a16:creationId xmlns:a16="http://schemas.microsoft.com/office/drawing/2014/main" id="{BBC9F87D-B667-4F8A-9470-991852E5EF05}"/>
                </a:ext>
              </a:extLst>
            </p:cNvPr>
            <p:cNvSpPr txBox="1"/>
            <p:nvPr/>
          </p:nvSpPr>
          <p:spPr>
            <a:xfrm>
              <a:off x="10179844" y="5455037"/>
              <a:ext cx="1536718" cy="544891"/>
            </a:xfrm>
            <a:prstGeom prst="rect">
              <a:avLst/>
            </a:prstGeom>
            <a:noFill/>
            <a:ln>
              <a:noFill/>
            </a:ln>
          </p:spPr>
          <p:txBody>
            <a:bodyPr spcFirstLastPara="1" wrap="square" lIns="121900" tIns="121900" rIns="121900" bIns="121900" anchor="t" anchorCtr="0">
              <a:noAutofit/>
            </a:bodyPr>
            <a:lstStyle/>
            <a:p>
              <a:pPr fontAlgn="auto">
                <a:spcBef>
                  <a:spcPts val="0"/>
                </a:spcBef>
                <a:spcAft>
                  <a:spcPts val="0"/>
                </a:spcAft>
              </a:pPr>
              <a:r>
                <a:rPr lang="en-US" altLang="zh-CN" sz="1100" dirty="0">
                  <a:latin typeface="Calibri" panose="020F0502020204030204"/>
                </a:rPr>
                <a:t>Sep</a:t>
              </a:r>
              <a:r>
                <a:rPr lang="en-US" sz="1100" dirty="0">
                  <a:latin typeface="Calibri" panose="020F0502020204030204"/>
                </a:rPr>
                <a:t> 2021: Meeting M, </a:t>
              </a:r>
              <a:r>
                <a:rPr lang="en-US" altLang="zh-CN" sz="1100" dirty="0">
                  <a:latin typeface="Calibri" panose="020F0502020204030204"/>
                </a:rPr>
                <a:t>Virtual meeting</a:t>
              </a:r>
              <a:endParaRPr sz="1100" dirty="0">
                <a:latin typeface="Calibri" panose="020F0502020204030204"/>
              </a:endParaRPr>
            </a:p>
          </p:txBody>
        </p:sp>
      </p:grpSp>
    </p:spTree>
    <p:extLst>
      <p:ext uri="{BB962C8B-B14F-4D97-AF65-F5344CB8AC3E}">
        <p14:creationId xmlns:p14="http://schemas.microsoft.com/office/powerpoint/2010/main" val="972274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b="1" dirty="0"/>
              <a:t>Deliverables classification</a:t>
            </a:r>
            <a:endParaRPr lang="en-US" dirty="0"/>
          </a:p>
        </p:txBody>
      </p:sp>
      <p:sp>
        <p:nvSpPr>
          <p:cNvPr id="3" name="内容占位符 2"/>
          <p:cNvSpPr>
            <a:spLocks noGrp="1"/>
          </p:cNvSpPr>
          <p:nvPr>
            <p:ph idx="1"/>
          </p:nvPr>
        </p:nvSpPr>
        <p:spPr>
          <a:xfrm>
            <a:off x="838200" y="1825625"/>
            <a:ext cx="5571836" cy="4351338"/>
          </a:xfrm>
        </p:spPr>
        <p:txBody>
          <a:bodyPr>
            <a:normAutofit fontScale="92500" lnSpcReduction="10000"/>
          </a:bodyPr>
          <a:lstStyle/>
          <a:p>
            <a:pPr lvl="0" fontAlgn="base" hangingPunct="0"/>
            <a:r>
              <a:rPr lang="en-GB" sz="2400" dirty="0"/>
              <a:t>Generalized specifications (DEL 1-9): focus on generalized specifications including ethics, regulatory, requirement, data, training, evaluation, application, etc. Each part is interconnected to form a life cycle process of AI-based methods for health. </a:t>
            </a:r>
          </a:p>
          <a:p>
            <a:pPr lvl="0" fontAlgn="base" hangingPunct="0"/>
            <a:endParaRPr lang="en-US" sz="2400" dirty="0"/>
          </a:p>
          <a:p>
            <a:pPr lvl="0" fontAlgn="base" hangingPunct="0"/>
            <a:r>
              <a:rPr lang="en-GB" sz="2400" dirty="0"/>
              <a:t>Topic groups (DEL 10.1-10.24): focus on use cases in specific health domains with corresponding AI/ML tasks. Each case can be regarded as an example of a whole process recommended by generalized specifications (DEL 1-9), and profiled in a specific application scenario.</a:t>
            </a:r>
            <a:endParaRPr lang="en-US" sz="2400" dirty="0"/>
          </a:p>
          <a:p>
            <a:endParaRPr lang="en-US" sz="2400" dirty="0"/>
          </a:p>
        </p:txBody>
      </p:sp>
      <p:pic>
        <p:nvPicPr>
          <p:cNvPr id="4" name="图片 3"/>
          <p:cNvPicPr>
            <a:picLocks noChangeAspect="1"/>
          </p:cNvPicPr>
          <p:nvPr/>
        </p:nvPicPr>
        <p:blipFill rotWithShape="1">
          <a:blip r:embed="rId2">
            <a:duotone>
              <a:schemeClr val="accent1">
                <a:shade val="45000"/>
                <a:satMod val="135000"/>
              </a:schemeClr>
              <a:prstClr val="white"/>
            </a:duotone>
          </a:blip>
          <a:srcRect l="42056" t="33960"/>
          <a:stretch/>
        </p:blipFill>
        <p:spPr>
          <a:xfrm>
            <a:off x="7042667" y="2888735"/>
            <a:ext cx="3907559" cy="3126292"/>
          </a:xfrm>
          <a:prstGeom prst="rect">
            <a:avLst/>
          </a:prstGeom>
        </p:spPr>
      </p:pic>
      <p:sp>
        <p:nvSpPr>
          <p:cNvPr id="5" name="矩形 4"/>
          <p:cNvSpPr/>
          <p:nvPr/>
        </p:nvSpPr>
        <p:spPr>
          <a:xfrm>
            <a:off x="7310640" y="2209861"/>
            <a:ext cx="3639586" cy="369332"/>
          </a:xfrm>
          <a:prstGeom prst="rect">
            <a:avLst/>
          </a:prstGeom>
        </p:spPr>
        <p:txBody>
          <a:bodyPr wrap="none">
            <a:spAutoFit/>
          </a:bodyPr>
          <a:lstStyle/>
          <a:p>
            <a:r>
              <a:rPr lang="en-GB" b="1" dirty="0">
                <a:solidFill>
                  <a:schemeClr val="accent1"/>
                </a:solidFill>
              </a:rPr>
              <a:t>Generalized specifications (DEL 1-9) </a:t>
            </a:r>
            <a:endParaRPr lang="en-US" b="1" dirty="0">
              <a:solidFill>
                <a:schemeClr val="accent1"/>
              </a:solidFill>
            </a:endParaRPr>
          </a:p>
        </p:txBody>
      </p:sp>
      <p:sp>
        <p:nvSpPr>
          <p:cNvPr id="6" name="矩形 5"/>
          <p:cNvSpPr/>
          <p:nvPr/>
        </p:nvSpPr>
        <p:spPr>
          <a:xfrm>
            <a:off x="11084213" y="3057999"/>
            <a:ext cx="461665" cy="2957028"/>
          </a:xfrm>
          <a:prstGeom prst="rect">
            <a:avLst/>
          </a:prstGeom>
        </p:spPr>
        <p:txBody>
          <a:bodyPr vert="eaVert" wrap="none">
            <a:spAutoFit/>
          </a:bodyPr>
          <a:lstStyle/>
          <a:p>
            <a:r>
              <a:rPr lang="en-GB" b="1" dirty="0">
                <a:solidFill>
                  <a:schemeClr val="accent1"/>
                </a:solidFill>
              </a:rPr>
              <a:t>Topic groups (DEL 10.1-10.24) </a:t>
            </a:r>
            <a:endParaRPr lang="en-US" b="1" dirty="0">
              <a:solidFill>
                <a:schemeClr val="accent1"/>
              </a:solidFill>
            </a:endParaRPr>
          </a:p>
        </p:txBody>
      </p:sp>
    </p:spTree>
    <p:extLst>
      <p:ext uri="{BB962C8B-B14F-4D97-AF65-F5344CB8AC3E}">
        <p14:creationId xmlns:p14="http://schemas.microsoft.com/office/powerpoint/2010/main" val="3728943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2087" y="803996"/>
            <a:ext cx="10720386" cy="5984731"/>
          </a:xfrm>
          <a:prstGeom prst="rect">
            <a:avLst/>
          </a:prstGeom>
          <a:noFill/>
        </p:spPr>
      </p:pic>
      <p:sp>
        <p:nvSpPr>
          <p:cNvPr id="8" name="矩形 7"/>
          <p:cNvSpPr/>
          <p:nvPr/>
        </p:nvSpPr>
        <p:spPr>
          <a:xfrm>
            <a:off x="4375748" y="340319"/>
            <a:ext cx="3933064" cy="338554"/>
          </a:xfrm>
          <a:prstGeom prst="rect">
            <a:avLst/>
          </a:prstGeom>
        </p:spPr>
        <p:txBody>
          <a:bodyPr wrap="none">
            <a:spAutoFit/>
          </a:bodyPr>
          <a:lstStyle/>
          <a:p>
            <a:pPr algn="ctr" hangingPunct="0">
              <a:spcBef>
                <a:spcPts val="1200"/>
              </a:spcBef>
              <a:spcAft>
                <a:spcPts val="600"/>
              </a:spcAft>
              <a:tabLst>
                <a:tab pos="504190" algn="l"/>
                <a:tab pos="756285" algn="l"/>
                <a:tab pos="1008380" algn="l"/>
                <a:tab pos="1260475" algn="l"/>
              </a:tabLst>
            </a:pPr>
            <a:r>
              <a:rPr lang="en-GB" sz="1600" b="1" dirty="0">
                <a:latin typeface="Times New Roman" panose="02020603050405020304" pitchFamily="18" charset="0"/>
                <a:ea typeface="Calibri" panose="020F0502020204030204" pitchFamily="34" charset="0"/>
              </a:rPr>
              <a:t>Figure 1 – FG-A4H Deliverables structure </a:t>
            </a:r>
            <a:endParaRPr lang="en-US" sz="1600" b="1"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147066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extLst>
              <p:ext uri="{D42A27DB-BD31-4B8C-83A1-F6EECF244321}">
                <p14:modId xmlns:p14="http://schemas.microsoft.com/office/powerpoint/2010/main" val="1001521225"/>
              </p:ext>
            </p:extLst>
          </p:nvPr>
        </p:nvGraphicFramePr>
        <p:xfrm>
          <a:off x="701798" y="677789"/>
          <a:ext cx="10908310" cy="5819993"/>
        </p:xfrm>
        <a:graphic>
          <a:graphicData uri="http://schemas.openxmlformats.org/drawingml/2006/table">
            <a:tbl>
              <a:tblPr firstRow="1" firstCol="1" bandRow="1"/>
              <a:tblGrid>
                <a:gridCol w="413789">
                  <a:extLst>
                    <a:ext uri="{9D8B030D-6E8A-4147-A177-3AD203B41FA5}">
                      <a16:colId xmlns:a16="http://schemas.microsoft.com/office/drawing/2014/main" val="3281599178"/>
                    </a:ext>
                  </a:extLst>
                </a:gridCol>
                <a:gridCol w="2701948">
                  <a:extLst>
                    <a:ext uri="{9D8B030D-6E8A-4147-A177-3AD203B41FA5}">
                      <a16:colId xmlns:a16="http://schemas.microsoft.com/office/drawing/2014/main" val="4148292122"/>
                    </a:ext>
                  </a:extLst>
                </a:gridCol>
                <a:gridCol w="6735290">
                  <a:extLst>
                    <a:ext uri="{9D8B030D-6E8A-4147-A177-3AD203B41FA5}">
                      <a16:colId xmlns:a16="http://schemas.microsoft.com/office/drawing/2014/main" val="943614816"/>
                    </a:ext>
                  </a:extLst>
                </a:gridCol>
                <a:gridCol w="1057283">
                  <a:extLst>
                    <a:ext uri="{9D8B030D-6E8A-4147-A177-3AD203B41FA5}">
                      <a16:colId xmlns:a16="http://schemas.microsoft.com/office/drawing/2014/main" val="2314270076"/>
                    </a:ext>
                  </a:extLst>
                </a:gridCol>
              </a:tblGrid>
              <a:tr h="156342">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100" b="1" u="sng">
                          <a:solidFill>
                            <a:srgbClr val="0000FF"/>
                          </a:solidFill>
                          <a:effectLst/>
                          <a:latin typeface="Times New Roman" panose="02020603050405020304" pitchFamily="18" charset="0"/>
                          <a:ea typeface="Times New Roman" panose="02020603050405020304" pitchFamily="18" charset="0"/>
                        </a:rPr>
                        <a:t>No.</a:t>
                      </a:r>
                      <a:endParaRPr lang="zh-CN" sz="1100" b="1">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100" b="1">
                          <a:effectLst/>
                          <a:latin typeface="Times New Roman" panose="02020603050405020304" pitchFamily="18" charset="0"/>
                          <a:ea typeface="Times New Roman" panose="02020603050405020304" pitchFamily="18" charset="0"/>
                        </a:rPr>
                        <a:t>Deliverable</a:t>
                      </a:r>
                      <a:endParaRPr lang="zh-CN" sz="1100" b="1">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100" b="1">
                          <a:effectLst/>
                          <a:latin typeface="Times New Roman" panose="02020603050405020304" pitchFamily="18" charset="0"/>
                          <a:ea typeface="Times New Roman" panose="02020603050405020304" pitchFamily="18" charset="0"/>
                        </a:rPr>
                        <a:t>Updated draft editor</a:t>
                      </a:r>
                      <a:endParaRPr lang="zh-CN" sz="1100" b="1">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100" b="1">
                          <a:effectLst/>
                          <a:latin typeface="Times New Roman" panose="02020603050405020304" pitchFamily="18" charset="0"/>
                          <a:ea typeface="Times New Roman" panose="02020603050405020304" pitchFamily="18" charset="0"/>
                        </a:rPr>
                        <a:t>Availability</a:t>
                      </a:r>
                      <a:r>
                        <a:rPr lang="en-GB" sz="1100" b="1" baseline="30000">
                          <a:effectLst/>
                          <a:latin typeface="Times New Roman" panose="02020603050405020304" pitchFamily="18" charset="0"/>
                          <a:ea typeface="Times New Roman" panose="02020603050405020304" pitchFamily="18" charset="0"/>
                        </a:rPr>
                        <a:t>*</a:t>
                      </a:r>
                      <a:endParaRPr lang="zh-CN" sz="1100" b="1">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7161305"/>
                  </a:ext>
                </a:extLst>
              </a:tr>
              <a:tr h="156342">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0</a:t>
                      </a:r>
                      <a:endParaRPr lang="zh-CN" sz="11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Overview of the FG-AI4H deliverables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2"/>
                        </a:rPr>
                        <a:t>Shan Xu</a:t>
                      </a:r>
                      <a:r>
                        <a:rPr lang="en-GB" sz="1100">
                          <a:effectLst/>
                          <a:latin typeface="Times New Roman" panose="02020603050405020304" pitchFamily="18" charset="0"/>
                          <a:ea typeface="Times New Roman" panose="02020603050405020304" pitchFamily="18" charset="0"/>
                        </a:rPr>
                        <a:t> (CAICT, China)</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MS Mincho"/>
                          <a:hlinkClick r:id="rId3"/>
                        </a:rPr>
                        <a:t>L-039</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8657966"/>
                  </a:ext>
                </a:extLst>
              </a:tr>
              <a:tr h="312683">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1</a:t>
                      </a:r>
                      <a:endParaRPr lang="zh-CN" sz="11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AI4H ethics considerations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4"/>
                        </a:rPr>
                        <a:t>Andreas Reis</a:t>
                      </a:r>
                      <a:r>
                        <a:rPr lang="en-GB" sz="1100">
                          <a:effectLst/>
                          <a:latin typeface="Times New Roman" panose="02020603050405020304" pitchFamily="18" charset="0"/>
                          <a:ea typeface="Times New Roman" panose="02020603050405020304" pitchFamily="18" charset="0"/>
                        </a:rPr>
                        <a:t> (WHO)</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5"/>
                        </a:rPr>
                        <a:t>K-028</a:t>
                      </a:r>
                      <a:br>
                        <a:rPr lang="en-GB" sz="1100">
                          <a:effectLst/>
                          <a:latin typeface="Times New Roman" panose="02020603050405020304" pitchFamily="18" charset="0"/>
                          <a:ea typeface="Times New Roman" panose="02020603050405020304" pitchFamily="18" charset="0"/>
                        </a:rPr>
                      </a:br>
                      <a:r>
                        <a:rPr lang="en-GB" sz="1100">
                          <a:effectLst/>
                          <a:latin typeface="Times New Roman" panose="02020603050405020304" pitchFamily="18" charset="0"/>
                          <a:ea typeface="Times New Roman" panose="02020603050405020304" pitchFamily="18" charset="0"/>
                        </a:rPr>
                        <a:t>(</a:t>
                      </a:r>
                      <a:r>
                        <a:rPr lang="en-GB" sz="1100" u="sng">
                          <a:solidFill>
                            <a:srgbClr val="0000FF"/>
                          </a:solidFill>
                          <a:effectLst/>
                          <a:latin typeface="Times New Roman" panose="02020603050405020304" pitchFamily="18" charset="0"/>
                          <a:ea typeface="Times New Roman" panose="02020603050405020304" pitchFamily="18" charset="0"/>
                          <a:hlinkClick r:id="rId6"/>
                        </a:rPr>
                        <a:t>K-028-A01</a:t>
                      </a:r>
                      <a:r>
                        <a:rPr lang="en-GB" sz="1100">
                          <a:effectLst/>
                          <a:latin typeface="Times New Roman" panose="02020603050405020304" pitchFamily="18" charset="0"/>
                          <a:ea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5729471"/>
                  </a:ext>
                </a:extLst>
              </a:tr>
              <a:tr h="156342">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2</a:t>
                      </a:r>
                      <a:endParaRPr lang="zh-CN" sz="11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AI4H regulatory best practices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7"/>
                        </a:rPr>
                        <a:t>Jackie Ma</a:t>
                      </a:r>
                      <a:r>
                        <a:rPr lang="en-GB" sz="1100">
                          <a:effectLst/>
                          <a:latin typeface="Times New Roman" panose="02020603050405020304" pitchFamily="18" charset="0"/>
                          <a:ea typeface="Times New Roman" panose="02020603050405020304" pitchFamily="18" charset="0"/>
                        </a:rPr>
                        <a:t> (Fraunhofer HHI, Germany), </a:t>
                      </a:r>
                      <a:r>
                        <a:rPr lang="en-GB" sz="1100" u="sng">
                          <a:solidFill>
                            <a:srgbClr val="0000FF"/>
                          </a:solidFill>
                          <a:effectLst/>
                          <a:latin typeface="Times New Roman" panose="02020603050405020304" pitchFamily="18" charset="0"/>
                          <a:ea typeface="Times New Roman" panose="02020603050405020304" pitchFamily="18" charset="0"/>
                          <a:hlinkClick r:id="rId8"/>
                        </a:rPr>
                        <a:t>Khair ElZarrad</a:t>
                      </a:r>
                      <a:r>
                        <a:rPr lang="en-GB" sz="1100">
                          <a:effectLst/>
                          <a:latin typeface="Times New Roman" panose="02020603050405020304" pitchFamily="18" charset="0"/>
                          <a:ea typeface="Times New Roman" panose="02020603050405020304" pitchFamily="18" charset="0"/>
                        </a:rPr>
                        <a:t> &amp; </a:t>
                      </a:r>
                      <a:r>
                        <a:rPr lang="en-GB" sz="1100" u="sng">
                          <a:solidFill>
                            <a:srgbClr val="0000FF"/>
                          </a:solidFill>
                          <a:effectLst/>
                          <a:latin typeface="Times New Roman" panose="02020603050405020304" pitchFamily="18" charset="0"/>
                          <a:ea typeface="Times New Roman" panose="02020603050405020304" pitchFamily="18" charset="0"/>
                          <a:hlinkClick r:id="rId9"/>
                        </a:rPr>
                        <a:t>Rose Purcell</a:t>
                      </a:r>
                      <a:r>
                        <a:rPr lang="en-GB" sz="1100">
                          <a:effectLst/>
                          <a:latin typeface="Times New Roman" panose="02020603050405020304" pitchFamily="18" charset="0"/>
                          <a:ea typeface="Times New Roman" panose="02020603050405020304" pitchFamily="18" charset="0"/>
                        </a:rPr>
                        <a:t> (FDA, USA)</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10"/>
                        </a:rPr>
                        <a:t>L-047</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6363781"/>
                  </a:ext>
                </a:extLst>
              </a:tr>
              <a:tr h="312683">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dirty="0">
                          <a:effectLst/>
                          <a:latin typeface="Times New Roman" panose="02020603050405020304" pitchFamily="18" charset="0"/>
                          <a:ea typeface="Times New Roman" panose="02020603050405020304" pitchFamily="18" charset="0"/>
                        </a:rPr>
                        <a:t>2.1</a:t>
                      </a:r>
                      <a:endParaRPr lang="zh-CN" sz="1100" dirty="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Mapping of IMDRF essential principles to AI for health software</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11"/>
                        </a:rPr>
                        <a:t>Luis Oala</a:t>
                      </a:r>
                      <a:r>
                        <a:rPr lang="en-GB" sz="1100">
                          <a:effectLst/>
                          <a:latin typeface="Times New Roman" panose="02020603050405020304" pitchFamily="18" charset="0"/>
                          <a:ea typeface="Times New Roman" panose="02020603050405020304" pitchFamily="18" charset="0"/>
                        </a:rPr>
                        <a:t> (Fraunhofer HHI, Germany), </a:t>
                      </a:r>
                      <a:r>
                        <a:rPr lang="en-GB" sz="1100" u="sng">
                          <a:solidFill>
                            <a:srgbClr val="0000FF"/>
                          </a:solidFill>
                          <a:effectLst/>
                          <a:latin typeface="Times New Roman" panose="02020603050405020304" pitchFamily="18" charset="0"/>
                          <a:ea typeface="Times New Roman" panose="02020603050405020304" pitchFamily="18" charset="0"/>
                          <a:hlinkClick r:id="rId12"/>
                        </a:rPr>
                        <a:t>Pradeep Balachandran</a:t>
                      </a:r>
                      <a:r>
                        <a:rPr lang="en-GB" sz="1100">
                          <a:effectLst/>
                          <a:latin typeface="Times New Roman" panose="02020603050405020304" pitchFamily="18" charset="0"/>
                          <a:ea typeface="Times New Roman" panose="02020603050405020304" pitchFamily="18" charset="0"/>
                        </a:rPr>
                        <a:t> (Technical Consultant eHealth, India), </a:t>
                      </a:r>
                      <a:r>
                        <a:rPr lang="en-GB" sz="1100" u="sng">
                          <a:solidFill>
                            <a:srgbClr val="0000FF"/>
                          </a:solidFill>
                          <a:effectLst/>
                          <a:latin typeface="Times New Roman" panose="02020603050405020304" pitchFamily="18" charset="0"/>
                          <a:ea typeface="Times New Roman" panose="02020603050405020304" pitchFamily="18" charset="0"/>
                          <a:hlinkClick r:id="rId13"/>
                        </a:rPr>
                        <a:t>Pat Baird</a:t>
                      </a:r>
                      <a:r>
                        <a:rPr lang="en-GB" sz="1100">
                          <a:effectLst/>
                          <a:latin typeface="Times New Roman" panose="02020603050405020304" pitchFamily="18" charset="0"/>
                          <a:ea typeface="Times New Roman" panose="02020603050405020304" pitchFamily="18" charset="0"/>
                        </a:rPr>
                        <a:t> (Philips, USA), </a:t>
                      </a:r>
                      <a:r>
                        <a:rPr lang="en-GB" sz="1100" u="sng">
                          <a:solidFill>
                            <a:srgbClr val="0000FF"/>
                          </a:solidFill>
                          <a:effectLst/>
                          <a:latin typeface="Times New Roman" panose="02020603050405020304" pitchFamily="18" charset="0"/>
                          <a:ea typeface="Times New Roman" panose="02020603050405020304" pitchFamily="18" charset="0"/>
                          <a:hlinkClick r:id="rId14"/>
                        </a:rPr>
                        <a:t>Thomas Wiegand</a:t>
                      </a:r>
                      <a:r>
                        <a:rPr lang="en-GB" sz="1100">
                          <a:effectLst/>
                          <a:latin typeface="Times New Roman" panose="02020603050405020304" pitchFamily="18" charset="0"/>
                          <a:ea typeface="Times New Roman" panose="02020603050405020304" pitchFamily="18" charset="0"/>
                        </a:rPr>
                        <a:t> (Fraunhofer HHI, Germany)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15"/>
                        </a:rPr>
                        <a:t>G-038</a:t>
                      </a:r>
                      <a:r>
                        <a:rPr lang="en-GB" sz="1100">
                          <a:effectLst/>
                          <a:latin typeface="Times New Roman" panose="02020603050405020304" pitchFamily="18" charset="0"/>
                          <a:ea typeface="Times New Roman" panose="02020603050405020304" pitchFamily="18" charset="0"/>
                        </a:rPr>
                        <a:t>, </a:t>
                      </a:r>
                      <a:br>
                        <a:rPr lang="en-GB" sz="1100">
                          <a:effectLst/>
                          <a:latin typeface="Times New Roman" panose="02020603050405020304" pitchFamily="18" charset="0"/>
                          <a:ea typeface="Times New Roman" panose="02020603050405020304" pitchFamily="18" charset="0"/>
                        </a:rPr>
                      </a:br>
                      <a:r>
                        <a:rPr lang="en-GB" sz="1100" u="sng">
                          <a:solidFill>
                            <a:srgbClr val="0000FF"/>
                          </a:solidFill>
                          <a:effectLst/>
                          <a:latin typeface="Times New Roman" panose="02020603050405020304" pitchFamily="18" charset="0"/>
                          <a:ea typeface="Times New Roman" panose="02020603050405020304" pitchFamily="18" charset="0"/>
                          <a:hlinkClick r:id="rId16"/>
                        </a:rPr>
                        <a:t>G-038-A01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6670342"/>
                  </a:ext>
                </a:extLst>
              </a:tr>
              <a:tr h="469025">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2.2</a:t>
                      </a:r>
                      <a:endParaRPr lang="zh-CN" sz="11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Good practices for health applications of machine learning: Considerations for manufacturers and regulators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12"/>
                        </a:rPr>
                        <a:t>Pradeep Balachandran</a:t>
                      </a:r>
                      <a:r>
                        <a:rPr lang="en-GB" sz="1100">
                          <a:effectLst/>
                          <a:latin typeface="Times New Roman" panose="02020603050405020304" pitchFamily="18" charset="0"/>
                          <a:ea typeface="Times New Roman" panose="02020603050405020304" pitchFamily="18" charset="0"/>
                        </a:rPr>
                        <a:t> (India) and </a:t>
                      </a:r>
                      <a:r>
                        <a:rPr lang="en-GB" sz="1100" u="sng">
                          <a:solidFill>
                            <a:srgbClr val="0000FF"/>
                          </a:solidFill>
                          <a:effectLst/>
                          <a:latin typeface="Times New Roman" panose="02020603050405020304" pitchFamily="18" charset="0"/>
                          <a:ea typeface="Times New Roman" panose="02020603050405020304" pitchFamily="18" charset="0"/>
                          <a:hlinkClick r:id="rId17"/>
                        </a:rPr>
                        <a:t>Christian Johner</a:t>
                      </a:r>
                      <a:r>
                        <a:rPr lang="en-GB" sz="1100">
                          <a:effectLst/>
                          <a:latin typeface="Times New Roman" panose="02020603050405020304" pitchFamily="18" charset="0"/>
                          <a:ea typeface="Times New Roman" panose="02020603050405020304" pitchFamily="18" charset="0"/>
                        </a:rPr>
                        <a:t> (Johner Institut, Germany)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MS Mincho"/>
                          <a:hlinkClick r:id="rId18"/>
                        </a:rPr>
                        <a:t>L-037</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7327012"/>
                  </a:ext>
                </a:extLst>
              </a:tr>
              <a:tr h="156342">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3</a:t>
                      </a:r>
                      <a:endParaRPr lang="zh-CN" sz="11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AI4H requirement specifications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12"/>
                        </a:rPr>
                        <a:t>Pradeep Balachandran</a:t>
                      </a:r>
                      <a:r>
                        <a:rPr lang="en-GB" sz="1100">
                          <a:effectLst/>
                          <a:latin typeface="Times New Roman" panose="02020603050405020304" pitchFamily="18" charset="0"/>
                          <a:ea typeface="Times New Roman" panose="02020603050405020304" pitchFamily="18" charset="0"/>
                        </a:rPr>
                        <a:t> (India)</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MS Mincho"/>
                          <a:hlinkClick r:id="rId19"/>
                        </a:rPr>
                        <a:t>L-038</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6970595"/>
                  </a:ext>
                </a:extLst>
              </a:tr>
              <a:tr h="312683">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dirty="0">
                          <a:effectLst/>
                          <a:latin typeface="Times New Roman" panose="02020603050405020304" pitchFamily="18" charset="0"/>
                          <a:ea typeface="Times New Roman" panose="02020603050405020304" pitchFamily="18" charset="0"/>
                        </a:rPr>
                        <a:t>4</a:t>
                      </a:r>
                      <a:endParaRPr lang="zh-CN" sz="1100" dirty="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AI software life cycle specification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13"/>
                        </a:rPr>
                        <a:t>Pat Baird</a:t>
                      </a:r>
                      <a:r>
                        <a:rPr lang="en-GB" sz="1100">
                          <a:effectLst/>
                          <a:latin typeface="Times New Roman" panose="02020603050405020304" pitchFamily="18" charset="0"/>
                          <a:ea typeface="Times New Roman" panose="02020603050405020304" pitchFamily="18" charset="0"/>
                        </a:rPr>
                        <a:t> (Philips, USA)</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20"/>
                        </a:rPr>
                        <a:t>J-033</a:t>
                      </a:r>
                      <a:br>
                        <a:rPr lang="en-GB" sz="1100">
                          <a:effectLst/>
                          <a:latin typeface="Times New Roman" panose="02020603050405020304" pitchFamily="18" charset="0"/>
                          <a:ea typeface="Times New Roman" panose="02020603050405020304" pitchFamily="18" charset="0"/>
                        </a:rPr>
                      </a:br>
                      <a:r>
                        <a:rPr lang="en-GB" sz="1100">
                          <a:effectLst/>
                          <a:latin typeface="Times New Roman" panose="02020603050405020304" pitchFamily="18" charset="0"/>
                          <a:ea typeface="Times New Roman" panose="02020603050405020304" pitchFamily="18" charset="0"/>
                        </a:rPr>
                        <a:t>(</a:t>
                      </a:r>
                      <a:r>
                        <a:rPr lang="en-GB" sz="1100" u="sng">
                          <a:solidFill>
                            <a:srgbClr val="0000FF"/>
                          </a:solidFill>
                          <a:effectLst/>
                          <a:latin typeface="Times New Roman" panose="02020603050405020304" pitchFamily="18" charset="0"/>
                          <a:ea typeface="Times New Roman" panose="02020603050405020304" pitchFamily="18" charset="0"/>
                          <a:hlinkClick r:id="rId21"/>
                        </a:rPr>
                        <a:t>L-046</a:t>
                      </a:r>
                      <a:r>
                        <a:rPr lang="en-GB" sz="1100">
                          <a:effectLst/>
                          <a:latin typeface="Times New Roman" panose="02020603050405020304" pitchFamily="18" charset="0"/>
                          <a:ea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253084"/>
                  </a:ext>
                </a:extLst>
              </a:tr>
              <a:tr h="156342">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dirty="0">
                          <a:effectLst/>
                          <a:latin typeface="Times New Roman" panose="02020603050405020304" pitchFamily="18" charset="0"/>
                          <a:ea typeface="Times New Roman" panose="02020603050405020304" pitchFamily="18" charset="0"/>
                        </a:rPr>
                        <a:t>5</a:t>
                      </a:r>
                      <a:endParaRPr lang="zh-CN" sz="1100" dirty="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Data specification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100" u="sng">
                          <a:solidFill>
                            <a:srgbClr val="0000FF"/>
                          </a:solidFill>
                          <a:effectLst/>
                          <a:latin typeface="Times New Roman" panose="02020603050405020304" pitchFamily="18" charset="0"/>
                          <a:ea typeface="Times New Roman" panose="02020603050405020304" pitchFamily="18" charset="0"/>
                          <a:hlinkClick r:id="rId22"/>
                        </a:rPr>
                        <a:t>Marc Lecoultre</a:t>
                      </a:r>
                      <a:r>
                        <a:rPr lang="fr-FR" sz="1100">
                          <a:effectLst/>
                          <a:latin typeface="Times New Roman" panose="02020603050405020304" pitchFamily="18" charset="0"/>
                          <a:ea typeface="Times New Roman" panose="02020603050405020304" pitchFamily="18" charset="0"/>
                        </a:rPr>
                        <a:t> (MLlab.AI, Switzerland)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23"/>
                        </a:rPr>
                        <a:t>G-205</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7400432"/>
                  </a:ext>
                </a:extLst>
              </a:tr>
              <a:tr h="15634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5.1</a:t>
                      </a:r>
                      <a:endParaRPr lang="zh-CN" sz="11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Data requirements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100">
                          <a:effectLst/>
                          <a:latin typeface="Times New Roman" panose="02020603050405020304" pitchFamily="18" charset="0"/>
                          <a:ea typeface="Times New Roman" panose="02020603050405020304" pitchFamily="18" charset="0"/>
                        </a:rPr>
                        <a:t>[</a:t>
                      </a:r>
                      <a:r>
                        <a:rPr lang="fr-FR" sz="1100" u="sng">
                          <a:solidFill>
                            <a:srgbClr val="0000FF"/>
                          </a:solidFill>
                          <a:effectLst/>
                          <a:latin typeface="Times New Roman" panose="02020603050405020304" pitchFamily="18" charset="0"/>
                          <a:ea typeface="Times New Roman" panose="02020603050405020304" pitchFamily="18" charset="0"/>
                          <a:hlinkClick r:id="rId22"/>
                        </a:rPr>
                        <a:t>Marc Lecoultre</a:t>
                      </a:r>
                      <a:r>
                        <a:rPr lang="fr-FR" sz="1100">
                          <a:effectLst/>
                          <a:latin typeface="Times New Roman" panose="02020603050405020304" pitchFamily="18" charset="0"/>
                          <a:ea typeface="Times New Roman" panose="02020603050405020304" pitchFamily="18" charset="0"/>
                        </a:rPr>
                        <a:t> (MLlab.AI, Switzerland)]**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24"/>
                        </a:rPr>
                        <a:t>I-044</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7879119"/>
                  </a:ext>
                </a:extLst>
              </a:tr>
              <a:tr h="15634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5.2</a:t>
                      </a:r>
                      <a:endParaRPr lang="zh-CN" sz="11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Data acquisition </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25"/>
                        </a:rPr>
                        <a:t>Rajaraman (Giri) Subramanian</a:t>
                      </a:r>
                      <a:r>
                        <a:rPr lang="en-GB" sz="1100">
                          <a:effectLst/>
                          <a:latin typeface="Times New Roman" panose="02020603050405020304" pitchFamily="18" charset="0"/>
                          <a:ea typeface="Times New Roman" panose="02020603050405020304" pitchFamily="18" charset="0"/>
                        </a:rPr>
                        <a:t> (Calligo Tech, India), </a:t>
                      </a:r>
                      <a:r>
                        <a:rPr lang="en-GB" sz="1100" u="sng">
                          <a:solidFill>
                            <a:srgbClr val="0000FF"/>
                          </a:solidFill>
                          <a:effectLst/>
                          <a:latin typeface="Times New Roman" panose="02020603050405020304" pitchFamily="18" charset="0"/>
                          <a:ea typeface="Times New Roman" panose="02020603050405020304" pitchFamily="18" charset="0"/>
                          <a:hlinkClick r:id="rId26"/>
                        </a:rPr>
                        <a:t>Vishnu Ram</a:t>
                      </a:r>
                      <a:r>
                        <a:rPr lang="en-GB" sz="1100">
                          <a:effectLst/>
                          <a:latin typeface="Times New Roman" panose="02020603050405020304" pitchFamily="18" charset="0"/>
                          <a:ea typeface="Times New Roman" panose="02020603050405020304" pitchFamily="18" charset="0"/>
                        </a:rPr>
                        <a:t> (India)</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dirty="0">
                          <a:solidFill>
                            <a:srgbClr val="0000FF"/>
                          </a:solidFill>
                          <a:effectLst/>
                          <a:latin typeface="Times New Roman" panose="02020603050405020304" pitchFamily="18" charset="0"/>
                          <a:ea typeface="Times New Roman" panose="02020603050405020304" pitchFamily="18" charset="0"/>
                          <a:hlinkClick r:id="rId27"/>
                        </a:rPr>
                        <a:t>G-205-A02</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4468365"/>
                  </a:ext>
                </a:extLst>
              </a:tr>
              <a:tr h="15634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5.3</a:t>
                      </a:r>
                      <a:endParaRPr lang="zh-CN" sz="11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Data annotation specification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2"/>
                        </a:rPr>
                        <a:t>Shan Xu</a:t>
                      </a:r>
                      <a:r>
                        <a:rPr lang="en-GB" sz="1100">
                          <a:effectLst/>
                          <a:latin typeface="Times New Roman" panose="02020603050405020304" pitchFamily="18" charset="0"/>
                          <a:ea typeface="Times New Roman" panose="02020603050405020304" pitchFamily="18" charset="0"/>
                        </a:rPr>
                        <a:t> (CAICT, China), </a:t>
                      </a:r>
                      <a:r>
                        <a:rPr lang="en-GB" sz="1100" u="sng">
                          <a:solidFill>
                            <a:srgbClr val="0000FF"/>
                          </a:solidFill>
                          <a:effectLst/>
                          <a:latin typeface="Times New Roman" panose="02020603050405020304" pitchFamily="18" charset="0"/>
                          <a:ea typeface="Times New Roman" panose="02020603050405020304" pitchFamily="18" charset="0"/>
                          <a:hlinkClick r:id="rId28"/>
                        </a:rPr>
                        <a:t>Harpreet Singh</a:t>
                      </a:r>
                      <a:r>
                        <a:rPr lang="en-GB" sz="1100">
                          <a:effectLst/>
                          <a:latin typeface="Times New Roman" panose="02020603050405020304" pitchFamily="18" charset="0"/>
                          <a:ea typeface="Times New Roman" panose="02020603050405020304" pitchFamily="18" charset="0"/>
                        </a:rPr>
                        <a:t> (ICMR, India), </a:t>
                      </a:r>
                      <a:r>
                        <a:rPr lang="en-GB" sz="1100" u="sng">
                          <a:solidFill>
                            <a:srgbClr val="0000FF"/>
                          </a:solidFill>
                          <a:effectLst/>
                          <a:latin typeface="Times New Roman" panose="02020603050405020304" pitchFamily="18" charset="0"/>
                          <a:ea typeface="Times New Roman" panose="02020603050405020304" pitchFamily="18" charset="0"/>
                          <a:hlinkClick r:id="rId29"/>
                        </a:rPr>
                        <a:t>Sebastian Bosse</a:t>
                      </a:r>
                      <a:r>
                        <a:rPr lang="en-GB" sz="1100">
                          <a:effectLst/>
                          <a:latin typeface="Times New Roman" panose="02020603050405020304" pitchFamily="18" charset="0"/>
                          <a:ea typeface="Times New Roman" panose="02020603050405020304" pitchFamily="18" charset="0"/>
                        </a:rPr>
                        <a:t> (Fraunhofer HHI, Germany)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30"/>
                        </a:rPr>
                        <a:t>K-048</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5895326"/>
                  </a:ext>
                </a:extLst>
              </a:tr>
              <a:tr h="312683">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5.4</a:t>
                      </a:r>
                      <a:endParaRPr lang="zh-CN" sz="11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Training and test data specification </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11"/>
                        </a:rPr>
                        <a:t>Luis Oala</a:t>
                      </a:r>
                      <a:r>
                        <a:rPr lang="en-GB" sz="1100">
                          <a:effectLst/>
                          <a:latin typeface="Times New Roman" panose="02020603050405020304" pitchFamily="18" charset="0"/>
                          <a:ea typeface="Times New Roman" panose="02020603050405020304" pitchFamily="18" charset="0"/>
                        </a:rPr>
                        <a:t> (Fraunhofer HHI, Germany), </a:t>
                      </a:r>
                      <a:r>
                        <a:rPr lang="en-GB" sz="1100" u="sng">
                          <a:solidFill>
                            <a:srgbClr val="0000FF"/>
                          </a:solidFill>
                          <a:effectLst/>
                          <a:latin typeface="Times New Roman" panose="02020603050405020304" pitchFamily="18" charset="0"/>
                          <a:ea typeface="Times New Roman" panose="02020603050405020304" pitchFamily="18" charset="0"/>
                          <a:hlinkClick r:id="rId12"/>
                        </a:rPr>
                        <a:t>Pradeep Balachandran</a:t>
                      </a:r>
                      <a:r>
                        <a:rPr lang="en-GB" sz="1100">
                          <a:effectLst/>
                          <a:latin typeface="Times New Roman" panose="02020603050405020304" pitchFamily="18" charset="0"/>
                          <a:ea typeface="Times New Roman" panose="02020603050405020304" pitchFamily="18" charset="0"/>
                        </a:rPr>
                        <a:t> (India)</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100" u="sng">
                          <a:solidFill>
                            <a:srgbClr val="0000FF"/>
                          </a:solidFill>
                          <a:effectLst/>
                          <a:latin typeface="Times New Roman" panose="02020603050405020304" pitchFamily="18" charset="0"/>
                          <a:ea typeface="Times New Roman" panose="02020603050405020304" pitchFamily="18" charset="0"/>
                          <a:hlinkClick r:id="rId31"/>
                        </a:rPr>
                        <a:t>I-034</a:t>
                      </a:r>
                      <a:br>
                        <a:rPr lang="en-GB" sz="1100">
                          <a:effectLst/>
                          <a:latin typeface="Times New Roman" panose="02020603050405020304" pitchFamily="18" charset="0"/>
                          <a:ea typeface="Times New Roman" panose="02020603050405020304" pitchFamily="18" charset="0"/>
                        </a:rPr>
                      </a:br>
                      <a:r>
                        <a:rPr lang="en-GB" sz="1100">
                          <a:effectLst/>
                          <a:latin typeface="Times New Roman" panose="02020603050405020304" pitchFamily="18" charset="0"/>
                          <a:ea typeface="Times New Roman" panose="02020603050405020304" pitchFamily="18" charset="0"/>
                        </a:rPr>
                        <a:t>(</a:t>
                      </a:r>
                      <a:r>
                        <a:rPr lang="en-GB" sz="1100" u="sng">
                          <a:solidFill>
                            <a:srgbClr val="0000FF"/>
                          </a:solidFill>
                          <a:effectLst/>
                          <a:latin typeface="Times New Roman" panose="02020603050405020304" pitchFamily="18" charset="0"/>
                          <a:ea typeface="Times New Roman" panose="02020603050405020304" pitchFamily="18" charset="0"/>
                          <a:hlinkClick r:id="rId32"/>
                        </a:rPr>
                        <a:t>L-045</a:t>
                      </a:r>
                      <a:r>
                        <a:rPr lang="en-GB" sz="1100">
                          <a:effectLst/>
                          <a:latin typeface="Times New Roman" panose="02020603050405020304" pitchFamily="18" charset="0"/>
                          <a:ea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4880105"/>
                  </a:ext>
                </a:extLst>
              </a:tr>
              <a:tr h="15634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5.5</a:t>
                      </a:r>
                      <a:endParaRPr lang="zh-CN" sz="11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Data handling </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100" u="sng">
                          <a:solidFill>
                            <a:srgbClr val="0000FF"/>
                          </a:solidFill>
                          <a:effectLst/>
                          <a:latin typeface="Times New Roman" panose="02020603050405020304" pitchFamily="18" charset="0"/>
                          <a:ea typeface="Times New Roman" panose="02020603050405020304" pitchFamily="18" charset="0"/>
                          <a:hlinkClick r:id="rId22"/>
                        </a:rPr>
                        <a:t>Marc Lecoultre</a:t>
                      </a:r>
                      <a:r>
                        <a:rPr lang="fr-FR" sz="1100">
                          <a:effectLst/>
                          <a:latin typeface="Times New Roman" panose="02020603050405020304" pitchFamily="18" charset="0"/>
                          <a:ea typeface="Times New Roman" panose="02020603050405020304" pitchFamily="18" charset="0"/>
                        </a:rPr>
                        <a:t> (MLlab.AI, Switzerland)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33"/>
                        </a:rPr>
                        <a:t>I-045</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17799"/>
                  </a:ext>
                </a:extLst>
              </a:tr>
              <a:tr h="15634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5.6</a:t>
                      </a:r>
                      <a:endParaRPr lang="zh-CN" sz="11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Data sharing practices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34"/>
                        </a:rPr>
                        <a:t>Ferath Kherif</a:t>
                      </a:r>
                      <a:r>
                        <a:rPr lang="en-GB" sz="1100">
                          <a:effectLst/>
                          <a:latin typeface="Times New Roman" panose="02020603050405020304" pitchFamily="18" charset="0"/>
                          <a:ea typeface="Times New Roman" panose="02020603050405020304" pitchFamily="18" charset="0"/>
                        </a:rPr>
                        <a:t> (CHUV, Switzerland), </a:t>
                      </a:r>
                      <a:r>
                        <a:rPr lang="en-GB" sz="1100" u="sng">
                          <a:solidFill>
                            <a:srgbClr val="0000FF"/>
                          </a:solidFill>
                          <a:effectLst/>
                          <a:latin typeface="Times New Roman" panose="02020603050405020304" pitchFamily="18" charset="0"/>
                          <a:ea typeface="Times New Roman" panose="02020603050405020304" pitchFamily="18" charset="0"/>
                          <a:hlinkClick r:id="rId35"/>
                        </a:rPr>
                        <a:t>Banusri Velpandian</a:t>
                      </a:r>
                      <a:r>
                        <a:rPr lang="en-GB" sz="1100">
                          <a:effectLst/>
                          <a:latin typeface="Times New Roman" panose="02020603050405020304" pitchFamily="18" charset="0"/>
                          <a:ea typeface="Times New Roman" panose="02020603050405020304" pitchFamily="18" charset="0"/>
                        </a:rPr>
                        <a:t> (ICMR, India), WHO Data Team</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36"/>
                        </a:rPr>
                        <a:t>L-044</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6895115"/>
                  </a:ext>
                </a:extLst>
              </a:tr>
              <a:tr h="156342">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6</a:t>
                      </a:r>
                      <a:endParaRPr lang="zh-CN" sz="11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AI training best practices specification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37"/>
                        </a:rPr>
                        <a:t>Xin Ming Sim</a:t>
                      </a:r>
                      <a:r>
                        <a:rPr lang="en-GB" sz="1100">
                          <a:effectLst/>
                          <a:latin typeface="Times New Roman" panose="02020603050405020304" pitchFamily="18" charset="0"/>
                          <a:ea typeface="Times New Roman" panose="02020603050405020304" pitchFamily="18" charset="0"/>
                        </a:rPr>
                        <a:t> and </a:t>
                      </a:r>
                      <a:r>
                        <a:rPr lang="en-GB" sz="1100" u="sng">
                          <a:solidFill>
                            <a:srgbClr val="0000FF"/>
                          </a:solidFill>
                          <a:effectLst/>
                          <a:latin typeface="Times New Roman" panose="02020603050405020304" pitchFamily="18" charset="0"/>
                          <a:ea typeface="Times New Roman" panose="02020603050405020304" pitchFamily="18" charset="0"/>
                          <a:hlinkClick r:id="rId38"/>
                        </a:rPr>
                        <a:t>Stefan Winkler</a:t>
                      </a:r>
                      <a:r>
                        <a:rPr lang="en-GB" sz="1100">
                          <a:effectLst/>
                          <a:latin typeface="Times New Roman" panose="02020603050405020304" pitchFamily="18" charset="0"/>
                          <a:ea typeface="Times New Roman" panose="02020603050405020304" pitchFamily="18" charset="0"/>
                        </a:rPr>
                        <a:t> (AI Singapore)</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39"/>
                        </a:rPr>
                        <a:t>K-037</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4043883"/>
                  </a:ext>
                </a:extLst>
              </a:tr>
              <a:tr h="156342">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7</a:t>
                      </a:r>
                      <a:endParaRPr lang="zh-CN" sz="11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AI for health evaluation considerations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40"/>
                        </a:rPr>
                        <a:t>Markus Wenzel</a:t>
                      </a:r>
                      <a:r>
                        <a:rPr lang="en-GB" sz="1100">
                          <a:effectLst/>
                          <a:latin typeface="Times New Roman" panose="02020603050405020304" pitchFamily="18" charset="0"/>
                          <a:ea typeface="Times New Roman" panose="02020603050405020304" pitchFamily="18" charset="0"/>
                        </a:rPr>
                        <a:t> (Fraunhofer HHI, Germany)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MS Mincho"/>
                          <a:hlinkClick r:id="rId41"/>
                        </a:rPr>
                        <a:t>L-036</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5338001"/>
                  </a:ext>
                </a:extLst>
              </a:tr>
              <a:tr h="15634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dirty="0">
                          <a:effectLst/>
                          <a:latin typeface="Times New Roman" panose="02020603050405020304" pitchFamily="18" charset="0"/>
                          <a:ea typeface="Times New Roman" panose="02020603050405020304" pitchFamily="18" charset="0"/>
                        </a:rPr>
                        <a:t>7.1</a:t>
                      </a:r>
                      <a:endParaRPr lang="zh-CN" sz="1100" dirty="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AI4H evaluation process description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42"/>
                        </a:rPr>
                        <a:t>Sheng Wu</a:t>
                      </a:r>
                      <a:r>
                        <a:rPr lang="en-GB" sz="1100">
                          <a:effectLst/>
                          <a:latin typeface="Times New Roman" panose="02020603050405020304" pitchFamily="18" charset="0"/>
                          <a:ea typeface="Times New Roman" panose="02020603050405020304" pitchFamily="18" charset="0"/>
                        </a:rPr>
                        <a:t> (WHO)</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43"/>
                        </a:rPr>
                        <a:t>G-207-A01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6941471"/>
                  </a:ext>
                </a:extLst>
              </a:tr>
              <a:tr h="312683">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7.2</a:t>
                      </a:r>
                      <a:endParaRPr lang="zh-CN" sz="11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AI technical test specification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44"/>
                        </a:rPr>
                        <a:t>Auss Abbood</a:t>
                      </a:r>
                      <a:r>
                        <a:rPr lang="en-GB" sz="1100">
                          <a:effectLst/>
                          <a:latin typeface="Times New Roman" panose="02020603050405020304" pitchFamily="18" charset="0"/>
                          <a:ea typeface="Times New Roman" panose="02020603050405020304" pitchFamily="18" charset="0"/>
                        </a:rPr>
                        <a:t> (Robert Koch Institute, Germany)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US" sz="1100" u="sng">
                          <a:solidFill>
                            <a:srgbClr val="0000FF"/>
                          </a:solidFill>
                          <a:effectLst/>
                          <a:latin typeface="Times New Roman" panose="02020603050405020304" pitchFamily="18" charset="0"/>
                          <a:ea typeface="Times New Roman" panose="02020603050405020304" pitchFamily="18" charset="0"/>
                          <a:hlinkClick r:id="rId45"/>
                        </a:rPr>
                        <a:t>I-027</a:t>
                      </a:r>
                      <a:br>
                        <a:rPr lang="en-GB" sz="1100">
                          <a:effectLst/>
                          <a:latin typeface="Times New Roman" panose="02020603050405020304" pitchFamily="18" charset="0"/>
                          <a:ea typeface="Times New Roman" panose="02020603050405020304" pitchFamily="18" charset="0"/>
                        </a:rPr>
                      </a:br>
                      <a:r>
                        <a:rPr lang="en-GB" sz="1100">
                          <a:effectLst/>
                          <a:latin typeface="Times New Roman" panose="02020603050405020304" pitchFamily="18" charset="0"/>
                          <a:ea typeface="Times New Roman" panose="02020603050405020304" pitchFamily="18" charset="0"/>
                        </a:rPr>
                        <a:t>(</a:t>
                      </a:r>
                      <a:r>
                        <a:rPr lang="en-GB" sz="1100" u="sng">
                          <a:solidFill>
                            <a:srgbClr val="0000FF"/>
                          </a:solidFill>
                          <a:effectLst/>
                          <a:latin typeface="Times New Roman" panose="02020603050405020304" pitchFamily="18" charset="0"/>
                          <a:ea typeface="Times New Roman" panose="02020603050405020304" pitchFamily="18" charset="0"/>
                          <a:hlinkClick r:id="rId46"/>
                        </a:rPr>
                        <a:t>L-051</a:t>
                      </a:r>
                      <a:r>
                        <a:rPr lang="en-GB" sz="1100">
                          <a:effectLst/>
                          <a:latin typeface="Times New Roman" panose="02020603050405020304" pitchFamily="18" charset="0"/>
                          <a:ea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8484983"/>
                  </a:ext>
                </a:extLst>
              </a:tr>
              <a:tr h="312683">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7.3</a:t>
                      </a:r>
                      <a:endParaRPr lang="zh-CN" sz="11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Data and artificial intelligence assessment methods (DAISAM) reference</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11"/>
                        </a:rPr>
                        <a:t>Luis Oala</a:t>
                      </a:r>
                      <a:r>
                        <a:rPr lang="en-GB" sz="1100">
                          <a:effectLst/>
                          <a:latin typeface="Times New Roman" panose="02020603050405020304" pitchFamily="18" charset="0"/>
                          <a:ea typeface="Times New Roman" panose="02020603050405020304" pitchFamily="18" charset="0"/>
                        </a:rPr>
                        <a:t> (Fraunhofer HHI, Germany)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47"/>
                        </a:rPr>
                        <a:t>K-045</a:t>
                      </a:r>
                      <a:br>
                        <a:rPr lang="en-GB" sz="1100">
                          <a:effectLst/>
                          <a:latin typeface="Times New Roman" panose="02020603050405020304" pitchFamily="18" charset="0"/>
                          <a:ea typeface="Times New Roman" panose="02020603050405020304" pitchFamily="18" charset="0"/>
                        </a:rPr>
                      </a:br>
                      <a:r>
                        <a:rPr lang="en-GB" sz="1100">
                          <a:effectLst/>
                          <a:latin typeface="Times New Roman" panose="02020603050405020304" pitchFamily="18" charset="0"/>
                          <a:ea typeface="Times New Roman" panose="02020603050405020304" pitchFamily="18" charset="0"/>
                        </a:rPr>
                        <a:t>(</a:t>
                      </a:r>
                      <a:r>
                        <a:rPr lang="en-GB" sz="1100" u="sng">
                          <a:solidFill>
                            <a:srgbClr val="0000FF"/>
                          </a:solidFill>
                          <a:effectLst/>
                          <a:latin typeface="Times New Roman" panose="02020603050405020304" pitchFamily="18" charset="0"/>
                          <a:ea typeface="Times New Roman" panose="02020603050405020304" pitchFamily="18" charset="0"/>
                          <a:hlinkClick r:id="rId48"/>
                        </a:rPr>
                        <a:t>L-052</a:t>
                      </a:r>
                      <a:r>
                        <a:rPr lang="en-GB" sz="1100">
                          <a:effectLst/>
                          <a:latin typeface="Times New Roman" panose="02020603050405020304" pitchFamily="18" charset="0"/>
                          <a:ea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3120157"/>
                  </a:ext>
                </a:extLst>
              </a:tr>
              <a:tr h="287873">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7.4</a:t>
                      </a:r>
                      <a:endParaRPr lang="zh-CN" sz="11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Clinical evaluation of AI for health</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49"/>
                        </a:rPr>
                        <a:t>Naomi Lee</a:t>
                      </a:r>
                      <a:r>
                        <a:rPr lang="en-GB" sz="1100">
                          <a:effectLst/>
                          <a:latin typeface="Times New Roman" panose="02020603050405020304" pitchFamily="18" charset="0"/>
                          <a:ea typeface="Times New Roman" panose="02020603050405020304" pitchFamily="18" charset="0"/>
                        </a:rPr>
                        <a:t> (Lancet, UK), </a:t>
                      </a:r>
                      <a:r>
                        <a:rPr lang="en-GB" sz="1100" u="sng">
                          <a:solidFill>
                            <a:srgbClr val="0000FF"/>
                          </a:solidFill>
                          <a:effectLst/>
                          <a:latin typeface="Times New Roman" panose="02020603050405020304" pitchFamily="18" charset="0"/>
                          <a:ea typeface="Times New Roman" panose="02020603050405020304" pitchFamily="18" charset="0"/>
                          <a:hlinkClick r:id="rId50"/>
                        </a:rPr>
                        <a:t>Eva Weicken</a:t>
                      </a:r>
                      <a:r>
                        <a:rPr lang="en-GB" sz="1100">
                          <a:effectLst/>
                          <a:latin typeface="Times New Roman" panose="02020603050405020304" pitchFamily="18" charset="0"/>
                          <a:ea typeface="Times New Roman" panose="02020603050405020304" pitchFamily="18" charset="0"/>
                        </a:rPr>
                        <a:t> (Fraunhofer HHI, Germany), </a:t>
                      </a:r>
                      <a:r>
                        <a:rPr lang="en-GB" sz="1100" u="sng">
                          <a:solidFill>
                            <a:srgbClr val="0000FF"/>
                          </a:solidFill>
                          <a:effectLst/>
                          <a:latin typeface="Times New Roman" panose="02020603050405020304" pitchFamily="18" charset="0"/>
                          <a:ea typeface="Times New Roman" panose="02020603050405020304" pitchFamily="18" charset="0"/>
                          <a:hlinkClick r:id="rId51"/>
                        </a:rPr>
                        <a:t>Shubhanan Upadhyay</a:t>
                      </a:r>
                      <a:r>
                        <a:rPr lang="en-GB" sz="1100">
                          <a:effectLst/>
                          <a:latin typeface="Times New Roman" panose="02020603050405020304" pitchFamily="18" charset="0"/>
                          <a:ea typeface="Times New Roman" panose="02020603050405020304" pitchFamily="18" charset="0"/>
                        </a:rPr>
                        <a:t> (ADA Health, Germany)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52"/>
                        </a:rPr>
                        <a:t>L-040</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4714113"/>
                  </a:ext>
                </a:extLst>
              </a:tr>
              <a:tr h="312683">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dirty="0">
                          <a:effectLst/>
                          <a:latin typeface="Times New Roman" panose="02020603050405020304" pitchFamily="18" charset="0"/>
                          <a:ea typeface="Times New Roman" panose="02020603050405020304" pitchFamily="18" charset="0"/>
                        </a:rPr>
                        <a:t>8</a:t>
                      </a:r>
                      <a:endParaRPr lang="zh-CN" sz="1100" dirty="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AI4H scale-up and adoption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53"/>
                        </a:rPr>
                        <a:t>Sameer Pujari</a:t>
                      </a:r>
                      <a:r>
                        <a:rPr lang="en-GB" sz="1100">
                          <a:effectLst/>
                          <a:latin typeface="Times New Roman" panose="02020603050405020304" pitchFamily="18" charset="0"/>
                          <a:ea typeface="Times New Roman" panose="02020603050405020304" pitchFamily="18" charset="0"/>
                        </a:rPr>
                        <a:t> (WHO), Yu ZHAO and Javier Elkin [Previously: Robyn Whittaker (New Zealand)]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a:t>
                      </a:r>
                      <a:br>
                        <a:rPr lang="en-GB" sz="1100">
                          <a:effectLst/>
                          <a:latin typeface="Times New Roman" panose="02020603050405020304" pitchFamily="18" charset="0"/>
                          <a:ea typeface="Times New Roman" panose="02020603050405020304" pitchFamily="18" charset="0"/>
                        </a:rPr>
                      </a:br>
                      <a:r>
                        <a:rPr lang="en-GB" sz="1100">
                          <a:effectLst/>
                          <a:latin typeface="Times New Roman" panose="02020603050405020304" pitchFamily="18" charset="0"/>
                          <a:ea typeface="Times New Roman" panose="02020603050405020304" pitchFamily="18" charset="0"/>
                        </a:rPr>
                        <a:t>(</a:t>
                      </a:r>
                      <a:r>
                        <a:rPr lang="en-GB" sz="1100" u="sng">
                          <a:solidFill>
                            <a:srgbClr val="0000FF"/>
                          </a:solidFill>
                          <a:effectLst/>
                          <a:latin typeface="Times New Roman" panose="02020603050405020304" pitchFamily="18" charset="0"/>
                          <a:ea typeface="Times New Roman" panose="02020603050405020304" pitchFamily="18" charset="0"/>
                          <a:hlinkClick r:id="rId54"/>
                        </a:rPr>
                        <a:t>K-052</a:t>
                      </a:r>
                      <a:r>
                        <a:rPr lang="en-GB" sz="1100">
                          <a:effectLst/>
                          <a:latin typeface="Times New Roman" panose="02020603050405020304" pitchFamily="18" charset="0"/>
                          <a:ea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8280697"/>
                  </a:ext>
                </a:extLst>
              </a:tr>
              <a:tr h="156342">
                <a:tc>
                  <a:txBody>
                    <a:bodyPr/>
                    <a:lstStyle/>
                    <a:p>
                      <a:pPr hangingPunct="0">
                        <a:spcBef>
                          <a:spcPts val="200"/>
                        </a:spcBef>
                        <a:spcAft>
                          <a:spcPts val="200"/>
                        </a:spcAft>
                        <a:tabLst>
                          <a:tab pos="180340" algn="l"/>
                          <a:tab pos="540385" algn="l"/>
                          <a:tab pos="900430" algn="l"/>
                          <a:tab pos="1260475" algn="l"/>
                          <a:tab pos="1620520" algn="l"/>
                          <a:tab pos="1980565" algn="l"/>
                          <a:tab pos="2340610" algn="l"/>
                        </a:tabLst>
                      </a:pPr>
                      <a:r>
                        <a:rPr lang="en-GB" sz="1100" dirty="0">
                          <a:effectLst/>
                          <a:latin typeface="Times New Roman" panose="02020603050405020304" pitchFamily="18" charset="0"/>
                          <a:ea typeface="Times New Roman" panose="02020603050405020304" pitchFamily="18" charset="0"/>
                        </a:rPr>
                        <a:t>9</a:t>
                      </a:r>
                      <a:endParaRPr lang="zh-CN" sz="1100" dirty="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AI4H applications and platforms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pt-BR" sz="1100" u="sng">
                          <a:solidFill>
                            <a:srgbClr val="0000FF"/>
                          </a:solidFill>
                          <a:effectLst/>
                          <a:latin typeface="Times New Roman" panose="02020603050405020304" pitchFamily="18" charset="0"/>
                          <a:ea typeface="Times New Roman" panose="02020603050405020304" pitchFamily="18" charset="0"/>
                          <a:hlinkClick r:id="rId55"/>
                        </a:rPr>
                        <a:t>Manjeet Chalga</a:t>
                      </a:r>
                      <a:r>
                        <a:rPr lang="pt-BR" sz="1100">
                          <a:effectLst/>
                          <a:latin typeface="Times New Roman" panose="02020603050405020304" pitchFamily="18" charset="0"/>
                          <a:ea typeface="Times New Roman" panose="02020603050405020304" pitchFamily="18" charset="0"/>
                        </a:rPr>
                        <a:t> (ICMR, India), </a:t>
                      </a:r>
                      <a:r>
                        <a:rPr lang="pt-BR" sz="1100" u="sng">
                          <a:solidFill>
                            <a:srgbClr val="0000FF"/>
                          </a:solidFill>
                          <a:effectLst/>
                          <a:latin typeface="Times New Roman" panose="02020603050405020304" pitchFamily="18" charset="0"/>
                          <a:ea typeface="Times New Roman" panose="02020603050405020304" pitchFamily="18" charset="0"/>
                          <a:hlinkClick r:id="rId56"/>
                        </a:rPr>
                        <a:t>Aveek De</a:t>
                      </a:r>
                      <a:r>
                        <a:rPr lang="pt-BR" sz="1100">
                          <a:effectLst/>
                          <a:latin typeface="Times New Roman" panose="02020603050405020304" pitchFamily="18" charset="0"/>
                          <a:ea typeface="Times New Roman" panose="02020603050405020304" pitchFamily="18" charset="0"/>
                        </a:rPr>
                        <a:t> (CMS, India)</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57"/>
                        </a:rPr>
                        <a:t>L-050</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2734076"/>
                  </a:ext>
                </a:extLst>
              </a:tr>
              <a:tr h="15634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9.1</a:t>
                      </a:r>
                      <a:endParaRPr lang="zh-CN" sz="11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Mobile applications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58"/>
                        </a:rPr>
                        <a:t>Khondaker Mamun</a:t>
                      </a:r>
                      <a:r>
                        <a:rPr lang="en-GB" sz="1100">
                          <a:effectLst/>
                          <a:latin typeface="Times New Roman" panose="02020603050405020304" pitchFamily="18" charset="0"/>
                          <a:ea typeface="Times New Roman" panose="02020603050405020304" pitchFamily="18" charset="0"/>
                        </a:rPr>
                        <a:t> (UIU, Bangladesh), </a:t>
                      </a:r>
                      <a:r>
                        <a:rPr lang="en-GB" sz="1100" u="sng">
                          <a:solidFill>
                            <a:srgbClr val="0000FF"/>
                          </a:solidFill>
                          <a:effectLst/>
                          <a:latin typeface="Times New Roman" panose="02020603050405020304" pitchFamily="18" charset="0"/>
                          <a:ea typeface="Times New Roman" panose="02020603050405020304" pitchFamily="18" charset="0"/>
                          <a:hlinkClick r:id="rId55"/>
                        </a:rPr>
                        <a:t>Manjeet Chalga</a:t>
                      </a:r>
                      <a:r>
                        <a:rPr lang="en-GB" sz="1100">
                          <a:effectLst/>
                          <a:latin typeface="Times New Roman" panose="02020603050405020304" pitchFamily="18" charset="0"/>
                          <a:ea typeface="Times New Roman" panose="02020603050405020304" pitchFamily="18" charset="0"/>
                        </a:rPr>
                        <a:t> (ICMR, India)</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59"/>
                        </a:rPr>
                        <a:t>I-048</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6621588"/>
                  </a:ext>
                </a:extLst>
              </a:tr>
              <a:tr h="156342">
                <a:tc>
                  <a:txBody>
                    <a:bodyPr/>
                    <a:lstStyle/>
                    <a:p>
                      <a:pPr algn="r" hangingPunct="0">
                        <a:spcBef>
                          <a:spcPts val="200"/>
                        </a:spcBef>
                        <a:spcAft>
                          <a:spcPts val="200"/>
                        </a:spcAft>
                        <a:tabLst>
                          <a:tab pos="180340" algn="l"/>
                          <a:tab pos="540385" algn="l"/>
                          <a:tab pos="900430" algn="l"/>
                          <a:tab pos="1260475" algn="l"/>
                          <a:tab pos="1620520" algn="l"/>
                          <a:tab pos="1980565" algn="l"/>
                          <a:tab pos="2340610" algn="l"/>
                        </a:tabLst>
                      </a:pPr>
                      <a:r>
                        <a:rPr lang="en-GB" sz="1100">
                          <a:effectLst/>
                          <a:latin typeface="Times New Roman" panose="02020603050405020304" pitchFamily="18" charset="0"/>
                          <a:ea typeface="Times New Roman" panose="02020603050405020304" pitchFamily="18" charset="0"/>
                        </a:rPr>
                        <a:t>9.2</a:t>
                      </a:r>
                      <a:endParaRPr lang="zh-CN" sz="1100">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Cloud-based AI applications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58"/>
                        </a:rPr>
                        <a:t>Khondaker Mamun</a:t>
                      </a:r>
                      <a:r>
                        <a:rPr lang="en-GB" sz="1100">
                          <a:effectLst/>
                          <a:latin typeface="Times New Roman" panose="02020603050405020304" pitchFamily="18" charset="0"/>
                          <a:ea typeface="Times New Roman" panose="02020603050405020304" pitchFamily="18" charset="0"/>
                        </a:rPr>
                        <a:t> (UIU, Bangladesh)</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dirty="0">
                          <a:solidFill>
                            <a:srgbClr val="0000FF"/>
                          </a:solidFill>
                          <a:effectLst/>
                          <a:latin typeface="Times New Roman" panose="02020603050405020304" pitchFamily="18" charset="0"/>
                          <a:ea typeface="Times New Roman" panose="02020603050405020304" pitchFamily="18" charset="0"/>
                          <a:hlinkClick r:id="rId60"/>
                        </a:rPr>
                        <a:t>I-049</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0796283"/>
                  </a:ext>
                </a:extLst>
              </a:tr>
            </a:tbl>
          </a:graphicData>
        </a:graphic>
      </p:graphicFrame>
      <p:sp>
        <p:nvSpPr>
          <p:cNvPr id="8" name="矩形 7"/>
          <p:cNvSpPr/>
          <p:nvPr/>
        </p:nvSpPr>
        <p:spPr>
          <a:xfrm>
            <a:off x="3946013" y="253039"/>
            <a:ext cx="4567662" cy="338554"/>
          </a:xfrm>
          <a:prstGeom prst="rect">
            <a:avLst/>
          </a:prstGeom>
        </p:spPr>
        <p:txBody>
          <a:bodyPr wrap="none">
            <a:spAutoFit/>
          </a:bodyPr>
          <a:lstStyle/>
          <a:p>
            <a:pPr algn="ctr" hangingPunct="0">
              <a:spcBef>
                <a:spcPts val="1800"/>
              </a:spcBef>
              <a:spcAft>
                <a:spcPts val="600"/>
              </a:spcAft>
              <a:tabLst>
                <a:tab pos="504190" algn="l"/>
                <a:tab pos="756285" algn="l"/>
                <a:tab pos="1008380" algn="l"/>
                <a:tab pos="1260475" algn="l"/>
              </a:tabLst>
            </a:pPr>
            <a:r>
              <a:rPr lang="en-GB" sz="1600" b="1" dirty="0">
                <a:latin typeface="Times New Roman" panose="02020603050405020304" pitchFamily="18" charset="0"/>
                <a:ea typeface="Calibri" panose="020F0502020204030204" pitchFamily="34" charset="0"/>
              </a:rPr>
              <a:t>Table 1 – Updated list of deliverables (2021-05-21)</a:t>
            </a:r>
            <a:endParaRPr lang="en-US" sz="1600" b="1" dirty="0">
              <a:latin typeface="Times New Roman" panose="02020603050405020304" pitchFamily="18" charset="0"/>
              <a:ea typeface="Calibri" panose="020F0502020204030204" pitchFamily="34" charset="0"/>
            </a:endParaRPr>
          </a:p>
        </p:txBody>
      </p:sp>
      <p:sp>
        <p:nvSpPr>
          <p:cNvPr id="9" name="矩形 8"/>
          <p:cNvSpPr/>
          <p:nvPr/>
        </p:nvSpPr>
        <p:spPr>
          <a:xfrm>
            <a:off x="627907" y="6505469"/>
            <a:ext cx="9642929" cy="253916"/>
          </a:xfrm>
          <a:prstGeom prst="rect">
            <a:avLst/>
          </a:prstGeom>
        </p:spPr>
        <p:txBody>
          <a:bodyPr wrap="square">
            <a:spAutoFit/>
          </a:bodyPr>
          <a:lstStyle/>
          <a:p>
            <a:r>
              <a:rPr lang="en-GB" sz="1050">
                <a:latin typeface="Times New Roman" panose="02020603050405020304" pitchFamily="18" charset="0"/>
                <a:ea typeface="Calibri" panose="020F0502020204030204" pitchFamily="34" charset="0"/>
              </a:rPr>
              <a:t>Colour codes indicate deliverable drafting status (as of the issuance of this document) as "</a:t>
            </a:r>
            <a:r>
              <a:rPr lang="en-GB" sz="1050" i="1">
                <a:latin typeface="Times New Roman" panose="02020603050405020304" pitchFamily="18" charset="0"/>
                <a:ea typeface="Calibri" panose="020F0502020204030204" pitchFamily="34" charset="0"/>
              </a:rPr>
              <a:t>active</a:t>
            </a:r>
            <a:r>
              <a:rPr lang="en-GB" sz="1050">
                <a:latin typeface="Times New Roman" panose="02020603050405020304" pitchFamily="18" charset="0"/>
                <a:ea typeface="Calibri" panose="020F0502020204030204" pitchFamily="34" charset="0"/>
              </a:rPr>
              <a:t>" (green) and "</a:t>
            </a:r>
            <a:r>
              <a:rPr lang="en-GB" sz="1050" i="1">
                <a:latin typeface="Times New Roman" panose="02020603050405020304" pitchFamily="18" charset="0"/>
                <a:ea typeface="Calibri" panose="020F0502020204030204" pitchFamily="34" charset="0"/>
              </a:rPr>
              <a:t>unclear whether active</a:t>
            </a:r>
            <a:r>
              <a:rPr lang="en-GB" sz="1050">
                <a:latin typeface="Times New Roman" panose="02020603050405020304" pitchFamily="18" charset="0"/>
                <a:ea typeface="Calibri" panose="020F0502020204030204" pitchFamily="34" charset="0"/>
              </a:rPr>
              <a:t>" (blue). </a:t>
            </a:r>
            <a:endParaRPr lang="en-US" sz="1050" dirty="0"/>
          </a:p>
        </p:txBody>
      </p:sp>
    </p:spTree>
    <p:extLst>
      <p:ext uri="{BB962C8B-B14F-4D97-AF65-F5344CB8AC3E}">
        <p14:creationId xmlns:p14="http://schemas.microsoft.com/office/powerpoint/2010/main" val="2084481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1680983070"/>
              </p:ext>
            </p:extLst>
          </p:nvPr>
        </p:nvGraphicFramePr>
        <p:xfrm>
          <a:off x="591631" y="172306"/>
          <a:ext cx="10935350" cy="6527572"/>
        </p:xfrm>
        <a:graphic>
          <a:graphicData uri="http://schemas.openxmlformats.org/drawingml/2006/table">
            <a:tbl>
              <a:tblPr firstRow="1" firstCol="1" bandRow="1"/>
              <a:tblGrid>
                <a:gridCol w="636806">
                  <a:extLst>
                    <a:ext uri="{9D8B030D-6E8A-4147-A177-3AD203B41FA5}">
                      <a16:colId xmlns:a16="http://schemas.microsoft.com/office/drawing/2014/main" val="3281599178"/>
                    </a:ext>
                  </a:extLst>
                </a:gridCol>
                <a:gridCol w="3186814">
                  <a:extLst>
                    <a:ext uri="{9D8B030D-6E8A-4147-A177-3AD203B41FA5}">
                      <a16:colId xmlns:a16="http://schemas.microsoft.com/office/drawing/2014/main" val="4148292122"/>
                    </a:ext>
                  </a:extLst>
                </a:gridCol>
                <a:gridCol w="5560022">
                  <a:extLst>
                    <a:ext uri="{9D8B030D-6E8A-4147-A177-3AD203B41FA5}">
                      <a16:colId xmlns:a16="http://schemas.microsoft.com/office/drawing/2014/main" val="943614816"/>
                    </a:ext>
                  </a:extLst>
                </a:gridCol>
                <a:gridCol w="1551708">
                  <a:extLst>
                    <a:ext uri="{9D8B030D-6E8A-4147-A177-3AD203B41FA5}">
                      <a16:colId xmlns:a16="http://schemas.microsoft.com/office/drawing/2014/main" val="2314270076"/>
                    </a:ext>
                  </a:extLst>
                </a:gridCol>
              </a:tblGrid>
              <a:tr h="120391">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000" b="1" u="sng">
                          <a:solidFill>
                            <a:srgbClr val="0000FF"/>
                          </a:solidFill>
                          <a:effectLst/>
                          <a:latin typeface="Times New Roman" panose="02020603050405020304" pitchFamily="18" charset="0"/>
                          <a:ea typeface="Times New Roman" panose="02020603050405020304" pitchFamily="18" charset="0"/>
                        </a:rPr>
                        <a:t>No.</a:t>
                      </a:r>
                      <a:endParaRPr lang="zh-CN" sz="1000" b="1">
                        <a:effectLst/>
                        <a:latin typeface="Times New Roman" panose="02020603050405020304" pitchFamily="18" charset="0"/>
                        <a:ea typeface="Times New Roman" panose="02020603050405020304" pitchFamily="18" charset="0"/>
                      </a:endParaRPr>
                    </a:p>
                  </a:txBody>
                  <a:tcPr marL="15894" marR="15894"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000" b="1">
                          <a:effectLst/>
                          <a:latin typeface="Times New Roman" panose="02020603050405020304" pitchFamily="18" charset="0"/>
                          <a:ea typeface="Times New Roman" panose="02020603050405020304" pitchFamily="18" charset="0"/>
                        </a:rPr>
                        <a:t>Deliverable</a:t>
                      </a:r>
                      <a:endParaRPr lang="zh-CN" sz="1000" b="1">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000" b="1">
                          <a:effectLst/>
                          <a:latin typeface="Times New Roman" panose="02020603050405020304" pitchFamily="18" charset="0"/>
                          <a:ea typeface="Times New Roman" panose="02020603050405020304" pitchFamily="18" charset="0"/>
                        </a:rPr>
                        <a:t>Updated draft editor</a:t>
                      </a:r>
                      <a:endParaRPr lang="zh-CN" sz="1000" b="1">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GB" sz="1000" b="1">
                          <a:effectLst/>
                          <a:latin typeface="Times New Roman" panose="02020603050405020304" pitchFamily="18" charset="0"/>
                          <a:ea typeface="Times New Roman" panose="02020603050405020304" pitchFamily="18" charset="0"/>
                        </a:rPr>
                        <a:t>Availability</a:t>
                      </a:r>
                      <a:r>
                        <a:rPr lang="en-GB" sz="1000" b="1" baseline="30000">
                          <a:effectLst/>
                          <a:latin typeface="Times New Roman" panose="02020603050405020304" pitchFamily="18" charset="0"/>
                          <a:ea typeface="Times New Roman" panose="02020603050405020304" pitchFamily="18" charset="0"/>
                        </a:rPr>
                        <a:t>*</a:t>
                      </a:r>
                      <a:endParaRPr lang="zh-CN" sz="1000" b="1">
                        <a:effectLst/>
                        <a:latin typeface="Times New Roman" panose="02020603050405020304" pitchFamily="18" charset="0"/>
                        <a:ea typeface="Times New Roman" panose="02020603050405020304" pitchFamily="18" charset="0"/>
                      </a:endParaRPr>
                    </a:p>
                  </a:txBody>
                  <a:tcPr marL="15894" marR="15894"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7161305"/>
                  </a:ext>
                </a:extLst>
              </a:tr>
              <a:tr h="213801">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10</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AI4H use cases: Topic description documents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2"/>
                        </a:rPr>
                        <a:t>Eva Weicken</a:t>
                      </a:r>
                      <a:r>
                        <a:rPr lang="en-GB" sz="1100">
                          <a:effectLst/>
                          <a:latin typeface="Times New Roman" panose="02020603050405020304" pitchFamily="18" charset="0"/>
                          <a:ea typeface="Times New Roman" panose="02020603050405020304" pitchFamily="18" charset="0"/>
                        </a:rPr>
                        <a:t> (Fraunhofer HHI, Germany)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3"/>
                        </a:rPr>
                        <a:t>L-004</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4156332"/>
                  </a:ext>
                </a:extLst>
              </a:tr>
              <a:tr h="320702">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10.1</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Cardiovascular disease management (TG-Cardio)</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4"/>
                        </a:rPr>
                        <a:t>Benjamin Muthambi</a:t>
                      </a:r>
                      <a:r>
                        <a:rPr lang="en-GB" sz="1100">
                          <a:effectLst/>
                          <a:latin typeface="Times New Roman" panose="02020603050405020304" pitchFamily="18" charset="0"/>
                          <a:ea typeface="Times New Roman" panose="02020603050405020304" pitchFamily="18" charset="0"/>
                        </a:rPr>
                        <a:t> (Watif Health, South Africa)</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5"/>
                        </a:rPr>
                        <a:t>L-006-A01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4474184"/>
                  </a:ext>
                </a:extLst>
              </a:tr>
              <a:tr h="264861">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10.2</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Dermatology (TG-Derma)</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6"/>
                        </a:rPr>
                        <a:t>Weihong Huang</a:t>
                      </a:r>
                      <a:r>
                        <a:rPr lang="en-GB" sz="1100">
                          <a:effectLst/>
                          <a:latin typeface="Times New Roman" panose="02020603050405020304" pitchFamily="18" charset="0"/>
                          <a:ea typeface="Times New Roman" panose="02020603050405020304" pitchFamily="18" charset="0"/>
                        </a:rPr>
                        <a:t> (Xiangya Hospital Central South University, China)</a:t>
                      </a:r>
                      <a:br>
                        <a:rPr lang="en-GB" sz="1100">
                          <a:effectLst/>
                          <a:latin typeface="Times New Roman" panose="02020603050405020304" pitchFamily="18" charset="0"/>
                          <a:ea typeface="Times New Roman" panose="02020603050405020304" pitchFamily="18" charset="0"/>
                        </a:rPr>
                      </a:br>
                      <a:r>
                        <a:rPr lang="en-GB" sz="1100">
                          <a:effectLst/>
                          <a:latin typeface="Times New Roman" panose="02020603050405020304" pitchFamily="18" charset="0"/>
                          <a:ea typeface="Times New Roman" panose="02020603050405020304" pitchFamily="18" charset="0"/>
                        </a:rPr>
                        <a:t>NOTE – </a:t>
                      </a:r>
                      <a:r>
                        <a:rPr lang="en-GB" sz="1100" u="sng">
                          <a:solidFill>
                            <a:srgbClr val="0000FF"/>
                          </a:solidFill>
                          <a:effectLst/>
                          <a:latin typeface="Times New Roman" panose="02020603050405020304" pitchFamily="18" charset="0"/>
                          <a:ea typeface="Times New Roman" panose="02020603050405020304" pitchFamily="18" charset="0"/>
                          <a:hlinkClick r:id="rId7"/>
                        </a:rPr>
                        <a:t>Maria Vasconcelos</a:t>
                      </a:r>
                      <a:r>
                        <a:rPr lang="en-GB" sz="1100">
                          <a:effectLst/>
                          <a:latin typeface="Times New Roman" panose="02020603050405020304" pitchFamily="18" charset="0"/>
                          <a:ea typeface="Times New Roman" panose="02020603050405020304" pitchFamily="18" charset="0"/>
                        </a:rPr>
                        <a:t> (Fraunhofer, Portugal) resigned from the role.</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8"/>
                        </a:rPr>
                        <a:t>L-007-A01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6979771"/>
                  </a:ext>
                </a:extLst>
              </a:tr>
              <a:tr h="264861">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10.3</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Diagnosis of bacterial infection and anti-microbial resistance (TG-Bacteria)</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9"/>
                        </a:rPr>
                        <a:t>Nada Malou</a:t>
                      </a:r>
                      <a:r>
                        <a:rPr lang="en-GB" sz="1100">
                          <a:effectLst/>
                          <a:latin typeface="Times New Roman" panose="02020603050405020304" pitchFamily="18" charset="0"/>
                          <a:ea typeface="Times New Roman" panose="02020603050405020304" pitchFamily="18" charset="0"/>
                        </a:rPr>
                        <a:t> (MSF, France)</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10"/>
                        </a:rPr>
                        <a:t>L-008-A01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8895836"/>
                  </a:ext>
                </a:extLst>
              </a:tr>
              <a:tr h="320702">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10.4</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Falls among the elderly (TG-Falls)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pt-BR" sz="1100" u="sng">
                          <a:solidFill>
                            <a:srgbClr val="0000FF"/>
                          </a:solidFill>
                          <a:effectLst/>
                          <a:latin typeface="Times New Roman" panose="02020603050405020304" pitchFamily="18" charset="0"/>
                          <a:ea typeface="Times New Roman" panose="02020603050405020304" pitchFamily="18" charset="0"/>
                          <a:hlinkClick r:id="rId11"/>
                        </a:rPr>
                        <a:t>Pierpaolo Palumbo</a:t>
                      </a:r>
                      <a:r>
                        <a:rPr lang="pt-BR" sz="1100">
                          <a:effectLst/>
                          <a:latin typeface="Times New Roman" panose="02020603050405020304" pitchFamily="18" charset="0"/>
                          <a:ea typeface="Times New Roman" panose="02020603050405020304" pitchFamily="18" charset="0"/>
                        </a:rPr>
                        <a:t> (University of Bologna, Italy); </a:t>
                      </a:r>
                      <a:r>
                        <a:rPr lang="pt-BR" sz="1100" u="sng">
                          <a:solidFill>
                            <a:srgbClr val="0000FF"/>
                          </a:solidFill>
                          <a:effectLst/>
                          <a:latin typeface="Times New Roman" panose="02020603050405020304" pitchFamily="18" charset="0"/>
                          <a:ea typeface="Times New Roman" panose="02020603050405020304" pitchFamily="18" charset="0"/>
                          <a:hlinkClick r:id="rId12"/>
                        </a:rPr>
                        <a:t>Inês Sousa</a:t>
                      </a:r>
                      <a:r>
                        <a:rPr lang="pt-BR" sz="1100">
                          <a:effectLst/>
                          <a:latin typeface="Times New Roman" panose="02020603050405020304" pitchFamily="18" charset="0"/>
                          <a:ea typeface="Times New Roman" panose="02020603050405020304" pitchFamily="18" charset="0"/>
                        </a:rPr>
                        <a:t> (Fraunhofer Portugal)</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13"/>
                        </a:rPr>
                        <a:t>L-012-A01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6709269"/>
                  </a:ext>
                </a:extLst>
              </a:tr>
              <a:tr h="213801">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10.5</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Histopathology (TG-</a:t>
                      </a:r>
                      <a:r>
                        <a:rPr lang="en-GB" sz="1100" dirty="0" err="1">
                          <a:effectLst/>
                          <a:latin typeface="Times New Roman" panose="02020603050405020304" pitchFamily="18" charset="0"/>
                          <a:ea typeface="Times New Roman" panose="02020603050405020304" pitchFamily="18" charset="0"/>
                        </a:rPr>
                        <a:t>Histo</a:t>
                      </a:r>
                      <a:r>
                        <a:rPr lang="en-GB" sz="1100" dirty="0">
                          <a:effectLst/>
                          <a:latin typeface="Times New Roman" panose="02020603050405020304" pitchFamily="18" charset="0"/>
                          <a:ea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14"/>
                        </a:rPr>
                        <a:t>Frederick Klauschen</a:t>
                      </a:r>
                      <a:r>
                        <a:rPr lang="en-GB" sz="1100">
                          <a:effectLst/>
                          <a:latin typeface="Times New Roman" panose="02020603050405020304" pitchFamily="18" charset="0"/>
                          <a:ea typeface="Times New Roman" panose="02020603050405020304" pitchFamily="18" charset="0"/>
                        </a:rPr>
                        <a:t> (LMU Munich &amp; Charité Berlin, Germany)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15"/>
                        </a:rPr>
                        <a:t>L-013-A01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5886013"/>
                  </a:ext>
                </a:extLst>
              </a:tr>
              <a:tr h="132431">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10.6</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Malaria detection (TG-Malaria)</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16"/>
                        </a:rPr>
                        <a:t>Rose Nakasi</a:t>
                      </a:r>
                      <a:r>
                        <a:rPr lang="en-GB" sz="1100">
                          <a:effectLst/>
                          <a:latin typeface="Times New Roman" panose="02020603050405020304" pitchFamily="18" charset="0"/>
                          <a:ea typeface="Times New Roman" panose="02020603050405020304" pitchFamily="18" charset="0"/>
                        </a:rPr>
                        <a:t> (Makerere University, Uganda)</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17"/>
                        </a:rPr>
                        <a:t>L-014-A01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0538270"/>
                  </a:ext>
                </a:extLst>
              </a:tr>
              <a:tr h="264861">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10.7</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Maternal and child health (TG-MCH)</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18"/>
                        </a:rPr>
                        <a:t>Raghu Dharmaraju</a:t>
                      </a:r>
                      <a:r>
                        <a:rPr lang="en-GB" sz="1100">
                          <a:effectLst/>
                          <a:latin typeface="Times New Roman" panose="02020603050405020304" pitchFamily="18" charset="0"/>
                          <a:ea typeface="Times New Roman" panose="02020603050405020304" pitchFamily="18" charset="0"/>
                        </a:rPr>
                        <a:t> (Wadhwani AI, India) and </a:t>
                      </a:r>
                      <a:r>
                        <a:rPr lang="en-GB" sz="1100" u="sng">
                          <a:solidFill>
                            <a:srgbClr val="0000FF"/>
                          </a:solidFill>
                          <a:effectLst/>
                          <a:latin typeface="Times New Roman" panose="02020603050405020304" pitchFamily="18" charset="0"/>
                          <a:ea typeface="Times New Roman" panose="02020603050405020304" pitchFamily="18" charset="0"/>
                          <a:hlinkClick r:id="rId19"/>
                        </a:rPr>
                        <a:t>Alexandre Chiavegatto Filho</a:t>
                      </a:r>
                      <a:r>
                        <a:rPr lang="en-GB" sz="1100">
                          <a:effectLst/>
                          <a:latin typeface="Times New Roman" panose="02020603050405020304" pitchFamily="18" charset="0"/>
                          <a:ea typeface="Times New Roman" panose="02020603050405020304" pitchFamily="18" charset="0"/>
                        </a:rPr>
                        <a:t> (University of São Paulo, Brazil)</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20"/>
                        </a:rPr>
                        <a:t>L-015-A01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3609598"/>
                  </a:ext>
                </a:extLst>
              </a:tr>
              <a:tr h="213801">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10.8</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Neurological disorders (TG-Neuro)</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100" u="sng">
                          <a:solidFill>
                            <a:srgbClr val="0000FF"/>
                          </a:solidFill>
                          <a:effectLst/>
                          <a:latin typeface="Times New Roman" panose="02020603050405020304" pitchFamily="18" charset="0"/>
                          <a:ea typeface="Times New Roman" panose="02020603050405020304" pitchFamily="18" charset="0"/>
                          <a:hlinkClick r:id="rId21"/>
                        </a:rPr>
                        <a:t>Marc Lecoultre</a:t>
                      </a:r>
                      <a:r>
                        <a:rPr lang="fr-FR" sz="1100">
                          <a:effectLst/>
                          <a:latin typeface="Times New Roman" panose="02020603050405020304" pitchFamily="18" charset="0"/>
                          <a:ea typeface="Times New Roman" panose="02020603050405020304" pitchFamily="18" charset="0"/>
                        </a:rPr>
                        <a:t> (MLlab.AI, Switzerland)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22"/>
                        </a:rPr>
                        <a:t>L-016-A01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8225908"/>
                  </a:ext>
                </a:extLst>
              </a:tr>
              <a:tr h="132431">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10.9</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Ophthalmology (TG-Ophthalmo)</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23"/>
                        </a:rPr>
                        <a:t>Arun Shroff</a:t>
                      </a:r>
                      <a:r>
                        <a:rPr lang="en-GB" sz="1100">
                          <a:effectLst/>
                          <a:latin typeface="Times New Roman" panose="02020603050405020304" pitchFamily="18" charset="0"/>
                          <a:ea typeface="Times New Roman" panose="02020603050405020304" pitchFamily="18" charset="0"/>
                        </a:rPr>
                        <a:t> (MedIndia)</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24"/>
                        </a:rPr>
                        <a:t>L-017-A01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4680386"/>
                  </a:ext>
                </a:extLst>
              </a:tr>
              <a:tr h="132431">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10.10</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Outbreak detection (TG-Outbreaks)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25"/>
                        </a:rPr>
                        <a:t>Auss Abbood</a:t>
                      </a:r>
                      <a:r>
                        <a:rPr lang="en-GB" sz="1100">
                          <a:effectLst/>
                          <a:latin typeface="Times New Roman" panose="02020603050405020304" pitchFamily="18" charset="0"/>
                          <a:ea typeface="Times New Roman" panose="02020603050405020304" pitchFamily="18" charset="0"/>
                        </a:rPr>
                        <a:t> (Robert Koch Institute, Germany) and </a:t>
                      </a:r>
                      <a:r>
                        <a:rPr lang="en-GB" sz="1100" u="sng">
                          <a:solidFill>
                            <a:srgbClr val="0000FF"/>
                          </a:solidFill>
                          <a:effectLst/>
                          <a:latin typeface="Times New Roman" panose="02020603050405020304" pitchFamily="18" charset="0"/>
                          <a:ea typeface="Times New Roman" panose="02020603050405020304" pitchFamily="18" charset="0"/>
                          <a:hlinkClick r:id="rId26"/>
                        </a:rPr>
                        <a:t>Stéphane Ghozzi</a:t>
                      </a:r>
                      <a:r>
                        <a:rPr lang="en-GB" sz="1100">
                          <a:effectLst/>
                          <a:latin typeface="Times New Roman" panose="02020603050405020304" pitchFamily="18" charset="0"/>
                          <a:ea typeface="Times New Roman" panose="02020603050405020304" pitchFamily="18" charset="0"/>
                        </a:rPr>
                        <a:t> (HZI, Germany)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27"/>
                        </a:rPr>
                        <a:t>L-018-A01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3921269"/>
                  </a:ext>
                </a:extLst>
              </a:tr>
              <a:tr h="213801">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10.11</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Psychiatry (TG-Psy)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28"/>
                        </a:rPr>
                        <a:t>Nicolas Langer</a:t>
                      </a:r>
                      <a:r>
                        <a:rPr lang="en-GB" sz="1100">
                          <a:effectLst/>
                          <a:latin typeface="Times New Roman" panose="02020603050405020304" pitchFamily="18" charset="0"/>
                          <a:ea typeface="Times New Roman" panose="02020603050405020304" pitchFamily="18" charset="0"/>
                        </a:rPr>
                        <a:t> (ETH Zurich, Switzerland)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29"/>
                        </a:rPr>
                        <a:t>L-019-A01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9777943"/>
                  </a:ext>
                </a:extLst>
              </a:tr>
              <a:tr h="132431">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10.12</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AI for radiology (TG-Radiology)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it-IT" sz="1100" u="sng">
                          <a:solidFill>
                            <a:srgbClr val="0000FF"/>
                          </a:solidFill>
                          <a:effectLst/>
                          <a:latin typeface="Times New Roman" panose="02020603050405020304" pitchFamily="18" charset="0"/>
                          <a:ea typeface="Times New Roman" panose="02020603050405020304" pitchFamily="18" charset="0"/>
                          <a:hlinkClick r:id="rId30"/>
                        </a:rPr>
                        <a:t>Darlington Ahiale Akogo</a:t>
                      </a:r>
                      <a:r>
                        <a:rPr lang="it-IT" sz="1100">
                          <a:effectLst/>
                          <a:latin typeface="Times New Roman" panose="02020603050405020304" pitchFamily="18" charset="0"/>
                          <a:ea typeface="Times New Roman" panose="02020603050405020304" pitchFamily="18" charset="0"/>
                        </a:rPr>
                        <a:t> (minoHealth AI Labs, Ghana)</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31"/>
                        </a:rPr>
                        <a:t>L-023-A01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7989225"/>
                  </a:ext>
                </a:extLst>
              </a:tr>
              <a:tr h="132431">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10.13</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Snakebite and snake identification (TG-Snake)</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100" u="sng">
                          <a:solidFill>
                            <a:srgbClr val="0000FF"/>
                          </a:solidFill>
                          <a:effectLst/>
                          <a:latin typeface="Times New Roman" panose="02020603050405020304" pitchFamily="18" charset="0"/>
                          <a:ea typeface="Times New Roman" panose="02020603050405020304" pitchFamily="18" charset="0"/>
                          <a:hlinkClick r:id="rId32"/>
                        </a:rPr>
                        <a:t>Rafael Ruiz de Castaneda</a:t>
                      </a:r>
                      <a:r>
                        <a:rPr lang="fr-FR" sz="1100">
                          <a:effectLst/>
                          <a:latin typeface="Times New Roman" panose="02020603050405020304" pitchFamily="18" charset="0"/>
                          <a:ea typeface="Times New Roman" panose="02020603050405020304" pitchFamily="18" charset="0"/>
                        </a:rPr>
                        <a:t> (UniGE, Switzerland)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33"/>
                        </a:rPr>
                        <a:t>L-020-A01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4290387"/>
                  </a:ext>
                </a:extLst>
              </a:tr>
              <a:tr h="213801">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10.14</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Symptom assessment (TG-Symptom)</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34"/>
                        </a:rPr>
                        <a:t>Henry Hoffmann</a:t>
                      </a:r>
                      <a:r>
                        <a:rPr lang="en-GB" sz="1100">
                          <a:effectLst/>
                          <a:latin typeface="Times New Roman" panose="02020603050405020304" pitchFamily="18" charset="0"/>
                          <a:ea typeface="Times New Roman" panose="02020603050405020304" pitchFamily="18" charset="0"/>
                        </a:rPr>
                        <a:t> (Ada Health, Germany)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35"/>
                        </a:rPr>
                        <a:t>L-021-A01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3636639"/>
                  </a:ext>
                </a:extLst>
              </a:tr>
              <a:tr h="132431">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10.15</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Tuberculosis (TG-TB)</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36"/>
                        </a:rPr>
                        <a:t>Manjula Singh</a:t>
                      </a:r>
                      <a:r>
                        <a:rPr lang="en-GB" sz="1100">
                          <a:effectLst/>
                          <a:latin typeface="Times New Roman" panose="02020603050405020304" pitchFamily="18" charset="0"/>
                          <a:ea typeface="Times New Roman" panose="02020603050405020304" pitchFamily="18" charset="0"/>
                        </a:rPr>
                        <a:t> (ICMR, India)</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37"/>
                        </a:rPr>
                        <a:t>L-022-A01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6224424"/>
                  </a:ext>
                </a:extLst>
              </a:tr>
              <a:tr h="132431">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10.16</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Volumetric chest CT (TG-DiagnosticCT)</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38"/>
                        </a:rPr>
                        <a:t>Kuan Chen</a:t>
                      </a:r>
                      <a:r>
                        <a:rPr lang="en-GB" sz="1100">
                          <a:effectLst/>
                          <a:latin typeface="Times New Roman" panose="02020603050405020304" pitchFamily="18" charset="0"/>
                          <a:ea typeface="Times New Roman" panose="02020603050405020304" pitchFamily="18" charset="0"/>
                        </a:rPr>
                        <a:t> (Infervision, China)</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39"/>
                        </a:rPr>
                        <a:t>L-009-A01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7850046"/>
                  </a:ext>
                </a:extLst>
              </a:tr>
              <a:tr h="264861">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10.17</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Dental diagnostics and digital dentistry (TG-Dental)</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40"/>
                        </a:rPr>
                        <a:t>Falk Schwendicke</a:t>
                      </a:r>
                      <a:r>
                        <a:rPr lang="en-GB" sz="1100">
                          <a:effectLst/>
                          <a:latin typeface="Times New Roman" panose="02020603050405020304" pitchFamily="18" charset="0"/>
                          <a:ea typeface="Times New Roman" panose="02020603050405020304" pitchFamily="18" charset="0"/>
                        </a:rPr>
                        <a:t> and </a:t>
                      </a:r>
                      <a:r>
                        <a:rPr lang="en-GB" sz="1100" u="sng">
                          <a:solidFill>
                            <a:srgbClr val="0000FF"/>
                          </a:solidFill>
                          <a:effectLst/>
                          <a:latin typeface="Times New Roman" panose="02020603050405020304" pitchFamily="18" charset="0"/>
                          <a:ea typeface="Times New Roman" panose="02020603050405020304" pitchFamily="18" charset="0"/>
                          <a:hlinkClick r:id="rId41"/>
                        </a:rPr>
                        <a:t>Joachim Krois</a:t>
                      </a:r>
                      <a:r>
                        <a:rPr lang="en-GB" sz="1100">
                          <a:effectLst/>
                          <a:latin typeface="Times New Roman" panose="02020603050405020304" pitchFamily="18" charset="0"/>
                          <a:ea typeface="Times New Roman" panose="02020603050405020304" pitchFamily="18" charset="0"/>
                        </a:rPr>
                        <a:t> (Charité Berlin, Germany); </a:t>
                      </a:r>
                      <a:r>
                        <a:rPr lang="en-GB" sz="1100" u="sng">
                          <a:solidFill>
                            <a:srgbClr val="0000FF"/>
                          </a:solidFill>
                          <a:effectLst/>
                          <a:latin typeface="Times New Roman" panose="02020603050405020304" pitchFamily="18" charset="0"/>
                          <a:ea typeface="Times New Roman" panose="02020603050405020304" pitchFamily="18" charset="0"/>
                          <a:hlinkClick r:id="rId42"/>
                        </a:rPr>
                        <a:t>Tarry Singh</a:t>
                      </a:r>
                      <a:r>
                        <a:rPr lang="en-GB" sz="1100">
                          <a:effectLst/>
                          <a:latin typeface="Times New Roman" panose="02020603050405020304" pitchFamily="18" charset="0"/>
                          <a:ea typeface="Times New Roman" panose="02020603050405020304" pitchFamily="18" charset="0"/>
                        </a:rPr>
                        <a:t> (deepkapha.ai, Netherlands)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43"/>
                        </a:rPr>
                        <a:t>L-010-A01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5787867"/>
                  </a:ext>
                </a:extLst>
              </a:tr>
              <a:tr h="213801">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10.18</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Falsified Medicine (TG-FakeMed)</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44"/>
                        </a:rPr>
                        <a:t>Franck Verzefé</a:t>
                      </a:r>
                      <a:r>
                        <a:rPr lang="en-GB" sz="1100">
                          <a:effectLst/>
                          <a:latin typeface="Times New Roman" panose="02020603050405020304" pitchFamily="18" charset="0"/>
                          <a:ea typeface="Times New Roman" panose="02020603050405020304" pitchFamily="18" charset="0"/>
                        </a:rPr>
                        <a:t> (TrueSpec-Africa, DRC)</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45"/>
                        </a:rPr>
                        <a:t>L-011-A01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8997152"/>
                  </a:ext>
                </a:extLst>
              </a:tr>
              <a:tr h="264861">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10.19</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Primary and secondary diabetes prediction (TG-Diabetes)</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46"/>
                        </a:rPr>
                        <a:t>Andrés Valdivieso</a:t>
                      </a:r>
                      <a:r>
                        <a:rPr lang="en-GB" sz="1100">
                          <a:effectLst/>
                          <a:latin typeface="Times New Roman" panose="02020603050405020304" pitchFamily="18" charset="0"/>
                          <a:ea typeface="Times New Roman" panose="02020603050405020304" pitchFamily="18" charset="0"/>
                        </a:rPr>
                        <a:t> (Anastasia.ai, Chile)</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47"/>
                        </a:rPr>
                        <a:t>L-024-A01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7078661"/>
                  </a:ext>
                </a:extLst>
              </a:tr>
              <a:tr h="213801">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10.20</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AI for endoscopy (TG-Endoscopy)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48"/>
                        </a:rPr>
                        <a:t>Jianrong Wu</a:t>
                      </a:r>
                      <a:r>
                        <a:rPr lang="en-GB" sz="1100">
                          <a:effectLst/>
                          <a:latin typeface="Times New Roman" panose="02020603050405020304" pitchFamily="18" charset="0"/>
                          <a:ea typeface="Times New Roman" panose="02020603050405020304" pitchFamily="18" charset="0"/>
                        </a:rPr>
                        <a:t> (Tencent Healthcare, China)</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49"/>
                        </a:rPr>
                        <a:t>L-025-A01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1174020"/>
                  </a:ext>
                </a:extLst>
              </a:tr>
              <a:tr h="213801">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10.21</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AI for Musculoskeletal medicine (TG-MSK)</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50"/>
                        </a:rPr>
                        <a:t>Peter Grinbergs (EQL, UK), Yura Perov (UK)</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51"/>
                        </a:rPr>
                        <a:t>L-026-A01</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1943991"/>
                  </a:ext>
                </a:extLst>
              </a:tr>
              <a:tr h="397292">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10.22</a:t>
                      </a:r>
                      <a:endParaRPr lang="en-US" sz="11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AI for human reproduction and fertility (TG-Fertility)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it-IT" sz="1100" u="sng">
                          <a:solidFill>
                            <a:srgbClr val="0000FF"/>
                          </a:solidFill>
                          <a:effectLst/>
                          <a:latin typeface="Times New Roman" panose="02020603050405020304" pitchFamily="18" charset="0"/>
                          <a:ea typeface="Times New Roman" panose="02020603050405020304" pitchFamily="18" charset="0"/>
                          <a:hlinkClick r:id="rId52"/>
                        </a:rPr>
                        <a:t>Susanna Brandi</a:t>
                      </a:r>
                      <a:r>
                        <a:rPr lang="it-IT" sz="1100">
                          <a:effectLst/>
                          <a:latin typeface="Times New Roman" panose="02020603050405020304" pitchFamily="18" charset="0"/>
                          <a:ea typeface="Times New Roman" panose="02020603050405020304" pitchFamily="18" charset="0"/>
                        </a:rPr>
                        <a:t>, </a:t>
                      </a:r>
                      <a:r>
                        <a:rPr lang="it-IT" sz="1100" u="sng">
                          <a:solidFill>
                            <a:srgbClr val="0000FF"/>
                          </a:solidFill>
                          <a:effectLst/>
                          <a:latin typeface="Times New Roman" panose="02020603050405020304" pitchFamily="18" charset="0"/>
                          <a:ea typeface="Times New Roman" panose="02020603050405020304" pitchFamily="18" charset="0"/>
                          <a:hlinkClick r:id="rId53"/>
                        </a:rPr>
                        <a:t>Eleonora Lippolis</a:t>
                      </a:r>
                      <a:r>
                        <a:rPr lang="it-IT" sz="1100">
                          <a:effectLst/>
                          <a:latin typeface="Times New Roman" panose="02020603050405020304" pitchFamily="18" charset="0"/>
                          <a:ea typeface="Times New Roman" panose="02020603050405020304" pitchFamily="18" charset="0"/>
                        </a:rPr>
                        <a:t>, (Merck KGaA, Darmstadt, Germany)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Proposal: </a:t>
                      </a:r>
                      <a:r>
                        <a:rPr lang="en-GB" sz="1100" u="sng">
                          <a:solidFill>
                            <a:srgbClr val="0000FF"/>
                          </a:solidFill>
                          <a:effectLst/>
                          <a:latin typeface="Times New Roman" panose="02020603050405020304" pitchFamily="18" charset="0"/>
                          <a:ea typeface="MS Mincho"/>
                          <a:hlinkClick r:id="rId54"/>
                        </a:rPr>
                        <a:t>L-034</a:t>
                      </a:r>
                      <a:r>
                        <a:rPr lang="en-GB" sz="1100">
                          <a:effectLst/>
                          <a:latin typeface="Times New Roman" panose="02020603050405020304" pitchFamily="18" charset="0"/>
                          <a:ea typeface="MS Mincho"/>
                        </a:rPr>
                        <a:t> (Merck KGaA, Darmstadt, Germany)</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9696813"/>
                  </a:ext>
                </a:extLst>
              </a:tr>
              <a:tr h="264861">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10.23</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AI in sanitation for public health (TG-Sanitation)</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a:solidFill>
                            <a:srgbClr val="0000FF"/>
                          </a:solidFill>
                          <a:effectLst/>
                          <a:latin typeface="Times New Roman" panose="02020603050405020304" pitchFamily="18" charset="0"/>
                          <a:ea typeface="Times New Roman" panose="02020603050405020304" pitchFamily="18" charset="0"/>
                          <a:hlinkClick r:id="rId55"/>
                        </a:rPr>
                        <a:t>Khahlil Louisy</a:t>
                      </a:r>
                      <a:r>
                        <a:rPr lang="en-GB" sz="1100">
                          <a:effectLst/>
                          <a:latin typeface="Times New Roman" panose="02020603050405020304" pitchFamily="18" charset="0"/>
                          <a:ea typeface="Times New Roman" panose="02020603050405020304" pitchFamily="18" charset="0"/>
                        </a:rPr>
                        <a:t> (Institute for Technology &amp; Global Health, ITGH, US), </a:t>
                      </a:r>
                      <a:r>
                        <a:rPr lang="en-GB" sz="1100" u="sng">
                          <a:solidFill>
                            <a:srgbClr val="0000FF"/>
                          </a:solidFill>
                          <a:effectLst/>
                          <a:latin typeface="Times New Roman" panose="02020603050405020304" pitchFamily="18" charset="0"/>
                          <a:ea typeface="Times New Roman" panose="02020603050405020304" pitchFamily="18" charset="0"/>
                          <a:hlinkClick r:id="rId56"/>
                        </a:rPr>
                        <a:t>Alexander Radunsky</a:t>
                      </a:r>
                      <a:r>
                        <a:rPr lang="en-GB" sz="1100">
                          <a:effectLst/>
                          <a:latin typeface="Times New Roman" panose="02020603050405020304" pitchFamily="18" charset="0"/>
                          <a:ea typeface="Times New Roman" panose="02020603050405020304" pitchFamily="18" charset="0"/>
                        </a:rPr>
                        <a:t> (ITGH, US)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Proposal: </a:t>
                      </a:r>
                      <a:r>
                        <a:rPr lang="en-GB" sz="1100" u="sng">
                          <a:solidFill>
                            <a:srgbClr val="0000FF"/>
                          </a:solidFill>
                          <a:effectLst/>
                          <a:latin typeface="Times New Roman" panose="02020603050405020304" pitchFamily="18" charset="0"/>
                          <a:ea typeface="MS Mincho"/>
                          <a:hlinkClick r:id="rId57"/>
                        </a:rPr>
                        <a:t>L‑035</a:t>
                      </a:r>
                      <a:r>
                        <a:rPr lang="en-GB" sz="1100">
                          <a:effectLst/>
                          <a:latin typeface="Times New Roman" panose="02020603050405020304" pitchFamily="18" charset="0"/>
                          <a:ea typeface="MS Mincho"/>
                        </a:rPr>
                        <a:t> (ITGI, US)</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2951463"/>
                  </a:ext>
                </a:extLst>
              </a:tr>
              <a:tr h="264861">
                <a:tc>
                  <a:txBody>
                    <a:bodyPr/>
                    <a:lstStyle/>
                    <a:p>
                      <a:pPr marL="0" marR="0" algn="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10.24</a:t>
                      </a:r>
                      <a:endParaRPr lang="en-US" sz="1100" dirty="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a:effectLst/>
                          <a:latin typeface="Times New Roman" panose="02020603050405020304" pitchFamily="18" charset="0"/>
                          <a:ea typeface="Times New Roman" panose="02020603050405020304" pitchFamily="18" charset="0"/>
                        </a:rPr>
                        <a:t>AI for point-of care diagnostics (TG-POC)</a:t>
                      </a:r>
                      <a:endParaRPr lang="en-US" sz="11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u="sng" dirty="0">
                          <a:solidFill>
                            <a:srgbClr val="0000FF"/>
                          </a:solidFill>
                          <a:effectLst/>
                          <a:latin typeface="Times New Roman" panose="02020603050405020304" pitchFamily="18" charset="0"/>
                          <a:ea typeface="Times New Roman" panose="02020603050405020304" pitchFamily="18" charset="0"/>
                          <a:hlinkClick r:id="rId58"/>
                        </a:rPr>
                        <a:t>Nina Linder</a:t>
                      </a:r>
                      <a:r>
                        <a:rPr lang="en-GB" sz="1100" dirty="0">
                          <a:effectLst/>
                          <a:latin typeface="Times New Roman" panose="02020603050405020304" pitchFamily="18" charset="0"/>
                          <a:ea typeface="Times New Roman" panose="02020603050405020304" pitchFamily="18" charset="0"/>
                        </a:rPr>
                        <a:t>, University of Helsinki, Finland</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dirty="0">
                          <a:effectLst/>
                          <a:latin typeface="Times New Roman" panose="02020603050405020304" pitchFamily="18" charset="0"/>
                          <a:ea typeface="Times New Roman" panose="02020603050405020304" pitchFamily="18" charset="0"/>
                        </a:rPr>
                        <a:t>Proposal: </a:t>
                      </a:r>
                      <a:r>
                        <a:rPr lang="en-GB" sz="1100" u="sng" dirty="0">
                          <a:solidFill>
                            <a:srgbClr val="0000FF"/>
                          </a:solidFill>
                          <a:effectLst/>
                          <a:latin typeface="Times New Roman" panose="02020603050405020304" pitchFamily="18" charset="0"/>
                          <a:ea typeface="MS Mincho"/>
                          <a:hlinkClick r:id="rId59"/>
                        </a:rPr>
                        <a:t>L‑033</a:t>
                      </a:r>
                      <a:r>
                        <a:rPr lang="en-GB" sz="1100" dirty="0">
                          <a:effectLst/>
                          <a:latin typeface="Times New Roman" panose="02020603050405020304" pitchFamily="18" charset="0"/>
                          <a:ea typeface="MS Mincho"/>
                        </a:rPr>
                        <a:t> (</a:t>
                      </a:r>
                      <a:r>
                        <a:rPr lang="en-GB" sz="1100" dirty="0">
                          <a:effectLst/>
                          <a:latin typeface="Times New Roman" panose="02020603050405020304" pitchFamily="18" charset="0"/>
                          <a:ea typeface="Times New Roman" panose="02020603050405020304" pitchFamily="18" charset="0"/>
                        </a:rPr>
                        <a:t>Helsinki Univ., Finland</a:t>
                      </a:r>
                      <a:r>
                        <a:rPr lang="en-GB" sz="1100" dirty="0">
                          <a:effectLst/>
                          <a:latin typeface="Times New Roman" panose="02020603050405020304" pitchFamily="18" charset="0"/>
                          <a:ea typeface="MS Mincho"/>
                        </a:rPr>
                        <a:t>)</a:t>
                      </a:r>
                      <a:endParaRPr lang="en-US" sz="11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2430355"/>
                  </a:ext>
                </a:extLst>
              </a:tr>
            </a:tbl>
          </a:graphicData>
        </a:graphic>
      </p:graphicFrame>
    </p:spTree>
    <p:extLst>
      <p:ext uri="{BB962C8B-B14F-4D97-AF65-F5344CB8AC3E}">
        <p14:creationId xmlns:p14="http://schemas.microsoft.com/office/powerpoint/2010/main" val="2611842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672020860"/>
              </p:ext>
            </p:extLst>
          </p:nvPr>
        </p:nvGraphicFramePr>
        <p:xfrm>
          <a:off x="1048614" y="3064266"/>
          <a:ext cx="10210511" cy="1280160"/>
        </p:xfrm>
        <a:graphic>
          <a:graphicData uri="http://schemas.openxmlformats.org/drawingml/2006/table">
            <a:tbl>
              <a:tblPr firstRow="1" firstCol="1" bandRow="1"/>
              <a:tblGrid>
                <a:gridCol w="864592">
                  <a:extLst>
                    <a:ext uri="{9D8B030D-6E8A-4147-A177-3AD203B41FA5}">
                      <a16:colId xmlns:a16="http://schemas.microsoft.com/office/drawing/2014/main" val="1945890647"/>
                    </a:ext>
                  </a:extLst>
                </a:gridCol>
                <a:gridCol w="3872882">
                  <a:extLst>
                    <a:ext uri="{9D8B030D-6E8A-4147-A177-3AD203B41FA5}">
                      <a16:colId xmlns:a16="http://schemas.microsoft.com/office/drawing/2014/main" val="4264988937"/>
                    </a:ext>
                  </a:extLst>
                </a:gridCol>
                <a:gridCol w="4032390">
                  <a:extLst>
                    <a:ext uri="{9D8B030D-6E8A-4147-A177-3AD203B41FA5}">
                      <a16:colId xmlns:a16="http://schemas.microsoft.com/office/drawing/2014/main" val="2001385687"/>
                    </a:ext>
                  </a:extLst>
                </a:gridCol>
                <a:gridCol w="1440647">
                  <a:extLst>
                    <a:ext uri="{9D8B030D-6E8A-4147-A177-3AD203B41FA5}">
                      <a16:colId xmlns:a16="http://schemas.microsoft.com/office/drawing/2014/main" val="950163814"/>
                    </a:ext>
                  </a:extLst>
                </a:gridCol>
              </a:tblGrid>
              <a:tr h="0">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b="1">
                          <a:effectLst/>
                          <a:latin typeface="Times New Roman" panose="02020603050405020304" pitchFamily="18" charset="0"/>
                          <a:ea typeface="Times New Roman" panose="02020603050405020304" pitchFamily="18" charset="0"/>
                        </a:rPr>
                        <a:t>No.</a:t>
                      </a:r>
                      <a:endParaRPr lang="en-US" sz="1400" b="1">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b="1">
                          <a:effectLst/>
                          <a:latin typeface="Times New Roman" panose="02020603050405020304" pitchFamily="18" charset="0"/>
                          <a:ea typeface="Times New Roman" panose="02020603050405020304" pitchFamily="18" charset="0"/>
                        </a:rPr>
                        <a:t>Deliverable</a:t>
                      </a:r>
                      <a:endParaRPr lang="en-US" sz="1400" b="1">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b="1">
                          <a:effectLst/>
                          <a:latin typeface="Times New Roman" panose="02020603050405020304" pitchFamily="18" charset="0"/>
                          <a:ea typeface="Times New Roman" panose="02020603050405020304" pitchFamily="18" charset="0"/>
                        </a:rPr>
                        <a:t>Updated initial draft editor</a:t>
                      </a:r>
                      <a:endParaRPr lang="en-US" sz="1400" b="1">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b="1">
                          <a:effectLst/>
                          <a:latin typeface="Times New Roman" panose="02020603050405020304" pitchFamily="18" charset="0"/>
                          <a:ea typeface="Times New Roman" panose="02020603050405020304" pitchFamily="18" charset="0"/>
                        </a:rPr>
                        <a:t>Reference</a:t>
                      </a:r>
                      <a:endParaRPr lang="en-US" sz="1400" b="1">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8042575"/>
                  </a:ext>
                </a:extLst>
              </a:tr>
              <a:tr h="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a:effectLst/>
                          <a:latin typeface="Times New Roman" panose="02020603050405020304" pitchFamily="18" charset="0"/>
                          <a:ea typeface="Times New Roman" panose="02020603050405020304" pitchFamily="18" charset="0"/>
                        </a:rPr>
                        <a:t>–</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a:effectLst/>
                          <a:latin typeface="Times New Roman" panose="02020603050405020304" pitchFamily="18" charset="0"/>
                          <a:ea typeface="Times New Roman" panose="02020603050405020304" pitchFamily="18" charset="0"/>
                        </a:rPr>
                        <a:t>Open Code Initiative reference software implementation</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u="sng">
                          <a:solidFill>
                            <a:srgbClr val="0000FF"/>
                          </a:solidFill>
                          <a:effectLst/>
                          <a:latin typeface="Times New Roman" panose="02020603050405020304" pitchFamily="18" charset="0"/>
                          <a:ea typeface="Times New Roman" panose="02020603050405020304" pitchFamily="18" charset="0"/>
                          <a:hlinkClick r:id="rId2"/>
                        </a:rPr>
                        <a:t>Marc Lecoultre</a:t>
                      </a:r>
                      <a:r>
                        <a:rPr lang="en-GB" sz="1400">
                          <a:effectLst/>
                          <a:latin typeface="Times New Roman" panose="02020603050405020304" pitchFamily="18" charset="0"/>
                          <a:ea typeface="Times New Roman" panose="02020603050405020304" pitchFamily="18" charset="0"/>
                        </a:rPr>
                        <a:t> (MLlab.AI, Switzerland)</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u="sng">
                          <a:solidFill>
                            <a:srgbClr val="0000FF"/>
                          </a:solidFill>
                          <a:effectLst/>
                          <a:latin typeface="Times New Roman" panose="02020603050405020304" pitchFamily="18" charset="0"/>
                          <a:ea typeface="Times New Roman" panose="02020603050405020304" pitchFamily="18" charset="0"/>
                          <a:hlinkClick r:id="rId3"/>
                        </a:rPr>
                        <a:t>K-043</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6850754"/>
                  </a:ext>
                </a:extLst>
              </a:tr>
              <a:tr h="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a:effectLst/>
                          <a:latin typeface="Times New Roman" panose="02020603050405020304" pitchFamily="18" charset="0"/>
                          <a:ea typeface="Times New Roman" panose="02020603050405020304" pitchFamily="18" charset="0"/>
                        </a:rPr>
                        <a:t>–</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a:effectLst/>
                          <a:latin typeface="Times New Roman" panose="02020603050405020304" pitchFamily="18" charset="0"/>
                          <a:ea typeface="Times New Roman" panose="02020603050405020304" pitchFamily="18" charset="0"/>
                        </a:rPr>
                        <a:t>Guidance on digital technologies for COVID health emergency</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u="sng">
                          <a:solidFill>
                            <a:srgbClr val="0000FF"/>
                          </a:solidFill>
                          <a:effectLst/>
                          <a:latin typeface="Times New Roman" panose="02020603050405020304" pitchFamily="18" charset="0"/>
                          <a:ea typeface="Times New Roman" panose="02020603050405020304" pitchFamily="18" charset="0"/>
                          <a:hlinkClick r:id="rId4"/>
                        </a:rPr>
                        <a:t>Shan Xu</a:t>
                      </a:r>
                      <a:r>
                        <a:rPr lang="en-GB" sz="1400">
                          <a:effectLst/>
                          <a:latin typeface="Times New Roman" panose="02020603050405020304" pitchFamily="18" charset="0"/>
                          <a:ea typeface="Times New Roman" panose="02020603050405020304" pitchFamily="18" charset="0"/>
                        </a:rPr>
                        <a:t> (CAICT, China), </a:t>
                      </a:r>
                      <a:r>
                        <a:rPr lang="en-GB" sz="1400" u="sng">
                          <a:solidFill>
                            <a:srgbClr val="0000FF"/>
                          </a:solidFill>
                          <a:effectLst/>
                          <a:latin typeface="Times New Roman" panose="02020603050405020304" pitchFamily="18" charset="0"/>
                          <a:ea typeface="Times New Roman" panose="02020603050405020304" pitchFamily="18" charset="0"/>
                          <a:hlinkClick r:id="rId5"/>
                        </a:rPr>
                        <a:t>Ana Riviere-Cinnamond</a:t>
                      </a:r>
                      <a:r>
                        <a:rPr lang="en-GB" sz="1400">
                          <a:effectLst/>
                          <a:latin typeface="Times New Roman" panose="02020603050405020304" pitchFamily="18" charset="0"/>
                          <a:ea typeface="Times New Roman" panose="02020603050405020304" pitchFamily="18" charset="0"/>
                        </a:rPr>
                        <a:t> (PAHO) </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u="sng">
                          <a:solidFill>
                            <a:srgbClr val="0000FF"/>
                          </a:solidFill>
                          <a:effectLst/>
                          <a:latin typeface="Times New Roman" panose="02020603050405020304" pitchFamily="18" charset="0"/>
                          <a:ea typeface="Times New Roman" panose="02020603050405020304" pitchFamily="18" charset="0"/>
                          <a:hlinkClick r:id="rId6"/>
                        </a:rPr>
                        <a:t>K-042</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4158531"/>
                  </a:ext>
                </a:extLst>
              </a:tr>
              <a:tr h="0">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a:effectLst/>
                          <a:latin typeface="Times New Roman" panose="02020603050405020304" pitchFamily="18" charset="0"/>
                          <a:ea typeface="Times New Roman" panose="02020603050405020304" pitchFamily="18" charset="0"/>
                        </a:rPr>
                        <a:t>–</a:t>
                      </a:r>
                      <a:endParaRPr lang="en-US" sz="1400">
                        <a:effectLst/>
                        <a:latin typeface="Times New Roman" panose="02020603050405020304" pitchFamily="18" charset="0"/>
                        <a:ea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dirty="0">
                          <a:effectLst/>
                          <a:latin typeface="Times New Roman" panose="02020603050405020304" pitchFamily="18" charset="0"/>
                          <a:ea typeface="Times New Roman" panose="02020603050405020304" pitchFamily="18" charset="0"/>
                        </a:rPr>
                        <a:t>Risk management in AI for health</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u="sng">
                          <a:solidFill>
                            <a:srgbClr val="0000FF"/>
                          </a:solidFill>
                          <a:effectLst/>
                          <a:latin typeface="Times New Roman" panose="02020603050405020304" pitchFamily="18" charset="0"/>
                          <a:ea typeface="Times New Roman" panose="02020603050405020304" pitchFamily="18" charset="0"/>
                          <a:hlinkClick r:id="rId7"/>
                        </a:rPr>
                        <a:t>Pat Baird</a:t>
                      </a:r>
                      <a:r>
                        <a:rPr lang="en-GB" sz="1400">
                          <a:effectLst/>
                          <a:latin typeface="Times New Roman" panose="02020603050405020304" pitchFamily="18" charset="0"/>
                          <a:ea typeface="Times New Roman" panose="02020603050405020304" pitchFamily="18" charset="0"/>
                        </a:rPr>
                        <a:t> (Philips, USA)</a:t>
                      </a:r>
                      <a:endParaRPr lang="en-US"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u="sng" dirty="0">
                          <a:solidFill>
                            <a:srgbClr val="0000FF"/>
                          </a:solidFill>
                          <a:effectLst/>
                          <a:latin typeface="Times New Roman" panose="02020603050405020304" pitchFamily="18" charset="0"/>
                          <a:ea typeface="Times New Roman" panose="02020603050405020304" pitchFamily="18" charset="0"/>
                          <a:hlinkClick r:id="rId8"/>
                        </a:rPr>
                        <a:t>K-034</a:t>
                      </a:r>
                      <a:r>
                        <a:rPr lang="en-GB" sz="1400" u="sng" dirty="0">
                          <a:effectLst/>
                          <a:latin typeface="Times New Roman" panose="020206030504050203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4097575"/>
                  </a:ext>
                </a:extLst>
              </a:tr>
            </a:tbl>
          </a:graphicData>
        </a:graphic>
      </p:graphicFrame>
      <p:sp>
        <p:nvSpPr>
          <p:cNvPr id="6" name="矩形 5"/>
          <p:cNvSpPr/>
          <p:nvPr/>
        </p:nvSpPr>
        <p:spPr>
          <a:xfrm>
            <a:off x="3867233" y="2526855"/>
            <a:ext cx="4753096" cy="338554"/>
          </a:xfrm>
          <a:prstGeom prst="rect">
            <a:avLst/>
          </a:prstGeom>
        </p:spPr>
        <p:txBody>
          <a:bodyPr wrap="none">
            <a:spAutoFit/>
          </a:bodyPr>
          <a:lstStyle/>
          <a:p>
            <a:pPr algn="ctr" hangingPunct="0">
              <a:spcBef>
                <a:spcPts val="1800"/>
              </a:spcBef>
              <a:spcAft>
                <a:spcPts val="600"/>
              </a:spcAft>
              <a:tabLst>
                <a:tab pos="504190" algn="l"/>
                <a:tab pos="756285" algn="l"/>
                <a:tab pos="1008380" algn="l"/>
                <a:tab pos="1260475" algn="l"/>
              </a:tabLst>
            </a:pPr>
            <a:r>
              <a:rPr lang="en-GB" sz="1600" b="1" dirty="0">
                <a:latin typeface="Times New Roman" panose="02020603050405020304" pitchFamily="18" charset="0"/>
                <a:ea typeface="Calibri" panose="020F0502020204030204" pitchFamily="34" charset="0"/>
              </a:rPr>
              <a:t>Table 1.1 – Possible future Deliverables (2021-05-21)</a:t>
            </a:r>
            <a:endParaRPr lang="en-US" sz="1600" b="1" dirty="0">
              <a:latin typeface="Times New Roman" panose="02020603050405020304" pitchFamily="18" charset="0"/>
              <a:ea typeface="Calibri" panose="020F0502020204030204" pitchFamily="34" charset="0"/>
            </a:endParaRPr>
          </a:p>
        </p:txBody>
      </p:sp>
      <p:sp>
        <p:nvSpPr>
          <p:cNvPr id="8" name="标题 1"/>
          <p:cNvSpPr>
            <a:spLocks noGrp="1"/>
          </p:cNvSpPr>
          <p:nvPr>
            <p:ph type="title"/>
          </p:nvPr>
        </p:nvSpPr>
        <p:spPr>
          <a:xfrm>
            <a:off x="838200" y="365125"/>
            <a:ext cx="10515600" cy="1325563"/>
          </a:xfrm>
        </p:spPr>
        <p:txBody>
          <a:bodyPr/>
          <a:lstStyle/>
          <a:p>
            <a:r>
              <a:rPr lang="en-GB" b="1" dirty="0"/>
              <a:t>Deliverables status (continued)</a:t>
            </a:r>
            <a:endParaRPr lang="en-US" dirty="0"/>
          </a:p>
        </p:txBody>
      </p:sp>
    </p:spTree>
    <p:extLst>
      <p:ext uri="{BB962C8B-B14F-4D97-AF65-F5344CB8AC3E}">
        <p14:creationId xmlns:p14="http://schemas.microsoft.com/office/powerpoint/2010/main" val="1996852588"/>
      </p:ext>
    </p:extLst>
  </p:cSld>
  <p:clrMapOvr>
    <a:masterClrMapping/>
  </p:clrMapOvr>
</p:sld>
</file>

<file path=ppt/theme/theme1.xml><?xml version="1.0" encoding="utf-8"?>
<a:theme xmlns:a="http://schemas.openxmlformats.org/drawingml/2006/main" name="Office 主题​​">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F5157D1-DC17-43CB-BE05-A160C8330E1D}"/>
</file>

<file path=customXml/itemProps2.xml><?xml version="1.0" encoding="utf-8"?>
<ds:datastoreItem xmlns:ds="http://schemas.openxmlformats.org/officeDocument/2006/customXml" ds:itemID="{263EDF69-883F-4630-8D5D-47FF3AA110B2}"/>
</file>

<file path=customXml/itemProps3.xml><?xml version="1.0" encoding="utf-8"?>
<ds:datastoreItem xmlns:ds="http://schemas.openxmlformats.org/officeDocument/2006/customXml" ds:itemID="{8D757891-533E-4B08-9CC2-432445C0232A}"/>
</file>

<file path=docProps/app.xml><?xml version="1.0" encoding="utf-8"?>
<Properties xmlns="http://schemas.openxmlformats.org/officeDocument/2006/extended-properties" xmlns:vt="http://schemas.openxmlformats.org/officeDocument/2006/docPropsVTypes">
  <Template>Office Theme</Template>
  <TotalTime>2418</TotalTime>
  <Words>4629</Words>
  <Application>Microsoft Office PowerPoint</Application>
  <PresentationFormat>Widescreen</PresentationFormat>
  <Paragraphs>629</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等线</vt:lpstr>
      <vt:lpstr>Arial</vt:lpstr>
      <vt:lpstr>Calibri</vt:lpstr>
      <vt:lpstr>Calibri Light</vt:lpstr>
      <vt:lpstr>Times New Roman</vt:lpstr>
      <vt:lpstr>Office 主题​​</vt:lpstr>
      <vt:lpstr>PowerPoint Presentation</vt:lpstr>
      <vt:lpstr>Abstract</vt:lpstr>
      <vt:lpstr>Contents</vt:lpstr>
      <vt:lpstr>Introduction</vt:lpstr>
      <vt:lpstr>Deliverables classification</vt:lpstr>
      <vt:lpstr>PowerPoint Presentation</vt:lpstr>
      <vt:lpstr>PowerPoint Presentation</vt:lpstr>
      <vt:lpstr>PowerPoint Presentation</vt:lpstr>
      <vt:lpstr>Deliverables status (continued)</vt:lpstr>
      <vt:lpstr>Summary of generalized documents </vt:lpstr>
      <vt:lpstr>PowerPoint Presentation</vt:lpstr>
      <vt:lpstr>PowerPoint Presentation</vt:lpstr>
      <vt:lpstr>PowerPoint Presentation</vt:lpstr>
      <vt:lpstr>Summary of Topic Groups </vt:lpstr>
      <vt:lpstr>PowerPoint Presentation</vt:lpstr>
      <vt:lpstr>PowerPoint Presentation</vt:lpstr>
      <vt:lpstr>Update mechanism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the FG-AI4H deliverables – Att.1: Presentation</dc:title>
  <dc:creator>Campos, Simao</dc:creator>
  <cp:lastModifiedBy>Simão Campos-Neto</cp:lastModifiedBy>
  <cp:revision>85</cp:revision>
  <cp:lastPrinted>2019-04-04T08:49:31Z</cp:lastPrinted>
  <dcterms:created xsi:type="dcterms:W3CDTF">2019-03-31T15:53:06Z</dcterms:created>
  <dcterms:modified xsi:type="dcterms:W3CDTF">2021-09-27T14:41:52Z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