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1"/>
  </p:notes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953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23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58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61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6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05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31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8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58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78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1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84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groeschel@itu.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farhat-lab/gentb-si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16780764" y="1394392"/>
            <a:ext cx="4303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hangingPunct="1"/>
            <a:r>
              <a:rPr lang="en-GB" sz="4000" b="1" kern="1200" dirty="0">
                <a:solidFill>
                  <a:prstClr val="black"/>
                </a:solidFill>
                <a:latin typeface="Calibri" panose="020F0502020204030204"/>
              </a:rPr>
              <a:t>FGAI4H-M-041-A01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13768081" y="2133056"/>
            <a:ext cx="73164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hangingPunct="1"/>
            <a:r>
              <a:rPr lang="en-US" sz="4000" kern="1200" dirty="0">
                <a:solidFill>
                  <a:prstClr val="black"/>
                </a:solidFill>
                <a:latin typeface="Calibri" panose="020F0502020204030204"/>
              </a:rPr>
              <a:t>E-meeting, 28-30 September 2021</a:t>
            </a:r>
            <a:endParaRPr lang="en-GB" sz="40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15093"/>
              </p:ext>
            </p:extLst>
          </p:nvPr>
        </p:nvGraphicFramePr>
        <p:xfrm>
          <a:off x="3581400" y="5846619"/>
          <a:ext cx="17221200" cy="5548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862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6373252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8088086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99094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Source: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/>
                </a:tc>
                <a:tc gridSpan="2">
                  <a:txBody>
                    <a:bodyPr/>
                    <a:lstStyle/>
                    <a:p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Aga Khan University,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latin typeface="+mn-lt"/>
                        </a:rPr>
                        <a:t>minoHealth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latin typeface="+mn-lt"/>
                        </a:rPr>
                        <a:t>, Oxford University, and WHO</a:t>
                      </a: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99094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Title: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/>
                </a:tc>
                <a:tc gridSpan="2">
                  <a:txBody>
                    <a:bodyPr/>
                    <a:lstStyle/>
                    <a:p>
                      <a:r>
                        <a:rPr lang="en-GB" sz="4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Call for problem statements in global health  - Att.1: Presentation</a:t>
                      </a:r>
                      <a:endParaRPr lang="en-GB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99094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Purpose: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Discussion</a:t>
                      </a:r>
                      <a:endParaRPr lang="en-GB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99094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Contact: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Matthias Gröschel</a:t>
                      </a:r>
                      <a:br>
                        <a:rPr lang="en-US" sz="4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ITU</a:t>
                      </a: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E-mail: </a:t>
                      </a:r>
                      <a:r>
                        <a:rPr lang="de-DE" sz="40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matthias.groeschel@itu.int</a:t>
                      </a:r>
                      <a:r>
                        <a:rPr lang="de-DE" sz="4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6195" marR="36195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990946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+mn-lt"/>
                        </a:rPr>
                        <a:t>Abstract:</a:t>
                      </a:r>
                      <a:endParaRPr lang="en-GB" sz="4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</a:rPr>
                        <a:t>This PPT contains a presentation of M-041.</a:t>
                      </a:r>
                      <a:endParaRPr lang="en-GB" sz="4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 comprehensive compendium of  problem statements relevant to global health where  digital health can be part of the solution"/>
          <p:cNvSpPr txBox="1">
            <a:spLocks noGrp="1"/>
          </p:cNvSpPr>
          <p:nvPr>
            <p:ph type="ctrTitle"/>
          </p:nvPr>
        </p:nvSpPr>
        <p:spPr>
          <a:xfrm>
            <a:off x="565277" y="6488853"/>
            <a:ext cx="22977156" cy="3321025"/>
          </a:xfrm>
          <a:prstGeom prst="rect">
            <a:avLst/>
          </a:prstGeom>
        </p:spPr>
        <p:txBody>
          <a:bodyPr/>
          <a:lstStyle/>
          <a:p>
            <a:pPr algn="ctr" defTabSz="1633687">
              <a:defRPr sz="7772" b="0" spc="-155"/>
            </a:pPr>
            <a:r>
              <a:t>A comprehensive compendium of </a:t>
            </a:r>
            <a:br/>
            <a:r>
              <a:rPr b="1"/>
              <a:t>problem statements</a:t>
            </a:r>
            <a:r>
              <a:t> relevant to </a:t>
            </a:r>
            <a:r>
              <a:rPr b="1"/>
              <a:t>global health</a:t>
            </a:r>
            <a:r>
              <a:t> where </a:t>
            </a:r>
            <a:br/>
            <a:r>
              <a:rPr b="1"/>
              <a:t>digital health</a:t>
            </a:r>
            <a:r>
              <a:t> can be </a:t>
            </a:r>
            <a:r>
              <a:rPr b="1"/>
              <a:t>part of the solution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847" y="664115"/>
            <a:ext cx="10084306" cy="43530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ept 29th, Matthias Groeschel, MD PhD"/>
          <p:cNvSpPr txBox="1"/>
          <p:nvPr/>
        </p:nvSpPr>
        <p:spPr>
          <a:xfrm>
            <a:off x="8838402" y="12910031"/>
            <a:ext cx="726334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t>Sept 29th, Matthias Groeschel, MD PhD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i, I am Matthia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Hi, I am Matthias </a:t>
            </a:r>
          </a:p>
        </p:txBody>
      </p:sp>
      <p:grpSp>
        <p:nvGrpSpPr>
          <p:cNvPr id="158" name="Screenshot 2021-09-28 at 10.22.43.png"/>
          <p:cNvGrpSpPr/>
          <p:nvPr/>
        </p:nvGrpSpPr>
        <p:grpSpPr>
          <a:xfrm>
            <a:off x="5999370" y="2912501"/>
            <a:ext cx="13189878" cy="7890998"/>
            <a:chOff x="0" y="0"/>
            <a:chExt cx="13189877" cy="7890996"/>
          </a:xfrm>
        </p:grpSpPr>
        <p:pic>
          <p:nvPicPr>
            <p:cNvPr id="157" name="Screenshot 2021-09-28 at 10.22.43.png" descr="Screenshot 2021-09-28 at 10.22.4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12935877" cy="75607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Screenshot 2021-09-28 at 10.22.43.png" descr="Screenshot 2021-09-28 at 10.22.43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3189878" cy="7890997"/>
            </a:xfrm>
            <a:prstGeom prst="rect">
              <a:avLst/>
            </a:prstGeom>
            <a:effectLst/>
          </p:spPr>
        </p:pic>
      </p:grpSp>
      <p:sp>
        <p:nvSpPr>
          <p:cNvPr id="159" name="Tool: https://gentb.hms.harvard.edu/"/>
          <p:cNvSpPr txBox="1"/>
          <p:nvPr/>
        </p:nvSpPr>
        <p:spPr>
          <a:xfrm>
            <a:off x="10100790" y="11203337"/>
            <a:ext cx="508863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Tool: https://gentb.hms.harvard.edu/</a:t>
            </a:r>
          </a:p>
        </p:txBody>
      </p:sp>
      <p:sp>
        <p:nvSpPr>
          <p:cNvPr id="160" name="Paper: Genome Med 13, 138 (2021)"/>
          <p:cNvSpPr txBox="1"/>
          <p:nvPr/>
        </p:nvSpPr>
        <p:spPr>
          <a:xfrm>
            <a:off x="10109274" y="12237670"/>
            <a:ext cx="4970070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Paper: </a:t>
            </a:r>
            <a:r>
              <a:rPr i="1"/>
              <a:t>Genome Med</a:t>
            </a:r>
            <a:r>
              <a:t> </a:t>
            </a:r>
            <a:r>
              <a:rPr b="1"/>
              <a:t>13, </a:t>
            </a:r>
            <a:r>
              <a:t>138 (2021)</a:t>
            </a:r>
          </a:p>
        </p:txBody>
      </p:sp>
      <p:sp>
        <p:nvSpPr>
          <p:cNvPr id="161" name="Code: https://github.com/farhat-lab/gentb-site"/>
          <p:cNvSpPr txBox="1"/>
          <p:nvPr/>
        </p:nvSpPr>
        <p:spPr>
          <a:xfrm>
            <a:off x="10084938" y="11701453"/>
            <a:ext cx="644865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Code: </a:t>
            </a:r>
            <a:r>
              <a:rPr u="sng" dirty="0">
                <a:hlinkClick r:id="rId4"/>
              </a:rPr>
              <a:t>https://github.com/farhat-lab/gentb-site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animBg="1" advAuto="0"/>
      <p:bldP spid="159" grpId="2" animBg="1" advAuto="0"/>
      <p:bldP spid="160" grpId="4" animBg="1" advAuto="0"/>
      <p:bldP spid="16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I and Health Webina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AI and Health Webinars</a:t>
            </a:r>
          </a:p>
        </p:txBody>
      </p:sp>
      <p:grpSp>
        <p:nvGrpSpPr>
          <p:cNvPr id="167" name="Group"/>
          <p:cNvGrpSpPr/>
          <p:nvPr/>
        </p:nvGrpSpPr>
        <p:grpSpPr>
          <a:xfrm>
            <a:off x="223433" y="2866133"/>
            <a:ext cx="20780266" cy="8343887"/>
            <a:chOff x="0" y="0"/>
            <a:chExt cx="20780264" cy="8343885"/>
          </a:xfrm>
        </p:grpSpPr>
        <p:pic>
          <p:nvPicPr>
            <p:cNvPr id="164" name="Screenshot 2021-09-28 at 10.26.24.png" descr="Screenshot 2021-09-28 at 10.26.24.png"/>
            <p:cNvPicPr>
              <a:picLocks noChangeAspect="1"/>
            </p:cNvPicPr>
            <p:nvPr/>
          </p:nvPicPr>
          <p:blipFill>
            <a:blip r:embed="rId2"/>
            <a:srcRect r="66368"/>
            <a:stretch>
              <a:fillRect/>
            </a:stretch>
          </p:blipFill>
          <p:spPr>
            <a:xfrm>
              <a:off x="0" y="0"/>
              <a:ext cx="9339347" cy="8343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Screenshot 2021-09-28 at 10.26.24.png" descr="Screenshot 2021-09-28 at 10.26.24.png"/>
            <p:cNvPicPr>
              <a:picLocks noChangeAspect="1"/>
            </p:cNvPicPr>
            <p:nvPr/>
          </p:nvPicPr>
          <p:blipFill>
            <a:blip r:embed="rId2"/>
            <a:srcRect l="32966" r="33613"/>
            <a:stretch>
              <a:fillRect/>
            </a:stretch>
          </p:blipFill>
          <p:spPr>
            <a:xfrm>
              <a:off x="6062079" y="7739"/>
              <a:ext cx="9262917" cy="8328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Screenshot 2021-09-28 at 10.26.24.png" descr="Screenshot 2021-09-28 at 10.26.24.png"/>
            <p:cNvPicPr>
              <a:picLocks noChangeAspect="1"/>
            </p:cNvPicPr>
            <p:nvPr/>
          </p:nvPicPr>
          <p:blipFill>
            <a:blip r:embed="rId2"/>
            <a:srcRect l="66600"/>
            <a:stretch>
              <a:fillRect/>
            </a:stretch>
          </p:blipFill>
          <p:spPr>
            <a:xfrm>
              <a:off x="11577638" y="32548"/>
              <a:ext cx="9202627" cy="8278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8" name="Screenshot 2021-09-28 at 10.26.51.png" descr="Screenshot 2021-09-28 at 10.26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817" y="5206403"/>
            <a:ext cx="4697722" cy="366336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Credits: Ayda &amp; Bastiaan"/>
          <p:cNvSpPr txBox="1"/>
          <p:nvPr/>
        </p:nvSpPr>
        <p:spPr>
          <a:xfrm>
            <a:off x="20768220" y="8898652"/>
            <a:ext cx="349605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Credits: Ayda &amp; Bastiaan</a:t>
            </a:r>
          </a:p>
        </p:txBody>
      </p:sp>
      <p:sp>
        <p:nvSpPr>
          <p:cNvPr id="170" name="We need your help to make this a success!"/>
          <p:cNvSpPr txBox="1"/>
          <p:nvPr/>
        </p:nvSpPr>
        <p:spPr>
          <a:xfrm>
            <a:off x="1206500" y="1156349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8500" b="1" spc="-170">
                <a:solidFill>
                  <a:schemeClr val="accent5"/>
                </a:solidFill>
              </a:defRPr>
            </a:lvl1pPr>
          </a:lstStyle>
          <a:p>
            <a:r>
              <a:t>We need your help to make this a success!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 comprehensive compendium of  problem statements relevant to global health where  digital health can be part of the solution"/>
          <p:cNvSpPr txBox="1">
            <a:spLocks noGrp="1"/>
          </p:cNvSpPr>
          <p:nvPr>
            <p:ph type="title"/>
          </p:nvPr>
        </p:nvSpPr>
        <p:spPr>
          <a:xfrm>
            <a:off x="541557" y="5197488"/>
            <a:ext cx="22977156" cy="3321025"/>
          </a:xfrm>
          <a:prstGeom prst="rect">
            <a:avLst/>
          </a:prstGeom>
        </p:spPr>
        <p:txBody>
          <a:bodyPr anchor="b"/>
          <a:lstStyle/>
          <a:p>
            <a:pPr algn="ctr" defTabSz="2243271">
              <a:defRPr sz="7820" b="0" spc="-156"/>
            </a:pPr>
            <a:r>
              <a:t>A comprehensive compendium of </a:t>
            </a:r>
            <a:br/>
            <a:r>
              <a:rPr b="1"/>
              <a:t>problem statements</a:t>
            </a:r>
            <a:r>
              <a:t> relevant to </a:t>
            </a:r>
            <a:r>
              <a:rPr b="1"/>
              <a:t>global health</a:t>
            </a:r>
            <a:r>
              <a:t> where </a:t>
            </a:r>
            <a:br/>
            <a:r>
              <a:rPr b="1"/>
              <a:t>digital health</a:t>
            </a:r>
            <a:r>
              <a:t> can be </a:t>
            </a:r>
            <a:r>
              <a:rPr b="1"/>
              <a:t>part of the solution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A hackathon / Challenge on  AI 4 Global Health"/>
          <p:cNvSpPr/>
          <p:nvPr/>
        </p:nvSpPr>
        <p:spPr>
          <a:xfrm>
            <a:off x="19669185" y="3188293"/>
            <a:ext cx="3917728" cy="4557423"/>
          </a:xfrm>
          <a:prstGeom prst="roundRect">
            <a:avLst>
              <a:gd name="adj" fmla="val 15000"/>
            </a:avLst>
          </a:prstGeom>
          <a:solidFill>
            <a:srgbClr val="00A1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 hackathon / Challenge on </a:t>
            </a:r>
            <a:br/>
            <a:r>
              <a:t>AI 4 Global Health</a:t>
            </a:r>
          </a:p>
        </p:txBody>
      </p:sp>
      <p:sp>
        <p:nvSpPr>
          <p:cNvPr id="175" name="Shortcomings of previous Global Health Hackathons"/>
          <p:cNvSpPr/>
          <p:nvPr/>
        </p:nvSpPr>
        <p:spPr>
          <a:xfrm>
            <a:off x="13834104" y="3227579"/>
            <a:ext cx="4122961" cy="4478851"/>
          </a:xfrm>
          <a:prstGeom prst="roundRect">
            <a:avLst>
              <a:gd name="adj" fmla="val 15000"/>
            </a:avLst>
          </a:prstGeom>
          <a:solidFill>
            <a:schemeClr val="accent1">
              <a:lumOff val="1684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Shortcomings of previous Global Health Hackathons</a:t>
            </a:r>
          </a:p>
        </p:txBody>
      </p:sp>
      <p:sp>
        <p:nvSpPr>
          <p:cNvPr id="176" name="No comprehensive / inclusive / transparent set of problem definitions &amp; lack of data"/>
          <p:cNvSpPr/>
          <p:nvPr/>
        </p:nvSpPr>
        <p:spPr>
          <a:xfrm>
            <a:off x="7500906" y="3227579"/>
            <a:ext cx="4621078" cy="4478851"/>
          </a:xfrm>
          <a:prstGeom prst="roundRect">
            <a:avLst>
              <a:gd name="adj" fmla="val 13808"/>
            </a:avLst>
          </a:prstGeom>
          <a:solidFill>
            <a:schemeClr val="accent2">
              <a:hueOff val="-85258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No comprehensive / inclusive / transparent set of problem definitions &amp; lack of data</a:t>
            </a:r>
          </a:p>
        </p:txBody>
      </p:sp>
      <p:sp>
        <p:nvSpPr>
          <p:cNvPr id="177" name="A list of problem statements relevant to global health seen through the  data/AI lens"/>
          <p:cNvSpPr/>
          <p:nvPr/>
        </p:nvSpPr>
        <p:spPr>
          <a:xfrm>
            <a:off x="1452346" y="3227579"/>
            <a:ext cx="4122961" cy="4478851"/>
          </a:xfrm>
          <a:prstGeom prst="roundRect">
            <a:avLst>
              <a:gd name="adj" fmla="val 15000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 list of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problem statements</a:t>
            </a:r>
            <a:r>
              <a:t> relevant to g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lobal health</a:t>
            </a:r>
            <a:r>
              <a:t> seen through the </a:t>
            </a:r>
            <a:br/>
            <a:r>
              <a:rPr b="1">
                <a:latin typeface="+mn-lt"/>
                <a:ea typeface="+mn-ea"/>
                <a:cs typeface="+mn-cs"/>
                <a:sym typeface="Helvetica Neue"/>
              </a:rPr>
              <a:t>data/AI lens</a:t>
            </a:r>
          </a:p>
        </p:txBody>
      </p:sp>
      <p:sp>
        <p:nvSpPr>
          <p:cNvPr id="178" name="Arrow"/>
          <p:cNvSpPr/>
          <p:nvPr/>
        </p:nvSpPr>
        <p:spPr>
          <a:xfrm>
            <a:off x="18352734" y="5006613"/>
            <a:ext cx="920782" cy="92078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Arrow"/>
          <p:cNvSpPr/>
          <p:nvPr/>
        </p:nvSpPr>
        <p:spPr>
          <a:xfrm>
            <a:off x="12517653" y="5006613"/>
            <a:ext cx="920783" cy="92078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Arrow"/>
          <p:cNvSpPr/>
          <p:nvPr/>
        </p:nvSpPr>
        <p:spPr>
          <a:xfrm>
            <a:off x="6184455" y="5006613"/>
            <a:ext cx="920782" cy="920782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Arrow"/>
          <p:cNvSpPr/>
          <p:nvPr/>
        </p:nvSpPr>
        <p:spPr>
          <a:xfrm>
            <a:off x="3053436" y="9133866"/>
            <a:ext cx="920782" cy="920782"/>
          </a:xfrm>
          <a:prstGeom prst="rightArrow">
            <a:avLst>
              <a:gd name="adj1" fmla="val 74827"/>
              <a:gd name="adj2" fmla="val 100000"/>
            </a:avLst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530" y="8695270"/>
            <a:ext cx="4165188" cy="179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creenshot 2021-09-16 at 08.52.42.png" descr="Screenshot 2021-09-16 at 08.52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553" y="8876707"/>
            <a:ext cx="4127501" cy="143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shot 2021-09-16 at 08.53.06.png" descr="Screenshot 2021-09-16 at 08.53.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7172" y="8695270"/>
            <a:ext cx="1609236" cy="1797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shot 2021-09-16 at 08.53.28.png" descr="Screenshot 2021-09-16 at 08.53.2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3157" y="8660807"/>
            <a:ext cx="3073401" cy="186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1" animBg="1" advAuto="0"/>
      <p:bldP spid="176" grpId="3" animBg="1" advAuto="0"/>
      <p:bldP spid="177" grpId="5" animBg="1" advAuto="0"/>
      <p:bldP spid="178" grpId="2" animBg="1" advAuto="0"/>
      <p:bldP spid="179" grpId="4" animBg="1" advAuto="0"/>
      <p:bldP spid="180" grpId="6" animBg="1" advAuto="0"/>
      <p:bldP spid="181" grpId="11" animBg="1" advAuto="0"/>
      <p:bldP spid="182" grpId="8" animBg="1" advAuto="0"/>
      <p:bldP spid="183" grpId="10" animBg="1" advAuto="0"/>
      <p:bldP spid="184" grpId="9" animBg="1" advAuto="0"/>
      <p:bldP spid="185" grpId="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mplate for problem statement submis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z="8245" spc="-164"/>
            </a:lvl1pPr>
          </a:lstStyle>
          <a:p>
            <a:r>
              <a:t>Template for problem statement submissions</a:t>
            </a:r>
          </a:p>
        </p:txBody>
      </p:sp>
      <p:sp>
        <p:nvSpPr>
          <p:cNvPr id="188" name="Your feedback needed - what needs to be in this submission form?"/>
          <p:cNvSpPr txBox="1"/>
          <p:nvPr/>
        </p:nvSpPr>
        <p:spPr>
          <a:xfrm>
            <a:off x="1206500" y="1156349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1609303">
              <a:lnSpc>
                <a:spcPct val="80000"/>
              </a:lnSpc>
              <a:defRPr sz="5610" b="1" spc="-112">
                <a:solidFill>
                  <a:schemeClr val="accent5"/>
                </a:solidFill>
              </a:defRPr>
            </a:lvl1pPr>
          </a:lstStyle>
          <a:p>
            <a:r>
              <a:t>Your feedback needed - what needs to be in this submission form?</a:t>
            </a:r>
          </a:p>
        </p:txBody>
      </p:sp>
      <p:pic>
        <p:nvPicPr>
          <p:cNvPr id="189" name="Screenshot 2021-09-28 at 11.06.54.png" descr="Screenshot 2021-09-28 at 11.06.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45" y="3722527"/>
            <a:ext cx="12515432" cy="627094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3 million undiagnosed TB patients annually"/>
          <p:cNvSpPr txBox="1"/>
          <p:nvPr/>
        </p:nvSpPr>
        <p:spPr>
          <a:xfrm>
            <a:off x="15770141" y="4895922"/>
            <a:ext cx="641146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t>3 million undiagnosed TB patients annually </a:t>
            </a:r>
          </a:p>
        </p:txBody>
      </p:sp>
      <p:sp>
        <p:nvSpPr>
          <p:cNvPr id="191" name="Reported incident TB cases (WHO, TB program, hospital)"/>
          <p:cNvSpPr txBox="1"/>
          <p:nvPr/>
        </p:nvSpPr>
        <p:spPr>
          <a:xfrm>
            <a:off x="15807572" y="5892155"/>
            <a:ext cx="83765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t>Reported incident TB cases (WHO, TB program, hospital)</a:t>
            </a:r>
          </a:p>
        </p:txBody>
      </p:sp>
      <p:sp>
        <p:nvSpPr>
          <p:cNvPr id="192" name="Identify underrepresented patient groups,  use of mobile diagnosis tools (apps, questionnaires, etc)"/>
          <p:cNvSpPr txBox="1"/>
          <p:nvPr/>
        </p:nvSpPr>
        <p:spPr>
          <a:xfrm>
            <a:off x="15856187" y="7320954"/>
            <a:ext cx="827928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pPr>
            <a:r>
              <a:t>Identify underrepresented patient groups, </a:t>
            </a:r>
            <a:br/>
            <a:r>
              <a:t>use of mobile diagnosis tools (apps, questionnaires, etc)</a:t>
            </a:r>
          </a:p>
        </p:txBody>
      </p:sp>
      <p:sp>
        <p:nvSpPr>
          <p:cNvPr id="193" name="None"/>
          <p:cNvSpPr txBox="1"/>
          <p:nvPr/>
        </p:nvSpPr>
        <p:spPr>
          <a:xfrm>
            <a:off x="15856187" y="8624978"/>
            <a:ext cx="88209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chemeClr val="accent3">
                    <a:hueOff val="914338"/>
                    <a:satOff val="31515"/>
                    <a:lumOff val="-30790"/>
                  </a:schemeClr>
                </a:solidFill>
              </a:defRPr>
            </a:lvl1pPr>
          </a:lstStyle>
          <a:p>
            <a:r>
              <a:t>None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5" animBg="1" advAuto="0"/>
      <p:bldP spid="190" grpId="1" animBg="1" advAuto="0"/>
      <p:bldP spid="191" grpId="2" animBg="1" advAuto="0"/>
      <p:bldP spid="192" grpId="3" animBg="1" advAuto="0"/>
      <p:bldP spid="193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Next ste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Next steps</a:t>
            </a:r>
          </a:p>
        </p:txBody>
      </p:sp>
      <p:sp>
        <p:nvSpPr>
          <p:cNvPr id="196" name="Sameer will discuss with WHO…"/>
          <p:cNvSpPr txBox="1">
            <a:spLocks noGrp="1"/>
          </p:cNvSpPr>
          <p:nvPr>
            <p:ph type="body" idx="1"/>
          </p:nvPr>
        </p:nvSpPr>
        <p:spPr>
          <a:xfrm>
            <a:off x="1165547" y="3294470"/>
            <a:ext cx="20999128" cy="9768393"/>
          </a:xfrm>
          <a:prstGeom prst="rect">
            <a:avLst/>
          </a:prstGeom>
        </p:spPr>
        <p:txBody>
          <a:bodyPr/>
          <a:lstStyle/>
          <a:p>
            <a:pPr marL="592666" indent="-592666">
              <a:buSzPct val="100000"/>
              <a:buAutoNum type="arabicPeriod"/>
              <a:defRPr sz="4400"/>
            </a:pPr>
            <a:r>
              <a:t>Sameer will discuss with WHO</a:t>
            </a:r>
          </a:p>
          <a:p>
            <a:pPr marL="592666" indent="-592666">
              <a:buSzPct val="100000"/>
              <a:buAutoNum type="arabicPeriod"/>
              <a:defRPr sz="4400"/>
            </a:pPr>
            <a:r>
              <a:t>Set up website and submission portal via AI4Good </a:t>
            </a:r>
          </a:p>
          <a:p>
            <a:pPr marL="592666" indent="-592666">
              <a:buSzPct val="100000"/>
              <a:buAutoNum type="arabicPeriod"/>
              <a:defRPr sz="4400"/>
            </a:pPr>
            <a:r>
              <a:t>Publish the call for problem statements and share widely with partners and colleagues </a:t>
            </a:r>
          </a:p>
          <a:p>
            <a:pPr marL="592666" indent="-592666">
              <a:buSzPct val="100000"/>
              <a:buAutoNum type="arabicPeriod"/>
              <a:defRPr sz="4400"/>
            </a:pPr>
            <a:r>
              <a:t>Wait, curate submissions (high-level versus detailed problem statements, by AI use case [UNAID definition], by topic area, …)</a:t>
            </a:r>
          </a:p>
        </p:txBody>
      </p:sp>
      <p:sp>
        <p:nvSpPr>
          <p:cNvPr id="197" name="I’ll share the submission template next week, please take a look and provide your thoughts &amp; feedback"/>
          <p:cNvSpPr txBox="1"/>
          <p:nvPr/>
        </p:nvSpPr>
        <p:spPr>
          <a:xfrm>
            <a:off x="3720803" y="10946774"/>
            <a:ext cx="16347637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1365469">
              <a:lnSpc>
                <a:spcPct val="80000"/>
              </a:lnSpc>
              <a:defRPr sz="4760" b="1" spc="-95">
                <a:solidFill>
                  <a:schemeClr val="accent5"/>
                </a:solidFill>
              </a:defRPr>
            </a:lvl1pPr>
          </a:lstStyle>
          <a:p>
            <a:r>
              <a:t>I’ll share the submission template next week, please take a look and provide your thoughts &amp; 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2F078C-664F-4767-93DD-A8DA33C1ED35}"/>
</file>

<file path=customXml/itemProps2.xml><?xml version="1.0" encoding="utf-8"?>
<ds:datastoreItem xmlns:ds="http://schemas.openxmlformats.org/officeDocument/2006/customXml" ds:itemID="{ED3FB472-17A8-447E-A888-5449CA515D21}"/>
</file>

<file path=customXml/itemProps3.xml><?xml version="1.0" encoding="utf-8"?>
<ds:datastoreItem xmlns:ds="http://schemas.openxmlformats.org/officeDocument/2006/customXml" ds:itemID="{5A108E27-D64C-4619-9E0A-90B0D1B6B57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Custom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Helvetica Neue</vt:lpstr>
      <vt:lpstr>Helvetica Neue Medium</vt:lpstr>
      <vt:lpstr>21_BasicWhite</vt:lpstr>
      <vt:lpstr>Office 主题​​</vt:lpstr>
      <vt:lpstr>PowerPoint Presentation</vt:lpstr>
      <vt:lpstr>A comprehensive compendium of  problem statements relevant to global health where  digital health can be part of the solution</vt:lpstr>
      <vt:lpstr>Hi, I am Matthias </vt:lpstr>
      <vt:lpstr>AI and Health Webinars</vt:lpstr>
      <vt:lpstr>A comprehensive compendium of  problem statements relevant to global health where  digital health can be part of the solution</vt:lpstr>
      <vt:lpstr>PowerPoint Presentation</vt:lpstr>
      <vt:lpstr>Template for problem statement submissions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Call for problem statements in global health  - Att.1: Presentation</dc:title>
  <dc:creator>Dabiri, Ayda</dc:creator>
  <cp:lastModifiedBy>Dabiri, Ayda</cp:lastModifiedBy>
  <cp:revision>1</cp:revision>
  <dcterms:modified xsi:type="dcterms:W3CDTF">2021-09-29T09:47:57Z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