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7"/>
  </p:notesMasterIdLst>
  <p:sldIdLst>
    <p:sldId id="256" r:id="rId6"/>
    <p:sldId id="340" r:id="rId7"/>
    <p:sldId id="259" r:id="rId8"/>
    <p:sldId id="337" r:id="rId9"/>
    <p:sldId id="260" r:id="rId10"/>
    <p:sldId id="262" r:id="rId11"/>
    <p:sldId id="348" r:id="rId12"/>
    <p:sldId id="347" r:id="rId13"/>
    <p:sldId id="349" r:id="rId14"/>
    <p:sldId id="263" r:id="rId15"/>
    <p:sldId id="338" r:id="rId16"/>
    <p:sldId id="341" r:id="rId17"/>
    <p:sldId id="342" r:id="rId18"/>
    <p:sldId id="343" r:id="rId19"/>
    <p:sldId id="344" r:id="rId20"/>
    <p:sldId id="345" r:id="rId21"/>
    <p:sldId id="351" r:id="rId22"/>
    <p:sldId id="352" r:id="rId23"/>
    <p:sldId id="350" r:id="rId24"/>
    <p:sldId id="353" r:id="rId25"/>
    <p:sldId id="273" r:id="rId26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B7C98-8EDC-4EB8-AB22-619DE073BAF5}" v="2" dt="2021-03-18T18:04:51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8" d="100"/>
          <a:sy n="68" d="100"/>
        </p:scale>
        <p:origin x="1302" y="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3B8B7C98-8EDC-4EB8-AB22-619DE073BAF5}"/>
    <pc:docChg chg="modSld">
      <pc:chgData name="Campos, Simao" userId="a1bf0726-548b-4db8-a746-2e19b5e24da4" providerId="ADAL" clId="{3B8B7C98-8EDC-4EB8-AB22-619DE073BAF5}" dt="2021-03-18T18:04:08.476" v="10" actId="20577"/>
      <pc:docMkLst>
        <pc:docMk/>
      </pc:docMkLst>
      <pc:sldChg chg="modSp mod">
        <pc:chgData name="Campos, Simao" userId="a1bf0726-548b-4db8-a746-2e19b5e24da4" providerId="ADAL" clId="{3B8B7C98-8EDC-4EB8-AB22-619DE073BAF5}" dt="2021-03-18T18:04:08.476" v="10" actId="20577"/>
        <pc:sldMkLst>
          <pc:docMk/>
          <pc:sldMk cId="2383934936" sldId="256"/>
        </pc:sldMkLst>
        <pc:spChg chg="mod">
          <ac:chgData name="Campos, Simao" userId="a1bf0726-548b-4db8-a746-2e19b5e24da4" providerId="ADAL" clId="{3B8B7C98-8EDC-4EB8-AB22-619DE073BAF5}" dt="2021-03-18T18:04:08.476" v="10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3B8B7C98-8EDC-4EB8-AB22-619DE073BAF5}" dt="2021-03-18T18:04:03.561" v="8" actId="20577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  <pc:docChgLst>
    <pc:chgData name="Campos, Simao" userId="a1bf0726-548b-4db8-a746-2e19b5e24da4" providerId="ADAL" clId="{62C6CFDA-DA37-43FE-BD99-6C0A14F0B21F}"/>
    <pc:docChg chg="modSld">
      <pc:chgData name="Campos, Simao" userId="a1bf0726-548b-4db8-a746-2e19b5e24da4" providerId="ADAL" clId="{62C6CFDA-DA37-43FE-BD99-6C0A14F0B21F}" dt="2020-07-31T13:07:33.154" v="2" actId="20577"/>
      <pc:docMkLst>
        <pc:docMk/>
      </pc:docMkLst>
      <pc:sldChg chg="modSp mod">
        <pc:chgData name="Campos, Simao" userId="a1bf0726-548b-4db8-a746-2e19b5e24da4" providerId="ADAL" clId="{62C6CFDA-DA37-43FE-BD99-6C0A14F0B21F}" dt="2020-07-31T13:07:33.154" v="2" actId="20577"/>
        <pc:sldMkLst>
          <pc:docMk/>
          <pc:sldMk cId="2383934936" sldId="256"/>
        </pc:sldMkLst>
        <pc:spChg chg="mod">
          <ac:chgData name="Campos, Simao" userId="a1bf0726-548b-4db8-a746-2e19b5e24da4" providerId="ADAL" clId="{62C6CFDA-DA37-43FE-BD99-6C0A14F0B21F}" dt="2020-07-31T13:07:33.154" v="2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62C6CFDA-DA37-43FE-BD99-6C0A14F0B21F}" dt="2020-07-31T13:07:29.042" v="0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812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85850" lvl="2" indent="-171450">
              <a:buFont typeface="Arial" panose="020B0604020202020204" pitchFamily="34" charset="0"/>
              <a:buChar char="•"/>
            </a:pPr>
            <a:endParaRPr lang="en-US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US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de-DE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3109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5797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8293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4622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sz="120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50062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-228600" rtl="0">
              <a:buAutoNum type="arabicPeriod"/>
            </a:pPr>
            <a:endParaRPr lang="de-DE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72121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/>
            <a:endParaRPr lang="de-DE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76690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>
              <a:buFontTx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6073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8e31363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8e31363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/>
            <a:endParaRPr lang="de-DE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28656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d667116610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d667116610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d8e31363f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d8e31363f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d66711661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d667116610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66711661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66711661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6671166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66711661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6671166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66711661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6466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6671166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66711661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6217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6671166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66711661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391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0129-D789-A945-9A61-5DC838EC56ED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B7B-65B0-8844-BA26-E37C821844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183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0129-D789-A945-9A61-5DC838EC56ED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B7B-65B0-8844-BA26-E37C821844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901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0129-D789-A945-9A61-5DC838EC56ED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B7B-65B0-8844-BA26-E37C821844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702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0129-D789-A945-9A61-5DC838EC56ED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B7B-65B0-8844-BA26-E37C821844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064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0129-D789-A945-9A61-5DC838EC56ED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B7B-65B0-8844-BA26-E37C821844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356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0129-D789-A945-9A61-5DC838EC56ED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B7B-65B0-8844-BA26-E37C821844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287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0129-D789-A945-9A61-5DC838EC56ED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B7B-65B0-8844-BA26-E37C821844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5847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0129-D789-A945-9A61-5DC838EC56ED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B7B-65B0-8844-BA26-E37C821844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20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0129-D789-A945-9A61-5DC838EC56ED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B7B-65B0-8844-BA26-E37C821844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445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0129-D789-A945-9A61-5DC838EC56ED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B7B-65B0-8844-BA26-E37C821844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4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0129-D789-A945-9A61-5DC838EC56ED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B7B-65B0-8844-BA26-E37C821844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0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D0129-D789-A945-9A61-5DC838EC56ED}" type="datetimeFigureOut">
              <a:rPr lang="de-DE" smtClean="0"/>
              <a:t>29.09.2021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2FB7B-65B0-8844-BA26-E37C821844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37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omi.lee@lance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va.weicken@hhi.fraunhofer.de" TargetMode="External"/><Relationship Id="rId4" Type="http://schemas.openxmlformats.org/officeDocument/2006/relationships/hyperlink" Target="mailto:shubs.upadhyay@ada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extranet.itu.int/sites/itu-t/focusgroups/ai4h/_layouts/15/WopiFrame.aspx?sourcedoc=%7B9980F36F-6F9D-4898-8733-B3A9004D4927%7D&amp;file=FGAI4H-M-040.docx&amp;action=defaul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447210" y="935321"/>
            <a:ext cx="20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FGAI4H-M-040-A01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083567" y="1304653"/>
            <a:ext cx="3401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28-30 September 2021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568544"/>
              </p:ext>
            </p:extLst>
          </p:nvPr>
        </p:nvGraphicFramePr>
        <p:xfrm>
          <a:off x="933576" y="2808001"/>
          <a:ext cx="7112397" cy="3114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136644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835923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Editors DEL7.4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DEL7.4: Clinical evaluation of AI for health - Att.1: Presentation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Naomi Lee 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Shubs Upadhyay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 Weicken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25719" marB="25719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E-mail: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naomi.lee@lancet.com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E-mail: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shubs.upadhyay@ada.com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E-mail: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eva.weicken@hhi.fraunhofer.de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9" marB="25719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PPT contains a presentation of: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 update Working Group on Clinical Evaluation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Updates on DEL 7.4 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386759" y="821205"/>
            <a:ext cx="6764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Outline</a:t>
            </a:r>
            <a:r>
              <a:rPr kumimoji="0" lang="de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– 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Table of </a:t>
            </a: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contents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4" name="Google Shape;114;p20"/>
          <p:cNvSpPr txBox="1"/>
          <p:nvPr/>
        </p:nvSpPr>
        <p:spPr>
          <a:xfrm>
            <a:off x="1189800" y="1689091"/>
            <a:ext cx="6764400" cy="5893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571500" marR="0" lvl="0" indent="-5715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Introduction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and Background</a:t>
            </a:r>
          </a:p>
          <a:p>
            <a:pPr marL="571500" marR="0" lvl="0" indent="-5715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Model design &amp;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suitability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571500" marR="0" lvl="0" indent="-5715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Algorithmic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 validation</a:t>
            </a:r>
          </a:p>
          <a:p>
            <a:pPr marL="571500" marR="0" lvl="0" indent="-5715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Clinical validation</a:t>
            </a:r>
          </a:p>
          <a:p>
            <a:pPr marL="571500" marR="0" lvl="0" indent="-5715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Deployment and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ongoing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 monitoring</a:t>
            </a:r>
          </a:p>
          <a:p>
            <a:pPr marL="571500" marR="0" lvl="0" indent="-5715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Economic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 evaluation</a:t>
            </a:r>
          </a:p>
          <a:p>
            <a:pPr marL="571500" marR="0" lvl="0" indent="-5715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Recommendations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endParaRPr kumimoji="0" lang="de-DE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5" y="332305"/>
            <a:ext cx="2385975" cy="48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508825" y="939202"/>
            <a:ext cx="6764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Introduction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&amp; Background 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5" y="332305"/>
            <a:ext cx="2385975" cy="48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B61868AB-034E-B14D-B4F6-AC6F54896F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145" y="1795832"/>
            <a:ext cx="7263575" cy="3947947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056505F9-E314-2449-B38C-F5A4F591FD38}"/>
              </a:ext>
            </a:extLst>
          </p:cNvPr>
          <p:cNvSpPr txBox="1"/>
          <p:nvPr/>
        </p:nvSpPr>
        <p:spPr>
          <a:xfrm>
            <a:off x="1090082" y="5940920"/>
            <a:ext cx="740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Framework for AI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models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health</a:t>
            </a:r>
          </a:p>
        </p:txBody>
      </p:sp>
    </p:spTree>
    <p:extLst>
      <p:ext uri="{BB962C8B-B14F-4D97-AF65-F5344CB8AC3E}">
        <p14:creationId xmlns:p14="http://schemas.microsoft.com/office/powerpoint/2010/main" val="2961285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754434" y="910475"/>
            <a:ext cx="8362801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Model design and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suitability</a:t>
            </a:r>
            <a:endParaRPr kumimoji="0" lang="de-DE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5" y="332305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65B710D-1CCC-8249-8996-2E81D2D412B0}"/>
              </a:ext>
            </a:extLst>
          </p:cNvPr>
          <p:cNvSpPr txBox="1"/>
          <p:nvPr/>
        </p:nvSpPr>
        <p:spPr>
          <a:xfrm>
            <a:off x="897234" y="4109807"/>
            <a:ext cx="90732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Understanding the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problem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intended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use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Defining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intended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benefits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Describing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risks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Interoperability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security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testing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stakeholder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engagement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5358F56-B0E5-6E46-A398-979CBB7359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4934" y="1823254"/>
            <a:ext cx="5243339" cy="2049938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27973949-0DD5-914C-A56B-A9A0EDF04146}"/>
              </a:ext>
            </a:extLst>
          </p:cNvPr>
          <p:cNvSpPr/>
          <p:nvPr/>
        </p:nvSpPr>
        <p:spPr>
          <a:xfrm>
            <a:off x="1744134" y="1976581"/>
            <a:ext cx="2150532" cy="1343279"/>
          </a:xfrm>
          <a:prstGeom prst="ellipse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9050">
            <a:solidFill>
              <a:schemeClr val="accent1"/>
            </a:solidFill>
            <a:prstDash val="sysDash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1728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968427" y="839550"/>
            <a:ext cx="7680274" cy="160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Algorithmic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validation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5" y="332305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65B710D-1CCC-8249-8996-2E81D2D412B0}"/>
              </a:ext>
            </a:extLst>
          </p:cNvPr>
          <p:cNvSpPr txBox="1"/>
          <p:nvPr/>
        </p:nvSpPr>
        <p:spPr>
          <a:xfrm>
            <a:off x="285900" y="3608907"/>
            <a:ext cx="836280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Algorithmic validation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’: to refer to evaluation of the AI model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silico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Requires: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understanding of the AI model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through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development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an assessment of the suitability of the data </a:t>
            </a:r>
          </a:p>
          <a:p>
            <a:pPr marL="1257300" marR="0" lvl="2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Assessment of performance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against one or more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unseen external datasets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against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 standard of care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potentially against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new AI technologies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Benchmarking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performance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high-quality datasets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2142AA7-7B60-8D47-9029-B2A4A95350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229" y="1524749"/>
            <a:ext cx="4894624" cy="1913604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94C38894-5FC2-EE49-A5C1-FB4E451495ED}"/>
              </a:ext>
            </a:extLst>
          </p:cNvPr>
          <p:cNvSpPr/>
          <p:nvPr/>
        </p:nvSpPr>
        <p:spPr>
          <a:xfrm>
            <a:off x="3082759" y="1524749"/>
            <a:ext cx="2150532" cy="1343279"/>
          </a:xfrm>
          <a:prstGeom prst="ellipse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9050">
            <a:solidFill>
              <a:schemeClr val="accent1"/>
            </a:solidFill>
            <a:prstDash val="sysDash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9116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282104" y="821205"/>
            <a:ext cx="8362801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Clinical validation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5" y="332305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6F3AE1B6-6499-8740-90E7-C2895707E5D7}"/>
              </a:ext>
            </a:extLst>
          </p:cNvPr>
          <p:cNvSpPr txBox="1"/>
          <p:nvPr/>
        </p:nvSpPr>
        <p:spPr>
          <a:xfrm>
            <a:off x="431362" y="3640466"/>
            <a:ext cx="87126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‘Clinical validation’: to refer to the evaluation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 technology in context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through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or interventional studies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studies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seek to provide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necessary evidence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 is effective and safe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be deployed in clinical pathway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Evaluate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impact on the 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whole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pathway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guidance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AI evaluation by 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Equator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Network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List of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elements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studies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FA254C3-5CD6-4C4F-9B7A-A73F662278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6011" y="1454657"/>
            <a:ext cx="5243339" cy="2049938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684A797-6FD0-B141-BFD6-75FCDB89D547}"/>
              </a:ext>
            </a:extLst>
          </p:cNvPr>
          <p:cNvSpPr/>
          <p:nvPr/>
        </p:nvSpPr>
        <p:spPr>
          <a:xfrm>
            <a:off x="4572000" y="1454657"/>
            <a:ext cx="2150532" cy="1343279"/>
          </a:xfrm>
          <a:prstGeom prst="ellipse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9050">
            <a:solidFill>
              <a:schemeClr val="accent1"/>
            </a:solidFill>
            <a:prstDash val="sysDash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840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600409" y="754261"/>
            <a:ext cx="8362801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Deployment and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ongoing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evaluation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5" y="332305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C2C62957-A572-7446-9F54-98726396B90B}"/>
              </a:ext>
            </a:extLst>
          </p:cNvPr>
          <p:cNvSpPr txBox="1"/>
          <p:nvPr/>
        </p:nvSpPr>
        <p:spPr>
          <a:xfrm>
            <a:off x="235376" y="3537707"/>
            <a:ext cx="89086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Deployment: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ensure that evaluation is continued into the deployment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&amp; as long as the product continues to be used (generalisability)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Challenge: determine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 of additional evaluation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required to appropriately assure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version updates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&amp;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continuously learning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or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adaptive algorithms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Ongoing evaluation: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Monitoring of ongoing performance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(safety &amp; effectiveness)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Regulatory requirements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Users and developers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AI systems will be the two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most active stakeholders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engaging in post deployment monitoring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Algorithmic audits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E68629C-3A73-D443-B3E9-9EC9E01F12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8337" y="1521999"/>
            <a:ext cx="4853426" cy="1798294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28510970-C565-D046-AE73-B8E7D612D7D1}"/>
              </a:ext>
            </a:extLst>
          </p:cNvPr>
          <p:cNvSpPr/>
          <p:nvPr/>
        </p:nvSpPr>
        <p:spPr>
          <a:xfrm>
            <a:off x="4013708" y="1433761"/>
            <a:ext cx="2309599" cy="1318418"/>
          </a:xfrm>
          <a:prstGeom prst="ellipse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9050">
            <a:solidFill>
              <a:schemeClr val="accent1"/>
            </a:solidFill>
            <a:prstDash val="sysDash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730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499095" y="730719"/>
            <a:ext cx="8362801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Economic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evaluation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5" y="332305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A05EB57-4C90-BA4D-B980-B9E0148A63DF}"/>
              </a:ext>
            </a:extLst>
          </p:cNvPr>
          <p:cNvSpPr txBox="1"/>
          <p:nvPr/>
        </p:nvSpPr>
        <p:spPr>
          <a:xfrm>
            <a:off x="297465" y="4559914"/>
            <a:ext cx="88465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Measurement of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expected costs relative to its expected impacts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implemented into a particular context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Types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economic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evaluation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AI-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enabled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digital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interventions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Reimbursement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47282BA-7E83-9849-BC13-80A25F1078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1301" y="1620690"/>
            <a:ext cx="6558390" cy="2564071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42C8E465-CADA-104A-B42C-8E58FE2DAE55}"/>
              </a:ext>
            </a:extLst>
          </p:cNvPr>
          <p:cNvSpPr/>
          <p:nvPr/>
        </p:nvSpPr>
        <p:spPr>
          <a:xfrm>
            <a:off x="4903226" y="3302000"/>
            <a:ext cx="3056465" cy="546100"/>
          </a:xfrm>
          <a:prstGeom prst="ellipse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9050">
            <a:solidFill>
              <a:schemeClr val="accent1"/>
            </a:solidFill>
            <a:prstDash val="sysDash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4389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575733" y="821205"/>
            <a:ext cx="8286164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Recommendations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I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5" y="332305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856AE797-439E-B34A-BEBF-007B75EBE785}"/>
              </a:ext>
            </a:extLst>
          </p:cNvPr>
          <p:cNvSpPr txBox="1"/>
          <p:nvPr/>
        </p:nvSpPr>
        <p:spPr>
          <a:xfrm>
            <a:off x="188699" y="1559838"/>
            <a:ext cx="867319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Ensuring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 health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technologies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effective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ethical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inclusive and fair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evaluation &amp; transparent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regarding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use of AI systems,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their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underpinning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 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their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performance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their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safety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systems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critical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stakeholders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must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encouraged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carry out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effective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evaluation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&amp;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results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open &amp;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accessible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made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publicly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available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Availability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the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evaluation plan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trust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made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publicly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available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Algorithmic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validation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including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benchmarking of AI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either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by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locally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nationally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more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widely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important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ensure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performance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acceptable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to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compare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performance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tools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particular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datasets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OCI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the FG-AI4H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actively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developing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software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by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stakeholders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do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their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own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datasets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80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575733" y="973507"/>
            <a:ext cx="8286164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Recommendations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II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5" y="332305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856AE797-439E-B34A-BEBF-007B75EBE785}"/>
              </a:ext>
            </a:extLst>
          </p:cNvPr>
          <p:cNvSpPr txBox="1"/>
          <p:nvPr/>
        </p:nvSpPr>
        <p:spPr>
          <a:xfrm>
            <a:off x="575733" y="1862667"/>
            <a:ext cx="79417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studies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especially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those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long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evaluation of AI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despite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expanding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there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paucity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long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studies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endpoints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rigorous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safety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analyses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holding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back the potential of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There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lack of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evidence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transferable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developed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setting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then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another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Collaborative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studies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would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accelerate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progress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considered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priority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Needs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based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development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AI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dedicated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effort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collect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populations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currently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underrepresented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for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problems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AI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may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effective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but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datasets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poor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Not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only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facilitate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development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but also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evaluation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Organisations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like I-DAIR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identified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task.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497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575733" y="973507"/>
            <a:ext cx="8286164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Recommendations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III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5" y="332305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856AE797-439E-B34A-BEBF-007B75EBE785}"/>
              </a:ext>
            </a:extLst>
          </p:cNvPr>
          <p:cNvSpPr txBox="1"/>
          <p:nvPr/>
        </p:nvSpPr>
        <p:spPr>
          <a:xfrm>
            <a:off x="282103" y="1712140"/>
            <a:ext cx="886189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Procurers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AI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clear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about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economic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evaluation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required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AI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Not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only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important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ensure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comprehensive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evaluation, but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also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trust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the evaluation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While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possible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find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digital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strategies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explain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kind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evaluation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done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still rare to find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publicly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available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examples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been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done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undermine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trust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procurement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Priority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setting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digital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all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country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settings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much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more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role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health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technology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assessment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(HTA), in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addition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the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role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regulators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fulfilled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by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different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agencies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close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dialogue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maintained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HTA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agencies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already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exist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workforce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skills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evaluation of AI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technologies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countries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HTA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capacity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low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focus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alongside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expanding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digital health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95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820896" y="3011255"/>
            <a:ext cx="7243334" cy="14583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r>
              <a:rPr lang="de" sz="3600" dirty="0">
                <a:cs typeface="Calibri" panose="020F0502020204030204" pitchFamily="34" charset="0"/>
              </a:rPr>
              <a:t>Working Group on Clinical Evaluation</a:t>
            </a:r>
            <a:br>
              <a:rPr lang="de" sz="3600" dirty="0">
                <a:cs typeface="Calibri" panose="020F0502020204030204" pitchFamily="34" charset="0"/>
              </a:rPr>
            </a:br>
            <a:r>
              <a:rPr lang="de" sz="3600" dirty="0">
                <a:cs typeface="Calibri" panose="020F0502020204030204" pitchFamily="34" charset="0"/>
              </a:rPr>
              <a:t>D</a:t>
            </a:r>
            <a:r>
              <a:rPr lang="de-DE" sz="3600" dirty="0" err="1">
                <a:cs typeface="Calibri" panose="020F0502020204030204" pitchFamily="34" charset="0"/>
              </a:rPr>
              <a:t>e</a:t>
            </a:r>
            <a:r>
              <a:rPr lang="de" sz="3600" dirty="0" err="1">
                <a:cs typeface="Calibri" panose="020F0502020204030204" pitchFamily="34" charset="0"/>
              </a:rPr>
              <a:t>liverable</a:t>
            </a:r>
            <a:r>
              <a:rPr lang="de" sz="3600" dirty="0">
                <a:cs typeface="Calibri" panose="020F0502020204030204" pitchFamily="34" charset="0"/>
              </a:rPr>
              <a:t> 7.4</a:t>
            </a:r>
            <a:endParaRPr sz="3600" dirty="0"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28432" y="4608093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r>
              <a:rPr lang="de" sz="2000" dirty="0">
                <a:latin typeface="+mj-lt"/>
                <a:cs typeface="Calibri" panose="020F0502020204030204" pitchFamily="34" charset="0"/>
              </a:rPr>
              <a:t>FG-AI4H </a:t>
            </a:r>
            <a:r>
              <a:rPr lang="de" sz="2000" dirty="0" err="1">
                <a:latin typeface="+mj-lt"/>
                <a:cs typeface="Calibri" panose="020F0502020204030204" pitchFamily="34" charset="0"/>
              </a:rPr>
              <a:t>meeting</a:t>
            </a:r>
            <a:r>
              <a:rPr lang="de" sz="2000" dirty="0">
                <a:latin typeface="+mj-lt"/>
                <a:cs typeface="Calibri" panose="020F0502020204030204" pitchFamily="34" charset="0"/>
              </a:rPr>
              <a:t> “M”, 28 – 30 September 2021</a:t>
            </a:r>
            <a:endParaRPr sz="20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9863" y="1466051"/>
            <a:ext cx="5384276" cy="110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575733" y="973507"/>
            <a:ext cx="8286164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Next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steps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5" y="332305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856AE797-439E-B34A-BEBF-007B75EBE785}"/>
              </a:ext>
            </a:extLst>
          </p:cNvPr>
          <p:cNvSpPr txBox="1"/>
          <p:nvPr/>
        </p:nvSpPr>
        <p:spPr>
          <a:xfrm>
            <a:off x="575733" y="2493822"/>
            <a:ext cx="79417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Receive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feedback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by 12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October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2021 &amp;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revise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outline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doc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Next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iteration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based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feedback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Follow-up meeting(s)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 the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draft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WHO for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695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 txBox="1"/>
          <p:nvPr/>
        </p:nvSpPr>
        <p:spPr>
          <a:xfrm>
            <a:off x="490495" y="3429000"/>
            <a:ext cx="8556300" cy="3171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 panose="020F0302020204030204" pitchFamily="34" charset="0"/>
              </a:rPr>
              <a:t>Thank</a:t>
            </a:r>
            <a:r>
              <a:rPr kumimoji="0" lang="de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 panose="020F0302020204030204" pitchFamily="34" charset="0"/>
              </a:rPr>
              <a:t> you &amp; </a:t>
            </a:r>
            <a:r>
              <a:rPr kumimoji="0" lang="de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 panose="020F0302020204030204" pitchFamily="34" charset="0"/>
              </a:rPr>
              <a:t>Join</a:t>
            </a:r>
            <a:r>
              <a:rPr kumimoji="0" lang="de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 panose="020F0302020204030204" pitchFamily="34" charset="0"/>
              </a:rPr>
              <a:t> </a:t>
            </a:r>
            <a:r>
              <a:rPr kumimoji="0" lang="de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 panose="020F0302020204030204" pitchFamily="34" charset="0"/>
              </a:rPr>
              <a:t>us</a:t>
            </a:r>
            <a:r>
              <a:rPr kumimoji="0" lang="de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 panose="020F0302020204030204" pitchFamily="34" charset="0"/>
              </a:rPr>
              <a:t>!   </a:t>
            </a:r>
            <a:endParaRPr kumimoji="0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 Light" panose="020F03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endParaRPr kumimoji="0" lang="de" sz="6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endParaRPr kumimoji="0" lang="de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de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Please contact:  </a:t>
            </a:r>
            <a:r>
              <a:rPr kumimoji="0" lang="de" sz="19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eva.weicken@hhi.fraunhofer.de</a:t>
            </a:r>
            <a:endParaRPr kumimoji="0" sz="19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5" name="Google Shape;18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3907" y="2193970"/>
            <a:ext cx="4769475" cy="97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0" y="5206618"/>
            <a:ext cx="11188332" cy="1732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88937" marR="0" lvl="0" indent="-38099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Pts val="1900"/>
              <a:buFont typeface="Arial" panose="020B0604020202020204" pitchFamily="34" charset="0"/>
              <a:buChar char="•"/>
              <a:tabLst/>
              <a:defRPr/>
            </a:pPr>
            <a:r>
              <a:rPr kumimoji="0" lang="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Deliverable 7.4 = Output document of WG-CE</a:t>
            </a:r>
          </a:p>
          <a:p>
            <a:pPr marL="488937" marR="0" lvl="0" indent="-38099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Pts val="1900"/>
              <a:buFont typeface="Arial" panose="020B0604020202020204" pitchFamily="34" charset="0"/>
              <a:buChar char="•"/>
              <a:tabLst/>
              <a:defRPr/>
            </a:pPr>
            <a:r>
              <a:rPr kumimoji="0" lang="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Part of No. 7 deliverables “AI4H evaluation considerations” </a:t>
            </a: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461801" y="1367419"/>
            <a:ext cx="8215854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6984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/>
            </a:pPr>
            <a:r>
              <a:rPr kumimoji="0" lang="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Introduction</a:t>
            </a:r>
            <a:r>
              <a:rPr kumimoji="0" lang="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 panose="020F0302020204030204" pitchFamily="34" charset="0"/>
              </a:rPr>
              <a:t> Working Group Clinical Evaluation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 Light" panose="020F0302020204030204" pitchFamily="34" charset="0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3329" y="288789"/>
            <a:ext cx="2385975" cy="48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6838" y="2550562"/>
            <a:ext cx="4645779" cy="21499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/>
        </p:nvSpPr>
        <p:spPr>
          <a:xfrm>
            <a:off x="273434" y="2955420"/>
            <a:ext cx="8047476" cy="313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80990" marR="0" lvl="0" indent="-38099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build</a:t>
            </a:r>
            <a:r>
              <a:rPr kumimoji="0" lang="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 </a:t>
            </a:r>
            <a:r>
              <a:rPr kumimoji="0" lang="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community</a:t>
            </a:r>
            <a:r>
              <a:rPr kumimoji="0" lang="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of </a:t>
            </a:r>
            <a:r>
              <a:rPr kumimoji="0" lang="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collaboration</a:t>
            </a:r>
            <a:r>
              <a:rPr kumimoji="0" lang="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around</a:t>
            </a:r>
            <a:r>
              <a:rPr kumimoji="0" lang="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clinical</a:t>
            </a:r>
            <a:r>
              <a:rPr kumimoji="0" lang="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evaluation of AI4H</a:t>
            </a:r>
          </a:p>
          <a:p>
            <a:pPr marL="380990" marR="0" lvl="0" indent="-38099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guidance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for 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current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best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practice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evaluation, 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principles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of evaluation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(relevant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across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all countries)</a:t>
            </a:r>
          </a:p>
          <a:p>
            <a:pPr marL="380990" marR="0" lvl="0" indent="-38099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Used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by</a:t>
            </a:r>
            <a:r>
              <a:rPr kumimoji="0" lang="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</a:t>
            </a:r>
            <a:r>
              <a:rPr kumimoji="0" lang="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researchers</a:t>
            </a:r>
            <a:r>
              <a:rPr kumimoji="0" lang="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clinicians</a:t>
            </a:r>
            <a:r>
              <a:rPr kumimoji="0" lang="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patients</a:t>
            </a:r>
            <a:r>
              <a:rPr kumimoji="0" lang="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developers, </a:t>
            </a:r>
            <a:r>
              <a:rPr kumimoji="0" lang="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civil</a:t>
            </a:r>
            <a:r>
              <a:rPr kumimoji="0" lang="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-society, </a:t>
            </a:r>
            <a:r>
              <a:rPr kumimoji="0" lang="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policy-makers</a:t>
            </a:r>
            <a:endParaRPr kumimoji="0" lang="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80990" marR="0" lvl="0" indent="-38099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special </a:t>
            </a:r>
            <a:r>
              <a:rPr kumimoji="0" lang="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consideration</a:t>
            </a:r>
            <a:r>
              <a:rPr kumimoji="0" lang="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of </a:t>
            </a:r>
            <a:r>
              <a:rPr kumimoji="0" lang="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clinical</a:t>
            </a:r>
            <a:r>
              <a:rPr kumimoji="0" lang="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evaluation in </a:t>
            </a:r>
            <a:r>
              <a:rPr kumimoji="0" lang="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LMIC </a:t>
            </a:r>
            <a:r>
              <a:rPr kumimoji="0" lang="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settings</a:t>
            </a:r>
            <a:r>
              <a:rPr kumimoji="0" lang="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380990" marR="0" lvl="0" indent="-38099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applicable for </a:t>
            </a:r>
            <a:r>
              <a:rPr kumimoji="0" lang="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FG-AI4H</a:t>
            </a:r>
            <a:endParaRPr kumimoji="0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273434" y="1149414"/>
            <a:ext cx="10287233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6984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Introduction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 panose="020F0302020204030204" pitchFamily="34" charset="0"/>
              </a:rPr>
              <a:t> Working Group Clinical Evaluation</a:t>
            </a:r>
          </a:p>
          <a:p>
            <a:pPr marL="6984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/>
            </a:pP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4142" y="375521"/>
            <a:ext cx="2385975" cy="48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Stethoskop">
            <a:extLst>
              <a:ext uri="{FF2B5EF4-FFF2-40B4-BE49-F238E27FC236}">
                <a16:creationId xmlns:a16="http://schemas.microsoft.com/office/drawing/2014/main" id="{05B6AAFB-1BD1-2849-BE66-9D26D34BEB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01959" y="2175016"/>
            <a:ext cx="1293779" cy="1293779"/>
          </a:xfrm>
          <a:prstGeom prst="rect">
            <a:avLst/>
          </a:prstGeom>
        </p:spPr>
      </p:pic>
      <p:pic>
        <p:nvPicPr>
          <p:cNvPr id="10" name="Grafik 9" descr="Kundenbewertung RNL">
            <a:extLst>
              <a:ext uri="{FF2B5EF4-FFF2-40B4-BE49-F238E27FC236}">
                <a16:creationId xmlns:a16="http://schemas.microsoft.com/office/drawing/2014/main" id="{94C72680-AA3C-C64B-91AC-CD2BFA4069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16942" y="204102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528499" y="814646"/>
            <a:ext cx="67644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6984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/>
            </a:pPr>
            <a:r>
              <a:rPr kumimoji="0" lang="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Who </a:t>
            </a:r>
            <a:r>
              <a:rPr kumimoji="0" lang="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is</a:t>
            </a:r>
            <a:r>
              <a:rPr kumimoji="0" lang="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WG </a:t>
            </a:r>
            <a:r>
              <a:rPr kumimoji="0" lang="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clinical</a:t>
            </a:r>
            <a:r>
              <a:rPr kumimoji="0" lang="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evaluation?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8719" y="188870"/>
            <a:ext cx="2385975" cy="48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529BD2CE-8464-FC44-8687-613875215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119" y="1605254"/>
            <a:ext cx="5197467" cy="3931946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0547697-2788-B749-8679-B98824C4C424}"/>
              </a:ext>
            </a:extLst>
          </p:cNvPr>
          <p:cNvSpPr txBox="1"/>
          <p:nvPr/>
        </p:nvSpPr>
        <p:spPr>
          <a:xfrm>
            <a:off x="0" y="5750966"/>
            <a:ext cx="10307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0687" marR="0" lvl="0" indent="-38099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Co-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chairs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Naomi Lee, Shubs Upadhyay, Eva Weicken </a:t>
            </a:r>
          </a:p>
          <a:p>
            <a:pPr marL="520687" marR="0" lvl="0" indent="-38099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Writing group: Kassandra Karpathakis, Alastair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Denniston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Xiao Liu, Jane Carolan, Tommy Wilkinson 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815261E-EDB0-0649-8C5A-CE4EDA45D022}"/>
              </a:ext>
            </a:extLst>
          </p:cNvPr>
          <p:cNvSpPr txBox="1"/>
          <p:nvPr/>
        </p:nvSpPr>
        <p:spPr>
          <a:xfrm>
            <a:off x="5948167" y="3032332"/>
            <a:ext cx="3048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65+ members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from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all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around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the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globe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&amp;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stemming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from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various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fields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fik 5" descr="Gruppieren">
            <a:extLst>
              <a:ext uri="{FF2B5EF4-FFF2-40B4-BE49-F238E27FC236}">
                <a16:creationId xmlns:a16="http://schemas.microsoft.com/office/drawing/2014/main" id="{0C683414-3CE8-B64B-80E2-90C9AFF74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13573" y="1537391"/>
            <a:ext cx="1558651" cy="155865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/>
        </p:nvSpPr>
        <p:spPr>
          <a:xfrm>
            <a:off x="184600" y="1661675"/>
            <a:ext cx="8154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507700" y="1127371"/>
            <a:ext cx="6764400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Timeline - </a:t>
            </a: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Where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are </a:t>
            </a: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we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to </a:t>
            </a: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date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? 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4725" y="305085"/>
            <a:ext cx="2385975" cy="48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FE215D6E-6E13-D340-83D1-9E1AD952EE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266" y="2842088"/>
            <a:ext cx="8771467" cy="281553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/>
        </p:nvSpPr>
        <p:spPr>
          <a:xfrm>
            <a:off x="184600" y="1661675"/>
            <a:ext cx="8154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507700" y="1127371"/>
            <a:ext cx="6764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Where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are </a:t>
            </a: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we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to </a:t>
            </a: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date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? 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4725" y="305085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6DFE3382-0706-944A-8AB8-575FD5C26613}"/>
              </a:ext>
            </a:extLst>
          </p:cNvPr>
          <p:cNvSpPr txBox="1"/>
          <p:nvPr/>
        </p:nvSpPr>
        <p:spPr>
          <a:xfrm>
            <a:off x="507699" y="2238676"/>
            <a:ext cx="88880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 in the process of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creating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outline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want to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give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transparent update and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overview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appreciate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very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much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if you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doc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feedback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1331E55-D774-3743-BAE3-50BF9B426315}"/>
              </a:ext>
            </a:extLst>
          </p:cNvPr>
          <p:cNvSpPr/>
          <p:nvPr/>
        </p:nvSpPr>
        <p:spPr>
          <a:xfrm>
            <a:off x="3987344" y="5837802"/>
            <a:ext cx="4351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Posted</a:t>
            </a: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the </a:t>
            </a:r>
            <a:r>
              <a:rPr kumimoji="0" lang="de-D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collaboration</a:t>
            </a: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site</a:t>
            </a: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DEL 7.4</a:t>
            </a:r>
            <a:endParaRPr kumimoji="0" lang="de-DE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117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/>
        </p:nvSpPr>
        <p:spPr>
          <a:xfrm>
            <a:off x="184600" y="1661675"/>
            <a:ext cx="8154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507700" y="1015359"/>
            <a:ext cx="7994615" cy="1846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Revisions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on the outline </a:t>
            </a: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between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meeting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L &amp; M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4725" y="305085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09AB01A1-BCB3-A347-9825-06CBA6649151}"/>
              </a:ext>
            </a:extLst>
          </p:cNvPr>
          <p:cNvSpPr txBox="1"/>
          <p:nvPr/>
        </p:nvSpPr>
        <p:spPr>
          <a:xfrm>
            <a:off x="118266" y="2708070"/>
            <a:ext cx="916681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redrafted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kumimoji="0" lang="de-DE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first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section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titled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“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design and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suitability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added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ethics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piece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relevant to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by Rohit Malpani (WG-Ethics)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added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</a:t>
            </a:r>
            <a:r>
              <a:rPr kumimoji="0" lang="de-DE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figure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de-DE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table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consistency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message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language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de-DE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reduced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duplication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81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/>
        </p:nvSpPr>
        <p:spPr>
          <a:xfrm>
            <a:off x="184600" y="1661675"/>
            <a:ext cx="8154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507700" y="1127371"/>
            <a:ext cx="6764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Work in </a:t>
            </a: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progress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4725" y="305085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09AB01A1-BCB3-A347-9825-06CBA6649151}"/>
              </a:ext>
            </a:extLst>
          </p:cNvPr>
          <p:cNvSpPr txBox="1"/>
          <p:nvPr/>
        </p:nvSpPr>
        <p:spPr>
          <a:xfrm>
            <a:off x="507700" y="2061754"/>
            <a:ext cx="830742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 round 2 in 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progress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Particular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discussions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within the group on: 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security of AI technologies 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terminology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1257300" marR="0" lvl="2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‘algorithmic validation’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refer to evaluation of the AI model in silico </a:t>
            </a:r>
          </a:p>
          <a:p>
            <a:pPr marL="1257300" marR="0" lvl="2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‘clinical validation’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refer to evaluation of AI technology in context through clinical or interventional studies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Plus: this is part of contribution for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common unified terms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doc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600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DD0269-1D65-40B7-97FF-BC1B90AAD80C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1780</TotalTime>
  <Words>1094</Words>
  <Application>Microsoft Office PowerPoint</Application>
  <PresentationFormat>On-screen Show (4:3)</PresentationFormat>
  <Paragraphs>135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等线</vt:lpstr>
      <vt:lpstr>Arial</vt:lpstr>
      <vt:lpstr>Calibri</vt:lpstr>
      <vt:lpstr>Calibri Light</vt:lpstr>
      <vt:lpstr>Courier New</vt:lpstr>
      <vt:lpstr>Symbol</vt:lpstr>
      <vt:lpstr>Office 主题​​</vt:lpstr>
      <vt:lpstr>Office</vt:lpstr>
      <vt:lpstr>PowerPoint Presentation</vt:lpstr>
      <vt:lpstr>Working Group on Clinical Evaluation Deliverable 7.4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DEL7.4: Clinical evaluation of AI for health - Att.1: Presentation</dc:title>
  <dc:creator>Campos, Simao</dc:creator>
  <cp:lastModifiedBy>Dabiri, Ayda</cp:lastModifiedBy>
  <cp:revision>72</cp:revision>
  <cp:lastPrinted>2019-04-04T08:49:31Z</cp:lastPrinted>
  <dcterms:created xsi:type="dcterms:W3CDTF">2019-03-31T15:53:06Z</dcterms:created>
  <dcterms:modified xsi:type="dcterms:W3CDTF">2021-09-29T09:08:15Z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