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2" r:id="rId5"/>
  </p:sldMasterIdLst>
  <p:notesMasterIdLst>
    <p:notesMasterId r:id="rId27"/>
  </p:notesMasterIdLst>
  <p:sldIdLst>
    <p:sldId id="256" r:id="rId6"/>
    <p:sldId id="340" r:id="rId7"/>
    <p:sldId id="259" r:id="rId8"/>
    <p:sldId id="337" r:id="rId9"/>
    <p:sldId id="260" r:id="rId10"/>
    <p:sldId id="262" r:id="rId11"/>
    <p:sldId id="348" r:id="rId12"/>
    <p:sldId id="347" r:id="rId13"/>
    <p:sldId id="349" r:id="rId14"/>
    <p:sldId id="263" r:id="rId15"/>
    <p:sldId id="338" r:id="rId16"/>
    <p:sldId id="341" r:id="rId17"/>
    <p:sldId id="342" r:id="rId18"/>
    <p:sldId id="343" r:id="rId19"/>
    <p:sldId id="344" r:id="rId20"/>
    <p:sldId id="345" r:id="rId21"/>
    <p:sldId id="351" r:id="rId22"/>
    <p:sldId id="352" r:id="rId23"/>
    <p:sldId id="350" r:id="rId24"/>
    <p:sldId id="353" r:id="rId25"/>
    <p:sldId id="273" r:id="rId26"/>
  </p:sldIdLst>
  <p:sldSz cx="9144000" cy="6858000" type="screen4x3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B8B7C98-8EDC-4EB8-AB22-619DE073BAF5}" v="2" dt="2021-03-18T18:04:51.0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2029" autoAdjust="0"/>
  </p:normalViewPr>
  <p:slideViewPr>
    <p:cSldViewPr snapToGrid="0">
      <p:cViewPr varScale="1">
        <p:scale>
          <a:sx n="68" d="100"/>
          <a:sy n="68" d="100"/>
        </p:scale>
        <p:origin x="1302" y="6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microsoft.com/office/2016/11/relationships/changesInfo" Target="changesInfos/changesInfo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Relationship Id="rId8" Type="http://schemas.openxmlformats.org/officeDocument/2006/relationships/slide" Target="slides/slide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mpos, Simao" userId="a1bf0726-548b-4db8-a746-2e19b5e24da4" providerId="ADAL" clId="{3B8B7C98-8EDC-4EB8-AB22-619DE073BAF5}"/>
    <pc:docChg chg="modSld">
      <pc:chgData name="Campos, Simao" userId="a1bf0726-548b-4db8-a746-2e19b5e24da4" providerId="ADAL" clId="{3B8B7C98-8EDC-4EB8-AB22-619DE073BAF5}" dt="2021-03-18T18:04:08.476" v="10" actId="20577"/>
      <pc:docMkLst>
        <pc:docMk/>
      </pc:docMkLst>
      <pc:sldChg chg="modSp mod">
        <pc:chgData name="Campos, Simao" userId="a1bf0726-548b-4db8-a746-2e19b5e24da4" providerId="ADAL" clId="{3B8B7C98-8EDC-4EB8-AB22-619DE073BAF5}" dt="2021-03-18T18:04:08.476" v="10" actId="20577"/>
        <pc:sldMkLst>
          <pc:docMk/>
          <pc:sldMk cId="2383934936" sldId="256"/>
        </pc:sldMkLst>
        <pc:spChg chg="mod">
          <ac:chgData name="Campos, Simao" userId="a1bf0726-548b-4db8-a746-2e19b5e24da4" providerId="ADAL" clId="{3B8B7C98-8EDC-4EB8-AB22-619DE073BAF5}" dt="2021-03-18T18:04:08.476" v="10" actId="20577"/>
          <ac:spMkLst>
            <pc:docMk/>
            <pc:sldMk cId="2383934936" sldId="256"/>
            <ac:spMk id="9" creationId="{8C7CA0D1-8B49-4675-8A5E-57C7F64475C1}"/>
          </ac:spMkLst>
        </pc:spChg>
        <pc:spChg chg="mod">
          <ac:chgData name="Campos, Simao" userId="a1bf0726-548b-4db8-a746-2e19b5e24da4" providerId="ADAL" clId="{3B8B7C98-8EDC-4EB8-AB22-619DE073BAF5}" dt="2021-03-18T18:04:03.561" v="8" actId="20577"/>
          <ac:spMkLst>
            <pc:docMk/>
            <pc:sldMk cId="2383934936" sldId="256"/>
            <ac:spMk id="10" creationId="{D36F58C8-2F54-4864-94DC-A069EA8D2640}"/>
          </ac:spMkLst>
        </pc:spChg>
      </pc:sldChg>
    </pc:docChg>
  </pc:docChgLst>
  <pc:docChgLst>
    <pc:chgData name="Campos, Simao" userId="a1bf0726-548b-4db8-a746-2e19b5e24da4" providerId="ADAL" clId="{62C6CFDA-DA37-43FE-BD99-6C0A14F0B21F}"/>
    <pc:docChg chg="modSld">
      <pc:chgData name="Campos, Simao" userId="a1bf0726-548b-4db8-a746-2e19b5e24da4" providerId="ADAL" clId="{62C6CFDA-DA37-43FE-BD99-6C0A14F0B21F}" dt="2020-07-31T13:07:33.154" v="2" actId="20577"/>
      <pc:docMkLst>
        <pc:docMk/>
      </pc:docMkLst>
      <pc:sldChg chg="modSp mod">
        <pc:chgData name="Campos, Simao" userId="a1bf0726-548b-4db8-a746-2e19b5e24da4" providerId="ADAL" clId="{62C6CFDA-DA37-43FE-BD99-6C0A14F0B21F}" dt="2020-07-31T13:07:33.154" v="2" actId="20577"/>
        <pc:sldMkLst>
          <pc:docMk/>
          <pc:sldMk cId="2383934936" sldId="256"/>
        </pc:sldMkLst>
        <pc:spChg chg="mod">
          <ac:chgData name="Campos, Simao" userId="a1bf0726-548b-4db8-a746-2e19b5e24da4" providerId="ADAL" clId="{62C6CFDA-DA37-43FE-BD99-6C0A14F0B21F}" dt="2020-07-31T13:07:33.154" v="2" actId="20577"/>
          <ac:spMkLst>
            <pc:docMk/>
            <pc:sldMk cId="2383934936" sldId="256"/>
            <ac:spMk id="9" creationId="{8C7CA0D1-8B49-4675-8A5E-57C7F64475C1}"/>
          </ac:spMkLst>
        </pc:spChg>
        <pc:spChg chg="mod">
          <ac:chgData name="Campos, Simao" userId="a1bf0726-548b-4db8-a746-2e19b5e24da4" providerId="ADAL" clId="{62C6CFDA-DA37-43FE-BD99-6C0A14F0B21F}" dt="2020-07-31T13:07:29.042" v="0"/>
          <ac:spMkLst>
            <pc:docMk/>
            <pc:sldMk cId="2383934936" sldId="256"/>
            <ac:spMk id="10" creationId="{D36F58C8-2F54-4864-94DC-A069EA8D264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9378A75F-2924-419E-A2B9-0B6F81294D43}" type="datetimeFigureOut">
              <a:rPr lang="zh-CN" altLang="en-US" smtClean="0"/>
              <a:t>2021/9/29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533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245FDEC2-DF3E-4D08-A694-69CAF3C4281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074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5FDEC2-DF3E-4D08-A694-69CAF3C4281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342845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d8e31363f9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d8e31363f9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d8e31363f9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d8e31363f9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781203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d8e31363f9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d8e31363f9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085850" lvl="2" indent="-171450">
              <a:buFont typeface="Arial" panose="020B0604020202020204" pitchFamily="34" charset="0"/>
              <a:buChar char="•"/>
            </a:pPr>
            <a:endParaRPr lang="en-US" sz="120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085850" lvl="2" indent="-171450">
              <a:buFont typeface="Arial" panose="020B0604020202020204" pitchFamily="34" charset="0"/>
              <a:buChar char="•"/>
            </a:pPr>
            <a:endParaRPr lang="en-US" sz="120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de-DE" sz="120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628650" lvl="1" indent="-1714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2310921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d8e31363f9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d8e31363f9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1450" lvl="0" indent="-171450" algn="l" rtl="0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257976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d8e31363f9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d8e31363f9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782932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d8e31363f9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d8e31363f9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946222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d8e31363f9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d8e31363f9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de-DE" sz="1200" dirty="0"/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1500622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d8e31363f9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d8e31363f9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28600" indent="-228600" rtl="0">
              <a:buAutoNum type="arabicPeriod"/>
            </a:pPr>
            <a:endParaRPr lang="de-DE" b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6721217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d8e31363f9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d8e31363f9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rtl="0"/>
            <a:endParaRPr lang="de-DE" b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2766905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d8e31363f9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d8e31363f9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rtl="0">
              <a:buFontTx/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660733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d8e31363f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d8e31363f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d8e31363f9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d8e31363f9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rtl="0"/>
            <a:endParaRPr lang="de-DE" b="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2286562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d667116610_0_10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" name="Google Shape;181;gd667116610_0_10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d8e31363f9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d8e31363f9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d667116610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d667116610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de-DE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d667116610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d667116610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d66711661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d66711661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d66711661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d66711661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6264667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d66711661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d66711661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162174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d667116610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d667116610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8391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2021/9/29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8864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2021/9/29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97479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2021/9/29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43111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D0129-D789-A945-9A61-5DC838EC56ED}" type="datetimeFigureOut">
              <a:rPr lang="de-DE" smtClean="0"/>
              <a:t>29.09.2021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2FB7B-65B0-8844-BA26-E37C8218447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81831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D0129-D789-A945-9A61-5DC838EC56ED}" type="datetimeFigureOut">
              <a:rPr lang="de-DE" smtClean="0"/>
              <a:t>29.09.2021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2FB7B-65B0-8844-BA26-E37C8218447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19017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D0129-D789-A945-9A61-5DC838EC56ED}" type="datetimeFigureOut">
              <a:rPr lang="de-DE" smtClean="0"/>
              <a:t>29.09.2021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2FB7B-65B0-8844-BA26-E37C8218447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27020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D0129-D789-A945-9A61-5DC838EC56ED}" type="datetimeFigureOut">
              <a:rPr lang="de-DE" smtClean="0"/>
              <a:t>29.09.2021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2FB7B-65B0-8844-BA26-E37C8218447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40642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D0129-D789-A945-9A61-5DC838EC56ED}" type="datetimeFigureOut">
              <a:rPr lang="de-DE" smtClean="0"/>
              <a:t>29.09.2021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2FB7B-65B0-8844-BA26-E37C8218447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93567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D0129-D789-A945-9A61-5DC838EC56ED}" type="datetimeFigureOut">
              <a:rPr lang="de-DE" smtClean="0"/>
              <a:t>29.09.2021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2FB7B-65B0-8844-BA26-E37C8218447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72879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D0129-D789-A945-9A61-5DC838EC56ED}" type="datetimeFigureOut">
              <a:rPr lang="de-DE" smtClean="0"/>
              <a:t>29.09.2021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2FB7B-65B0-8844-BA26-E37C8218447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58477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D0129-D789-A945-9A61-5DC838EC56ED}" type="datetimeFigureOut">
              <a:rPr lang="de-DE" smtClean="0"/>
              <a:t>29.09.2021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2FB7B-65B0-8844-BA26-E37C8218447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9209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2021/9/29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6911819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D0129-D789-A945-9A61-5DC838EC56ED}" type="datetimeFigureOut">
              <a:rPr lang="de-DE" smtClean="0"/>
              <a:t>29.09.2021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2FB7B-65B0-8844-BA26-E37C8218447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124454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D0129-D789-A945-9A61-5DC838EC56ED}" type="datetimeFigureOut">
              <a:rPr lang="de-DE" smtClean="0"/>
              <a:t>29.09.2021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2FB7B-65B0-8844-BA26-E37C8218447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0541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D0129-D789-A945-9A61-5DC838EC56ED}" type="datetimeFigureOut">
              <a:rPr lang="de-DE" smtClean="0"/>
              <a:t>29.09.2021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2FB7B-65B0-8844-BA26-E37C8218447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201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2021/9/29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6907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2021/9/29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5548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2021/9/29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55964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2021/9/29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4630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2021/9/29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5048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2021/9/29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5716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4E67A-AF0E-4819-AC53-2E46C7DFBD72}" type="datetimeFigureOut">
              <a:rPr lang="zh-CN" altLang="en-US" smtClean="0"/>
              <a:t>2021/9/29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6221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4E67A-AF0E-4819-AC53-2E46C7DFBD72}" type="datetimeFigureOut">
              <a:rPr lang="zh-CN" altLang="en-US" smtClean="0"/>
              <a:t>2021/9/29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210D80-9D80-4939-87EA-5E8B36196F3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5595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FD0129-D789-A945-9A61-5DC838EC56ED}" type="datetimeFigureOut">
              <a:rPr lang="de-DE" smtClean="0"/>
              <a:t>29.09.2021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C2FB7B-65B0-8844-BA26-E37C8218447C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0370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naomi.lee@lancet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eva.weicken@hhi.fraunhofer.de" TargetMode="External"/><Relationship Id="rId4" Type="http://schemas.openxmlformats.org/officeDocument/2006/relationships/hyperlink" Target="mailto:shubs.upadhyay@ada.com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6.sv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s://extranet.itu.int/sites/itu-t/focusgroups/ai4h/_layouts/15/WopiFrame.aspx?sourcedoc=%7B9980F36F-6F9D-4898-8733-B3A9004D4927%7D&amp;file=FGAI4H-M-040.docx&amp;action=default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>
            <a:extLst>
              <a:ext uri="{FF2B5EF4-FFF2-40B4-BE49-F238E27FC236}">
                <a16:creationId xmlns:a16="http://schemas.microsoft.com/office/drawing/2014/main" id="{8C7CA0D1-8B49-4675-8A5E-57C7F64475C1}"/>
              </a:ext>
            </a:extLst>
          </p:cNvPr>
          <p:cNvSpPr/>
          <p:nvPr/>
        </p:nvSpPr>
        <p:spPr>
          <a:xfrm>
            <a:off x="6447210" y="935321"/>
            <a:ext cx="20376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GB" b="1" dirty="0"/>
              <a:t>FGAI4H-M-040-A01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36F58C8-2F54-4864-94DC-A069EA8D2640}"/>
              </a:ext>
            </a:extLst>
          </p:cNvPr>
          <p:cNvSpPr/>
          <p:nvPr/>
        </p:nvSpPr>
        <p:spPr>
          <a:xfrm>
            <a:off x="5083567" y="1304653"/>
            <a:ext cx="34013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dirty="0"/>
              <a:t>E-meeting, 28-30 September 2021</a:t>
            </a:r>
            <a:endParaRPr lang="en-GB" dirty="0"/>
          </a:p>
        </p:txBody>
      </p:sp>
      <p:graphicFrame>
        <p:nvGraphicFramePr>
          <p:cNvPr id="14" name="Table 2">
            <a:extLst>
              <a:ext uri="{FF2B5EF4-FFF2-40B4-BE49-F238E27FC236}">
                <a16:creationId xmlns:a16="http://schemas.microsoft.com/office/drawing/2014/main" id="{F23ADA95-2EB2-45F5-AA21-8B52FA9A9E1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0568544"/>
              </p:ext>
            </p:extLst>
          </p:nvPr>
        </p:nvGraphicFramePr>
        <p:xfrm>
          <a:off x="933576" y="2808001"/>
          <a:ext cx="7112397" cy="311467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39830">
                  <a:extLst>
                    <a:ext uri="{9D8B030D-6E8A-4147-A177-3AD203B41FA5}">
                      <a16:colId xmlns:a16="http://schemas.microsoft.com/office/drawing/2014/main" val="3760236376"/>
                    </a:ext>
                  </a:extLst>
                </a:gridCol>
                <a:gridCol w="2136644">
                  <a:extLst>
                    <a:ext uri="{9D8B030D-6E8A-4147-A177-3AD203B41FA5}">
                      <a16:colId xmlns:a16="http://schemas.microsoft.com/office/drawing/2014/main" val="4118390399"/>
                    </a:ext>
                  </a:extLst>
                </a:gridCol>
                <a:gridCol w="3835923">
                  <a:extLst>
                    <a:ext uri="{9D8B030D-6E8A-4147-A177-3AD203B41FA5}">
                      <a16:colId xmlns:a16="http://schemas.microsoft.com/office/drawing/2014/main" val="3689152469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Source:</a:t>
                      </a:r>
                      <a:endParaRPr lang="en-GB" sz="1800" b="1" dirty="0"/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Editors DEL7.4</a:t>
                      </a:r>
                      <a:endParaRPr lang="en-GB" sz="1800" dirty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043626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Title:</a:t>
                      </a:r>
                      <a:endParaRPr lang="en-GB" sz="1800" b="1" dirty="0"/>
                    </a:p>
                  </a:txBody>
                  <a:tcPr marL="68580" marR="68580" marT="34290" marB="34290"/>
                </a:tc>
                <a:tc gridSpan="2">
                  <a:txBody>
                    <a:bodyPr/>
                    <a:lstStyle/>
                    <a:p>
                      <a:r>
                        <a:rPr lang="en-GB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Updated DEL7.4: Clinical evaluation of AI for health - Att.1: Presentation</a:t>
                      </a:r>
                      <a:endParaRPr lang="en-GB" sz="1800" dirty="0"/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468121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Purpose:</a:t>
                      </a:r>
                      <a:endParaRPr lang="en-GB" sz="1800" b="1" dirty="0"/>
                    </a:p>
                  </a:txBody>
                  <a:tcPr marL="68580" marR="68580" marT="34290" marB="3429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800" dirty="0"/>
                        <a:t>Discussion</a:t>
                      </a:r>
                      <a:endParaRPr lang="en-GB" sz="1800" dirty="0"/>
                    </a:p>
                  </a:txBody>
                  <a:tcPr marL="68580" marR="68580" marT="34290" marB="3429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744582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Contact:</a:t>
                      </a:r>
                      <a:endParaRPr lang="en-GB" sz="1800" b="1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Naomi Lee </a:t>
                      </a:r>
                    </a:p>
                    <a:p>
                      <a:r>
                        <a:rPr lang="en-US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Shubs Upadhyay</a:t>
                      </a:r>
                    </a:p>
                    <a:p>
                      <a:r>
                        <a:rPr lang="en-US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Eva Weicken</a:t>
                      </a:r>
                      <a:endParaRPr lang="en-GB" sz="18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1435" marR="51435" marT="25719" marB="25719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E-mail: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hlinkClick r:id="rId3"/>
                        </a:rPr>
                        <a:t>naomi.lee@lancet.com</a:t>
                      </a:r>
                      <a:endParaRPr lang="en-US" sz="18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E-mail: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hlinkClick r:id="rId4"/>
                        </a:rPr>
                        <a:t>shubs.upadhyay@ada.com</a:t>
                      </a:r>
                      <a:endParaRPr lang="en-US" sz="18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E-mail: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  <a:hlinkClick r:id="rId5"/>
                        </a:rPr>
                        <a:t>eva.weicken@hhi.fraunhofer.de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51435" marR="51435" marT="25719" marB="25719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6874149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sz="1800" b="1" dirty="0"/>
                        <a:t>Abstract:</a:t>
                      </a:r>
                      <a:endParaRPr lang="en-GB" sz="1800" b="1" dirty="0"/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This PPT contains a presentation of: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Status update Working Group on Clinical Evaluation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Updates on DEL 7.4 </a:t>
                      </a:r>
                    </a:p>
                  </a:txBody>
                  <a:tcPr marL="68580" marR="68580" marT="34290" marB="3429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79474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3934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0"/>
          <p:cNvSpPr txBox="1"/>
          <p:nvPr/>
        </p:nvSpPr>
        <p:spPr>
          <a:xfrm>
            <a:off x="386759" y="821205"/>
            <a:ext cx="67644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 </a:t>
            </a:r>
            <a:r>
              <a:rPr kumimoji="0" lang="de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Outline</a:t>
            </a:r>
            <a:r>
              <a:rPr kumimoji="0" lang="de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 – </a:t>
            </a:r>
            <a:r>
              <a:rPr kumimoji="0" lang="de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Table of </a:t>
            </a:r>
            <a:r>
              <a:rPr kumimoji="0" lang="de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contents</a:t>
            </a:r>
            <a:endParaRPr kumimoji="0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Calibri" panose="020F0502020204030204" pitchFamily="34" charset="0"/>
            </a:endParaRPr>
          </a:p>
        </p:txBody>
      </p:sp>
      <p:sp>
        <p:nvSpPr>
          <p:cNvPr id="114" name="Google Shape;114;p20"/>
          <p:cNvSpPr txBox="1"/>
          <p:nvPr/>
        </p:nvSpPr>
        <p:spPr>
          <a:xfrm>
            <a:off x="1189800" y="1689091"/>
            <a:ext cx="6764400" cy="58938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571500" marR="0" lvl="0" indent="-57150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Introduction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and Background</a:t>
            </a:r>
          </a:p>
          <a:p>
            <a:pPr marL="571500" marR="0" lvl="0" indent="-57150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Model design &amp;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suitability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</a:p>
          <a:p>
            <a:pPr marL="571500" marR="0" lvl="0" indent="-57150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 panose="020F0502020204030204" pitchFamily="34" charset="0"/>
              </a:rPr>
              <a:t>Algorithmic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 panose="020F0502020204030204" pitchFamily="34" charset="0"/>
              </a:rPr>
              <a:t> validation</a:t>
            </a:r>
          </a:p>
          <a:p>
            <a:pPr marL="571500" marR="0" lvl="0" indent="-57150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 panose="020F0502020204030204" pitchFamily="34" charset="0"/>
              </a:rPr>
              <a:t>Clinical validation</a:t>
            </a:r>
          </a:p>
          <a:p>
            <a:pPr marL="571500" marR="0" lvl="0" indent="-57150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 panose="020F0502020204030204" pitchFamily="34" charset="0"/>
              </a:rPr>
              <a:t>Deployment and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 panose="020F0502020204030204" pitchFamily="34" charset="0"/>
              </a:rPr>
              <a:t>ongoing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 panose="020F0502020204030204" pitchFamily="34" charset="0"/>
              </a:rPr>
              <a:t> monitoring</a:t>
            </a:r>
          </a:p>
          <a:p>
            <a:pPr marL="571500" marR="0" lvl="0" indent="-57150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 panose="020F0502020204030204" pitchFamily="34" charset="0"/>
              </a:rPr>
              <a:t>Economic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 panose="020F0502020204030204" pitchFamily="34" charset="0"/>
              </a:rPr>
              <a:t> evaluation</a:t>
            </a:r>
          </a:p>
          <a:p>
            <a:pPr marL="571500" marR="0" lvl="0" indent="-571500" algn="l" defTabSz="4572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Calibri" panose="020F0502020204030204" pitchFamily="34" charset="0"/>
              </a:rPr>
              <a:t>Recommendations</a:t>
            </a:r>
            <a:endParaRPr kumimoji="0" lang="de-DE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Calibri" panose="020F0502020204030204" pitchFamily="34" charset="0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itchFamily="2" charset="2"/>
              <a:buChar char="-"/>
              <a:tabLst/>
              <a:defRPr/>
            </a:pPr>
            <a:endParaRPr kumimoji="0" lang="de-D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Calibri" panose="020F0502020204030204" pitchFamily="34" charset="0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itchFamily="2" charset="2"/>
              <a:buChar char="-"/>
              <a:tabLst/>
              <a:defRPr/>
            </a:pPr>
            <a:endParaRPr kumimoji="0" lang="de-DE" sz="1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itchFamily="2" charset="2"/>
              <a:buChar char="-"/>
              <a:tabLst/>
              <a:defRPr/>
            </a:pPr>
            <a:endParaRPr kumimoji="0" sz="1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15" name="Google Shape;115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77235" y="332305"/>
            <a:ext cx="2385975" cy="488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0"/>
          <p:cNvSpPr txBox="1"/>
          <p:nvPr/>
        </p:nvSpPr>
        <p:spPr>
          <a:xfrm>
            <a:off x="508825" y="939202"/>
            <a:ext cx="67644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rPr>
              <a:t> </a:t>
            </a:r>
            <a:r>
              <a:rPr kumimoji="0" lang="de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Introduction</a:t>
            </a:r>
            <a:r>
              <a:rPr kumimoji="0" lang="de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 &amp; Background </a:t>
            </a:r>
            <a:endParaRPr kumimoji="0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Calibri" panose="020F0502020204030204" pitchFamily="34" charset="0"/>
            </a:endParaRPr>
          </a:p>
        </p:txBody>
      </p:sp>
      <p:pic>
        <p:nvPicPr>
          <p:cNvPr id="115" name="Google Shape;115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77235" y="332305"/>
            <a:ext cx="2385975" cy="488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Grafik 19">
            <a:extLst>
              <a:ext uri="{FF2B5EF4-FFF2-40B4-BE49-F238E27FC236}">
                <a16:creationId xmlns:a16="http://schemas.microsoft.com/office/drawing/2014/main" id="{B61868AB-034E-B14D-B4F6-AC6F54896F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3145" y="1795832"/>
            <a:ext cx="7263575" cy="3947947"/>
          </a:xfrm>
          <a:prstGeom prst="rect">
            <a:avLst/>
          </a:prstGeom>
        </p:spPr>
      </p:pic>
      <p:sp>
        <p:nvSpPr>
          <p:cNvPr id="21" name="Textfeld 20">
            <a:extLst>
              <a:ext uri="{FF2B5EF4-FFF2-40B4-BE49-F238E27FC236}">
                <a16:creationId xmlns:a16="http://schemas.microsoft.com/office/drawing/2014/main" id="{056505F9-E314-2449-B38C-F5A4F591FD38}"/>
              </a:ext>
            </a:extLst>
          </p:cNvPr>
          <p:cNvSpPr txBox="1"/>
          <p:nvPr/>
        </p:nvSpPr>
        <p:spPr>
          <a:xfrm>
            <a:off x="1090082" y="5940920"/>
            <a:ext cx="74041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Framework for AI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models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in health</a:t>
            </a:r>
          </a:p>
        </p:txBody>
      </p:sp>
    </p:spTree>
    <p:extLst>
      <p:ext uri="{BB962C8B-B14F-4D97-AF65-F5344CB8AC3E}">
        <p14:creationId xmlns:p14="http://schemas.microsoft.com/office/powerpoint/2010/main" val="29612853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0"/>
          <p:cNvSpPr txBox="1"/>
          <p:nvPr/>
        </p:nvSpPr>
        <p:spPr>
          <a:xfrm>
            <a:off x="754434" y="910475"/>
            <a:ext cx="8362801" cy="11695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Model design and </a:t>
            </a:r>
            <a:r>
              <a:rPr kumimoji="0" lang="de-DE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suitability</a:t>
            </a:r>
            <a:endParaRPr kumimoji="0" lang="de-DE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Calibri" panose="020F0502020204030204" pitchFamily="34" charset="0"/>
            </a:endParaRPr>
          </a:p>
        </p:txBody>
      </p:sp>
      <p:pic>
        <p:nvPicPr>
          <p:cNvPr id="115" name="Google Shape;115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77235" y="332305"/>
            <a:ext cx="2385975" cy="4889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C65B710D-1CCC-8249-8996-2E81D2D412B0}"/>
              </a:ext>
            </a:extLst>
          </p:cNvPr>
          <p:cNvSpPr txBox="1"/>
          <p:nvPr/>
        </p:nvSpPr>
        <p:spPr>
          <a:xfrm>
            <a:off x="897234" y="4109807"/>
            <a:ext cx="907327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Understanding the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problem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and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intended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use 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Defining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intended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benefits</a:t>
            </a:r>
            <a:endParaRPr kumimoji="0" lang="de-DE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Describing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risks</a:t>
            </a:r>
            <a:endParaRPr kumimoji="0" lang="de-DE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Interoperability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and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security</a:t>
            </a:r>
            <a:endParaRPr kumimoji="0" lang="de-DE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User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testing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and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stakeholder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engagement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15358F56-B0E5-6E46-A398-979CBB7359E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94934" y="1823254"/>
            <a:ext cx="5243339" cy="2049938"/>
          </a:xfrm>
          <a:prstGeom prst="rect">
            <a:avLst/>
          </a:prstGeom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27973949-0DD5-914C-A56B-A9A0EDF04146}"/>
              </a:ext>
            </a:extLst>
          </p:cNvPr>
          <p:cNvSpPr/>
          <p:nvPr/>
        </p:nvSpPr>
        <p:spPr>
          <a:xfrm>
            <a:off x="1744134" y="1976581"/>
            <a:ext cx="2150532" cy="1343279"/>
          </a:xfrm>
          <a:prstGeom prst="ellipse">
            <a:avLst/>
          </a:prstGeom>
          <a:solidFill>
            <a:schemeClr val="accent1">
              <a:lumMod val="20000"/>
              <a:lumOff val="80000"/>
              <a:alpha val="38000"/>
            </a:schemeClr>
          </a:solidFill>
          <a:ln w="19050">
            <a:solidFill>
              <a:schemeClr val="accent1"/>
            </a:solidFill>
            <a:prstDash val="sysDash"/>
            <a:extLst>
              <a:ext uri="{C807C97D-BFC1-408E-A445-0C87EB9F89A2}">
                <ask:lineSketchStyleProps xmlns:ask="http://schemas.microsoft.com/office/drawing/2018/sketchyshapes" xmlns="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17281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0"/>
          <p:cNvSpPr txBox="1"/>
          <p:nvPr/>
        </p:nvSpPr>
        <p:spPr>
          <a:xfrm>
            <a:off x="968427" y="839550"/>
            <a:ext cx="7680274" cy="16004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Algorithmic</a:t>
            </a:r>
            <a:r>
              <a:rPr kumimoji="0" lang="de-DE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 validation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Calibri" panose="020F0502020204030204" pitchFamily="34" charset="0"/>
            </a:endParaRPr>
          </a:p>
        </p:txBody>
      </p:sp>
      <p:pic>
        <p:nvPicPr>
          <p:cNvPr id="115" name="Google Shape;115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77235" y="332305"/>
            <a:ext cx="2385975" cy="4889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C65B710D-1CCC-8249-8996-2E81D2D412B0}"/>
              </a:ext>
            </a:extLst>
          </p:cNvPr>
          <p:cNvSpPr txBox="1"/>
          <p:nvPr/>
        </p:nvSpPr>
        <p:spPr>
          <a:xfrm>
            <a:off x="285900" y="3608907"/>
            <a:ext cx="8362801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‘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Algorithmic validation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’: to refer to evaluation of the AI model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 silico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Requires:</a:t>
            </a:r>
          </a:p>
          <a:p>
            <a:pPr marL="800100" marR="0" lvl="1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understanding of the AI model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through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development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&amp; an assessment of the suitability of the data </a:t>
            </a:r>
          </a:p>
          <a:p>
            <a:pPr marL="1257300" marR="0" lvl="2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Assessment of performance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against one or more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unseen external datasets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&amp; against the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current standard of care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and potentially against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other new AI technologies</a:t>
            </a:r>
          </a:p>
          <a:p>
            <a:pPr marL="800100" marR="0" lvl="1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Benchmarking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of performance</a:t>
            </a:r>
          </a:p>
          <a:p>
            <a:pPr marL="800100" marR="0" lvl="1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Building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high-quality datasets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62142AA7-7B60-8D47-9029-B2A4A95350F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07229" y="1524749"/>
            <a:ext cx="4894624" cy="1913604"/>
          </a:xfrm>
          <a:prstGeom prst="rect">
            <a:avLst/>
          </a:prstGeom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94C38894-5FC2-EE49-A5C1-FB4E451495ED}"/>
              </a:ext>
            </a:extLst>
          </p:cNvPr>
          <p:cNvSpPr/>
          <p:nvPr/>
        </p:nvSpPr>
        <p:spPr>
          <a:xfrm>
            <a:off x="3082759" y="1524749"/>
            <a:ext cx="2150532" cy="1343279"/>
          </a:xfrm>
          <a:prstGeom prst="ellipse">
            <a:avLst/>
          </a:prstGeom>
          <a:solidFill>
            <a:schemeClr val="accent1">
              <a:lumMod val="20000"/>
              <a:lumOff val="80000"/>
              <a:alpha val="38000"/>
            </a:schemeClr>
          </a:solidFill>
          <a:ln w="19050">
            <a:solidFill>
              <a:schemeClr val="accent1"/>
            </a:solidFill>
            <a:prstDash val="sysDash"/>
            <a:extLst>
              <a:ext uri="{C807C97D-BFC1-408E-A445-0C87EB9F89A2}">
                <ask:lineSketchStyleProps xmlns:ask="http://schemas.microsoft.com/office/drawing/2018/sketchyshapes" xmlns="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91168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0"/>
          <p:cNvSpPr txBox="1"/>
          <p:nvPr/>
        </p:nvSpPr>
        <p:spPr>
          <a:xfrm>
            <a:off x="282104" y="821205"/>
            <a:ext cx="8362801" cy="11695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Clinical validation 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Calibri" panose="020F0502020204030204" pitchFamily="34" charset="0"/>
            </a:endParaRPr>
          </a:p>
        </p:txBody>
      </p:sp>
      <p:pic>
        <p:nvPicPr>
          <p:cNvPr id="115" name="Google Shape;115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77235" y="332305"/>
            <a:ext cx="2385975" cy="4889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6F3AE1B6-6499-8740-90E7-C2895707E5D7}"/>
              </a:ext>
            </a:extLst>
          </p:cNvPr>
          <p:cNvSpPr txBox="1"/>
          <p:nvPr/>
        </p:nvSpPr>
        <p:spPr>
          <a:xfrm>
            <a:off x="431362" y="3640466"/>
            <a:ext cx="871263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‘Clinical validation’: to refer to the evaluation of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AI technology in context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through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clinical or interventional studies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Clinical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studies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seek to provide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necessary evidence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if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AI is effective and safe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 be deployed in clinical pathway</a:t>
            </a: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Evaluate</a:t>
            </a: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the impact on the </a:t>
            </a:r>
            <a:r>
              <a:rPr kumimoji="0" lang="de-DE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whole</a:t>
            </a: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pathway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specific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guidance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on AI evaluation by </a:t>
            </a:r>
            <a:r>
              <a:rPr kumimoji="0" lang="de-DE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Equator</a:t>
            </a: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Network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List of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specific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elements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for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clinical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studies</a:t>
            </a: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3FA254C3-5CD6-4C4F-9B7A-A73F6622788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66011" y="1454657"/>
            <a:ext cx="5243339" cy="2049938"/>
          </a:xfrm>
          <a:prstGeom prst="rect">
            <a:avLst/>
          </a:prstGeom>
        </p:spPr>
      </p:pic>
      <p:sp>
        <p:nvSpPr>
          <p:cNvPr id="9" name="Oval 8">
            <a:extLst>
              <a:ext uri="{FF2B5EF4-FFF2-40B4-BE49-F238E27FC236}">
                <a16:creationId xmlns:a16="http://schemas.microsoft.com/office/drawing/2014/main" id="{8684A797-6FD0-B141-BFD6-75FCDB89D547}"/>
              </a:ext>
            </a:extLst>
          </p:cNvPr>
          <p:cNvSpPr/>
          <p:nvPr/>
        </p:nvSpPr>
        <p:spPr>
          <a:xfrm>
            <a:off x="4572000" y="1454657"/>
            <a:ext cx="2150532" cy="1343279"/>
          </a:xfrm>
          <a:prstGeom prst="ellipse">
            <a:avLst/>
          </a:prstGeom>
          <a:solidFill>
            <a:schemeClr val="accent1">
              <a:lumMod val="20000"/>
              <a:lumOff val="80000"/>
              <a:alpha val="38000"/>
            </a:schemeClr>
          </a:solidFill>
          <a:ln w="19050">
            <a:solidFill>
              <a:schemeClr val="accent1"/>
            </a:solidFill>
            <a:prstDash val="sysDash"/>
            <a:extLst>
              <a:ext uri="{C807C97D-BFC1-408E-A445-0C87EB9F89A2}">
                <ask:lineSketchStyleProps xmlns:ask="http://schemas.microsoft.com/office/drawing/2018/sketchyshapes" xmlns="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18409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0"/>
          <p:cNvSpPr txBox="1"/>
          <p:nvPr/>
        </p:nvSpPr>
        <p:spPr>
          <a:xfrm>
            <a:off x="600409" y="754261"/>
            <a:ext cx="8362801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Deployment and </a:t>
            </a:r>
            <a:r>
              <a:rPr kumimoji="0" lang="de-DE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ongoing</a:t>
            </a:r>
            <a:r>
              <a:rPr kumimoji="0" lang="de-DE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 evaluation</a:t>
            </a:r>
            <a:endParaRPr kumimoji="0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Calibri" panose="020F0502020204030204" pitchFamily="34" charset="0"/>
            </a:endParaRPr>
          </a:p>
        </p:txBody>
      </p:sp>
      <p:pic>
        <p:nvPicPr>
          <p:cNvPr id="115" name="Google Shape;115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77235" y="332305"/>
            <a:ext cx="2385975" cy="4889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C2C62957-A572-7446-9F54-98726396B90B}"/>
              </a:ext>
            </a:extLst>
          </p:cNvPr>
          <p:cNvSpPr txBox="1"/>
          <p:nvPr/>
        </p:nvSpPr>
        <p:spPr>
          <a:xfrm>
            <a:off x="235376" y="3537707"/>
            <a:ext cx="890862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Deployment: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ensure that evaluation is continued into the deployment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phase &amp; as long as the product continues to be used (generalisability)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Challenge: determine the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level of additional evaluation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required to appropriately assure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version updates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&amp;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continuously learning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or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adaptive algorithms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Ongoing evaluation: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Monitoring of ongoing performance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(safety &amp; effectiveness)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Regulatory requirements 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Users and developers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of AI systems will be the two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most active stakeholders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engaging in post deployment monitoring</a:t>
            </a:r>
          </a:p>
          <a:p>
            <a:pPr marL="171450" marR="0" lvl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Algorithmic audits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5E68629C-3A73-D443-B3E9-9EC9E01F122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88337" y="1521999"/>
            <a:ext cx="4853426" cy="1798294"/>
          </a:xfrm>
          <a:prstGeom prst="rect">
            <a:avLst/>
          </a:prstGeom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28510970-C565-D046-AE73-B8E7D612D7D1}"/>
              </a:ext>
            </a:extLst>
          </p:cNvPr>
          <p:cNvSpPr/>
          <p:nvPr/>
        </p:nvSpPr>
        <p:spPr>
          <a:xfrm>
            <a:off x="4013708" y="1433761"/>
            <a:ext cx="2309599" cy="1318418"/>
          </a:xfrm>
          <a:prstGeom prst="ellipse">
            <a:avLst/>
          </a:prstGeom>
          <a:solidFill>
            <a:schemeClr val="accent1">
              <a:lumMod val="20000"/>
              <a:lumOff val="80000"/>
              <a:alpha val="38000"/>
            </a:schemeClr>
          </a:solidFill>
          <a:ln w="19050">
            <a:solidFill>
              <a:schemeClr val="accent1"/>
            </a:solidFill>
            <a:prstDash val="sysDash"/>
            <a:extLst>
              <a:ext uri="{C807C97D-BFC1-408E-A445-0C87EB9F89A2}">
                <ask:lineSketchStyleProps xmlns:ask="http://schemas.microsoft.com/office/drawing/2018/sketchyshapes" xmlns="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627301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0"/>
          <p:cNvSpPr txBox="1"/>
          <p:nvPr/>
        </p:nvSpPr>
        <p:spPr>
          <a:xfrm>
            <a:off x="499095" y="730719"/>
            <a:ext cx="8362801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Economic</a:t>
            </a:r>
            <a:r>
              <a:rPr kumimoji="0" lang="de-DE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 evaluation</a:t>
            </a:r>
            <a:endParaRPr kumimoji="0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Calibri" panose="020F0502020204030204" pitchFamily="34" charset="0"/>
            </a:endParaRPr>
          </a:p>
        </p:txBody>
      </p:sp>
      <p:pic>
        <p:nvPicPr>
          <p:cNvPr id="115" name="Google Shape;115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77235" y="332305"/>
            <a:ext cx="2385975" cy="4889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6A05EB57-4C90-BA4D-B980-B9E0148A63DF}"/>
              </a:ext>
            </a:extLst>
          </p:cNvPr>
          <p:cNvSpPr txBox="1"/>
          <p:nvPr/>
        </p:nvSpPr>
        <p:spPr>
          <a:xfrm>
            <a:off x="297465" y="4559914"/>
            <a:ext cx="884653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Measurement of the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expected costs relative to its expected impacts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when implemented into a particular context</a:t>
            </a: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Types</a:t>
            </a: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of </a:t>
            </a:r>
            <a:r>
              <a:rPr kumimoji="0" lang="de-DE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economic</a:t>
            </a: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evaluation 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 AI-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enabled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digital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interventions</a:t>
            </a: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Reimbursement</a:t>
            </a: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D47282BA-7E83-9849-BC13-80A25F10787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01301" y="1620690"/>
            <a:ext cx="6558390" cy="2564071"/>
          </a:xfrm>
          <a:prstGeom prst="rect">
            <a:avLst/>
          </a:prstGeom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42C8E465-CADA-104A-B42C-8E58FE2DAE55}"/>
              </a:ext>
            </a:extLst>
          </p:cNvPr>
          <p:cNvSpPr/>
          <p:nvPr/>
        </p:nvSpPr>
        <p:spPr>
          <a:xfrm>
            <a:off x="4903226" y="3302000"/>
            <a:ext cx="3056465" cy="546100"/>
          </a:xfrm>
          <a:prstGeom prst="ellipse">
            <a:avLst/>
          </a:prstGeom>
          <a:solidFill>
            <a:schemeClr val="accent1">
              <a:lumMod val="20000"/>
              <a:lumOff val="80000"/>
              <a:alpha val="38000"/>
            </a:schemeClr>
          </a:solidFill>
          <a:ln w="19050">
            <a:solidFill>
              <a:schemeClr val="accent1"/>
            </a:solidFill>
            <a:prstDash val="sysDash"/>
            <a:extLst>
              <a:ext uri="{C807C97D-BFC1-408E-A445-0C87EB9F89A2}">
                <ask:lineSketchStyleProps xmlns:ask="http://schemas.microsoft.com/office/drawing/2018/sketchyshapes" xmlns=""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643899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0"/>
          <p:cNvSpPr txBox="1"/>
          <p:nvPr/>
        </p:nvSpPr>
        <p:spPr>
          <a:xfrm>
            <a:off x="575733" y="821205"/>
            <a:ext cx="8286164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Recommendations</a:t>
            </a:r>
            <a:r>
              <a:rPr kumimoji="0" lang="de-DE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 I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 </a:t>
            </a:r>
            <a:endParaRPr kumimoji="0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Calibri" panose="020F0502020204030204" pitchFamily="34" charset="0"/>
            </a:endParaRPr>
          </a:p>
        </p:txBody>
      </p:sp>
      <p:pic>
        <p:nvPicPr>
          <p:cNvPr id="115" name="Google Shape;115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77235" y="332305"/>
            <a:ext cx="2385975" cy="4889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856AE797-439E-B34A-BEBF-007B75EBE785}"/>
              </a:ext>
            </a:extLst>
          </p:cNvPr>
          <p:cNvSpPr txBox="1"/>
          <p:nvPr/>
        </p:nvSpPr>
        <p:spPr>
          <a:xfrm>
            <a:off x="188699" y="1559838"/>
            <a:ext cx="8673198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Ensuring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that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AI health </a:t>
            </a:r>
            <a:r>
              <a:rPr kumimoji="0" lang="de-DE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technologies</a:t>
            </a: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are </a:t>
            </a:r>
            <a:r>
              <a:rPr kumimoji="0" lang="de-DE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effective</a:t>
            </a: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</a:t>
            </a:r>
            <a:r>
              <a:rPr kumimoji="0" lang="de-DE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safe</a:t>
            </a: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</a:t>
            </a:r>
            <a:r>
              <a:rPr kumimoji="0" lang="de-DE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ethical</a:t>
            </a: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inclusive and fair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</a:t>
            </a: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Clinical evaluation &amp; transparent </a:t>
            </a:r>
            <a:r>
              <a:rPr kumimoji="0" lang="de-DE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communication</a:t>
            </a: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regarding</a:t>
            </a: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the use of AI systems, 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their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underpinning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data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 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their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performance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and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their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safety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systems</a:t>
            </a: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critical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to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deliver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this</a:t>
            </a:r>
            <a:endParaRPr kumimoji="0" lang="de-D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de-D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All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stakeholders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must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encouraged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to carry out </a:t>
            </a:r>
            <a:r>
              <a:rPr kumimoji="0" lang="de-DE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effective</a:t>
            </a: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clinical</a:t>
            </a: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evaluation 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&amp;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make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the </a:t>
            </a:r>
            <a:r>
              <a:rPr kumimoji="0" lang="de-DE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results</a:t>
            </a: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open &amp; </a:t>
            </a:r>
            <a:r>
              <a:rPr kumimoji="0" lang="de-DE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accessible</a:t>
            </a: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</a:t>
            </a:r>
            <a:r>
              <a:rPr kumimoji="0" lang="de-DE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made</a:t>
            </a: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publicly</a:t>
            </a: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available</a:t>
            </a: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Availability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of the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clinical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evaluation plan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key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to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building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trust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and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should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made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publicly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available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de-DE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de-DE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Algorithmic</a:t>
            </a: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validation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including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benchmarking of AI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models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either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by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locally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nationally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or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more </a:t>
            </a:r>
            <a:r>
              <a:rPr kumimoji="0" lang="de-DE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widely</a:t>
            </a: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</a:t>
            </a: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important</a:t>
            </a: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to </a:t>
            </a:r>
            <a:r>
              <a:rPr kumimoji="0" lang="de-DE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ensure</a:t>
            </a: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local</a:t>
            </a: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performance</a:t>
            </a: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</a:t>
            </a: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acceptable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and to </a:t>
            </a:r>
            <a:r>
              <a:rPr kumimoji="0" lang="de-DE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compare</a:t>
            </a: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performance</a:t>
            </a: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of </a:t>
            </a:r>
            <a:r>
              <a:rPr kumimoji="0" lang="de-DE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tools</a:t>
            </a: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on </a:t>
            </a:r>
            <a:r>
              <a:rPr kumimoji="0" lang="de-DE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particular</a:t>
            </a: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datasets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</a:t>
            </a: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OCI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part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of the FG-AI4H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that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actively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developing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software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that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can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used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by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stakeholders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to do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this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on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their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own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datasets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2805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0"/>
          <p:cNvSpPr txBox="1"/>
          <p:nvPr/>
        </p:nvSpPr>
        <p:spPr>
          <a:xfrm>
            <a:off x="575733" y="973507"/>
            <a:ext cx="8286164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Recommendations</a:t>
            </a:r>
            <a:r>
              <a:rPr kumimoji="0" lang="de-DE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 II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 </a:t>
            </a:r>
            <a:endParaRPr kumimoji="0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Calibri" panose="020F0502020204030204" pitchFamily="34" charset="0"/>
            </a:endParaRPr>
          </a:p>
        </p:txBody>
      </p:sp>
      <p:pic>
        <p:nvPicPr>
          <p:cNvPr id="115" name="Google Shape;115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77235" y="332305"/>
            <a:ext cx="2385975" cy="4889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856AE797-439E-B34A-BEBF-007B75EBE785}"/>
              </a:ext>
            </a:extLst>
          </p:cNvPr>
          <p:cNvSpPr txBox="1"/>
          <p:nvPr/>
        </p:nvSpPr>
        <p:spPr>
          <a:xfrm>
            <a:off x="575733" y="1862667"/>
            <a:ext cx="794173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4"/>
              <a:tabLst/>
              <a:defRPr/>
            </a:pP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Clinical </a:t>
            </a:r>
            <a:r>
              <a:rPr kumimoji="0" lang="de-DE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studies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especially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those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with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long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term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evaluation of AI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tools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required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-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despite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the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expanding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number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of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tools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there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 </a:t>
            </a:r>
            <a:r>
              <a:rPr kumimoji="0" lang="de-DE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paucity</a:t>
            </a: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of </a:t>
            </a:r>
            <a:r>
              <a:rPr kumimoji="0" lang="de-DE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long</a:t>
            </a: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term</a:t>
            </a: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studies</a:t>
            </a: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with</a:t>
            </a: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clinical</a:t>
            </a: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endpoints</a:t>
            </a: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and </a:t>
            </a:r>
            <a:r>
              <a:rPr kumimoji="0" lang="de-DE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rigorous</a:t>
            </a: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safety</a:t>
            </a: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analyses</a:t>
            </a: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and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this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holding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back the potential of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these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tools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There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 lack of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evidence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on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how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transferable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tools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are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that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are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developed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in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one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setting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and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then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used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in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another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Collaborative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studies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would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accelerate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progress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and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should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considered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priority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4"/>
              <a:tabLst/>
              <a:defRPr/>
            </a:pPr>
            <a:endParaRPr kumimoji="0" lang="de-D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4"/>
              <a:tabLst/>
              <a:defRPr/>
            </a:pPr>
            <a:endParaRPr kumimoji="0" lang="de-DE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4"/>
              <a:tabLst/>
              <a:defRPr/>
            </a:pP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Needs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based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development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of AI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models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requires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dedicated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effort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to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collect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data</a:t>
            </a: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in </a:t>
            </a:r>
            <a:r>
              <a:rPr kumimoji="0" lang="de-DE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populations</a:t>
            </a: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that</a:t>
            </a: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are </a:t>
            </a:r>
            <a:r>
              <a:rPr kumimoji="0" lang="de-DE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currently</a:t>
            </a: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underrepresented</a:t>
            </a: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and for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clinical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problems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where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AI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may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effective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but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datasets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are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poor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Not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only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does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this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facilitate</a:t>
            </a: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development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but also </a:t>
            </a:r>
            <a:r>
              <a: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evaluation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Organisations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like I-DAIR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have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identified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this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as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 </a:t>
            </a:r>
            <a:r>
              <a:rPr kumimoji="0" lang="de-DE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key</a:t>
            </a:r>
            <a:r>
              <a:rPr kumimoji="0" lang="de-DE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task.</a:t>
            </a: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4"/>
              <a:tabLst/>
              <a:defRPr/>
            </a:pPr>
            <a:endParaRPr kumimoji="0" lang="de-DE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4"/>
              <a:tabLst/>
              <a:defRPr/>
            </a:pP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24974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0"/>
          <p:cNvSpPr txBox="1"/>
          <p:nvPr/>
        </p:nvSpPr>
        <p:spPr>
          <a:xfrm>
            <a:off x="575733" y="973507"/>
            <a:ext cx="8286164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Recommendations</a:t>
            </a:r>
            <a:r>
              <a:rPr kumimoji="0" lang="de-DE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 III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 </a:t>
            </a:r>
            <a:endParaRPr kumimoji="0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Calibri" panose="020F0502020204030204" pitchFamily="34" charset="0"/>
            </a:endParaRPr>
          </a:p>
        </p:txBody>
      </p:sp>
      <p:pic>
        <p:nvPicPr>
          <p:cNvPr id="115" name="Google Shape;115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77235" y="332305"/>
            <a:ext cx="2385975" cy="4889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856AE797-439E-B34A-BEBF-007B75EBE785}"/>
              </a:ext>
            </a:extLst>
          </p:cNvPr>
          <p:cNvSpPr txBox="1"/>
          <p:nvPr/>
        </p:nvSpPr>
        <p:spPr>
          <a:xfrm>
            <a:off x="282103" y="1712140"/>
            <a:ext cx="8861897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Procurers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of AI </a:t>
            </a:r>
            <a:r>
              <a:rPr kumimoji="0" lang="de-D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tools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should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clear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about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the </a:t>
            </a:r>
            <a:r>
              <a:rPr kumimoji="0" lang="de-DE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economic</a:t>
            </a: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evaluation </a:t>
            </a:r>
            <a:r>
              <a:rPr kumimoji="0" lang="de-D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that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required</a:t>
            </a: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for AI </a:t>
            </a:r>
            <a:r>
              <a:rPr kumimoji="0" lang="de-DE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tools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Not </a:t>
            </a:r>
            <a:r>
              <a:rPr kumimoji="0" lang="de-D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only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this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important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to </a:t>
            </a:r>
            <a:r>
              <a:rPr kumimoji="0" lang="de-D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ensure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comprehensive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evaluation, but </a:t>
            </a:r>
            <a:r>
              <a:rPr kumimoji="0" lang="de-D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it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also </a:t>
            </a:r>
            <a:r>
              <a:rPr kumimoji="0" lang="de-D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builds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trust</a:t>
            </a: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in the evaluation </a:t>
            </a:r>
            <a:r>
              <a:rPr kumimoji="0" lang="de-DE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system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</a:t>
            </a:r>
            <a:r>
              <a:rPr kumimoji="0" lang="de-D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While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it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possible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to find </a:t>
            </a:r>
            <a:r>
              <a:rPr kumimoji="0" lang="de-D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examples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of </a:t>
            </a:r>
            <a:r>
              <a:rPr kumimoji="0" lang="de-D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where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digital </a:t>
            </a:r>
            <a:r>
              <a:rPr kumimoji="0" lang="de-D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strategies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explain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what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kind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of evaluation </a:t>
            </a:r>
            <a:r>
              <a:rPr kumimoji="0" lang="de-D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should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done</a:t>
            </a: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</a:t>
            </a:r>
            <a:r>
              <a:rPr kumimoji="0" lang="de-DE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it</a:t>
            </a: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</a:t>
            </a: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still rare to find </a:t>
            </a:r>
            <a:r>
              <a:rPr kumimoji="0" lang="de-DE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publicly</a:t>
            </a: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available</a:t>
            </a: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examples</a:t>
            </a: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of </a:t>
            </a:r>
            <a:r>
              <a:rPr kumimoji="0" lang="de-DE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where</a:t>
            </a: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this</a:t>
            </a: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has</a:t>
            </a: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been</a:t>
            </a: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done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and </a:t>
            </a:r>
            <a:r>
              <a:rPr kumimoji="0" lang="de-D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this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can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undermine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public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trust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in </a:t>
            </a:r>
            <a:r>
              <a:rPr kumimoji="0" lang="de-D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procurement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Priority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setting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for digital </a:t>
            </a:r>
            <a:r>
              <a:rPr kumimoji="0" lang="de-D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tools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in all </a:t>
            </a:r>
            <a:r>
              <a:rPr kumimoji="0" lang="de-D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country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settings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requires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 </a:t>
            </a:r>
            <a:r>
              <a:rPr kumimoji="0" lang="de-DE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much</a:t>
            </a: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more </a:t>
            </a:r>
            <a:r>
              <a:rPr kumimoji="0" lang="de-DE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active</a:t>
            </a: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role</a:t>
            </a: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for health </a:t>
            </a:r>
            <a:r>
              <a:rPr kumimoji="0" lang="de-DE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technology</a:t>
            </a: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assessment 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(HTA), in </a:t>
            </a:r>
            <a:r>
              <a:rPr kumimoji="0" lang="de-D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addition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to the </a:t>
            </a:r>
            <a:r>
              <a:rPr kumimoji="0" lang="de-D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role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of </a:t>
            </a:r>
            <a:r>
              <a:rPr kumimoji="0" lang="de-D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regulators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</a:t>
            </a:r>
            <a:r>
              <a:rPr kumimoji="0" lang="de-D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Where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fulfilled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by </a:t>
            </a:r>
            <a:r>
              <a:rPr kumimoji="0" lang="de-D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two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different </a:t>
            </a:r>
            <a:r>
              <a:rPr kumimoji="0" lang="de-D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agencies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</a:t>
            </a:r>
            <a:r>
              <a:rPr kumimoji="0" lang="de-DE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close</a:t>
            </a: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dialogue</a:t>
            </a: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should</a:t>
            </a: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maintained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</a:t>
            </a:r>
            <a:r>
              <a:rPr kumimoji="0" lang="de-D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Where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HTA </a:t>
            </a:r>
            <a:r>
              <a:rPr kumimoji="0" lang="de-D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agencies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already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exist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</a:t>
            </a:r>
            <a:r>
              <a:rPr kumimoji="0" lang="de-D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these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need</a:t>
            </a: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to </a:t>
            </a:r>
            <a:r>
              <a:rPr kumimoji="0" lang="de-DE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expand</a:t>
            </a:r>
            <a:r>
              <a:rPr kumimoji="0" lang="de-DE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</a:t>
            </a:r>
            <a:r>
              <a:rPr kumimoji="0" lang="de-D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workforce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skills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to </a:t>
            </a:r>
            <a:r>
              <a:rPr kumimoji="0" lang="de-D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include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evaluation of AI </a:t>
            </a:r>
            <a:r>
              <a:rPr kumimoji="0" lang="de-D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technologies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 countries </a:t>
            </a:r>
            <a:r>
              <a:rPr kumimoji="0" lang="de-D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where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HTA </a:t>
            </a:r>
            <a:r>
              <a:rPr kumimoji="0" lang="de-D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capacity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is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low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</a:t>
            </a:r>
            <a:r>
              <a:rPr kumimoji="0" lang="de-D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this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should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 </a:t>
            </a:r>
            <a:r>
              <a:rPr kumimoji="0" lang="de-D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key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focus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alongside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expanding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digital health </a:t>
            </a:r>
            <a:r>
              <a:rPr kumimoji="0" lang="de-DE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tool</a:t>
            </a: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6952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820896" y="3011255"/>
            <a:ext cx="7243334" cy="14583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b" anchorCtr="0">
            <a:noAutofit/>
          </a:bodyPr>
          <a:lstStyle/>
          <a:p>
            <a:r>
              <a:rPr lang="de" sz="3600" dirty="0">
                <a:cs typeface="Calibri" panose="020F0502020204030204" pitchFamily="34" charset="0"/>
              </a:rPr>
              <a:t>Working Group on Clinical Evaluation</a:t>
            </a:r>
            <a:br>
              <a:rPr lang="de" sz="3600" dirty="0">
                <a:cs typeface="Calibri" panose="020F0502020204030204" pitchFamily="34" charset="0"/>
              </a:rPr>
            </a:br>
            <a:r>
              <a:rPr lang="de" sz="3600" dirty="0">
                <a:cs typeface="Calibri" panose="020F0502020204030204" pitchFamily="34" charset="0"/>
              </a:rPr>
              <a:t>D</a:t>
            </a:r>
            <a:r>
              <a:rPr lang="de-DE" sz="3600" dirty="0" err="1">
                <a:cs typeface="Calibri" panose="020F0502020204030204" pitchFamily="34" charset="0"/>
              </a:rPr>
              <a:t>e</a:t>
            </a:r>
            <a:r>
              <a:rPr lang="de" sz="3600" dirty="0" err="1">
                <a:cs typeface="Calibri" panose="020F0502020204030204" pitchFamily="34" charset="0"/>
              </a:rPr>
              <a:t>liverable</a:t>
            </a:r>
            <a:r>
              <a:rPr lang="de" sz="3600" dirty="0">
                <a:cs typeface="Calibri" panose="020F0502020204030204" pitchFamily="34" charset="0"/>
              </a:rPr>
              <a:t> 7.4</a:t>
            </a:r>
            <a:endParaRPr sz="3600" dirty="0">
              <a:cs typeface="Calibri" panose="020F0502020204030204" pitchFamily="34" charset="0"/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428432" y="4608093"/>
            <a:ext cx="8520600" cy="7926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/>
          </a:bodyPr>
          <a:lstStyle/>
          <a:p>
            <a:r>
              <a:rPr lang="de" sz="2000" dirty="0">
                <a:latin typeface="+mj-lt"/>
                <a:cs typeface="Calibri" panose="020F0502020204030204" pitchFamily="34" charset="0"/>
              </a:rPr>
              <a:t>FG-AI4H </a:t>
            </a:r>
            <a:r>
              <a:rPr lang="de" sz="2000" dirty="0" err="1">
                <a:latin typeface="+mj-lt"/>
                <a:cs typeface="Calibri" panose="020F0502020204030204" pitchFamily="34" charset="0"/>
              </a:rPr>
              <a:t>meeting</a:t>
            </a:r>
            <a:r>
              <a:rPr lang="de" sz="2000" dirty="0">
                <a:latin typeface="+mj-lt"/>
                <a:cs typeface="Calibri" panose="020F0502020204030204" pitchFamily="34" charset="0"/>
              </a:rPr>
              <a:t> “M”, 28 – 30 September 2021</a:t>
            </a:r>
            <a:endParaRPr sz="2000" dirty="0">
              <a:latin typeface="+mj-lt"/>
              <a:cs typeface="Calibri" panose="020F0502020204030204" pitchFamily="34" charset="0"/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79863" y="1466051"/>
            <a:ext cx="5384276" cy="1103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0"/>
          <p:cNvSpPr txBox="1"/>
          <p:nvPr/>
        </p:nvSpPr>
        <p:spPr>
          <a:xfrm>
            <a:off x="575733" y="973507"/>
            <a:ext cx="8286164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Next </a:t>
            </a:r>
            <a:r>
              <a:rPr kumimoji="0" lang="de-DE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steps</a:t>
            </a:r>
            <a:endParaRPr kumimoji="0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Calibri" panose="020F0502020204030204" pitchFamily="34" charset="0"/>
            </a:endParaRPr>
          </a:p>
        </p:txBody>
      </p:sp>
      <p:pic>
        <p:nvPicPr>
          <p:cNvPr id="115" name="Google Shape;115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77235" y="332305"/>
            <a:ext cx="2385975" cy="4889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856AE797-439E-B34A-BEBF-007B75EBE785}"/>
              </a:ext>
            </a:extLst>
          </p:cNvPr>
          <p:cNvSpPr txBox="1"/>
          <p:nvPr/>
        </p:nvSpPr>
        <p:spPr>
          <a:xfrm>
            <a:off x="575733" y="2493822"/>
            <a:ext cx="794173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Receive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feedback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by 12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October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2021 &amp;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revise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the outline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doc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Next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iteration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based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on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feedback</a:t>
            </a:r>
            <a:endParaRPr kumimoji="0" lang="de-DE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Follow-up meeting(s)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Share the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draft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with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WHO for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review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 startAt="4"/>
              <a:tabLst/>
              <a:defRPr/>
            </a:pP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b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46955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30"/>
          <p:cNvSpPr txBox="1"/>
          <p:nvPr/>
        </p:nvSpPr>
        <p:spPr>
          <a:xfrm>
            <a:off x="490495" y="3429000"/>
            <a:ext cx="8556300" cy="317109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" sz="6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 Light" panose="020F0302020204030204" pitchFamily="34" charset="0"/>
              </a:rPr>
              <a:t>Thank</a:t>
            </a:r>
            <a:r>
              <a:rPr kumimoji="0" lang="de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 Light" panose="020F0302020204030204" pitchFamily="34" charset="0"/>
              </a:rPr>
              <a:t> you &amp; </a:t>
            </a:r>
            <a:r>
              <a:rPr kumimoji="0" lang="de" sz="6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 Light" panose="020F0302020204030204" pitchFamily="34" charset="0"/>
              </a:rPr>
              <a:t>Join</a:t>
            </a:r>
            <a:r>
              <a:rPr kumimoji="0" lang="de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 Light" panose="020F0302020204030204" pitchFamily="34" charset="0"/>
              </a:rPr>
              <a:t> </a:t>
            </a:r>
            <a:r>
              <a:rPr kumimoji="0" lang="de" sz="6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 Light" panose="020F0302020204030204" pitchFamily="34" charset="0"/>
              </a:rPr>
              <a:t>us</a:t>
            </a:r>
            <a:r>
              <a:rPr kumimoji="0" lang="de" sz="6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 Light" panose="020F0302020204030204" pitchFamily="34" charset="0"/>
              </a:rPr>
              <a:t>!   </a:t>
            </a:r>
            <a:endParaRPr kumimoji="0" sz="6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Calibri Light" panose="020F03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prstClr val="black"/>
              </a:buClr>
              <a:buSzPts val="1100"/>
              <a:buFontTx/>
              <a:buNone/>
              <a:tabLst/>
              <a:defRPr/>
            </a:pPr>
            <a:endParaRPr kumimoji="0" lang="de" sz="60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prstClr val="black"/>
              </a:buClr>
              <a:buSzPts val="1100"/>
              <a:buFontTx/>
              <a:buNone/>
              <a:tabLst/>
              <a:defRPr/>
            </a:pPr>
            <a:endParaRPr kumimoji="0" lang="de" sz="19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prstClr val="black"/>
              </a:buClr>
              <a:buSzPts val="1100"/>
              <a:buFontTx/>
              <a:buNone/>
              <a:tabLst/>
              <a:defRPr/>
            </a:pPr>
            <a:r>
              <a:rPr kumimoji="0" lang="de" sz="1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Please contact:  </a:t>
            </a:r>
            <a:r>
              <a:rPr kumimoji="0" lang="de" sz="1900" b="0" i="0" u="sng" strike="noStrike" kern="1200" cap="none" spc="0" normalizeH="0" baseline="0" noProof="0" dirty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eva.weicken@hhi.fraunhofer.de</a:t>
            </a:r>
            <a:endParaRPr kumimoji="0" sz="1900" b="0" i="0" u="sng" strike="noStrike" kern="1200" cap="none" spc="0" normalizeH="0" baseline="0" noProof="0" dirty="0">
              <a:ln>
                <a:noFill/>
              </a:ln>
              <a:solidFill>
                <a:srgbClr val="0563C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25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85" name="Google Shape;185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383907" y="2193970"/>
            <a:ext cx="4769475" cy="9773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/>
          <p:nvPr/>
        </p:nvSpPr>
        <p:spPr>
          <a:xfrm>
            <a:off x="0" y="5206618"/>
            <a:ext cx="11188332" cy="17327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488937" marR="0" lvl="0" indent="-380990" algn="l" defTabSz="4572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prstClr val="black"/>
              </a:buClr>
              <a:buSzPts val="1900"/>
              <a:buFont typeface="Arial" panose="020B0604020202020204" pitchFamily="34" charset="0"/>
              <a:buChar char="•"/>
              <a:tabLst/>
              <a:defRPr/>
            </a:pPr>
            <a:r>
              <a:rPr kumimoji="0" lang="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Deliverable 7.4 = Output document of WG-CE</a:t>
            </a:r>
          </a:p>
          <a:p>
            <a:pPr marL="488937" marR="0" lvl="0" indent="-380990" algn="l" defTabSz="4572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prstClr val="black"/>
              </a:buClr>
              <a:buSzPts val="1900"/>
              <a:buFont typeface="Arial" panose="020B0604020202020204" pitchFamily="34" charset="0"/>
              <a:buChar char="•"/>
              <a:tabLst/>
              <a:defRPr/>
            </a:pPr>
            <a:r>
              <a:rPr kumimoji="0" lang="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Part of No. 7 deliverables “AI4H evaluation considerations” </a:t>
            </a:r>
          </a:p>
          <a:p>
            <a:pPr marL="0" marR="0" lvl="0" indent="0" algn="l" defTabSz="4572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prstClr val="black"/>
              </a:buClr>
              <a:buSzPts val="1100"/>
              <a:buFontTx/>
              <a:buNone/>
              <a:tabLst/>
              <a:defRPr/>
            </a:pPr>
            <a:endParaRPr kumimoji="0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8" name="Google Shape;78;p16"/>
          <p:cNvSpPr txBox="1"/>
          <p:nvPr/>
        </p:nvSpPr>
        <p:spPr>
          <a:xfrm>
            <a:off x="461801" y="1367419"/>
            <a:ext cx="8215854" cy="677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69848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ts val="2500"/>
              <a:buFontTx/>
              <a:buNone/>
              <a:tabLst/>
              <a:defRPr/>
            </a:pPr>
            <a:r>
              <a:rPr kumimoji="0" lang="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Introduction</a:t>
            </a:r>
            <a:r>
              <a:rPr kumimoji="0" lang="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 Light" panose="020F0302020204030204" pitchFamily="34" charset="0"/>
              </a:rPr>
              <a:t> Working Group Clinical Evaluation</a:t>
            </a:r>
            <a:endParaRPr kumimoji="0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Calibri Light" panose="020F0302020204030204" pitchFamily="34" charset="0"/>
            </a:endParaRPr>
          </a:p>
        </p:txBody>
      </p:sp>
      <p:pic>
        <p:nvPicPr>
          <p:cNvPr id="79" name="Google Shape;79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53329" y="288789"/>
            <a:ext cx="2385975" cy="488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0" name="Google Shape;80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246838" y="2550562"/>
            <a:ext cx="4645779" cy="214999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8"/>
          <p:cNvSpPr txBox="1"/>
          <p:nvPr/>
        </p:nvSpPr>
        <p:spPr>
          <a:xfrm>
            <a:off x="273434" y="2955420"/>
            <a:ext cx="8047476" cy="31392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380990" marR="0" lvl="0" indent="-38099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build</a:t>
            </a:r>
            <a:r>
              <a:rPr kumimoji="0" lang="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a </a:t>
            </a:r>
            <a:r>
              <a:rPr kumimoji="0" lang="de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community</a:t>
            </a:r>
            <a:r>
              <a:rPr kumimoji="0" lang="de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of </a:t>
            </a:r>
            <a:r>
              <a:rPr kumimoji="0" lang="de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collaboration</a:t>
            </a:r>
            <a:r>
              <a:rPr kumimoji="0" lang="de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around</a:t>
            </a:r>
            <a:r>
              <a:rPr kumimoji="0" lang="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clinical</a:t>
            </a:r>
            <a:r>
              <a:rPr kumimoji="0" lang="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evaluation of AI4H</a:t>
            </a:r>
          </a:p>
          <a:p>
            <a:pPr marL="380990" marR="0" lvl="0" indent="-38099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guidance</a:t>
            </a: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for </a:t>
            </a:r>
            <a:r>
              <a:rPr kumimoji="0" lang="de-DE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current</a:t>
            </a: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de-DE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best</a:t>
            </a: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de-DE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practice</a:t>
            </a: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evaluation, </a:t>
            </a:r>
            <a:r>
              <a:rPr kumimoji="0" lang="de-DE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principles</a:t>
            </a: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of evaluation 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(relevant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across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all countries)</a:t>
            </a:r>
          </a:p>
          <a:p>
            <a:pPr marL="380990" marR="0" lvl="0" indent="-38099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Used</a:t>
            </a: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by</a:t>
            </a:r>
            <a:r>
              <a:rPr kumimoji="0" lang="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: </a:t>
            </a:r>
            <a:r>
              <a:rPr kumimoji="0" lang="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researchers</a:t>
            </a:r>
            <a:r>
              <a:rPr kumimoji="0" lang="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, </a:t>
            </a:r>
            <a:r>
              <a:rPr kumimoji="0" lang="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clinicians</a:t>
            </a:r>
            <a:r>
              <a:rPr kumimoji="0" lang="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, </a:t>
            </a:r>
            <a:r>
              <a:rPr kumimoji="0" lang="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patients</a:t>
            </a:r>
            <a:r>
              <a:rPr kumimoji="0" lang="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, developers, </a:t>
            </a:r>
            <a:r>
              <a:rPr kumimoji="0" lang="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civil</a:t>
            </a:r>
            <a:r>
              <a:rPr kumimoji="0" lang="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-society, </a:t>
            </a:r>
            <a:r>
              <a:rPr kumimoji="0" lang="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policy-makers</a:t>
            </a:r>
            <a:endParaRPr kumimoji="0" lang="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380990" marR="0" lvl="0" indent="-38099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special </a:t>
            </a:r>
            <a:r>
              <a:rPr kumimoji="0" lang="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consideration</a:t>
            </a:r>
            <a:r>
              <a:rPr kumimoji="0" lang="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of </a:t>
            </a:r>
            <a:r>
              <a:rPr kumimoji="0" lang="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clinical</a:t>
            </a:r>
            <a:r>
              <a:rPr kumimoji="0" lang="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evaluation in </a:t>
            </a:r>
            <a:r>
              <a:rPr kumimoji="0" lang="de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LMIC </a:t>
            </a:r>
            <a:r>
              <a:rPr kumimoji="0" lang="de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settings</a:t>
            </a:r>
            <a:r>
              <a:rPr kumimoji="0" lang="de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</a:p>
          <a:p>
            <a:pPr marL="380990" marR="0" lvl="0" indent="-38099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applicable for </a:t>
            </a:r>
            <a:r>
              <a:rPr kumimoji="0" lang="de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FG-AI4H</a:t>
            </a:r>
            <a:endParaRPr kumimoji="0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3" name="Google Shape;93;p18"/>
          <p:cNvSpPr txBox="1"/>
          <p:nvPr/>
        </p:nvSpPr>
        <p:spPr>
          <a:xfrm>
            <a:off x="273434" y="1149414"/>
            <a:ext cx="10287233" cy="1292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69848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ts val="2500"/>
              <a:buFontTx/>
              <a:buNone/>
              <a:tabLst/>
              <a:defRPr/>
            </a:pPr>
            <a:r>
              <a:rPr kumimoji="0" lang="de-DE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Introduction</a:t>
            </a:r>
            <a:r>
              <a:rPr kumimoji="0" lang="de-DE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 Light" panose="020F0302020204030204" pitchFamily="34" charset="0"/>
              </a:rPr>
              <a:t> Working Group Clinical Evaluation</a:t>
            </a:r>
          </a:p>
          <a:p>
            <a:pPr marL="69848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ts val="2500"/>
              <a:buFontTx/>
              <a:buNone/>
              <a:tabLst/>
              <a:defRPr/>
            </a:pPr>
            <a:endParaRPr kumimoji="0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Calibri" panose="020F0502020204030204" pitchFamily="34" charset="0"/>
            </a:endParaRPr>
          </a:p>
        </p:txBody>
      </p:sp>
      <p:pic>
        <p:nvPicPr>
          <p:cNvPr id="94" name="Google Shape;9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74142" y="375521"/>
            <a:ext cx="2385975" cy="488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Grafik 5" descr="Stethoskop">
            <a:extLst>
              <a:ext uri="{FF2B5EF4-FFF2-40B4-BE49-F238E27FC236}">
                <a16:creationId xmlns:a16="http://schemas.microsoft.com/office/drawing/2014/main" id="{05B6AAFB-1BD1-2849-BE66-9D26D34BEBC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301959" y="2175016"/>
            <a:ext cx="1293779" cy="1293779"/>
          </a:xfrm>
          <a:prstGeom prst="rect">
            <a:avLst/>
          </a:prstGeom>
        </p:spPr>
      </p:pic>
      <p:pic>
        <p:nvPicPr>
          <p:cNvPr id="10" name="Grafik 9" descr="Kundenbewertung RNL">
            <a:extLst>
              <a:ext uri="{FF2B5EF4-FFF2-40B4-BE49-F238E27FC236}">
                <a16:creationId xmlns:a16="http://schemas.microsoft.com/office/drawing/2014/main" id="{94C72680-AA3C-C64B-91AC-CD2BFA4069D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016942" y="2041020"/>
            <a:ext cx="914400" cy="9144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7"/>
          <p:cNvSpPr txBox="1"/>
          <p:nvPr/>
        </p:nvSpPr>
        <p:spPr>
          <a:xfrm>
            <a:off x="528499" y="814646"/>
            <a:ext cx="6764400" cy="677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69848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ts val="2500"/>
              <a:buFontTx/>
              <a:buNone/>
              <a:tabLst/>
              <a:defRPr/>
            </a:pPr>
            <a:r>
              <a:rPr kumimoji="0" lang="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Who </a:t>
            </a:r>
            <a:r>
              <a:rPr kumimoji="0" lang="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is</a:t>
            </a:r>
            <a:r>
              <a:rPr kumimoji="0" lang="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 WG </a:t>
            </a:r>
            <a:r>
              <a:rPr kumimoji="0" lang="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clinical</a:t>
            </a:r>
            <a:r>
              <a:rPr kumimoji="0" lang="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 evaluation?</a:t>
            </a:r>
            <a:endParaRPr kumimoji="0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Calibri" panose="020F0502020204030204" pitchFamily="34" charset="0"/>
            </a:endParaRPr>
          </a:p>
        </p:txBody>
      </p:sp>
      <p:pic>
        <p:nvPicPr>
          <p:cNvPr id="87" name="Google Shape;87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38719" y="188870"/>
            <a:ext cx="2385975" cy="488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529BD2CE-8464-FC44-8687-6138752151E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6119" y="1605254"/>
            <a:ext cx="5197467" cy="3931946"/>
          </a:xfrm>
          <a:prstGeom prst="rect">
            <a:avLst/>
          </a:prstGeo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20547697-2788-B749-8679-B98824C4C424}"/>
              </a:ext>
            </a:extLst>
          </p:cNvPr>
          <p:cNvSpPr txBox="1"/>
          <p:nvPr/>
        </p:nvSpPr>
        <p:spPr>
          <a:xfrm>
            <a:off x="0" y="5750966"/>
            <a:ext cx="103079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20687" marR="0" lvl="0" indent="-38099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ts val="1400"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Co-</a:t>
            </a:r>
            <a:r>
              <a:rPr kumimoji="0" lang="de-DE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chairs</a:t>
            </a: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: Naomi Lee, Shubs Upadhyay, Eva Weicken </a:t>
            </a:r>
          </a:p>
          <a:p>
            <a:pPr marL="520687" marR="0" lvl="0" indent="-38099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ts val="1400"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Writing group: Kassandra Karpathakis, Alastair </a:t>
            </a:r>
            <a:r>
              <a:rPr kumimoji="0" lang="de-DE" sz="1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Denniston</a:t>
            </a: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, Xiao Liu, Jane Carolan, Tommy Wilkinson </a:t>
            </a:r>
            <a:endParaRPr kumimoji="0" lang="de-DE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9815261E-EDB0-0649-8C5A-CE4EDA45D022}"/>
              </a:ext>
            </a:extLst>
          </p:cNvPr>
          <p:cNvSpPr txBox="1"/>
          <p:nvPr/>
        </p:nvSpPr>
        <p:spPr>
          <a:xfrm>
            <a:off x="5948167" y="3032332"/>
            <a:ext cx="3048000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65+ members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from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all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around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the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globe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&amp;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stemming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from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various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fields</a:t>
            </a:r>
            <a:endParaRPr kumimoji="0" lang="de-DE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Grafik 5" descr="Gruppieren">
            <a:extLst>
              <a:ext uri="{FF2B5EF4-FFF2-40B4-BE49-F238E27FC236}">
                <a16:creationId xmlns:a16="http://schemas.microsoft.com/office/drawing/2014/main" id="{0C683414-3CE8-B64B-80E2-90C9AFF7453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513573" y="1537391"/>
            <a:ext cx="1558651" cy="1558651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9"/>
          <p:cNvSpPr txBox="1"/>
          <p:nvPr/>
        </p:nvSpPr>
        <p:spPr>
          <a:xfrm>
            <a:off x="184600" y="1661675"/>
            <a:ext cx="8154000" cy="400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0" name="Google Shape;100;p19"/>
          <p:cNvSpPr txBox="1"/>
          <p:nvPr/>
        </p:nvSpPr>
        <p:spPr>
          <a:xfrm>
            <a:off x="507700" y="1127371"/>
            <a:ext cx="6764400" cy="1292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Timeline - </a:t>
            </a:r>
            <a:r>
              <a:rPr kumimoji="0" lang="de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Where</a:t>
            </a:r>
            <a:r>
              <a:rPr kumimoji="0" lang="de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 are </a:t>
            </a:r>
            <a:r>
              <a:rPr kumimoji="0" lang="de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we</a:t>
            </a:r>
            <a:r>
              <a:rPr kumimoji="0" lang="de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 to </a:t>
            </a:r>
            <a:r>
              <a:rPr kumimoji="0" lang="de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date</a:t>
            </a:r>
            <a:r>
              <a:rPr kumimoji="0" lang="de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? </a:t>
            </a:r>
            <a:endParaRPr kumimoji="0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endParaRPr kumimoji="0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pic>
        <p:nvPicPr>
          <p:cNvPr id="101" name="Google Shape;101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24725" y="305085"/>
            <a:ext cx="2385975" cy="488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FE215D6E-6E13-D340-83D1-9E1AD952EE5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6266" y="2842088"/>
            <a:ext cx="8771467" cy="2815533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9"/>
          <p:cNvSpPr txBox="1"/>
          <p:nvPr/>
        </p:nvSpPr>
        <p:spPr>
          <a:xfrm>
            <a:off x="184600" y="1661675"/>
            <a:ext cx="8154000" cy="400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0" name="Google Shape;100;p19"/>
          <p:cNvSpPr txBox="1"/>
          <p:nvPr/>
        </p:nvSpPr>
        <p:spPr>
          <a:xfrm>
            <a:off x="507700" y="1127371"/>
            <a:ext cx="67644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Where</a:t>
            </a:r>
            <a:r>
              <a:rPr kumimoji="0" lang="de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 are </a:t>
            </a:r>
            <a:r>
              <a:rPr kumimoji="0" lang="de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we</a:t>
            </a:r>
            <a:r>
              <a:rPr kumimoji="0" lang="de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 to </a:t>
            </a:r>
            <a:r>
              <a:rPr kumimoji="0" lang="de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date</a:t>
            </a:r>
            <a:r>
              <a:rPr kumimoji="0" lang="de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Calibri" panose="020F0502020204030204" pitchFamily="34" charset="0"/>
              </a:rPr>
              <a:t>? </a:t>
            </a:r>
            <a:endParaRPr kumimoji="0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pic>
        <p:nvPicPr>
          <p:cNvPr id="101" name="Google Shape;101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24725" y="305085"/>
            <a:ext cx="2385975" cy="4889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6DFE3382-0706-944A-8AB8-575FD5C26613}"/>
              </a:ext>
            </a:extLst>
          </p:cNvPr>
          <p:cNvSpPr txBox="1"/>
          <p:nvPr/>
        </p:nvSpPr>
        <p:spPr>
          <a:xfrm>
            <a:off x="507699" y="2238676"/>
            <a:ext cx="888809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are in the process of </a:t>
            </a:r>
            <a:r>
              <a:rPr kumimoji="0" lang="de-DE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creating</a:t>
            </a:r>
            <a:r>
              <a:rPr kumimoji="0" lang="de-DE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the outline 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want to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give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 </a:t>
            </a:r>
            <a:r>
              <a:rPr kumimoji="0" lang="de-DE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transparent update and </a:t>
            </a:r>
            <a:r>
              <a:rPr kumimoji="0" lang="de-DE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overview</a:t>
            </a:r>
            <a:endParaRPr kumimoji="0" lang="de-DE" sz="32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appreciate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it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very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3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much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if you </a:t>
            </a:r>
            <a:r>
              <a:rPr kumimoji="0" lang="de-DE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read</a:t>
            </a:r>
            <a:r>
              <a:rPr kumimoji="0" lang="de-DE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the </a:t>
            </a:r>
            <a:r>
              <a:rPr kumimoji="0" lang="de-DE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doc</a:t>
            </a:r>
            <a:r>
              <a:rPr kumimoji="0" lang="de-DE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. </a:t>
            </a:r>
            <a:r>
              <a:rPr kumimoji="0" lang="de-DE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and </a:t>
            </a:r>
            <a:r>
              <a:rPr kumimoji="0" lang="de-DE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provide</a:t>
            </a:r>
            <a:r>
              <a:rPr kumimoji="0" lang="de-DE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32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feedback</a:t>
            </a:r>
            <a:r>
              <a:rPr kumimoji="0" lang="de-DE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endParaRPr kumimoji="0" lang="de-DE" sz="3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01331E55-D774-3743-BAE3-50BF9B426315}"/>
              </a:ext>
            </a:extLst>
          </p:cNvPr>
          <p:cNvSpPr/>
          <p:nvPr/>
        </p:nvSpPr>
        <p:spPr>
          <a:xfrm>
            <a:off x="3987344" y="5837802"/>
            <a:ext cx="435125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Posted</a:t>
            </a:r>
            <a:r>
              <a:rPr kumimoji="0" lang="de-DE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on the </a:t>
            </a:r>
            <a:r>
              <a:rPr kumimoji="0" 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collaboration</a:t>
            </a:r>
            <a:r>
              <a:rPr kumimoji="0" lang="de-DE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000" b="0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site</a:t>
            </a:r>
            <a:r>
              <a:rPr kumimoji="0" lang="de-DE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kumimoji="0" lang="de-DE" sz="20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4"/>
              </a:rPr>
              <a:t>DEL 7.4</a:t>
            </a:r>
            <a:endParaRPr kumimoji="0" lang="de-DE" sz="20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411786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9"/>
          <p:cNvSpPr txBox="1"/>
          <p:nvPr/>
        </p:nvSpPr>
        <p:spPr>
          <a:xfrm>
            <a:off x="184600" y="1661675"/>
            <a:ext cx="8154000" cy="400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0" name="Google Shape;100;p19"/>
          <p:cNvSpPr txBox="1"/>
          <p:nvPr/>
        </p:nvSpPr>
        <p:spPr>
          <a:xfrm>
            <a:off x="507700" y="1015359"/>
            <a:ext cx="7994615" cy="18466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Revisions</a:t>
            </a:r>
            <a:r>
              <a:rPr kumimoji="0" lang="de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on the outline </a:t>
            </a:r>
            <a:r>
              <a:rPr kumimoji="0" lang="de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between</a:t>
            </a:r>
            <a:r>
              <a:rPr kumimoji="0" lang="de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r>
              <a:rPr kumimoji="0" lang="de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meeting</a:t>
            </a:r>
            <a:r>
              <a:rPr kumimoji="0" lang="de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L &amp; M</a:t>
            </a:r>
            <a:endParaRPr kumimoji="0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Calibri" panose="020F050202020403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 </a:t>
            </a:r>
            <a:endParaRPr kumimoji="0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pic>
        <p:nvPicPr>
          <p:cNvPr id="101" name="Google Shape;101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24725" y="305085"/>
            <a:ext cx="2385975" cy="4889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09AB01A1-BCB3-A347-9825-06CBA6649151}"/>
              </a:ext>
            </a:extLst>
          </p:cNvPr>
          <p:cNvSpPr txBox="1"/>
          <p:nvPr/>
        </p:nvSpPr>
        <p:spPr>
          <a:xfrm>
            <a:off x="118266" y="2708070"/>
            <a:ext cx="9166818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</a:t>
            </a:r>
            <a: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redrafted</a:t>
            </a:r>
            <a: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the </a:t>
            </a:r>
            <a:r>
              <a:rPr kumimoji="0" lang="de-DE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first</a:t>
            </a:r>
            <a: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section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now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titled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“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model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design and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suitability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</a:t>
            </a: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added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ethics</a:t>
            </a:r>
            <a: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piece</a:t>
            </a:r>
            <a: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relevant to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this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work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by Rohit Malpani (WG-Ethics)</a:t>
            </a: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added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 </a:t>
            </a:r>
            <a:r>
              <a:rPr kumimoji="0" lang="de-DE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figure</a:t>
            </a:r>
            <a: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and </a:t>
            </a:r>
            <a:r>
              <a:rPr kumimoji="0" lang="de-DE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table</a:t>
            </a:r>
            <a:endParaRPr kumimoji="0" lang="de-DE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</a:t>
            </a:r>
            <a: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improved</a:t>
            </a:r>
            <a: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consistency</a:t>
            </a:r>
            <a: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of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message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&amp; </a:t>
            </a:r>
            <a:r>
              <a:rPr kumimoji="0" lang="de-DE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language</a:t>
            </a:r>
            <a:r>
              <a:rPr kumimoji="0" lang="de-DE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</a:t>
            </a:r>
            <a:r>
              <a:rPr kumimoji="0" lang="de-DE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reduced</a:t>
            </a:r>
            <a:r>
              <a:rPr kumimoji="0" lang="de-DE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duplication</a:t>
            </a:r>
            <a:endParaRPr kumimoji="0" lang="de-DE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 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98124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9"/>
          <p:cNvSpPr txBox="1"/>
          <p:nvPr/>
        </p:nvSpPr>
        <p:spPr>
          <a:xfrm>
            <a:off x="184600" y="1661675"/>
            <a:ext cx="8154000" cy="400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0" name="Google Shape;100;p19"/>
          <p:cNvSpPr txBox="1"/>
          <p:nvPr/>
        </p:nvSpPr>
        <p:spPr>
          <a:xfrm>
            <a:off x="507700" y="1127371"/>
            <a:ext cx="67644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" sz="2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Work in </a:t>
            </a:r>
            <a:r>
              <a:rPr kumimoji="0" lang="de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progress</a:t>
            </a:r>
            <a:endParaRPr kumimoji="0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+mn-cs"/>
            </a:endParaRPr>
          </a:p>
        </p:txBody>
      </p:sp>
      <p:pic>
        <p:nvPicPr>
          <p:cNvPr id="101" name="Google Shape;101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624725" y="305085"/>
            <a:ext cx="2385975" cy="4889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09AB01A1-BCB3-A347-9825-06CBA6649151}"/>
              </a:ext>
            </a:extLst>
          </p:cNvPr>
          <p:cNvSpPr txBox="1"/>
          <p:nvPr/>
        </p:nvSpPr>
        <p:spPr>
          <a:xfrm>
            <a:off x="507700" y="2061754"/>
            <a:ext cx="8307421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Review round 2 in </a:t>
            </a:r>
            <a:r>
              <a:rPr kumimoji="0" lang="de-DE" sz="2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progress</a:t>
            </a:r>
            <a:endParaRPr kumimoji="0" lang="de-D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Particular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de-DE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discussions</a:t>
            </a:r>
            <a:r>
              <a: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within the group on: </a:t>
            </a:r>
          </a:p>
          <a:p>
            <a:pPr marL="800100" marR="0" lvl="1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itchFamily="2" charset="2"/>
              <a:buChar char="-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security of AI technologies </a:t>
            </a:r>
          </a:p>
          <a:p>
            <a:pPr marL="800100" marR="0" lvl="1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itchFamily="2" charset="2"/>
              <a:buChar char="-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terminology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1257300" marR="0" lvl="2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‘algorithmic validation’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 refer to evaluation of the AI model in silico </a:t>
            </a:r>
          </a:p>
          <a:p>
            <a:pPr marL="1257300" marR="0" lvl="2" indent="-3429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‘clinical validation’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to refer to evaluation of AI technology in context through clinical or interventional studies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Plus: this is part of contribution for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common unified terms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doc</a:t>
            </a:r>
            <a:endParaRPr kumimoji="0" lang="de-DE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06001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863A2280E3F84C93CB7D95B3AE289B" ma:contentTypeVersion="2" ma:contentTypeDescription="Create a new document." ma:contentTypeScope="" ma:versionID="7e530ecd20c263b95f6042ee110165eb">
  <xsd:schema xmlns:xsd="http://www.w3.org/2001/XMLSchema" xmlns:xs="http://www.w3.org/2001/XMLSchema" xmlns:p="http://schemas.microsoft.com/office/2006/metadata/properties" xmlns:ns1="http://schemas.microsoft.com/sharepoint/v3" xmlns:ns2="1aaea1ea-72e4-4374-b05e-72e2f16fb7ae" targetNamespace="http://schemas.microsoft.com/office/2006/metadata/properties" ma:root="true" ma:fieldsID="55e75d33b50fbf3f19c1feb9a309975b" ns1:_="" ns2:_="">
    <xsd:import namespace="http://schemas.microsoft.com/sharepoint/v3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CDD0269-1D65-40B7-97FF-BC1B90AAD80C}"/>
</file>

<file path=customXml/itemProps2.xml><?xml version="1.0" encoding="utf-8"?>
<ds:datastoreItem xmlns:ds="http://schemas.openxmlformats.org/officeDocument/2006/customXml" ds:itemID="{8D757891-533E-4B08-9CC2-432445C0232A}"/>
</file>

<file path=customXml/itemProps3.xml><?xml version="1.0" encoding="utf-8"?>
<ds:datastoreItem xmlns:ds="http://schemas.openxmlformats.org/officeDocument/2006/customXml" ds:itemID="{263EDF69-883F-4630-8D5D-47FF3AA110B2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1780</TotalTime>
  <Words>1094</Words>
  <Application>Microsoft Office PowerPoint</Application>
  <PresentationFormat>On-screen Show (4:3)</PresentationFormat>
  <Paragraphs>135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9" baseType="lpstr">
      <vt:lpstr>等线</vt:lpstr>
      <vt:lpstr>Arial</vt:lpstr>
      <vt:lpstr>Calibri</vt:lpstr>
      <vt:lpstr>Calibri Light</vt:lpstr>
      <vt:lpstr>Courier New</vt:lpstr>
      <vt:lpstr>Symbol</vt:lpstr>
      <vt:lpstr>Office 主题​​</vt:lpstr>
      <vt:lpstr>Office</vt:lpstr>
      <vt:lpstr>PowerPoint Presentation</vt:lpstr>
      <vt:lpstr>Working Group on Clinical Evaluation Deliverable 7.4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Updated DEL7.4: Clinical evaluation of AI for health - Att.1: Presentation</dc:title>
  <dc:creator>Campos, Simao</dc:creator>
  <cp:lastModifiedBy>Dabiri, Ayda</cp:lastModifiedBy>
  <cp:revision>72</cp:revision>
  <cp:lastPrinted>2019-04-04T08:49:31Z</cp:lastPrinted>
  <dcterms:created xsi:type="dcterms:W3CDTF">2019-03-31T15:53:06Z</dcterms:created>
  <dcterms:modified xsi:type="dcterms:W3CDTF">2021-09-29T09:08:15Z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0x0101002D863A2280E3F84C93CB7D95B3AE289B</vt:lpwstr>
  </property>
</Properties>
</file>