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90" r:id="rId5"/>
    <p:sldId id="301" r:id="rId6"/>
    <p:sldId id="302" r:id="rId7"/>
    <p:sldId id="288" r:id="rId8"/>
    <p:sldId id="298" r:id="rId9"/>
    <p:sldId id="299" r:id="rId10"/>
    <p:sldId id="300" r:id="rId11"/>
    <p:sldId id="297" r:id="rId12"/>
    <p:sldId id="267" r:id="rId13"/>
    <p:sldId id="282" r:id="rId14"/>
    <p:sldId id="289" r:id="rId15"/>
    <p:sldId id="291" r:id="rId16"/>
    <p:sldId id="294" r:id="rId17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CCFFFF"/>
    <a:srgbClr val="000000"/>
    <a:srgbClr val="FF66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115" autoAdjust="0"/>
  </p:normalViewPr>
  <p:slideViewPr>
    <p:cSldViewPr snapToGrid="0">
      <p:cViewPr varScale="1">
        <p:scale>
          <a:sx n="91" d="100"/>
          <a:sy n="91" d="100"/>
        </p:scale>
        <p:origin x="9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62C6CFDA-DA37-43FE-BD99-6C0A14F0B21F}"/>
    <pc:docChg chg="modSld">
      <pc:chgData name="Campos, Simao" userId="a1bf0726-548b-4db8-a746-2e19b5e24da4" providerId="ADAL" clId="{62C6CFDA-DA37-43FE-BD99-6C0A14F0B21F}" dt="2020-07-31T13:07:33.154" v="2" actId="20577"/>
      <pc:docMkLst>
        <pc:docMk/>
      </pc:docMkLst>
      <pc:sldChg chg="modSp mod">
        <pc:chgData name="Campos, Simao" userId="a1bf0726-548b-4db8-a746-2e19b5e24da4" providerId="ADAL" clId="{62C6CFDA-DA37-43FE-BD99-6C0A14F0B21F}" dt="2020-07-31T13:07:33.154" v="2" actId="20577"/>
        <pc:sldMkLst>
          <pc:docMk/>
          <pc:sldMk cId="2383934936" sldId="256"/>
        </pc:sldMkLst>
        <pc:spChg chg="mod">
          <ac:chgData name="Campos, Simao" userId="a1bf0726-548b-4db8-a746-2e19b5e24da4" providerId="ADAL" clId="{62C6CFDA-DA37-43FE-BD99-6C0A14F0B21F}" dt="2020-07-31T13:07:33.154" v="2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62C6CFDA-DA37-43FE-BD99-6C0A14F0B21F}" dt="2020-07-31T13:07:29.042" v="0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pPr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bn.tvm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447221" y="935321"/>
            <a:ext cx="20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FGAI4H-M-037-A01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046905" y="1304653"/>
            <a:ext cx="3401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28-30 September 2021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610119"/>
              </p:ext>
            </p:extLst>
          </p:nvPr>
        </p:nvGraphicFramePr>
        <p:xfrm>
          <a:off x="714704" y="3247161"/>
          <a:ext cx="7924800" cy="208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1976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477454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375370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WG-DAISAM  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rgbClr val="3366FF"/>
                          </a:solidFill>
                          <a:latin typeface="+mn-lt"/>
                          <a:ea typeface="+mn-ea"/>
                          <a:cs typeface="+mn-cs"/>
                        </a:rPr>
                        <a:t>Updated DEL03: AI4H requirement specifications – Att.1: Presentation</a:t>
                      </a:r>
                      <a:endParaRPr lang="en-GB" sz="1800" b="1" dirty="0">
                        <a:solidFill>
                          <a:srgbClr val="3366FF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 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Pradeep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Balachandran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pbn.tvm@gmail.com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presentation contains the overview and the latest updates on the deliverable FG-AI4H DEL03-AI4H requirement specification.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0273" y="234499"/>
            <a:ext cx="7886700" cy="575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Requirements Traceability Matrix-Tool Template </a:t>
            </a:r>
            <a:endParaRPr lang="en-US" sz="2200" b="1" dirty="0">
              <a:solidFill>
                <a:srgbClr val="0000FF"/>
              </a:solidFill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1105583"/>
            <a:ext cx="8765177" cy="549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5"/>
            <a:ext cx="8929688" cy="62504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SRS(DEL 03)revision (as on FG -L- May-21-meeting)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585774"/>
            <a:ext cx="8621486" cy="559580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8128" y="811941"/>
            <a:ext cx="8621486" cy="59198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GB" sz="2000" b="1" dirty="0">
                <a:solidFill>
                  <a:srgbClr val="C00000"/>
                </a:solidFill>
              </a:rPr>
              <a:t>Extended Utility # 1</a:t>
            </a:r>
            <a:r>
              <a:rPr lang="en-GB" sz="2000" dirty="0">
                <a:solidFill>
                  <a:srgbClr val="C00000"/>
                </a:solidFill>
              </a:rPr>
              <a:t>: </a:t>
            </a:r>
            <a:r>
              <a:rPr lang="en-GB" sz="2000" b="1" dirty="0">
                <a:solidFill>
                  <a:srgbClr val="0000FF"/>
                </a:solidFill>
              </a:rPr>
              <a:t>Requirements traceability matrix</a:t>
            </a:r>
            <a:r>
              <a:rPr lang="en-GB" sz="2000" b="1" dirty="0">
                <a:solidFill>
                  <a:srgbClr val="C00000"/>
                </a:solidFill>
              </a:rPr>
              <a:t>  to enable ‘</a:t>
            </a:r>
            <a:r>
              <a:rPr lang="en-GB" sz="2000" b="1" dirty="0">
                <a:solidFill>
                  <a:srgbClr val="0000FF"/>
                </a:solidFill>
              </a:rPr>
              <a:t>custom mode’ reporting service </a:t>
            </a:r>
            <a:r>
              <a:rPr lang="en-GB" sz="2000" b="1" dirty="0">
                <a:solidFill>
                  <a:srgbClr val="C00000"/>
                </a:solidFill>
              </a:rPr>
              <a:t>under the AI4H assessment platform (Open Code Project)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C00000"/>
                </a:solidFill>
              </a:rPr>
              <a:t>The </a:t>
            </a:r>
            <a:r>
              <a:rPr lang="en-GB" sz="2000" b="1" dirty="0">
                <a:solidFill>
                  <a:srgbClr val="0000FF"/>
                </a:solidFill>
              </a:rPr>
              <a:t>reporting parameters  can be configured </a:t>
            </a:r>
            <a:r>
              <a:rPr lang="en-GB" sz="2000" dirty="0">
                <a:solidFill>
                  <a:srgbClr val="C00000"/>
                </a:solidFill>
              </a:rPr>
              <a:t>on the basis of model evaluation metrics defined in the </a:t>
            </a:r>
            <a:r>
              <a:rPr lang="en-GB" sz="2000" b="1" dirty="0">
                <a:solidFill>
                  <a:srgbClr val="0000FF"/>
                </a:solidFill>
              </a:rPr>
              <a:t>requirements traceability matrix,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dirty="0"/>
              <a:t>which include the following:</a:t>
            </a:r>
          </a:p>
          <a:p>
            <a:pPr lvl="0"/>
            <a:endParaRPr lang="en-GB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Evaluation process flow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performance evaluation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risks and severity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bias &amp; fairness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</a:t>
            </a:r>
            <a:r>
              <a:rPr lang="en-GB" sz="2000" dirty="0" err="1"/>
              <a:t>explainability</a:t>
            </a:r>
            <a:r>
              <a:rPr lang="en-GB" sz="2000" dirty="0"/>
              <a:t>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</a:t>
            </a:r>
            <a:r>
              <a:rPr lang="en-GB" sz="2000" dirty="0" err="1"/>
              <a:t>generalizability</a:t>
            </a:r>
            <a:r>
              <a:rPr lang="en-GB" sz="2000" dirty="0"/>
              <a:t>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interpretability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robustness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uncertainty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Assessment platform -infrastructure resourcing metrics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Device security &amp; privacy metrics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GB" sz="2000" dirty="0"/>
              <a:t>Patient safety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5"/>
            <a:ext cx="8929688" cy="82972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DEL 03 revision </a:t>
            </a:r>
            <a:r>
              <a:rPr lang="en-US" sz="3600" b="1" dirty="0">
                <a:solidFill>
                  <a:srgbClr val="0000FF"/>
                </a:solidFill>
              </a:rPr>
              <a:t>(as on FG -M- Sep-21-meeting)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585774"/>
            <a:ext cx="8621486" cy="559580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8128" y="652446"/>
            <a:ext cx="8621486" cy="59198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Extended Utility # 2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b="1" dirty="0">
                <a:solidFill>
                  <a:srgbClr val="0000FF"/>
                </a:solidFill>
              </a:rPr>
              <a:t>Requirements traceability matrix  </a:t>
            </a:r>
            <a:r>
              <a:rPr lang="en-GB" b="1" dirty="0">
                <a:solidFill>
                  <a:srgbClr val="C00000"/>
                </a:solidFill>
              </a:rPr>
              <a:t>to provide </a:t>
            </a:r>
            <a:r>
              <a:rPr lang="en-GB" b="1" dirty="0">
                <a:solidFill>
                  <a:srgbClr val="0000FF"/>
                </a:solidFill>
              </a:rPr>
              <a:t>reference inputs for ‘Test Plan Creation’  </a:t>
            </a:r>
            <a:r>
              <a:rPr lang="en-GB" b="1" dirty="0">
                <a:solidFill>
                  <a:srgbClr val="C00000"/>
                </a:solidFill>
              </a:rPr>
              <a:t>to aid ‘ </a:t>
            </a:r>
            <a:r>
              <a:rPr lang="en-GB" b="1" dirty="0">
                <a:solidFill>
                  <a:srgbClr val="0000FF"/>
                </a:solidFill>
              </a:rPr>
              <a:t>ML4H Requirements Audits (e.g. Trial Audits 2.0 project) </a:t>
            </a:r>
            <a:r>
              <a:rPr lang="en-GB" b="1" dirty="0">
                <a:solidFill>
                  <a:srgbClr val="C00000"/>
                </a:solidFill>
              </a:rPr>
              <a:t>’ under the AI4H assessment platform </a:t>
            </a:r>
          </a:p>
          <a:p>
            <a:endParaRPr lang="en-GB" b="1" dirty="0">
              <a:solidFill>
                <a:srgbClr val="C00000"/>
              </a:solidFill>
            </a:endParaRPr>
          </a:p>
          <a:p>
            <a:r>
              <a:rPr lang="en-US" b="1" dirty="0"/>
              <a:t>From an ML4H audit perspective</a:t>
            </a:r>
          </a:p>
          <a:p>
            <a:r>
              <a:rPr lang="en-US" b="1" dirty="0"/>
              <a:t>Aim: </a:t>
            </a:r>
          </a:p>
          <a:p>
            <a:pPr marL="457200" indent="-457200">
              <a:buAutoNum type="arabicPeriod"/>
            </a:pPr>
            <a:r>
              <a:rPr lang="en-US" dirty="0"/>
              <a:t>How can we use this </a:t>
            </a:r>
            <a:r>
              <a:rPr lang="en-US" dirty="0">
                <a:solidFill>
                  <a:srgbClr val="0000FF"/>
                </a:solidFill>
              </a:rPr>
              <a:t>requirements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traceability matrix  </a:t>
            </a:r>
            <a:r>
              <a:rPr lang="en-US" dirty="0"/>
              <a:t>to estimate </a:t>
            </a:r>
            <a:r>
              <a:rPr lang="en-US" dirty="0">
                <a:solidFill>
                  <a:srgbClr val="0000FF"/>
                </a:solidFill>
              </a:rPr>
              <a:t>the quality metric- ‘cost of SRS non-conformance’ </a:t>
            </a:r>
            <a:r>
              <a:rPr lang="en-US" dirty="0"/>
              <a:t>during </a:t>
            </a:r>
            <a:r>
              <a:rPr lang="en-US" dirty="0">
                <a:solidFill>
                  <a:srgbClr val="0000FF"/>
                </a:solidFill>
              </a:rPr>
              <a:t>MI4H Requirements Audit  </a:t>
            </a:r>
            <a:r>
              <a:rPr lang="en-US" dirty="0"/>
              <a:t>and help towards minimizing that cost? ( during  </a:t>
            </a:r>
            <a:r>
              <a:rPr lang="en-US" dirty="0">
                <a:solidFill>
                  <a:srgbClr val="0000FF"/>
                </a:solidFill>
              </a:rPr>
              <a:t>‘system verification &amp; validation’ or ‘acceptance testing’</a:t>
            </a:r>
            <a:r>
              <a:rPr lang="en-US" dirty="0"/>
              <a:t> )</a:t>
            </a:r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2.     How can we use this </a:t>
            </a:r>
            <a:r>
              <a:rPr lang="en-GB" dirty="0">
                <a:solidFill>
                  <a:srgbClr val="0000FF"/>
                </a:solidFill>
              </a:rPr>
              <a:t>requirements traceability matrix  </a:t>
            </a:r>
            <a:r>
              <a:rPr lang="en-GB" dirty="0"/>
              <a:t>to create ‘</a:t>
            </a:r>
            <a:r>
              <a:rPr lang="en-GB" dirty="0">
                <a:solidFill>
                  <a:srgbClr val="0000FF"/>
                </a:solidFill>
              </a:rPr>
              <a:t>Test Plans/ Test Cases</a:t>
            </a:r>
            <a:r>
              <a:rPr lang="en-GB" dirty="0"/>
              <a:t>’ to support the following </a:t>
            </a:r>
            <a:r>
              <a:rPr lang="en-GB" dirty="0">
                <a:solidFill>
                  <a:srgbClr val="0000FF"/>
                </a:solidFill>
              </a:rPr>
              <a:t>types of tests </a:t>
            </a:r>
            <a:r>
              <a:rPr lang="en-US" dirty="0"/>
              <a:t>during </a:t>
            </a:r>
            <a:r>
              <a:rPr lang="en-US" dirty="0">
                <a:solidFill>
                  <a:srgbClr val="0000FF"/>
                </a:solidFill>
              </a:rPr>
              <a:t>MI4H Requirements Audit ?</a:t>
            </a:r>
            <a:r>
              <a:rPr lang="en-GB" dirty="0"/>
              <a:t>(e.g. Performance testing, UI testing, etc.)</a:t>
            </a: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 startAt="3"/>
            </a:pPr>
            <a:r>
              <a:rPr lang="en-US" dirty="0"/>
              <a:t>How can we </a:t>
            </a:r>
            <a:r>
              <a:rPr lang="en-US" dirty="0">
                <a:solidFill>
                  <a:srgbClr val="0000FF"/>
                </a:solidFill>
              </a:rPr>
              <a:t>relate every instance of SRS-non-conformance (defects or errors) </a:t>
            </a:r>
            <a:r>
              <a:rPr lang="en-US" dirty="0"/>
              <a:t>to  the </a:t>
            </a:r>
            <a:r>
              <a:rPr lang="en-US" dirty="0">
                <a:solidFill>
                  <a:srgbClr val="0000FF"/>
                </a:solidFill>
              </a:rPr>
              <a:t>overall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non-conformance cost- as part of MI4H Acceptance Testing?</a:t>
            </a:r>
          </a:p>
          <a:p>
            <a:pPr marL="457200" indent="-457200">
              <a:buAutoNum type="arabicPeriod" startAt="3"/>
            </a:pPr>
            <a:endParaRPr lang="en-US" dirty="0">
              <a:solidFill>
                <a:srgbClr val="0000FF"/>
              </a:solidFill>
            </a:endParaRPr>
          </a:p>
          <a:p>
            <a:pPr marL="457200" indent="-457200">
              <a:buAutoNum type="arabicPeriod" startAt="3"/>
            </a:pPr>
            <a:r>
              <a:rPr lang="en-US" dirty="0"/>
              <a:t>How can </a:t>
            </a:r>
            <a:r>
              <a:rPr lang="en-GB" dirty="0">
                <a:solidFill>
                  <a:srgbClr val="0000FF"/>
                </a:solidFill>
              </a:rPr>
              <a:t>requirements traceability matrix  attributes  </a:t>
            </a:r>
            <a:r>
              <a:rPr lang="en-GB" dirty="0"/>
              <a:t>be used as potential </a:t>
            </a:r>
            <a:r>
              <a:rPr lang="en-GB" dirty="0">
                <a:solidFill>
                  <a:srgbClr val="0000FF"/>
                </a:solidFill>
              </a:rPr>
              <a:t>METADATA candidates</a:t>
            </a:r>
            <a:r>
              <a:rPr lang="en-GB" dirty="0"/>
              <a:t> </a:t>
            </a:r>
            <a:r>
              <a:rPr lang="en-US" dirty="0"/>
              <a:t>under the </a:t>
            </a:r>
            <a:r>
              <a:rPr lang="en-US" dirty="0">
                <a:solidFill>
                  <a:srgbClr val="0000FF"/>
                </a:solidFill>
              </a:rPr>
              <a:t>Data Storage and Catalog Package of the AI4H assessment Platform ?</a:t>
            </a:r>
            <a:r>
              <a:rPr lang="en-US" dirty="0"/>
              <a:t>(with reference to </a:t>
            </a:r>
            <a:r>
              <a:rPr lang="en-US" dirty="0">
                <a:solidFill>
                  <a:srgbClr val="0000FF"/>
                </a:solidFill>
              </a:rPr>
              <a:t>Ferath’s work on building Metadata repository</a:t>
            </a:r>
            <a:r>
              <a:rPr lang="en-US" dirty="0"/>
              <a:t>)</a:t>
            </a:r>
          </a:p>
          <a:p>
            <a:pPr marL="457200" indent="-457200">
              <a:buAutoNum type="arabicPeriod" startAt="3"/>
            </a:pPr>
            <a:endParaRPr lang="en-GB" dirty="0">
              <a:solidFill>
                <a:srgbClr val="0000FF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3256" y="256975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65590"/>
            <a:ext cx="8910084" cy="673375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System Requirements Specification(SRS): Conceptual Understanding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7315" y="1020702"/>
            <a:ext cx="7963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User</a:t>
            </a:r>
            <a:r>
              <a:rPr lang="en-US" sz="2400" dirty="0"/>
              <a:t> Statement to </a:t>
            </a:r>
            <a:r>
              <a:rPr lang="en-US" sz="2400" b="1" dirty="0">
                <a:solidFill>
                  <a:srgbClr val="0000FF"/>
                </a:solidFill>
              </a:rPr>
              <a:t>Product</a:t>
            </a:r>
            <a:r>
              <a:rPr lang="en-US" sz="2400" dirty="0"/>
              <a:t> Requirements Specification: </a:t>
            </a:r>
            <a:r>
              <a:rPr lang="en-US" sz="2400" dirty="0">
                <a:solidFill>
                  <a:srgbClr val="0000FF"/>
                </a:solidFill>
              </a:rPr>
              <a:t>How</a:t>
            </a:r>
            <a:r>
              <a:rPr lang="en-US" sz="2400" dirty="0"/>
              <a:t>?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7574" y="1509810"/>
            <a:ext cx="7432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The process begins with a </a:t>
            </a:r>
            <a:r>
              <a:rPr lang="en-US" dirty="0">
                <a:solidFill>
                  <a:srgbClr val="C00000"/>
                </a:solidFill>
              </a:rPr>
              <a:t>USER REQUIREMENT </a:t>
            </a:r>
            <a:r>
              <a:rPr lang="en-US" dirty="0">
                <a:solidFill>
                  <a:srgbClr val="0000FF"/>
                </a:solidFill>
              </a:rPr>
              <a:t>which, at the first level, can be translated as a simple </a:t>
            </a:r>
            <a:r>
              <a:rPr lang="en-US" dirty="0">
                <a:solidFill>
                  <a:srgbClr val="C00000"/>
                </a:solidFill>
              </a:rPr>
              <a:t>USER STATEMENT , for example: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31368" y="2222193"/>
            <a:ext cx="7368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CC00"/>
                </a:solidFill>
              </a:rPr>
              <a:t>Neuro</a:t>
            </a:r>
            <a:r>
              <a:rPr lang="en-US" sz="2400" dirty="0">
                <a:solidFill>
                  <a:srgbClr val="00CC00"/>
                </a:solidFill>
              </a:rPr>
              <a:t>-physician</a:t>
            </a:r>
            <a:r>
              <a:rPr lang="en-US" dirty="0"/>
              <a:t>                                   </a:t>
            </a:r>
            <a:r>
              <a:rPr lang="en-US" sz="2400" dirty="0">
                <a:solidFill>
                  <a:srgbClr val="FF66FF"/>
                </a:solidFill>
              </a:rPr>
              <a:t>AI startup company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23805" y="2180205"/>
            <a:ext cx="1390650" cy="711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169593" y="3136559"/>
            <a:ext cx="7517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We require a device that can predict the occurrence of seizures in the case of epileptic patients based on EEG monitoring</a:t>
            </a:r>
          </a:p>
          <a:p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084536" y="3147213"/>
            <a:ext cx="7527851" cy="776206"/>
          </a:xfrm>
          <a:prstGeom prst="roundRect">
            <a:avLst/>
          </a:prstGeom>
          <a:solidFill>
            <a:srgbClr val="00FFFF">
              <a:alpha val="2823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4018" y="4192874"/>
            <a:ext cx="7963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Planning Phase-Requirements Elicitation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0000FF"/>
                </a:solidFill>
              </a:rPr>
              <a:t>How</a:t>
            </a:r>
            <a:r>
              <a:rPr lang="en-US" sz="2400" dirty="0"/>
              <a:t>?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0484" y="1010093"/>
            <a:ext cx="8102009" cy="30728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52630" y="4550720"/>
            <a:ext cx="74853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/>
              <a:t>For the solution developer: A </a:t>
            </a:r>
            <a:r>
              <a:rPr lang="en-US" b="1" dirty="0">
                <a:solidFill>
                  <a:srgbClr val="0000FF"/>
                </a:solidFill>
              </a:rPr>
              <a:t>PRODUCT</a:t>
            </a:r>
            <a:r>
              <a:rPr lang="en-US" dirty="0"/>
              <a:t> vision and a </a:t>
            </a:r>
            <a:r>
              <a:rPr lang="en-US" b="1" dirty="0">
                <a:solidFill>
                  <a:srgbClr val="0000FF"/>
                </a:solidFill>
              </a:rPr>
              <a:t>PROCESS</a:t>
            </a:r>
            <a:r>
              <a:rPr lang="en-US" dirty="0"/>
              <a:t> to achieve it</a:t>
            </a:r>
          </a:p>
          <a:p>
            <a:endParaRPr lang="en-US" dirty="0"/>
          </a:p>
          <a:p>
            <a:r>
              <a:rPr lang="en-US" dirty="0"/>
              <a:t>- Requirements analysis methodology follows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 a </a:t>
            </a:r>
            <a:r>
              <a:rPr lang="en-US" dirty="0">
                <a:solidFill>
                  <a:srgbClr val="0000FF"/>
                </a:solidFill>
              </a:rPr>
              <a:t>collaborative</a:t>
            </a:r>
            <a:r>
              <a:rPr lang="en-US" dirty="0"/>
              <a:t> team-oriented </a:t>
            </a:r>
            <a:r>
              <a:rPr lang="en-US" dirty="0">
                <a:solidFill>
                  <a:srgbClr val="0000FF"/>
                </a:solidFill>
              </a:rPr>
              <a:t>approach  </a:t>
            </a:r>
            <a:r>
              <a:rPr lang="en-US" dirty="0"/>
              <a:t>(e.g. Working Groups and Topic Groups  within FG-AI4H )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>
                <a:solidFill>
                  <a:srgbClr val="0000FF"/>
                </a:solidFill>
              </a:rPr>
              <a:t>AI Product Development Lifecycle </a:t>
            </a:r>
            <a:r>
              <a:rPr lang="en-US" dirty="0"/>
              <a:t>as the basis (e.g. </a:t>
            </a:r>
            <a:r>
              <a:rPr lang="en-US" dirty="0">
                <a:solidFill>
                  <a:schemeClr val="accent2"/>
                </a:solidFill>
              </a:rPr>
              <a:t>Data Collection </a:t>
            </a:r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Data Training </a:t>
            </a:r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Model Development </a:t>
            </a:r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Model Testing </a:t>
            </a:r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Model Deployment </a:t>
            </a:r>
            <a:r>
              <a:rPr lang="en-US" dirty="0"/>
              <a:t> to </a:t>
            </a:r>
            <a:r>
              <a:rPr lang="en-US" dirty="0">
                <a:solidFill>
                  <a:schemeClr val="accent2"/>
                </a:solidFill>
              </a:rPr>
              <a:t>Model Maintenance</a:t>
            </a:r>
            <a:r>
              <a:rPr lang="en-US" dirty="0"/>
              <a:t>, etc.)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48316" y="2647507"/>
            <a:ext cx="925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68679" y="2576623"/>
            <a:ext cx="2643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AI Solution developer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65590"/>
            <a:ext cx="8910084" cy="673375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System Requirements Specification(SRS): Conceptual Understanding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2019" y="818695"/>
            <a:ext cx="87505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part of the </a:t>
            </a:r>
            <a:r>
              <a:rPr lang="en-US" dirty="0">
                <a:solidFill>
                  <a:srgbClr val="0000FF"/>
                </a:solidFill>
              </a:rPr>
              <a:t>REQUIREMENTS ELICITATION </a:t>
            </a:r>
            <a:r>
              <a:rPr lang="en-US" dirty="0"/>
              <a:t>process, </a:t>
            </a:r>
            <a:r>
              <a:rPr lang="en-US" dirty="0">
                <a:solidFill>
                  <a:srgbClr val="0000FF"/>
                </a:solidFill>
              </a:rPr>
              <a:t>stakeholders discuss </a:t>
            </a:r>
            <a:r>
              <a:rPr lang="en-US" dirty="0"/>
              <a:t>on the following </a:t>
            </a:r>
            <a:r>
              <a:rPr lang="en-US" dirty="0">
                <a:solidFill>
                  <a:srgbClr val="0000FF"/>
                </a:solidFill>
              </a:rPr>
              <a:t>criteria / aspects</a:t>
            </a:r>
            <a:r>
              <a:rPr lang="en-US" dirty="0"/>
              <a:t>: 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What is the </a:t>
            </a:r>
            <a:r>
              <a:rPr lang="en-US" dirty="0">
                <a:solidFill>
                  <a:srgbClr val="0000FF"/>
                </a:solidFill>
              </a:rPr>
              <a:t>intended use / intervention type </a:t>
            </a:r>
            <a:r>
              <a:rPr lang="en-US" dirty="0"/>
              <a:t>of the device ?(e.g. Prevention, Screening, Diagnosis,  Treatment, Data Modeling, etc)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What is the </a:t>
            </a:r>
            <a:r>
              <a:rPr lang="en-US" dirty="0">
                <a:solidFill>
                  <a:srgbClr val="0000FF"/>
                </a:solidFill>
              </a:rPr>
              <a:t>primary &amp; secondary</a:t>
            </a:r>
            <a:r>
              <a:rPr lang="en-US" dirty="0"/>
              <a:t>(if any) </a:t>
            </a:r>
            <a:r>
              <a:rPr lang="en-US" dirty="0">
                <a:solidFill>
                  <a:srgbClr val="0000FF"/>
                </a:solidFill>
              </a:rPr>
              <a:t>task / function </a:t>
            </a:r>
            <a:r>
              <a:rPr lang="en-US" dirty="0"/>
              <a:t>of the device ?(e.g. Classification, Prediction, Labeling, Segmentation, Detection, etc.)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Is the </a:t>
            </a:r>
            <a:r>
              <a:rPr lang="en-US" dirty="0">
                <a:solidFill>
                  <a:srgbClr val="0000FF"/>
                </a:solidFill>
              </a:rPr>
              <a:t>algorithm ‘locked’ </a:t>
            </a:r>
            <a:r>
              <a:rPr lang="en-US" dirty="0"/>
              <a:t>(static model), or </a:t>
            </a:r>
            <a:r>
              <a:rPr lang="en-US" dirty="0">
                <a:solidFill>
                  <a:srgbClr val="0000FF"/>
                </a:solidFill>
              </a:rPr>
              <a:t>‘adaptive’ </a:t>
            </a:r>
            <a:r>
              <a:rPr lang="en-US" dirty="0"/>
              <a:t>(its behavior can change over time based on new data)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Which is the </a:t>
            </a:r>
            <a:r>
              <a:rPr lang="en-US" dirty="0">
                <a:solidFill>
                  <a:srgbClr val="0000FF"/>
                </a:solidFill>
              </a:rPr>
              <a:t>target product category</a:t>
            </a:r>
            <a:r>
              <a:rPr lang="en-US" dirty="0"/>
              <a:t>?(e.g. </a:t>
            </a:r>
            <a:r>
              <a:rPr lang="en-US" dirty="0" err="1"/>
              <a:t>SaMD</a:t>
            </a:r>
            <a:r>
              <a:rPr lang="en-US" dirty="0"/>
              <a:t>,  </a:t>
            </a:r>
            <a:r>
              <a:rPr lang="en-US" dirty="0" err="1"/>
              <a:t>SaMS</a:t>
            </a:r>
            <a:r>
              <a:rPr lang="en-US" dirty="0"/>
              <a:t>, S </a:t>
            </a:r>
            <a:r>
              <a:rPr lang="en-US" dirty="0" err="1"/>
              <a:t>iMD</a:t>
            </a:r>
            <a:r>
              <a:rPr lang="en-US" dirty="0"/>
              <a:t>, MMA, etc.)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Who is the </a:t>
            </a:r>
            <a:r>
              <a:rPr lang="en-US" dirty="0">
                <a:solidFill>
                  <a:srgbClr val="0000FF"/>
                </a:solidFill>
              </a:rPr>
              <a:t>primary and secondary user groups</a:t>
            </a:r>
            <a:r>
              <a:rPr lang="en-US" dirty="0"/>
              <a:t>?( Clinicians, nurses, etc.)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In which </a:t>
            </a:r>
            <a:r>
              <a:rPr lang="en-US" dirty="0">
                <a:solidFill>
                  <a:srgbClr val="0000FF"/>
                </a:solidFill>
              </a:rPr>
              <a:t>CLASS (I, II, III, etc.) </a:t>
            </a:r>
            <a:r>
              <a:rPr lang="en-US" dirty="0"/>
              <a:t>does the device belong to ? ( based on IMDRF - risk-based autonomy mapping table) 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Based on the device category what are the </a:t>
            </a:r>
            <a:r>
              <a:rPr lang="en-US" dirty="0">
                <a:solidFill>
                  <a:srgbClr val="0000FF"/>
                </a:solidFill>
              </a:rPr>
              <a:t>expected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performance, safety, and clinical safety &amp; effectiveness, ethical and regulatory considerations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67337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System Requirements Specification(SRS):Scope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75" y="555471"/>
            <a:ext cx="8495414" cy="4351338"/>
          </a:xfrm>
        </p:spPr>
        <p:txBody>
          <a:bodyPr>
            <a:noAutofit/>
          </a:bodyPr>
          <a:lstStyle/>
          <a:p>
            <a:r>
              <a:rPr lang="en-US" sz="2000" dirty="0"/>
              <a:t>As a result of the </a:t>
            </a:r>
            <a:r>
              <a:rPr lang="en-US" sz="2000" dirty="0">
                <a:solidFill>
                  <a:srgbClr val="0000FF"/>
                </a:solidFill>
              </a:rPr>
              <a:t>ELICITATION</a:t>
            </a:r>
            <a:r>
              <a:rPr lang="en-US" sz="2000" dirty="0"/>
              <a:t> process,</a:t>
            </a:r>
          </a:p>
          <a:p>
            <a:pPr lvl="1"/>
            <a:r>
              <a:rPr lang="en-US" sz="1600" dirty="0"/>
              <a:t>Specify the </a:t>
            </a:r>
            <a:r>
              <a:rPr lang="en-US" sz="1600" dirty="0">
                <a:solidFill>
                  <a:srgbClr val="0000FF"/>
                </a:solidFill>
              </a:rPr>
              <a:t>high level description of </a:t>
            </a:r>
            <a:r>
              <a:rPr lang="en-GB" sz="1600" dirty="0">
                <a:solidFill>
                  <a:srgbClr val="0000FF"/>
                </a:solidFill>
              </a:rPr>
              <a:t>AI4H system requirements </a:t>
            </a:r>
            <a:r>
              <a:rPr lang="en-GB" sz="1600" dirty="0"/>
              <a:t>across the entire </a:t>
            </a:r>
            <a:r>
              <a:rPr lang="en-US" sz="1600" dirty="0">
                <a:solidFill>
                  <a:srgbClr val="C00000"/>
                </a:solidFill>
              </a:rPr>
              <a:t>AI4H process life cycle</a:t>
            </a:r>
            <a:r>
              <a:rPr lang="en-US" sz="1600" dirty="0"/>
              <a:t> (i.e. from </a:t>
            </a:r>
            <a:r>
              <a:rPr lang="en-US" sz="1600" dirty="0">
                <a:solidFill>
                  <a:srgbClr val="C00000"/>
                </a:solidFill>
              </a:rPr>
              <a:t>Data collection </a:t>
            </a:r>
            <a:r>
              <a:rPr lang="en-US" sz="1600" dirty="0"/>
              <a:t>to </a:t>
            </a:r>
            <a:r>
              <a:rPr lang="en-US" sz="1600" dirty="0">
                <a:solidFill>
                  <a:srgbClr val="C00000"/>
                </a:solidFill>
              </a:rPr>
              <a:t>Model Maintenance)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Functional requirements, 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Performance requirements, 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Operational requirements,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 Interface requirements,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Safety and security requirements 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Migration requirements, </a:t>
            </a:r>
          </a:p>
          <a:p>
            <a:pPr lvl="2">
              <a:buFont typeface="Wingdings" pitchFamily="2" charset="2"/>
              <a:buChar char="ü"/>
            </a:pPr>
            <a:r>
              <a:rPr lang="en-GB" sz="1600" dirty="0"/>
              <a:t>Regulatory requirements, etc.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5423" y="3880886"/>
            <a:ext cx="8314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 The epileptic </a:t>
            </a:r>
            <a:r>
              <a:rPr lang="en-US" b="1" dirty="0">
                <a:solidFill>
                  <a:srgbClr val="0000FF"/>
                </a:solidFill>
              </a:rPr>
              <a:t>seizure event classification algorithm  </a:t>
            </a:r>
            <a:r>
              <a:rPr lang="en-US" b="1" dirty="0">
                <a:solidFill>
                  <a:srgbClr val="C00000"/>
                </a:solidFill>
              </a:rPr>
              <a:t>(shall/should/may) </a:t>
            </a:r>
            <a:r>
              <a:rPr lang="en-US" dirty="0"/>
              <a:t>have a </a:t>
            </a:r>
            <a:r>
              <a:rPr lang="en-US" b="1" dirty="0">
                <a:solidFill>
                  <a:srgbClr val="0000FF"/>
                </a:solidFill>
              </a:rPr>
              <a:t>mean sensitivity of 80.2%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( 95% Confidence Interval, 75.2% - 86.5% ) and </a:t>
            </a:r>
            <a:r>
              <a:rPr lang="en-US" b="1" dirty="0">
                <a:solidFill>
                  <a:srgbClr val="0000FF"/>
                </a:solidFill>
              </a:rPr>
              <a:t>mean specificity of 89.3% </a:t>
            </a:r>
            <a:r>
              <a:rPr lang="en-US" dirty="0"/>
              <a:t>( 95% Confidence Interval, 81.3% - 95.7% ) 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8581" y="3487479"/>
            <a:ext cx="6953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sample </a:t>
            </a:r>
            <a:r>
              <a:rPr lang="en-US" b="1" dirty="0">
                <a:solidFill>
                  <a:srgbClr val="0000FF"/>
                </a:solidFill>
              </a:rPr>
              <a:t>performance requirement specification statement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9098" y="3508744"/>
            <a:ext cx="8389088" cy="1307805"/>
          </a:xfrm>
          <a:prstGeom prst="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145" y="5129755"/>
            <a:ext cx="7391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9638" y="1023938"/>
            <a:ext cx="7324725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916" y="54957"/>
            <a:ext cx="8750596" cy="67337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System Requirements Specification(SRS):Specimen format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2502" y="981075"/>
            <a:ext cx="6624084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33916" y="54957"/>
            <a:ext cx="8750596" cy="67337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System Requirements Specification(SRS):Specimen format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574" y="1019855"/>
            <a:ext cx="814387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3916" y="54957"/>
            <a:ext cx="8750596" cy="67337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System Requirements Specification(SRS):Specimen format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76447" y="968145"/>
            <a:ext cx="815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2">
              <a:spcBef>
                <a:spcPts val="1000"/>
              </a:spcBef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For the Topic Groups, how this </a:t>
            </a:r>
            <a:r>
              <a:rPr lang="en-US" b="1" dirty="0">
                <a:solidFill>
                  <a:srgbClr val="0000FF"/>
                </a:solidFill>
              </a:rPr>
              <a:t>SRS</a:t>
            </a:r>
            <a:r>
              <a:rPr lang="en-US" dirty="0"/>
              <a:t> can aid as a tool for </a:t>
            </a:r>
            <a:r>
              <a:rPr lang="en-US" b="1" dirty="0">
                <a:solidFill>
                  <a:srgbClr val="0000FF"/>
                </a:solidFill>
              </a:rPr>
              <a:t>system requirements  traceability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during </a:t>
            </a:r>
            <a:r>
              <a:rPr lang="en-US" b="1" dirty="0">
                <a:solidFill>
                  <a:srgbClr val="0000FF"/>
                </a:solidFill>
              </a:rPr>
              <a:t>ML4H Acceptance Testing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8724" y="2203190"/>
            <a:ext cx="6926447" cy="447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-29626"/>
            <a:ext cx="8929688" cy="107260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Main Goal: What is the utility of SRS (DEL 03) for the Topic Groups in particular?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46298" y="850603"/>
            <a:ext cx="7612911" cy="850605"/>
          </a:xfrm>
          <a:prstGeom prst="rect">
            <a:avLst/>
          </a:prstGeom>
          <a:solidFill>
            <a:srgbClr val="00FFFF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01209" y="1807534"/>
            <a:ext cx="6581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</a:t>
            </a:r>
            <a:r>
              <a:rPr lang="en-US" dirty="0">
                <a:solidFill>
                  <a:srgbClr val="C00000"/>
                </a:solidFill>
              </a:rPr>
              <a:t>TEST CASES </a:t>
            </a:r>
            <a:r>
              <a:rPr lang="en-US" dirty="0"/>
              <a:t>should be </a:t>
            </a:r>
            <a:r>
              <a:rPr lang="en-US" dirty="0">
                <a:solidFill>
                  <a:srgbClr val="0000FF"/>
                </a:solidFill>
              </a:rPr>
              <a:t>TRACEABLE</a:t>
            </a:r>
            <a:r>
              <a:rPr lang="en-US" dirty="0"/>
              <a:t> to </a:t>
            </a:r>
            <a:r>
              <a:rPr lang="en-US" dirty="0">
                <a:solidFill>
                  <a:srgbClr val="C00000"/>
                </a:solidFill>
              </a:rPr>
              <a:t>REQUIREMENTS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26781" y="1765005"/>
            <a:ext cx="5656521" cy="372139"/>
          </a:xfrm>
          <a:prstGeom prst="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6"/>
            <a:ext cx="8929688" cy="107260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SRS (DEL 03) revision </a:t>
            </a:r>
            <a:r>
              <a:rPr lang="en-US" sz="4000" b="1" dirty="0">
                <a:solidFill>
                  <a:srgbClr val="0000FF"/>
                </a:solidFill>
              </a:rPr>
              <a:t>(as on FG –K Jan-21-meeting)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988827"/>
            <a:ext cx="8720824" cy="527781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Reconfigured</a:t>
            </a:r>
            <a:r>
              <a:rPr lang="en-US" dirty="0"/>
              <a:t> DEL 03  </a:t>
            </a:r>
            <a:r>
              <a:rPr lang="en-US" dirty="0">
                <a:solidFill>
                  <a:srgbClr val="C00000"/>
                </a:solidFill>
              </a:rPr>
              <a:t>AI4H system requirements </a:t>
            </a:r>
            <a:r>
              <a:rPr lang="en-GB" dirty="0"/>
              <a:t>into </a:t>
            </a:r>
            <a:r>
              <a:rPr lang="en-US" dirty="0"/>
              <a:t>a separate ‘</a:t>
            </a:r>
            <a:r>
              <a:rPr lang="en-US" dirty="0">
                <a:solidFill>
                  <a:srgbClr val="C00000"/>
                </a:solidFill>
              </a:rPr>
              <a:t>Requirements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Traceability Matrix</a:t>
            </a:r>
            <a:r>
              <a:rPr lang="en-US" dirty="0"/>
              <a:t>‘ which represents a mapping of </a:t>
            </a:r>
            <a:r>
              <a:rPr lang="en-US" dirty="0">
                <a:solidFill>
                  <a:srgbClr val="C00000"/>
                </a:solidFill>
              </a:rPr>
              <a:t>TDD technical topics </a:t>
            </a:r>
            <a:r>
              <a:rPr lang="en-US" dirty="0"/>
              <a:t>to </a:t>
            </a:r>
            <a:r>
              <a:rPr lang="en-US" dirty="0">
                <a:solidFill>
                  <a:srgbClr val="C00000"/>
                </a:solidFill>
              </a:rPr>
              <a:t>ML4H Audit Requirements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Utility</a:t>
            </a:r>
            <a:r>
              <a:rPr lang="en-US" dirty="0">
                <a:solidFill>
                  <a:srgbClr val="C00000"/>
                </a:solidFill>
              </a:rPr>
              <a:t>: Requirements Traceability Matrix </a:t>
            </a:r>
            <a:r>
              <a:rPr lang="en-US" dirty="0"/>
              <a:t>was proposed as an  </a:t>
            </a:r>
            <a:r>
              <a:rPr lang="en-US" dirty="0">
                <a:solidFill>
                  <a:srgbClr val="C00000"/>
                </a:solidFill>
              </a:rPr>
              <a:t>auxiliary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tool for TDD audit process</a:t>
            </a:r>
            <a:r>
              <a:rPr lang="en-US" dirty="0"/>
              <a:t>’ </a:t>
            </a:r>
          </a:p>
          <a:p>
            <a:pPr lvl="2"/>
            <a:r>
              <a:rPr lang="en-US" sz="2400" dirty="0"/>
              <a:t>Are </a:t>
            </a:r>
            <a:r>
              <a:rPr lang="en-US" sz="2400" dirty="0">
                <a:solidFill>
                  <a:srgbClr val="0000FF"/>
                </a:solidFill>
              </a:rPr>
              <a:t>TDD inputs </a:t>
            </a:r>
            <a:r>
              <a:rPr lang="en-US" sz="2400" dirty="0"/>
              <a:t>‘ </a:t>
            </a:r>
            <a:r>
              <a:rPr lang="en-US" sz="2400" dirty="0">
                <a:solidFill>
                  <a:srgbClr val="C00000"/>
                </a:solidFill>
              </a:rPr>
              <a:t>verifiable' as requirements </a:t>
            </a:r>
            <a:r>
              <a:rPr lang="en-US" sz="2400" dirty="0"/>
              <a:t>for the </a:t>
            </a:r>
            <a:r>
              <a:rPr lang="en-US" sz="2400" dirty="0">
                <a:solidFill>
                  <a:srgbClr val="0000FF"/>
                </a:solidFill>
              </a:rPr>
              <a:t>ML4H audit evaluation</a:t>
            </a:r>
            <a:r>
              <a:rPr lang="en-US" sz="2400" dirty="0"/>
              <a:t>?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9CAE19-CB5F-452C-8167-3221A60D4F42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3375</TotalTime>
  <Words>1012</Words>
  <Application>Microsoft Office PowerPoint</Application>
  <PresentationFormat>On-screen Show (4:3)</PresentationFormat>
  <Paragraphs>100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等线</vt:lpstr>
      <vt:lpstr>Arial</vt:lpstr>
      <vt:lpstr>Calibri</vt:lpstr>
      <vt:lpstr>Calibri Light</vt:lpstr>
      <vt:lpstr>Wingdings</vt:lpstr>
      <vt:lpstr>Office 主题​​</vt:lpstr>
      <vt:lpstr>PowerPoint Presentation</vt:lpstr>
      <vt:lpstr>System Requirements Specification(SRS): Conceptual Understanding</vt:lpstr>
      <vt:lpstr>System Requirements Specification(SRS): Conceptual Understanding</vt:lpstr>
      <vt:lpstr>System Requirements Specification(SRS):Scope</vt:lpstr>
      <vt:lpstr>System Requirements Specification(SRS):Specimen format</vt:lpstr>
      <vt:lpstr>System Requirements Specification(SRS):Specimen format</vt:lpstr>
      <vt:lpstr>System Requirements Specification(SRS):Specimen format</vt:lpstr>
      <vt:lpstr>Main Goal: What is the utility of SRS (DEL 03) for the Topic Groups in particular?</vt:lpstr>
      <vt:lpstr>SRS (DEL 03) revision (as on FG –K Jan-21-meeting) </vt:lpstr>
      <vt:lpstr>Requirements Traceability Matrix-Tool Template </vt:lpstr>
      <vt:lpstr>SRS(DEL 03)revision (as on FG -L- May-21-meeting) </vt:lpstr>
      <vt:lpstr>DEL 03 revision (as on FG -M- Sep-21-meeting)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DEL03: AI4H requirement specifications – Att.1: Presentation</dc:title>
  <dc:creator>Campos, Simao</dc:creator>
  <cp:lastModifiedBy>Simão Campos-Neto</cp:lastModifiedBy>
  <cp:revision>352</cp:revision>
  <cp:lastPrinted>2019-04-04T08:49:31Z</cp:lastPrinted>
  <dcterms:created xsi:type="dcterms:W3CDTF">2019-03-31T15:53:06Z</dcterms:created>
  <dcterms:modified xsi:type="dcterms:W3CDTF">2021-09-29T07:39:06Z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