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56" r:id="rId6"/>
    <p:sldId id="395" r:id="rId7"/>
    <p:sldId id="396" r:id="rId8"/>
    <p:sldId id="333" r:id="rId9"/>
    <p:sldId id="338" r:id="rId10"/>
    <p:sldId id="326" r:id="rId11"/>
    <p:sldId id="334" r:id="rId12"/>
    <p:sldId id="335" r:id="rId13"/>
    <p:sldId id="329" r:id="rId14"/>
    <p:sldId id="261" r:id="rId15"/>
    <p:sldId id="319" r:id="rId16"/>
    <p:sldId id="332" r:id="rId17"/>
    <p:sldId id="339" r:id="rId18"/>
    <p:sldId id="324" r:id="rId19"/>
    <p:sldId id="327" r:id="rId20"/>
    <p:sldId id="337" r:id="rId2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1217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3B8B7C98-8EDC-4EB8-AB22-619DE073BAF5}"/>
    <pc:docChg chg="modSld">
      <pc:chgData name="Campos, Simao" userId="a1bf0726-548b-4db8-a746-2e19b5e24da4" providerId="ADAL" clId="{3B8B7C98-8EDC-4EB8-AB22-619DE073BAF5}" dt="2021-03-18T18:04:08.476" v="10" actId="20577"/>
      <pc:docMkLst>
        <pc:docMk/>
      </pc:docMkLst>
      <pc:sldChg chg="modSp mod">
        <pc:chgData name="Campos, Simao" userId="a1bf0726-548b-4db8-a746-2e19b5e24da4" providerId="ADAL" clId="{3B8B7C98-8EDC-4EB8-AB22-619DE073BAF5}" dt="2021-03-18T18:04:08.476" v="10" actId="20577"/>
        <pc:sldMkLst>
          <pc:docMk/>
          <pc:sldMk cId="2383934936" sldId="256"/>
        </pc:sldMkLst>
        <pc:spChg chg="mod">
          <ac:chgData name="Campos, Simao" userId="a1bf0726-548b-4db8-a746-2e19b5e24da4" providerId="ADAL" clId="{3B8B7C98-8EDC-4EB8-AB22-619DE073BAF5}" dt="2021-03-18T18:04:08.476" v="10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3B8B7C98-8EDC-4EB8-AB22-619DE073BAF5}" dt="2021-03-18T18:04:03.561" v="8" actId="20577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58674-50B9-C946-8443-6A7D55AE8B6A}" type="doc">
      <dgm:prSet loTypeId="urn:microsoft.com/office/officeart/2005/8/layout/venn1" loCatId="" qsTypeId="urn:microsoft.com/office/officeart/2005/8/quickstyle/simple1" qsCatId="simple" csTypeId="urn:microsoft.com/office/officeart/2005/8/colors/accent0_3" csCatId="mainScheme" phldr="1"/>
      <dgm:spPr/>
    </dgm:pt>
    <dgm:pt modelId="{185C0A7C-4AD1-4AEE-A726-C63367FE37DA}">
      <dgm:prSet phldr="0"/>
      <dgm:spPr/>
      <dgm:t>
        <a:bodyPr/>
        <a:lstStyle/>
        <a:p>
          <a:r>
            <a:rPr lang="en-GB" dirty="0">
              <a:latin typeface="Calibri Light" panose="020F0302020204030204"/>
            </a:rPr>
            <a:t>Public</a:t>
          </a:r>
          <a:r>
            <a:rPr lang="en-GB" dirty="0"/>
            <a:t> </a:t>
          </a:r>
          <a:r>
            <a:rPr lang="en-GB" dirty="0">
              <a:latin typeface="Calibri Light" panose="020F0302020204030204"/>
            </a:rPr>
            <a:t>health</a:t>
          </a:r>
          <a:endParaRPr lang="en-US" dirty="0">
            <a:latin typeface="Calibri Light" panose="020F0302020204030204"/>
          </a:endParaRPr>
        </a:p>
      </dgm:t>
    </dgm:pt>
    <dgm:pt modelId="{011F999C-23C4-4C62-B732-521BD172288F}" type="parTrans" cxnId="{F4C33630-4E1D-4B5B-91C5-664A4FDCD1CA}">
      <dgm:prSet/>
      <dgm:spPr/>
      <dgm:t>
        <a:bodyPr/>
        <a:lstStyle/>
        <a:p>
          <a:endParaRPr lang="de-DE"/>
        </a:p>
      </dgm:t>
    </dgm:pt>
    <dgm:pt modelId="{F24D2273-39CF-488D-9E54-8604AFD62748}" type="sibTrans" cxnId="{F4C33630-4E1D-4B5B-91C5-664A4FDCD1CA}">
      <dgm:prSet/>
      <dgm:spPr/>
      <dgm:t>
        <a:bodyPr/>
        <a:lstStyle/>
        <a:p>
          <a:endParaRPr lang="de-DE"/>
        </a:p>
      </dgm:t>
    </dgm:pt>
    <dgm:pt modelId="{5F5DEC64-D639-4CFF-888C-B05C92FC2308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Medicine</a:t>
          </a:r>
          <a:endParaRPr lang="en-US" dirty="0">
            <a:latin typeface="Calibri Light" panose="020F0302020204030204"/>
          </a:endParaRPr>
        </a:p>
      </dgm:t>
    </dgm:pt>
    <dgm:pt modelId="{04782E81-2F6F-4A69-B550-237CF4DDD880}" type="parTrans" cxnId="{CE5C7934-2683-4C39-B1F9-9967A837D832}">
      <dgm:prSet/>
      <dgm:spPr/>
      <dgm:t>
        <a:bodyPr/>
        <a:lstStyle/>
        <a:p>
          <a:endParaRPr lang="de-DE"/>
        </a:p>
      </dgm:t>
    </dgm:pt>
    <dgm:pt modelId="{4F115A43-5460-4C7C-8BB6-2E040B0A3DFD}" type="sibTrans" cxnId="{CE5C7934-2683-4C39-B1F9-9967A837D832}">
      <dgm:prSet/>
      <dgm:spPr/>
      <dgm:t>
        <a:bodyPr/>
        <a:lstStyle/>
        <a:p>
          <a:endParaRPr lang="de-DE"/>
        </a:p>
      </dgm:t>
    </dgm:pt>
    <dgm:pt modelId="{7FED8679-557F-4B2D-92AD-738DFC433B7E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Research in academia/ industry</a:t>
          </a:r>
          <a:endParaRPr lang="en-US" dirty="0" err="1"/>
        </a:p>
      </dgm:t>
    </dgm:pt>
    <dgm:pt modelId="{B946BBE4-F40C-4F04-921E-7738E989D30F}" type="parTrans" cxnId="{B603ABA0-5E98-460C-B3C5-50E6987970C9}">
      <dgm:prSet/>
      <dgm:spPr/>
      <dgm:t>
        <a:bodyPr/>
        <a:lstStyle/>
        <a:p>
          <a:endParaRPr lang="de-DE"/>
        </a:p>
      </dgm:t>
    </dgm:pt>
    <dgm:pt modelId="{FFFBD01F-A6D2-4C53-B1B4-064B71B2FEA0}" type="sibTrans" cxnId="{B603ABA0-5E98-460C-B3C5-50E6987970C9}">
      <dgm:prSet/>
      <dgm:spPr/>
      <dgm:t>
        <a:bodyPr/>
        <a:lstStyle/>
        <a:p>
          <a:endParaRPr lang="de-DE"/>
        </a:p>
      </dgm:t>
    </dgm:pt>
    <dgm:pt modelId="{9ABCD64D-46E0-43D7-B0D6-472355508EE1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Government</a:t>
          </a:r>
          <a:endParaRPr lang="en-US" dirty="0">
            <a:latin typeface="Calibri Light" panose="020F0302020204030204"/>
          </a:endParaRPr>
        </a:p>
      </dgm:t>
    </dgm:pt>
    <dgm:pt modelId="{E4FA9C8D-D81E-4E93-9B4E-D8CE1F7241D1}" type="parTrans" cxnId="{86032E63-1DD0-4E98-A708-F419A10D2D41}">
      <dgm:prSet/>
      <dgm:spPr/>
      <dgm:t>
        <a:bodyPr/>
        <a:lstStyle/>
        <a:p>
          <a:endParaRPr lang="de-DE"/>
        </a:p>
      </dgm:t>
    </dgm:pt>
    <dgm:pt modelId="{2AA8608A-B866-4F4C-B43F-54A65400998B}" type="sibTrans" cxnId="{86032E63-1DD0-4E98-A708-F419A10D2D41}">
      <dgm:prSet/>
      <dgm:spPr/>
      <dgm:t>
        <a:bodyPr/>
        <a:lstStyle/>
        <a:p>
          <a:endParaRPr lang="de-DE"/>
        </a:p>
      </dgm:t>
    </dgm:pt>
    <dgm:pt modelId="{B68F0267-A948-4D39-BAF2-380BACBF257F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Regulation</a:t>
          </a:r>
          <a:endParaRPr lang="en-US" dirty="0">
            <a:latin typeface="Calibri Light" panose="020F0302020204030204"/>
          </a:endParaRPr>
        </a:p>
      </dgm:t>
    </dgm:pt>
    <dgm:pt modelId="{71DD0F25-B717-484A-B411-13D43DA4C834}" type="parTrans" cxnId="{956475C1-AA69-4A4C-830D-CBFBA4F86AB2}">
      <dgm:prSet/>
      <dgm:spPr/>
      <dgm:t>
        <a:bodyPr/>
        <a:lstStyle/>
        <a:p>
          <a:endParaRPr lang="de-DE"/>
        </a:p>
      </dgm:t>
    </dgm:pt>
    <dgm:pt modelId="{692D3139-AC7C-4960-B25E-9E1DCC35D64A}" type="sibTrans" cxnId="{956475C1-AA69-4A4C-830D-CBFBA4F86AB2}">
      <dgm:prSet/>
      <dgm:spPr/>
      <dgm:t>
        <a:bodyPr/>
        <a:lstStyle/>
        <a:p>
          <a:endParaRPr lang="de-DE"/>
        </a:p>
      </dgm:t>
    </dgm:pt>
    <dgm:pt modelId="{C0130E0A-D3D9-4E47-B224-363D6391FF62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Ethics</a:t>
          </a:r>
          <a:endParaRPr lang="en-US" dirty="0">
            <a:latin typeface="Calibri Light" panose="020F0302020204030204"/>
          </a:endParaRPr>
        </a:p>
      </dgm:t>
    </dgm:pt>
    <dgm:pt modelId="{B81ED8B8-217B-4A2B-815C-D0B080C09E28}" type="parTrans" cxnId="{65AD9916-78E3-4A78-B57A-DB2E7B8EAB8F}">
      <dgm:prSet/>
      <dgm:spPr/>
      <dgm:t>
        <a:bodyPr/>
        <a:lstStyle/>
        <a:p>
          <a:endParaRPr lang="de-DE"/>
        </a:p>
      </dgm:t>
    </dgm:pt>
    <dgm:pt modelId="{9FB0D5FA-10C9-46EF-B10D-198FBF0CFDFB}" type="sibTrans" cxnId="{65AD9916-78E3-4A78-B57A-DB2E7B8EAB8F}">
      <dgm:prSet/>
      <dgm:spPr/>
      <dgm:t>
        <a:bodyPr/>
        <a:lstStyle/>
        <a:p>
          <a:endParaRPr lang="de-DE"/>
        </a:p>
      </dgm:t>
    </dgm:pt>
    <dgm:pt modelId="{6DD73C6F-D77F-4DC3-A11A-1C7D23232E89}">
      <dgm:prSet phldr="0"/>
      <dgm:spPr/>
      <dgm:t>
        <a:bodyPr/>
        <a:lstStyle/>
        <a:p>
          <a:pPr algn="l" rtl="0"/>
          <a:r>
            <a:rPr lang="en-GB" dirty="0">
              <a:latin typeface="+mj-lt"/>
            </a:rPr>
            <a:t>AI/ML</a:t>
          </a:r>
          <a:endParaRPr lang="en-US" dirty="0">
            <a:latin typeface="+mj-lt"/>
          </a:endParaRPr>
        </a:p>
      </dgm:t>
    </dgm:pt>
    <dgm:pt modelId="{017B32F1-5702-4FB9-9439-00DC22832B8E}" type="parTrans" cxnId="{5A779107-8B9D-48A3-9577-B09D7295CDC6}">
      <dgm:prSet/>
      <dgm:spPr/>
      <dgm:t>
        <a:bodyPr/>
        <a:lstStyle/>
        <a:p>
          <a:endParaRPr lang="de-DE"/>
        </a:p>
      </dgm:t>
    </dgm:pt>
    <dgm:pt modelId="{4CAE00D2-DF5A-4A70-AE2C-07161716C990}" type="sibTrans" cxnId="{5A779107-8B9D-48A3-9577-B09D7295CDC6}">
      <dgm:prSet/>
      <dgm:spPr/>
      <dgm:t>
        <a:bodyPr/>
        <a:lstStyle/>
        <a:p>
          <a:endParaRPr lang="de-DE"/>
        </a:p>
      </dgm:t>
    </dgm:pt>
    <dgm:pt modelId="{44F30FA8-4F75-8D49-87C4-8C75654C9BAB}" type="pres">
      <dgm:prSet presAssocID="{96C58674-50B9-C946-8443-6A7D55AE8B6A}" presName="compositeShape" presStyleCnt="0">
        <dgm:presLayoutVars>
          <dgm:chMax val="7"/>
          <dgm:dir/>
          <dgm:resizeHandles val="exact"/>
        </dgm:presLayoutVars>
      </dgm:prSet>
      <dgm:spPr/>
    </dgm:pt>
    <dgm:pt modelId="{9D0BBAA8-13D6-4EEC-B38E-1F7067EA4AA5}" type="pres">
      <dgm:prSet presAssocID="{5F5DEC64-D639-4CFF-888C-B05C92FC2308}" presName="circ1" presStyleLbl="vennNode1" presStyleIdx="0" presStyleCnt="7"/>
      <dgm:spPr/>
    </dgm:pt>
    <dgm:pt modelId="{6BE2E88B-B2D7-44CB-8634-DE5F04B7BA45}" type="pres">
      <dgm:prSet presAssocID="{5F5DEC64-D639-4CFF-888C-B05C92FC23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88240E-DF59-4BD8-8ADE-81AD1D6D497C}" type="pres">
      <dgm:prSet presAssocID="{6DD73C6F-D77F-4DC3-A11A-1C7D23232E89}" presName="circ2" presStyleLbl="vennNode1" presStyleIdx="1" presStyleCnt="7"/>
      <dgm:spPr/>
    </dgm:pt>
    <dgm:pt modelId="{319A332B-FCC8-46C3-B96D-0CAF4E795D2E}" type="pres">
      <dgm:prSet presAssocID="{6DD73C6F-D77F-4DC3-A11A-1C7D23232E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262718-22F4-4C6A-BFE5-016EBA0CD5A2}" type="pres">
      <dgm:prSet presAssocID="{185C0A7C-4AD1-4AEE-A726-C63367FE37DA}" presName="circ3" presStyleLbl="vennNode1" presStyleIdx="2" presStyleCnt="7"/>
      <dgm:spPr/>
    </dgm:pt>
    <dgm:pt modelId="{12657935-9E8E-4710-A7C8-000749706950}" type="pres">
      <dgm:prSet presAssocID="{185C0A7C-4AD1-4AEE-A726-C63367FE37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484FED-9907-44FD-8ED6-5FEEE680A0AD}" type="pres">
      <dgm:prSet presAssocID="{9ABCD64D-46E0-43D7-B0D6-472355508EE1}" presName="circ4" presStyleLbl="vennNode1" presStyleIdx="3" presStyleCnt="7"/>
      <dgm:spPr/>
    </dgm:pt>
    <dgm:pt modelId="{4F4D5A12-6821-4CB4-B27C-8C6B61CA60CF}" type="pres">
      <dgm:prSet presAssocID="{9ABCD64D-46E0-43D7-B0D6-472355508EE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4F2E4E-7D67-4157-86FF-4EBA70D3E7BA}" type="pres">
      <dgm:prSet presAssocID="{B68F0267-A948-4D39-BAF2-380BACBF257F}" presName="circ5" presStyleLbl="vennNode1" presStyleIdx="4" presStyleCnt="7"/>
      <dgm:spPr/>
    </dgm:pt>
    <dgm:pt modelId="{66DA4947-308B-4928-99E6-43664B4E9DEC}" type="pres">
      <dgm:prSet presAssocID="{B68F0267-A948-4D39-BAF2-380BACBF257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030573-E03E-494C-9C66-8493666902E1}" type="pres">
      <dgm:prSet presAssocID="{C0130E0A-D3D9-4E47-B224-363D6391FF62}" presName="circ6" presStyleLbl="vennNode1" presStyleIdx="5" presStyleCnt="7"/>
      <dgm:spPr/>
    </dgm:pt>
    <dgm:pt modelId="{FFDC2262-F3CB-4031-8306-D2CAA0B76D9A}" type="pres">
      <dgm:prSet presAssocID="{C0130E0A-D3D9-4E47-B224-363D6391FF6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9DAF53-6780-465D-941B-4B9BCF300435}" type="pres">
      <dgm:prSet presAssocID="{7FED8679-557F-4B2D-92AD-738DFC433B7E}" presName="circ7" presStyleLbl="vennNode1" presStyleIdx="6" presStyleCnt="7"/>
      <dgm:spPr/>
    </dgm:pt>
    <dgm:pt modelId="{56C2DA52-CA33-4425-B2FB-7BF2FC5872E4}" type="pres">
      <dgm:prSet presAssocID="{7FED8679-557F-4B2D-92AD-738DFC433B7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779107-8B9D-48A3-9577-B09D7295CDC6}" srcId="{96C58674-50B9-C946-8443-6A7D55AE8B6A}" destId="{6DD73C6F-D77F-4DC3-A11A-1C7D23232E89}" srcOrd="1" destOrd="0" parTransId="{017B32F1-5702-4FB9-9439-00DC22832B8E}" sibTransId="{4CAE00D2-DF5A-4A70-AE2C-07161716C990}"/>
    <dgm:cxn modelId="{F701CF0A-F46A-45D8-8395-ADD1E3869829}" type="presOf" srcId="{C0130E0A-D3D9-4E47-B224-363D6391FF62}" destId="{FFDC2262-F3CB-4031-8306-D2CAA0B76D9A}" srcOrd="0" destOrd="0" presId="urn:microsoft.com/office/officeart/2005/8/layout/venn1"/>
    <dgm:cxn modelId="{65AD9916-78E3-4A78-B57A-DB2E7B8EAB8F}" srcId="{96C58674-50B9-C946-8443-6A7D55AE8B6A}" destId="{C0130E0A-D3D9-4E47-B224-363D6391FF62}" srcOrd="5" destOrd="0" parTransId="{B81ED8B8-217B-4A2B-815C-D0B080C09E28}" sibTransId="{9FB0D5FA-10C9-46EF-B10D-198FBF0CFDFB}"/>
    <dgm:cxn modelId="{EAC6EE2E-7CF4-40B3-8B2A-846D6ABBDA10}" type="presOf" srcId="{5F5DEC64-D639-4CFF-888C-B05C92FC2308}" destId="{6BE2E88B-B2D7-44CB-8634-DE5F04B7BA45}" srcOrd="0" destOrd="0" presId="urn:microsoft.com/office/officeart/2005/8/layout/venn1"/>
    <dgm:cxn modelId="{F4C33630-4E1D-4B5B-91C5-664A4FDCD1CA}" srcId="{96C58674-50B9-C946-8443-6A7D55AE8B6A}" destId="{185C0A7C-4AD1-4AEE-A726-C63367FE37DA}" srcOrd="2" destOrd="0" parTransId="{011F999C-23C4-4C62-B732-521BD172288F}" sibTransId="{F24D2273-39CF-488D-9E54-8604AFD62748}"/>
    <dgm:cxn modelId="{CE5C7934-2683-4C39-B1F9-9967A837D832}" srcId="{96C58674-50B9-C946-8443-6A7D55AE8B6A}" destId="{5F5DEC64-D639-4CFF-888C-B05C92FC2308}" srcOrd="0" destOrd="0" parTransId="{04782E81-2F6F-4A69-B550-237CF4DDD880}" sibTransId="{4F115A43-5460-4C7C-8BB6-2E040B0A3DFD}"/>
    <dgm:cxn modelId="{86032E63-1DD0-4E98-A708-F419A10D2D41}" srcId="{96C58674-50B9-C946-8443-6A7D55AE8B6A}" destId="{9ABCD64D-46E0-43D7-B0D6-472355508EE1}" srcOrd="3" destOrd="0" parTransId="{E4FA9C8D-D81E-4E93-9B4E-D8CE1F7241D1}" sibTransId="{2AA8608A-B866-4F4C-B43F-54A65400998B}"/>
    <dgm:cxn modelId="{F6B97B6B-0A23-46CF-A64D-ADB4636103D9}" type="presOf" srcId="{B68F0267-A948-4D39-BAF2-380BACBF257F}" destId="{66DA4947-308B-4928-99E6-43664B4E9DEC}" srcOrd="0" destOrd="0" presId="urn:microsoft.com/office/officeart/2005/8/layout/venn1"/>
    <dgm:cxn modelId="{EC245359-28BE-694F-BC4B-FF8E64F12A0D}" type="presOf" srcId="{96C58674-50B9-C946-8443-6A7D55AE8B6A}" destId="{44F30FA8-4F75-8D49-87C4-8C75654C9BAB}" srcOrd="0" destOrd="0" presId="urn:microsoft.com/office/officeart/2005/8/layout/venn1"/>
    <dgm:cxn modelId="{B148EF7D-D8D2-425F-A337-8BB6DA328D01}" type="presOf" srcId="{185C0A7C-4AD1-4AEE-A726-C63367FE37DA}" destId="{12657935-9E8E-4710-A7C8-000749706950}" srcOrd="0" destOrd="0" presId="urn:microsoft.com/office/officeart/2005/8/layout/venn1"/>
    <dgm:cxn modelId="{065F0E9F-C318-488F-993A-EFEACBD52247}" type="presOf" srcId="{6DD73C6F-D77F-4DC3-A11A-1C7D23232E89}" destId="{319A332B-FCC8-46C3-B96D-0CAF4E795D2E}" srcOrd="0" destOrd="0" presId="urn:microsoft.com/office/officeart/2005/8/layout/venn1"/>
    <dgm:cxn modelId="{B603ABA0-5E98-460C-B3C5-50E6987970C9}" srcId="{96C58674-50B9-C946-8443-6A7D55AE8B6A}" destId="{7FED8679-557F-4B2D-92AD-738DFC433B7E}" srcOrd="6" destOrd="0" parTransId="{B946BBE4-F40C-4F04-921E-7738E989D30F}" sibTransId="{FFFBD01F-A6D2-4C53-B1B4-064B71B2FEA0}"/>
    <dgm:cxn modelId="{956475C1-AA69-4A4C-830D-CBFBA4F86AB2}" srcId="{96C58674-50B9-C946-8443-6A7D55AE8B6A}" destId="{B68F0267-A948-4D39-BAF2-380BACBF257F}" srcOrd="4" destOrd="0" parTransId="{71DD0F25-B717-484A-B411-13D43DA4C834}" sibTransId="{692D3139-AC7C-4960-B25E-9E1DCC35D64A}"/>
    <dgm:cxn modelId="{25DCEDDF-EFE8-4B9F-9BFE-EFBA77A06B6F}" type="presOf" srcId="{7FED8679-557F-4B2D-92AD-738DFC433B7E}" destId="{56C2DA52-CA33-4425-B2FB-7BF2FC5872E4}" srcOrd="0" destOrd="0" presId="urn:microsoft.com/office/officeart/2005/8/layout/venn1"/>
    <dgm:cxn modelId="{F052F7E3-EFBB-4255-BEEA-C358D2E3D72F}" type="presOf" srcId="{9ABCD64D-46E0-43D7-B0D6-472355508EE1}" destId="{4F4D5A12-6821-4CB4-B27C-8C6B61CA60CF}" srcOrd="0" destOrd="0" presId="urn:microsoft.com/office/officeart/2005/8/layout/venn1"/>
    <dgm:cxn modelId="{CFB04EA1-9997-43F6-A7B8-272529BDE51B}" type="presParOf" srcId="{44F30FA8-4F75-8D49-87C4-8C75654C9BAB}" destId="{9D0BBAA8-13D6-4EEC-B38E-1F7067EA4AA5}" srcOrd="0" destOrd="0" presId="urn:microsoft.com/office/officeart/2005/8/layout/venn1"/>
    <dgm:cxn modelId="{E30F0D7B-D59D-410F-B2B1-EC73D87BD51F}" type="presParOf" srcId="{44F30FA8-4F75-8D49-87C4-8C75654C9BAB}" destId="{6BE2E88B-B2D7-44CB-8634-DE5F04B7BA45}" srcOrd="1" destOrd="0" presId="urn:microsoft.com/office/officeart/2005/8/layout/venn1"/>
    <dgm:cxn modelId="{E5BFD953-BAF6-464F-9C21-C7FD20CC35C7}" type="presParOf" srcId="{44F30FA8-4F75-8D49-87C4-8C75654C9BAB}" destId="{C188240E-DF59-4BD8-8ADE-81AD1D6D497C}" srcOrd="2" destOrd="0" presId="urn:microsoft.com/office/officeart/2005/8/layout/venn1"/>
    <dgm:cxn modelId="{84308DB8-7326-417E-B552-D44479BAEC39}" type="presParOf" srcId="{44F30FA8-4F75-8D49-87C4-8C75654C9BAB}" destId="{319A332B-FCC8-46C3-B96D-0CAF4E795D2E}" srcOrd="3" destOrd="0" presId="urn:microsoft.com/office/officeart/2005/8/layout/venn1"/>
    <dgm:cxn modelId="{8D5A3F67-27E5-42D0-93A2-FE903D38AB02}" type="presParOf" srcId="{44F30FA8-4F75-8D49-87C4-8C75654C9BAB}" destId="{F3262718-22F4-4C6A-BFE5-016EBA0CD5A2}" srcOrd="4" destOrd="0" presId="urn:microsoft.com/office/officeart/2005/8/layout/venn1"/>
    <dgm:cxn modelId="{7E424BDA-D69F-4348-B322-1FD7820DB374}" type="presParOf" srcId="{44F30FA8-4F75-8D49-87C4-8C75654C9BAB}" destId="{12657935-9E8E-4710-A7C8-000749706950}" srcOrd="5" destOrd="0" presId="urn:microsoft.com/office/officeart/2005/8/layout/venn1"/>
    <dgm:cxn modelId="{A0561905-2078-4412-B4EC-C330BF606316}" type="presParOf" srcId="{44F30FA8-4F75-8D49-87C4-8C75654C9BAB}" destId="{4A484FED-9907-44FD-8ED6-5FEEE680A0AD}" srcOrd="6" destOrd="0" presId="urn:microsoft.com/office/officeart/2005/8/layout/venn1"/>
    <dgm:cxn modelId="{FC1D021D-CB0D-4E8E-8255-EE74E21F55F9}" type="presParOf" srcId="{44F30FA8-4F75-8D49-87C4-8C75654C9BAB}" destId="{4F4D5A12-6821-4CB4-B27C-8C6B61CA60CF}" srcOrd="7" destOrd="0" presId="urn:microsoft.com/office/officeart/2005/8/layout/venn1"/>
    <dgm:cxn modelId="{E281BE64-FEC9-4FE2-8AB5-451F4E3BFE89}" type="presParOf" srcId="{44F30FA8-4F75-8D49-87C4-8C75654C9BAB}" destId="{D64F2E4E-7D67-4157-86FF-4EBA70D3E7BA}" srcOrd="8" destOrd="0" presId="urn:microsoft.com/office/officeart/2005/8/layout/venn1"/>
    <dgm:cxn modelId="{8E5A9CC8-E03E-4826-9F09-6FAC8AC9D1C4}" type="presParOf" srcId="{44F30FA8-4F75-8D49-87C4-8C75654C9BAB}" destId="{66DA4947-308B-4928-99E6-43664B4E9DEC}" srcOrd="9" destOrd="0" presId="urn:microsoft.com/office/officeart/2005/8/layout/venn1"/>
    <dgm:cxn modelId="{66606480-2476-48DC-8F1C-C29FDEB9E821}" type="presParOf" srcId="{44F30FA8-4F75-8D49-87C4-8C75654C9BAB}" destId="{95030573-E03E-494C-9C66-8493666902E1}" srcOrd="10" destOrd="0" presId="urn:microsoft.com/office/officeart/2005/8/layout/venn1"/>
    <dgm:cxn modelId="{8246B78D-82B6-4AD2-87F8-0BEE38B76830}" type="presParOf" srcId="{44F30FA8-4F75-8D49-87C4-8C75654C9BAB}" destId="{FFDC2262-F3CB-4031-8306-D2CAA0B76D9A}" srcOrd="11" destOrd="0" presId="urn:microsoft.com/office/officeart/2005/8/layout/venn1"/>
    <dgm:cxn modelId="{3E77758F-9A81-453E-8AC7-B3D67E998DB7}" type="presParOf" srcId="{44F30FA8-4F75-8D49-87C4-8C75654C9BAB}" destId="{8A9DAF53-6780-465D-941B-4B9BCF300435}" srcOrd="12" destOrd="0" presId="urn:microsoft.com/office/officeart/2005/8/layout/venn1"/>
    <dgm:cxn modelId="{655C7050-5D2A-497A-9D4C-5BFCD34AC02C}" type="presParOf" srcId="{44F30FA8-4F75-8D49-87C4-8C75654C9BAB}" destId="{56C2DA52-CA33-4425-B2FB-7BF2FC5872E4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BAA8-13D6-4EEC-B38E-1F7067EA4AA5}">
      <dsp:nvSpPr>
        <dsp:cNvPr id="0" name=""/>
        <dsp:cNvSpPr/>
      </dsp:nvSpPr>
      <dsp:spPr>
        <a:xfrm>
          <a:off x="2342554" y="1003387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E2E88B-B2D7-44CB-8634-DE5F04B7BA45}">
      <dsp:nvSpPr>
        <dsp:cNvPr id="0" name=""/>
        <dsp:cNvSpPr/>
      </dsp:nvSpPr>
      <dsp:spPr>
        <a:xfrm>
          <a:off x="2248826" y="0"/>
          <a:ext cx="1472863" cy="7882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Medicine</a:t>
          </a:r>
          <a:endParaRPr lang="en-US" sz="2000" kern="1200" dirty="0">
            <a:latin typeface="Calibri Light" panose="020F0302020204030204"/>
          </a:endParaRPr>
        </a:p>
      </dsp:txBody>
      <dsp:txXfrm>
        <a:off x="2248826" y="0"/>
        <a:ext cx="1472863" cy="788207"/>
      </dsp:txXfrm>
    </dsp:sp>
    <dsp:sp modelId="{C188240E-DF59-4BD8-8ADE-81AD1D6D497C}">
      <dsp:nvSpPr>
        <dsp:cNvPr id="0" name=""/>
        <dsp:cNvSpPr/>
      </dsp:nvSpPr>
      <dsp:spPr>
        <a:xfrm>
          <a:off x="2719607" y="1184675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9A332B-FCC8-46C3-B96D-0CAF4E795D2E}">
      <dsp:nvSpPr>
        <dsp:cNvPr id="0" name=""/>
        <dsp:cNvSpPr/>
      </dsp:nvSpPr>
      <dsp:spPr>
        <a:xfrm>
          <a:off x="4163548" y="748796"/>
          <a:ext cx="1392525" cy="8670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+mj-lt"/>
            </a:rPr>
            <a:t>AI/ML</a:t>
          </a:r>
          <a:endParaRPr lang="en-US" sz="2000" kern="1200" dirty="0">
            <a:latin typeface="+mj-lt"/>
          </a:endParaRPr>
        </a:p>
      </dsp:txBody>
      <dsp:txXfrm>
        <a:off x="4163548" y="748796"/>
        <a:ext cx="1392525" cy="867027"/>
      </dsp:txXfrm>
    </dsp:sp>
    <dsp:sp modelId="{F3262718-22F4-4C6A-BFE5-016EBA0CD5A2}">
      <dsp:nvSpPr>
        <dsp:cNvPr id="0" name=""/>
        <dsp:cNvSpPr/>
      </dsp:nvSpPr>
      <dsp:spPr>
        <a:xfrm>
          <a:off x="2812263" y="1592572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657935-9E8E-4710-A7C8-000749706950}">
      <dsp:nvSpPr>
        <dsp:cNvPr id="0" name=""/>
        <dsp:cNvSpPr/>
      </dsp:nvSpPr>
      <dsp:spPr>
        <a:xfrm>
          <a:off x="4297445" y="1852286"/>
          <a:ext cx="1365745" cy="9261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Public</a:t>
          </a:r>
          <a:r>
            <a:rPr lang="en-GB" sz="2000" kern="1200" dirty="0"/>
            <a:t> </a:t>
          </a:r>
          <a:r>
            <a:rPr lang="en-GB" sz="2000" kern="1200" dirty="0">
              <a:latin typeface="Calibri Light" panose="020F0302020204030204"/>
            </a:rPr>
            <a:t>health</a:t>
          </a:r>
          <a:endParaRPr lang="en-US" sz="2000" kern="1200" dirty="0">
            <a:latin typeface="Calibri Light" panose="020F0302020204030204"/>
          </a:endParaRPr>
        </a:p>
      </dsp:txBody>
      <dsp:txXfrm>
        <a:off x="4297445" y="1852286"/>
        <a:ext cx="1365745" cy="926143"/>
      </dsp:txXfrm>
    </dsp:sp>
    <dsp:sp modelId="{4A484FED-9907-44FD-8ED6-5FEEE680A0AD}">
      <dsp:nvSpPr>
        <dsp:cNvPr id="0" name=""/>
        <dsp:cNvSpPr/>
      </dsp:nvSpPr>
      <dsp:spPr>
        <a:xfrm>
          <a:off x="2551432" y="1919678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4D5A12-6821-4CB4-B27C-8C6B61CA60CF}">
      <dsp:nvSpPr>
        <dsp:cNvPr id="0" name=""/>
        <dsp:cNvSpPr/>
      </dsp:nvSpPr>
      <dsp:spPr>
        <a:xfrm>
          <a:off x="3708299" y="3093712"/>
          <a:ext cx="1472863" cy="847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Government</a:t>
          </a:r>
          <a:endParaRPr lang="en-US" sz="2000" kern="1200" dirty="0">
            <a:latin typeface="Calibri Light" panose="020F0302020204030204"/>
          </a:endParaRPr>
        </a:p>
      </dsp:txBody>
      <dsp:txXfrm>
        <a:off x="3708299" y="3093712"/>
        <a:ext cx="1472863" cy="847322"/>
      </dsp:txXfrm>
    </dsp:sp>
    <dsp:sp modelId="{D64F2E4E-7D67-4157-86FF-4EBA70D3E7BA}">
      <dsp:nvSpPr>
        <dsp:cNvPr id="0" name=""/>
        <dsp:cNvSpPr/>
      </dsp:nvSpPr>
      <dsp:spPr>
        <a:xfrm>
          <a:off x="2133675" y="1919678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DA4947-308B-4928-99E6-43664B4E9DEC}">
      <dsp:nvSpPr>
        <dsp:cNvPr id="0" name=""/>
        <dsp:cNvSpPr/>
      </dsp:nvSpPr>
      <dsp:spPr>
        <a:xfrm>
          <a:off x="789352" y="3093712"/>
          <a:ext cx="1472863" cy="847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Regulation</a:t>
          </a:r>
          <a:endParaRPr lang="en-US" sz="2000" kern="1200" dirty="0">
            <a:latin typeface="Calibri Light" panose="020F0302020204030204"/>
          </a:endParaRPr>
        </a:p>
      </dsp:txBody>
      <dsp:txXfrm>
        <a:off x="789352" y="3093712"/>
        <a:ext cx="1472863" cy="847322"/>
      </dsp:txXfrm>
    </dsp:sp>
    <dsp:sp modelId="{95030573-E03E-494C-9C66-8493666902E1}">
      <dsp:nvSpPr>
        <dsp:cNvPr id="0" name=""/>
        <dsp:cNvSpPr/>
      </dsp:nvSpPr>
      <dsp:spPr>
        <a:xfrm>
          <a:off x="1872844" y="1592572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DC2262-F3CB-4031-8306-D2CAA0B76D9A}">
      <dsp:nvSpPr>
        <dsp:cNvPr id="0" name=""/>
        <dsp:cNvSpPr/>
      </dsp:nvSpPr>
      <dsp:spPr>
        <a:xfrm>
          <a:off x="307324" y="1852286"/>
          <a:ext cx="1365745" cy="9261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Ethics</a:t>
          </a:r>
          <a:endParaRPr lang="en-US" sz="2000" kern="1200" dirty="0">
            <a:latin typeface="Calibri Light" panose="020F0302020204030204"/>
          </a:endParaRPr>
        </a:p>
      </dsp:txBody>
      <dsp:txXfrm>
        <a:off x="307324" y="1852286"/>
        <a:ext cx="1365745" cy="926143"/>
      </dsp:txXfrm>
    </dsp:sp>
    <dsp:sp modelId="{8A9DAF53-6780-465D-941B-4B9BCF300435}">
      <dsp:nvSpPr>
        <dsp:cNvPr id="0" name=""/>
        <dsp:cNvSpPr/>
      </dsp:nvSpPr>
      <dsp:spPr>
        <a:xfrm>
          <a:off x="1965501" y="1184675"/>
          <a:ext cx="1285407" cy="12855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C2DA52-CA33-4425-B2FB-7BF2FC5872E4}">
      <dsp:nvSpPr>
        <dsp:cNvPr id="0" name=""/>
        <dsp:cNvSpPr/>
      </dsp:nvSpPr>
      <dsp:spPr>
        <a:xfrm>
          <a:off x="414442" y="748796"/>
          <a:ext cx="1392525" cy="8670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Research in academia/ industry</a:t>
          </a:r>
          <a:endParaRPr lang="en-US" sz="2000" kern="1200" dirty="0" err="1"/>
        </a:p>
      </dsp:txBody>
      <dsp:txXfrm>
        <a:off x="414442" y="748796"/>
        <a:ext cx="1392525" cy="86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6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6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4B03-CD21-474D-8A8A-002BD5981E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766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i="0" baseline="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1C27-84FB-8B44-86A4-A786DA786E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03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i="0" baseline="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1C27-84FB-8B44-86A4-A786DA786E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726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4B03-CD21-474D-8A8A-002BD5981E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9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4B03-CD21-474D-8A8A-002BD5981E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8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4B03-CD21-474D-8A8A-002BD5981E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8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63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7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4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41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07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9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92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68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4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14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25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37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37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07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9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52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DC19-675D-0645-99FA-94AABADD1317}" type="datetimeFigureOut">
              <a:rPr lang="de-DE" smtClean="0"/>
              <a:t>27.09.2021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CEFB-C092-534B-8F47-65E9A9EE81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44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extranet.itu.int/sites/itu-t/focusgroups/ai4h/docs/FGAI4H-J-105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tu.int/en/ITU-T/focusgroups/ai4h/Documents/ITU_WHO_AI4H_Onboarding.pdf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tu.int/en/ITU-T/focusgroups/ai4h/Pages/tg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447210" y="935321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FGAI4H-M-030-A01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083567" y="1304653"/>
            <a:ext cx="3401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28-30 September 2021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05629"/>
              </p:ext>
            </p:extLst>
          </p:nvPr>
        </p:nvGraphicFramePr>
        <p:xfrm>
          <a:off x="933576" y="2533683"/>
          <a:ext cx="7112397" cy="290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1080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6449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Att.1: Presentation (M-030, M-031)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introduction to the topic groups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update on DEL 10_0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 10_0: AI4H use cases: Topic Description Documents”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M-031)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update of the “FG-AI4H onboarding document” (M-030)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73" y="1111690"/>
            <a:ext cx="7247949" cy="481742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Description Document (TDD)</a:t>
            </a:r>
            <a:endParaRPr lang="de-DE" dirty="0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95A124AF-6696-5047-B50F-1AAD6C94BEE3}"/>
              </a:ext>
            </a:extLst>
          </p:cNvPr>
          <p:cNvSpPr/>
          <p:nvPr/>
        </p:nvSpPr>
        <p:spPr>
          <a:xfrm rot="5400000">
            <a:off x="3969832" y="3653856"/>
            <a:ext cx="1408406" cy="453526"/>
          </a:xfrm>
          <a:prstGeom prst="rightArrow">
            <a:avLst>
              <a:gd name="adj1" fmla="val 57468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A8ACC2-84C1-2F48-BCCD-0A7FF2997132}"/>
              </a:ext>
            </a:extLst>
          </p:cNvPr>
          <p:cNvSpPr txBox="1"/>
          <p:nvPr/>
        </p:nvSpPr>
        <p:spPr>
          <a:xfrm>
            <a:off x="2192414" y="5899222"/>
            <a:ext cx="620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TDDs/deliverables No. 10.1–10.24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23D86F-CF14-4246-9952-CFB126B8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84" y="329666"/>
            <a:ext cx="2084676" cy="4271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346E92-75F3-B440-A5C2-8D487E6A5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7" y="3542393"/>
            <a:ext cx="2741609" cy="182659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E1545BC-6AA9-8546-B37F-072A0C92A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69" y="3960575"/>
            <a:ext cx="2511873" cy="167352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B53DAE4-0EE2-6049-8DF3-C45F23F2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54" y="3573114"/>
            <a:ext cx="2782611" cy="16433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38E2CE-ABFA-F148-B524-C4CD22462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076" y="1956443"/>
            <a:ext cx="2727315" cy="10209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F7CA137-101C-E040-826F-98C4A19B2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249" y="4093135"/>
            <a:ext cx="2511873" cy="16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73" y="1276437"/>
            <a:ext cx="7247949" cy="481742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Description Document (TDD)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23D86F-CF14-4246-9952-CFB126B8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84" y="379331"/>
            <a:ext cx="2084676" cy="4271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66A43C-4383-D949-889E-B6D31DB23AF6}"/>
              </a:ext>
            </a:extLst>
          </p:cNvPr>
          <p:cNvSpPr txBox="1"/>
          <p:nvPr/>
        </p:nvSpPr>
        <p:spPr>
          <a:xfrm>
            <a:off x="767999" y="3580892"/>
            <a:ext cx="7608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TDD-template for all topic groups (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latest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J-105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“)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 process,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each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TDD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6715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 Background</a:t>
            </a:r>
          </a:p>
          <a:p>
            <a:pPr marL="6715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 Features</a:t>
            </a:r>
          </a:p>
          <a:p>
            <a:pPr marL="6715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</a:t>
            </a:r>
          </a:p>
          <a:p>
            <a:pPr marL="6715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Benchmarking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A5A52D-8924-EA47-AB37-FDDB103E1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690" y="1955444"/>
            <a:ext cx="3478914" cy="13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9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0334C-431A-3445-900D-5542FD2D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" y="905250"/>
            <a:ext cx="8620910" cy="1274806"/>
          </a:xfrm>
        </p:spPr>
        <p:txBody>
          <a:bodyPr>
            <a:normAutofit/>
          </a:bodyPr>
          <a:lstStyle/>
          <a:p>
            <a:r>
              <a:rPr lang="en-US" dirty="0"/>
              <a:t>More topic group activities 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7E75E3A-7450-894F-9EDF-02B00794E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691" y="2127331"/>
            <a:ext cx="5781708" cy="4351338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3CA053-63AC-DE4C-A5DE-A9AD706C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84" y="379331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0334C-431A-3445-900D-5542FD2D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" y="1171576"/>
            <a:ext cx="8620910" cy="1274806"/>
          </a:xfrm>
        </p:spPr>
        <p:txBody>
          <a:bodyPr>
            <a:normAutofit/>
          </a:bodyPr>
          <a:lstStyle/>
          <a:p>
            <a:r>
              <a:rPr lang="en-US" dirty="0"/>
              <a:t>Topic groups &amp; WG-Ethics 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3CA053-63AC-DE4C-A5DE-A9AD706C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84" y="379331"/>
            <a:ext cx="2084676" cy="427163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2D5F58-FF04-0742-B3B1-340ED9D12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71821"/>
            <a:ext cx="7886700" cy="2754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WG-Ethics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b="1" dirty="0" err="1"/>
              <a:t>feedback</a:t>
            </a:r>
            <a:r>
              <a:rPr lang="de-DE" b="1" dirty="0"/>
              <a:t> on TDD-</a:t>
            </a:r>
            <a:r>
              <a:rPr lang="de-DE" b="1" dirty="0" err="1"/>
              <a:t>ethics</a:t>
            </a:r>
            <a:r>
              <a:rPr lang="de-DE" b="1" dirty="0"/>
              <a:t> section</a:t>
            </a:r>
          </a:p>
          <a:p>
            <a:r>
              <a:rPr lang="de-DE" dirty="0"/>
              <a:t>Ethics-expert </a:t>
            </a:r>
            <a:r>
              <a:rPr lang="de-DE" dirty="0" err="1"/>
              <a:t>meeting</a:t>
            </a:r>
            <a:r>
              <a:rPr lang="de-DE" dirty="0"/>
              <a:t>: </a:t>
            </a:r>
            <a:r>
              <a:rPr lang="de-DE" dirty="0" err="1"/>
              <a:t>idea</a:t>
            </a:r>
            <a:r>
              <a:rPr lang="de-DE" dirty="0"/>
              <a:t> to </a:t>
            </a:r>
            <a:r>
              <a:rPr lang="de-DE" dirty="0" err="1"/>
              <a:t>develop</a:t>
            </a:r>
            <a:r>
              <a:rPr lang="de-DE" dirty="0"/>
              <a:t> a </a:t>
            </a:r>
            <a:r>
              <a:rPr lang="de-DE" b="1" dirty="0"/>
              <a:t>Q&amp;A on practices of </a:t>
            </a:r>
            <a:r>
              <a:rPr lang="de-DE" b="1" dirty="0" err="1"/>
              <a:t>ethics</a:t>
            </a:r>
            <a:r>
              <a:rPr lang="de-DE" b="1" dirty="0"/>
              <a:t> in AI4H</a:t>
            </a:r>
          </a:p>
          <a:p>
            <a:pPr lvl="1"/>
            <a:r>
              <a:rPr lang="en-GB" dirty="0"/>
              <a:t>questions (and answers) can be submitted by each topic group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59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40A8C-B8E7-9548-9EC2-45066688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7948"/>
            <a:ext cx="8704036" cy="541703"/>
          </a:xfrm>
        </p:spPr>
        <p:txBody>
          <a:bodyPr>
            <a:normAutofit fontScale="90000"/>
          </a:bodyPr>
          <a:lstStyle/>
          <a:p>
            <a:r>
              <a:rPr lang="de-DE" dirty="0"/>
              <a:t>Discussion </a:t>
            </a:r>
            <a:r>
              <a:rPr lang="de-DE" dirty="0" err="1"/>
              <a:t>points</a:t>
            </a:r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002AF1-A899-2444-BB4B-736043B6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08" y="582004"/>
            <a:ext cx="2084676" cy="42716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FD326E7-1B81-B744-B81F-6F4DD2069856}"/>
              </a:ext>
            </a:extLst>
          </p:cNvPr>
          <p:cNvSpPr/>
          <p:nvPr/>
        </p:nvSpPr>
        <p:spPr>
          <a:xfrm>
            <a:off x="976110" y="3721451"/>
            <a:ext cx="81678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OCI &amp; auditing 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Q&amp;A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ethics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(TDD-section?) 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TDD-template update?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Peer-review process of deliverables/TDD?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Kundenbewertung">
            <a:extLst>
              <a:ext uri="{FF2B5EF4-FFF2-40B4-BE49-F238E27FC236}">
                <a16:creationId xmlns:a16="http://schemas.microsoft.com/office/drawing/2014/main" id="{596DA8C1-F591-DA4D-92A0-C724991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403" y="2340628"/>
            <a:ext cx="1035860" cy="10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8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40A8C-B8E7-9548-9EC2-45066688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7948"/>
            <a:ext cx="7886700" cy="541703"/>
          </a:xfrm>
        </p:spPr>
        <p:txBody>
          <a:bodyPr>
            <a:normAutofit fontScale="90000"/>
          </a:bodyPr>
          <a:lstStyle/>
          <a:p>
            <a:r>
              <a:rPr lang="de-DE" dirty="0"/>
              <a:t>Updates Onboarding document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002AF1-A899-2444-BB4B-736043B6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08" y="582004"/>
            <a:ext cx="2084676" cy="42716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FECA384-C915-BF4D-8D8E-D7BC3724206A}"/>
              </a:ext>
            </a:extLst>
          </p:cNvPr>
          <p:cNvSpPr/>
          <p:nvPr/>
        </p:nvSpPr>
        <p:spPr>
          <a:xfrm>
            <a:off x="780019" y="4070409"/>
            <a:ext cx="9031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OCI and audit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Topic groups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73D74B-DBC3-9543-9665-E116F17CE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19" y="2265582"/>
            <a:ext cx="7285387" cy="12751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E3F18F8-0442-3249-BDC2-A009AC7785CE}"/>
              </a:ext>
            </a:extLst>
          </p:cNvPr>
          <p:cNvSpPr txBox="1"/>
          <p:nvPr/>
        </p:nvSpPr>
        <p:spPr>
          <a:xfrm>
            <a:off x="5329235" y="6275996"/>
            <a:ext cx="41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Onboarding document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here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8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FB99B-BB88-B340-A8CE-BEB44DAF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0C84B-85A4-F04A-A591-E6AC0909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97" y="6339700"/>
            <a:ext cx="961355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+mj-lt"/>
              </a:rPr>
              <a:t>Please contact: </a:t>
            </a:r>
            <a:r>
              <a:rPr lang="de-DE" sz="2000" dirty="0">
                <a:latin typeface="+mj-lt"/>
                <a:hlinkClick r:id="rId3"/>
              </a:rPr>
              <a:t>eva.weicken@hhi.fraunhofer.de</a:t>
            </a:r>
            <a:r>
              <a:rPr lang="de-DE" sz="2000" dirty="0">
                <a:latin typeface="+mj-lt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B41FAF4-B5CE-FC4B-985D-9DE6B2361DD0}"/>
              </a:ext>
            </a:extLst>
          </p:cNvPr>
          <p:cNvSpPr/>
          <p:nvPr/>
        </p:nvSpPr>
        <p:spPr>
          <a:xfrm>
            <a:off x="2302472" y="3776354"/>
            <a:ext cx="9139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ECFB6A-220E-7543-9115-8F488BA3C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85" y="2070589"/>
            <a:ext cx="6629429" cy="13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1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A715-4347-441C-9AF5-18369EA8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30" y="1083433"/>
            <a:ext cx="8083540" cy="994172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100000"/>
              </a:lnSpc>
              <a:spcAft>
                <a:spcPct val="40000"/>
              </a:spcAft>
            </a:pPr>
            <a:r>
              <a:rPr lang="en-GB" sz="3600" dirty="0">
                <a:ea typeface="+mj-lt"/>
                <a:cs typeface="+mj-lt"/>
              </a:rPr>
              <a:t>Agenda</a:t>
            </a:r>
          </a:p>
        </p:txBody>
      </p:sp>
      <p:pic>
        <p:nvPicPr>
          <p:cNvPr id="51" name="Picture 3" descr="Text&#10;&#10;Description automatically generated">
            <a:extLst>
              <a:ext uri="{FF2B5EF4-FFF2-40B4-BE49-F238E27FC236}">
                <a16:creationId xmlns:a16="http://schemas.microsoft.com/office/drawing/2014/main" id="{E686CAC3-27D6-49C8-AD09-CBB541D9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576" y="307537"/>
            <a:ext cx="2056109" cy="4343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74C44EA-C014-D844-836D-607A2A82952D}"/>
              </a:ext>
            </a:extLst>
          </p:cNvPr>
          <p:cNvSpPr txBox="1"/>
          <p:nvPr/>
        </p:nvSpPr>
        <p:spPr>
          <a:xfrm>
            <a:off x="885825" y="2286000"/>
            <a:ext cx="72294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groups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description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topic group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 Onboarding document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9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A715-4347-441C-9AF5-18369EA8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30" y="1083433"/>
            <a:ext cx="8083540" cy="994172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100000"/>
              </a:lnSpc>
              <a:spcAft>
                <a:spcPct val="40000"/>
              </a:spcAft>
            </a:pPr>
            <a:r>
              <a:rPr lang="en-GB" sz="3600" dirty="0">
                <a:ea typeface="+mj-lt"/>
                <a:cs typeface="+mj-lt"/>
              </a:rPr>
              <a:t>Standardization of health AI: multidisciplinary &amp; complex undertaking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C0364CE-3561-40E1-9E82-90E2158BF6B4}"/>
              </a:ext>
            </a:extLst>
          </p:cNvPr>
          <p:cNvGraphicFramePr/>
          <p:nvPr/>
        </p:nvGraphicFramePr>
        <p:xfrm>
          <a:off x="2012504" y="2419159"/>
          <a:ext cx="5970516" cy="394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" name="Picture 3" descr="Text&#10;&#10;Description automatically generated">
            <a:extLst>
              <a:ext uri="{FF2B5EF4-FFF2-40B4-BE49-F238E27FC236}">
                <a16:creationId xmlns:a16="http://schemas.microsoft.com/office/drawing/2014/main" id="{E686CAC3-27D6-49C8-AD09-CBB541D97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2576" y="307537"/>
            <a:ext cx="2056109" cy="4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EC7-0C13-F445-B8F1-AB88A65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71" y="531211"/>
            <a:ext cx="8719745" cy="1325563"/>
          </a:xfrm>
        </p:spPr>
        <p:txBody>
          <a:bodyPr>
            <a:normAutofit/>
          </a:bodyPr>
          <a:lstStyle/>
          <a:p>
            <a:r>
              <a:rPr lang="en-US" dirty="0"/>
              <a:t>Collaboration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FE7BA-D2DD-4F42-AD2B-A34FF3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7" y="365128"/>
            <a:ext cx="2084676" cy="427163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AEFD428-E4BE-7E43-9354-DBCAE74BB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3151" y="1468437"/>
            <a:ext cx="5386386" cy="5172441"/>
          </a:xfrm>
        </p:spPr>
      </p:pic>
    </p:spTree>
    <p:extLst>
      <p:ext uri="{BB962C8B-B14F-4D97-AF65-F5344CB8AC3E}">
        <p14:creationId xmlns:p14="http://schemas.microsoft.com/office/powerpoint/2010/main" val="11929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EC7-0C13-F445-B8F1-AB88A65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6" y="616497"/>
            <a:ext cx="7816103" cy="7946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is a topic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6C18-C2B3-164F-9435-07F9B221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49" y="3794774"/>
            <a:ext cx="8433996" cy="2710927"/>
          </a:xfrm>
        </p:spPr>
        <p:txBody>
          <a:bodyPr>
            <a:normAutofit/>
          </a:bodyPr>
          <a:lstStyle/>
          <a:p>
            <a:r>
              <a:rPr lang="en-US" sz="2400" b="1" dirty="0"/>
              <a:t>specific health/AI use case</a:t>
            </a:r>
            <a:r>
              <a:rPr lang="en-US" sz="2400" dirty="0"/>
              <a:t>, </a:t>
            </a:r>
            <a:r>
              <a:rPr lang="en-US" sz="1600" dirty="0"/>
              <a:t>e.g., Malaria detection from blood smear images, tuberculosis screening from x-rays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2400" dirty="0"/>
              <a:t>bringing together </a:t>
            </a:r>
            <a:r>
              <a:rPr lang="en-US" sz="2400" b="1" dirty="0"/>
              <a:t>experts and data</a:t>
            </a:r>
          </a:p>
          <a:p>
            <a:r>
              <a:rPr lang="en-US" sz="2400" dirty="0"/>
              <a:t>producing </a:t>
            </a:r>
            <a:r>
              <a:rPr lang="en-US" sz="2400" b="1" dirty="0"/>
              <a:t>evidence and case studies</a:t>
            </a:r>
            <a:r>
              <a:rPr lang="en-US" sz="2400" dirty="0"/>
              <a:t>, propose procedures to </a:t>
            </a:r>
            <a:r>
              <a:rPr lang="en-US" sz="2400" b="1" dirty="0"/>
              <a:t>benchmark AI models</a:t>
            </a:r>
          </a:p>
          <a:p>
            <a:r>
              <a:rPr lang="en-US" sz="2400" dirty="0"/>
              <a:t>Provide </a:t>
            </a:r>
            <a:r>
              <a:rPr lang="en-US" sz="2400" b="1" dirty="0"/>
              <a:t>feedback</a:t>
            </a:r>
            <a:r>
              <a:rPr lang="en-US" sz="2400" dirty="0"/>
              <a:t> to and follow </a:t>
            </a:r>
            <a:r>
              <a:rPr lang="en-US" sz="2400" b="1" dirty="0"/>
              <a:t>guidance</a:t>
            </a:r>
            <a:r>
              <a:rPr lang="en-US" sz="2400" dirty="0"/>
              <a:t> from working groups</a:t>
            </a:r>
          </a:p>
          <a:p>
            <a:endParaRPr lang="en-US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FE7BA-D2DD-4F42-AD2B-A34FF3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7" y="365128"/>
            <a:ext cx="2084676" cy="4271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EB506F0-56B0-DC4A-98E3-41EDA7C50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99" y="2107115"/>
            <a:ext cx="3660887" cy="13218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5FE73B-B883-9343-9B53-C10EF76E5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516" y="2155358"/>
            <a:ext cx="3361697" cy="12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060" y="1137181"/>
            <a:ext cx="8491941" cy="809632"/>
          </a:xfrm>
        </p:spPr>
        <p:txBody>
          <a:bodyPr>
            <a:normAutofit/>
          </a:bodyPr>
          <a:lstStyle/>
          <a:p>
            <a:r>
              <a:rPr lang="en-US" dirty="0"/>
              <a:t>24 topic groups by September 2021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7E6CD4-0825-5948-A97C-A4266783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758" y="384841"/>
            <a:ext cx="2084676" cy="427163"/>
          </a:xfrm>
          <a:prstGeom prst="rect">
            <a:avLst/>
          </a:prstGeom>
        </p:spPr>
      </p:pic>
      <p:pic>
        <p:nvPicPr>
          <p:cNvPr id="16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8E8096F4-FAC0-0243-8F48-BA916EBE1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00" b="24012"/>
          <a:stretch/>
        </p:blipFill>
        <p:spPr>
          <a:xfrm>
            <a:off x="921002" y="2590845"/>
            <a:ext cx="5508821" cy="2750037"/>
          </a:xfrm>
          <a:prstGeom prst="rect">
            <a:avLst/>
          </a:prstGeom>
        </p:spPr>
      </p:pic>
      <p:pic>
        <p:nvPicPr>
          <p:cNvPr id="17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7528F73D-EF1F-8B45-BA9A-8471AA71E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468" r="83500" b="-304"/>
          <a:stretch/>
        </p:blipFill>
        <p:spPr>
          <a:xfrm>
            <a:off x="6505501" y="2504639"/>
            <a:ext cx="895599" cy="923130"/>
          </a:xfrm>
          <a:prstGeom prst="rect">
            <a:avLst/>
          </a:prstGeom>
        </p:spPr>
      </p:pic>
      <p:pic>
        <p:nvPicPr>
          <p:cNvPr id="19" name="Picture 7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20092D3A-9635-FC4C-87D8-39EFDD689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0" t="74545" r="48000" b="-303"/>
          <a:stretch/>
        </p:blipFill>
        <p:spPr>
          <a:xfrm>
            <a:off x="6454419" y="4359094"/>
            <a:ext cx="1056325" cy="952697"/>
          </a:xfrm>
          <a:prstGeom prst="rect">
            <a:avLst/>
          </a:prstGeom>
        </p:spPr>
      </p:pic>
      <p:pic>
        <p:nvPicPr>
          <p:cNvPr id="20" name="Picture 6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399D597F-7A8A-E542-A282-DC8862A72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74772" r="67100" b="-608"/>
          <a:stretch/>
        </p:blipFill>
        <p:spPr>
          <a:xfrm>
            <a:off x="6419620" y="3448042"/>
            <a:ext cx="948186" cy="9110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117A95-5988-3441-84D7-0D21EE382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100" y="2598084"/>
            <a:ext cx="852944" cy="8398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95B859-3DD6-4043-B29C-0026D21A1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100" y="3510338"/>
            <a:ext cx="852944" cy="846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42045C-2524-AB4B-88C4-CA1DFA22A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100" y="4458847"/>
            <a:ext cx="852944" cy="8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8FE7BA-D2DD-4F42-AD2B-A34FF3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7" y="365128"/>
            <a:ext cx="2084676" cy="42716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921F6BD-7C0B-E541-A965-E4FD3AF0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849365"/>
            <a:ext cx="9429750" cy="1325563"/>
          </a:xfrm>
        </p:spPr>
        <p:txBody>
          <a:bodyPr/>
          <a:lstStyle/>
          <a:p>
            <a:r>
              <a:rPr lang="en-US" dirty="0"/>
              <a:t>24 topic groups by September 2021</a:t>
            </a:r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66F138-C304-C544-937D-4E9788C1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3" y="2232002"/>
            <a:ext cx="5284393" cy="4244208"/>
          </a:xfrm>
        </p:spPr>
        <p:txBody>
          <a:bodyPr>
            <a:noAutofit/>
          </a:bodyPr>
          <a:lstStyle/>
          <a:p>
            <a:r>
              <a:rPr lang="en-US" sz="1400" dirty="0"/>
              <a:t>Cardiovascular disease management / </a:t>
            </a:r>
            <a:r>
              <a:rPr lang="en-US" sz="1400" dirty="0">
                <a:solidFill>
                  <a:schemeClr val="accent2"/>
                </a:solidFill>
              </a:rPr>
              <a:t>TG-Cardio</a:t>
            </a:r>
            <a:endParaRPr lang="en-US" sz="1400" dirty="0"/>
          </a:p>
          <a:p>
            <a:r>
              <a:rPr lang="en-US" sz="1400" dirty="0"/>
              <a:t>Dermatology / </a:t>
            </a:r>
            <a:r>
              <a:rPr lang="en-US" sz="1400" dirty="0">
                <a:solidFill>
                  <a:schemeClr val="accent2"/>
                </a:solidFill>
              </a:rPr>
              <a:t>TG-Derma</a:t>
            </a:r>
            <a:endParaRPr lang="en-US" sz="1400" dirty="0"/>
          </a:p>
          <a:p>
            <a:r>
              <a:rPr lang="en-US" sz="1400" dirty="0"/>
              <a:t>Dental diagnostics and digital dentistry/ </a:t>
            </a:r>
            <a:r>
              <a:rPr lang="en-US" sz="1400" dirty="0">
                <a:solidFill>
                  <a:schemeClr val="accent2"/>
                </a:solidFill>
              </a:rPr>
              <a:t>TG-Dental</a:t>
            </a:r>
            <a:endParaRPr lang="en-US" sz="1400" dirty="0"/>
          </a:p>
          <a:p>
            <a:r>
              <a:rPr lang="en-US" sz="1400" dirty="0"/>
              <a:t>Primary/secondary diabetes prediction/ </a:t>
            </a:r>
            <a:r>
              <a:rPr lang="en-US" sz="1400" dirty="0">
                <a:solidFill>
                  <a:schemeClr val="accent2"/>
                </a:solidFill>
              </a:rPr>
              <a:t>TG-Diabetes</a:t>
            </a:r>
            <a:endParaRPr lang="en-US" sz="1400" dirty="0"/>
          </a:p>
          <a:p>
            <a:r>
              <a:rPr lang="en-US" sz="1400" dirty="0"/>
              <a:t>Endoscopy/ </a:t>
            </a:r>
            <a:r>
              <a:rPr lang="en-US" sz="1400" dirty="0">
                <a:solidFill>
                  <a:schemeClr val="accent2"/>
                </a:solidFill>
              </a:rPr>
              <a:t>TG-Endoscopy</a:t>
            </a:r>
            <a:endParaRPr lang="en-US" sz="1400" dirty="0"/>
          </a:p>
          <a:p>
            <a:r>
              <a:rPr lang="en-US" sz="1400" dirty="0"/>
              <a:t>Falsified medicine/ </a:t>
            </a:r>
            <a:r>
              <a:rPr lang="en-US" sz="1400" dirty="0">
                <a:solidFill>
                  <a:schemeClr val="accent2"/>
                </a:solidFill>
              </a:rPr>
              <a:t>TG-FakeMed</a:t>
            </a:r>
            <a:endParaRPr lang="en-US" sz="1400" dirty="0"/>
          </a:p>
          <a:p>
            <a:r>
              <a:rPr lang="en-US" sz="1400" dirty="0"/>
              <a:t>Falls among the elderly/ </a:t>
            </a:r>
            <a:r>
              <a:rPr lang="en-US" sz="1400" dirty="0">
                <a:solidFill>
                  <a:schemeClr val="accent2"/>
                </a:solidFill>
              </a:rPr>
              <a:t>TG-Falls</a:t>
            </a:r>
            <a:endParaRPr lang="en-US" sz="1400" dirty="0"/>
          </a:p>
          <a:p>
            <a:r>
              <a:rPr lang="en-US" sz="1400" dirty="0"/>
              <a:t>Histopathology/ </a:t>
            </a:r>
            <a:r>
              <a:rPr lang="en-US" sz="1400" dirty="0">
                <a:solidFill>
                  <a:schemeClr val="accent2"/>
                </a:solidFill>
              </a:rPr>
              <a:t>TG-Histo </a:t>
            </a:r>
            <a:endParaRPr lang="en-US" sz="1400" dirty="0"/>
          </a:p>
          <a:p>
            <a:r>
              <a:rPr lang="en-US" sz="1400" dirty="0"/>
              <a:t>Malaria detection/ </a:t>
            </a:r>
            <a:r>
              <a:rPr lang="en-US" sz="1400" dirty="0">
                <a:solidFill>
                  <a:schemeClr val="accent2"/>
                </a:solidFill>
              </a:rPr>
              <a:t>TG-Malaria</a:t>
            </a:r>
            <a:endParaRPr lang="en-US" sz="1400" dirty="0"/>
          </a:p>
          <a:p>
            <a:r>
              <a:rPr lang="en-US" sz="1400" dirty="0"/>
              <a:t>Neurological disorders/ </a:t>
            </a:r>
            <a:r>
              <a:rPr lang="en-US" sz="1400" dirty="0">
                <a:solidFill>
                  <a:schemeClr val="accent2"/>
                </a:solidFill>
              </a:rPr>
              <a:t>TG-Neuro</a:t>
            </a:r>
            <a:endParaRPr lang="en-US" sz="1400" dirty="0"/>
          </a:p>
          <a:p>
            <a:r>
              <a:rPr lang="en-US" sz="1400" dirty="0"/>
              <a:t>Ophthalmology/ </a:t>
            </a:r>
            <a:r>
              <a:rPr lang="en-US" sz="1400" dirty="0">
                <a:solidFill>
                  <a:schemeClr val="accent2"/>
                </a:solidFill>
              </a:rPr>
              <a:t>TG-Ophthalmo</a:t>
            </a:r>
            <a:endParaRPr lang="en-US" sz="1400" dirty="0"/>
          </a:p>
          <a:p>
            <a:r>
              <a:rPr lang="en-US" sz="1400" dirty="0"/>
              <a:t>Sanitation for public health/ </a:t>
            </a:r>
            <a:r>
              <a:rPr lang="en-US" sz="1400" dirty="0">
                <a:solidFill>
                  <a:schemeClr val="accent2"/>
                </a:solidFill>
              </a:rPr>
              <a:t>TG-Sanitation 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11EE83-D604-D54B-882C-6C8FB1F9FFF5}"/>
              </a:ext>
            </a:extLst>
          </p:cNvPr>
          <p:cNvSpPr txBox="1">
            <a:spLocks/>
          </p:cNvSpPr>
          <p:nvPr/>
        </p:nvSpPr>
        <p:spPr>
          <a:xfrm>
            <a:off x="4343681" y="2253832"/>
            <a:ext cx="5768508" cy="4244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Outbreak detection/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TG-Outbreaks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Psychiatry/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TG-Psy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Radiology/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TG-Radiology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Snakebite and snake identification/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TG-Snake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 assessment/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TG-Symptom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Tuberculosis/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TG-TB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Volumetric chest computed tomography/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TG-DiagnosticCT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Bacterial infection and anti-microbial resistance/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TG-Bacteria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Maternal and child health/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TG-MCH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Musculoskeletal medicine/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TG-MSK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reproduction and fertility/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TG-Fertility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Point-of-care diagnostics/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TG-POC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31EAE4-CA5D-8B43-9639-363B7EE8C329}"/>
              </a:ext>
            </a:extLst>
          </p:cNvPr>
          <p:cNvSpPr txBox="1"/>
          <p:nvPr/>
        </p:nvSpPr>
        <p:spPr>
          <a:xfrm>
            <a:off x="5908662" y="6402039"/>
            <a:ext cx="38673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(topic group descriptions are available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here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4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8FE7BA-D2DD-4F42-AD2B-A34FF3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7" y="365128"/>
            <a:ext cx="2084676" cy="42716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921F6BD-7C0B-E541-A965-E4FD3AF0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588835"/>
            <a:ext cx="9429750" cy="1325563"/>
          </a:xfrm>
        </p:spPr>
        <p:txBody>
          <a:bodyPr/>
          <a:lstStyle/>
          <a:p>
            <a:r>
              <a:rPr lang="de-DE" dirty="0"/>
              <a:t>topic group </a:t>
            </a:r>
            <a:r>
              <a:rPr lang="de-DE" dirty="0" err="1"/>
              <a:t>example</a:t>
            </a:r>
            <a:r>
              <a:rPr lang="de-DE" dirty="0"/>
              <a:t>: histopathology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97D449-605B-A04A-9506-1CBA3F50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4847206"/>
            <a:ext cx="8206090" cy="201079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Facilitate </a:t>
            </a:r>
            <a:r>
              <a:rPr lang="en-US" b="1" dirty="0"/>
              <a:t>use of AI </a:t>
            </a:r>
            <a:r>
              <a:rPr lang="en-US" dirty="0"/>
              <a:t>to identify tumor cells and lymphocytes in </a:t>
            </a:r>
            <a:r>
              <a:rPr lang="en-US" b="1" dirty="0"/>
              <a:t>image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Develop comprehensive histological </a:t>
            </a:r>
            <a:r>
              <a:rPr lang="en-US" b="1" dirty="0"/>
              <a:t>image data set</a:t>
            </a:r>
          </a:p>
          <a:p>
            <a:endParaRPr lang="de-DE" dirty="0"/>
          </a:p>
        </p:txBody>
      </p:sp>
      <p:pic>
        <p:nvPicPr>
          <p:cNvPr id="6" name="Google Shape;264;p40">
            <a:extLst>
              <a:ext uri="{FF2B5EF4-FFF2-40B4-BE49-F238E27FC236}">
                <a16:creationId xmlns:a16="http://schemas.microsoft.com/office/drawing/2014/main" id="{8673145C-D19A-F94C-9B08-A0A2A20498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139" b="5662"/>
          <a:stretch/>
        </p:blipFill>
        <p:spPr>
          <a:xfrm>
            <a:off x="2424653" y="2410300"/>
            <a:ext cx="4523293" cy="2037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;p40">
            <a:extLst>
              <a:ext uri="{FF2B5EF4-FFF2-40B4-BE49-F238E27FC236}">
                <a16:creationId xmlns:a16="http://schemas.microsoft.com/office/drawing/2014/main" id="{FCAB41E9-F8CF-124D-8D55-C0CCAB1BA44E}"/>
              </a:ext>
            </a:extLst>
          </p:cNvPr>
          <p:cNvSpPr txBox="1">
            <a:spLocks/>
          </p:cNvSpPr>
          <p:nvPr/>
        </p:nvSpPr>
        <p:spPr>
          <a:xfrm>
            <a:off x="5908573" y="2035008"/>
            <a:ext cx="2917487" cy="4473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annotations of histopathology images</a:t>
            </a:r>
          </a:p>
          <a:p>
            <a:pPr marL="685800" marR="0" lvl="0" indent="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Klauschen (LMU/Charité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11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EC7-0C13-F445-B8F1-AB88A65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2291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How do topic groups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6C18-C2B3-164F-9435-07F9B221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436" y="4462910"/>
            <a:ext cx="6840877" cy="3218543"/>
          </a:xfrm>
        </p:spPr>
        <p:txBody>
          <a:bodyPr>
            <a:normAutofit/>
          </a:bodyPr>
          <a:lstStyle/>
          <a:p>
            <a:r>
              <a:rPr lang="en-US" sz="2600" dirty="0"/>
              <a:t>Topic driver(s) organize work </a:t>
            </a:r>
          </a:p>
          <a:p>
            <a:r>
              <a:rPr lang="en-US" sz="2600" dirty="0"/>
              <a:t>Call for topic group participation</a:t>
            </a:r>
          </a:p>
          <a:p>
            <a:r>
              <a:rPr lang="en-US" sz="2600" dirty="0"/>
              <a:t>Collaboration via regular meetings </a:t>
            </a:r>
          </a:p>
          <a:p>
            <a:r>
              <a:rPr lang="en-US" sz="2600" dirty="0"/>
              <a:t>Developing a </a:t>
            </a:r>
            <a:r>
              <a:rPr lang="en-US" sz="2600" b="1" dirty="0"/>
              <a:t>topic description document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FE7BA-D2DD-4F42-AD2B-A34FF3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7" y="365128"/>
            <a:ext cx="2084676" cy="4271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A22703-62F8-BD4E-AF02-7BA1E688D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485" y="2185017"/>
            <a:ext cx="2203030" cy="18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81C39-88CE-4526-80DC-55707F5ADF21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529</Words>
  <Application>Microsoft Office PowerPoint</Application>
  <PresentationFormat>On-screen Show (4:3)</PresentationFormat>
  <Paragraphs>120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Courier New</vt:lpstr>
      <vt:lpstr>Wingdings</vt:lpstr>
      <vt:lpstr>Office 主题​​</vt:lpstr>
      <vt:lpstr>Office</vt:lpstr>
      <vt:lpstr>PowerPoint Presentation</vt:lpstr>
      <vt:lpstr>Agenda</vt:lpstr>
      <vt:lpstr>Standardization of health AI: multidisciplinary &amp; complex undertaking</vt:lpstr>
      <vt:lpstr>Collaboration </vt:lpstr>
      <vt:lpstr> What is a topic group?</vt:lpstr>
      <vt:lpstr>24 topic groups by September 2021</vt:lpstr>
      <vt:lpstr>24 topic groups by September 2021</vt:lpstr>
      <vt:lpstr>topic group example: histopathology</vt:lpstr>
      <vt:lpstr> How do topic groups work? </vt:lpstr>
      <vt:lpstr>Topic Description Document (TDD)</vt:lpstr>
      <vt:lpstr>Topic Description Document (TDD)</vt:lpstr>
      <vt:lpstr>More topic group activities </vt:lpstr>
      <vt:lpstr>Topic groups &amp; WG-Ethics </vt:lpstr>
      <vt:lpstr>Discussion points </vt:lpstr>
      <vt:lpstr>Updates Onboarding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Att.1: Presentation (M-030, M-031)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2021-09-27T19:02:13Z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