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7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B7C98-8EDC-4EB8-AB22-619DE073BAF5}" v="2" dt="2021-03-18T18:04:51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8" d="100"/>
          <a:sy n="68" d="100"/>
        </p:scale>
        <p:origin x="653" y="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3B8B7C98-8EDC-4EB8-AB22-619DE073BAF5}"/>
    <pc:docChg chg="modSld">
      <pc:chgData name="Campos, Simao" userId="a1bf0726-548b-4db8-a746-2e19b5e24da4" providerId="ADAL" clId="{3B8B7C98-8EDC-4EB8-AB22-619DE073BAF5}" dt="2021-03-18T18:04:08.476" v="10" actId="20577"/>
      <pc:docMkLst>
        <pc:docMk/>
      </pc:docMkLst>
      <pc:sldChg chg="modSp mod">
        <pc:chgData name="Campos, Simao" userId="a1bf0726-548b-4db8-a746-2e19b5e24da4" providerId="ADAL" clId="{3B8B7C98-8EDC-4EB8-AB22-619DE073BAF5}" dt="2021-03-18T18:04:08.476" v="10" actId="20577"/>
        <pc:sldMkLst>
          <pc:docMk/>
          <pc:sldMk cId="2383934936" sldId="256"/>
        </pc:sldMkLst>
        <pc:spChg chg="mod">
          <ac:chgData name="Campos, Simao" userId="a1bf0726-548b-4db8-a746-2e19b5e24da4" providerId="ADAL" clId="{3B8B7C98-8EDC-4EB8-AB22-619DE073BAF5}" dt="2021-03-18T18:04:08.476" v="10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3B8B7C98-8EDC-4EB8-AB22-619DE073BAF5}" dt="2021-03-18T18:04:03.561" v="8" actId="20577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  <pc:docChgLst>
    <pc:chgData name="Campos, Simao" userId="a1bf0726-548b-4db8-a746-2e19b5e24da4" providerId="ADAL" clId="{62C6CFDA-DA37-43FE-BD99-6C0A14F0B21F}"/>
    <pc:docChg chg="modSld">
      <pc:chgData name="Campos, Simao" userId="a1bf0726-548b-4db8-a746-2e19b5e24da4" providerId="ADAL" clId="{62C6CFDA-DA37-43FE-BD99-6C0A14F0B21F}" dt="2020-07-31T13:07:33.154" v="2" actId="20577"/>
      <pc:docMkLst>
        <pc:docMk/>
      </pc:docMkLst>
      <pc:sldChg chg="modSp mod">
        <pc:chgData name="Campos, Simao" userId="a1bf0726-548b-4db8-a746-2e19b5e24da4" providerId="ADAL" clId="{62C6CFDA-DA37-43FE-BD99-6C0A14F0B21F}" dt="2020-07-31T13:07:33.154" v="2" actId="20577"/>
        <pc:sldMkLst>
          <pc:docMk/>
          <pc:sldMk cId="2383934936" sldId="256"/>
        </pc:sldMkLst>
        <pc:spChg chg="mod">
          <ac:chgData name="Campos, Simao" userId="a1bf0726-548b-4db8-a746-2e19b5e24da4" providerId="ADAL" clId="{62C6CFDA-DA37-43FE-BD99-6C0A14F0B21F}" dt="2020-07-31T13:07:33.154" v="2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62C6CFDA-DA37-43FE-BD99-6C0A14F0B21F}" dt="2020-07-31T13:07:29.042" v="0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f282ef2a08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f282ef2a08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f282ef2a08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f282ef2a08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282ef2a0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282ef2a0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282ef2a0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282ef2a0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282ef2a0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282ef2a08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f28f57be0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f28f57be0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f282ef2a08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f282ef2a08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-"/>
            </a:pPr>
            <a:r>
              <a:rPr lang="en" sz="1400">
                <a:solidFill>
                  <a:srgbClr val="595959"/>
                </a:solidFill>
              </a:rPr>
              <a:t>Weather observations</a:t>
            </a:r>
            <a:endParaRPr sz="1400">
              <a:solidFill>
                <a:srgbClr val="59595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-"/>
            </a:pPr>
            <a:r>
              <a:rPr lang="en" sz="1400">
                <a:solidFill>
                  <a:srgbClr val="595959"/>
                </a:solidFill>
              </a:rPr>
              <a:t>Water level, turbidity and pathogen sampling</a:t>
            </a:r>
            <a:endParaRPr sz="1400">
              <a:solidFill>
                <a:srgbClr val="59595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-"/>
            </a:pPr>
            <a:r>
              <a:rPr lang="en" sz="1400">
                <a:solidFill>
                  <a:srgbClr val="595959"/>
                </a:solidFill>
              </a:rPr>
              <a:t>Atmospheric composition</a:t>
            </a:r>
            <a:endParaRPr sz="1400">
              <a:solidFill>
                <a:srgbClr val="59595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-"/>
            </a:pPr>
            <a:r>
              <a:rPr lang="en" sz="1400">
                <a:solidFill>
                  <a:srgbClr val="595959"/>
                </a:solidFill>
              </a:rPr>
              <a:t>Land use and water level</a:t>
            </a:r>
            <a:endParaRPr sz="1400">
              <a:solidFill>
                <a:srgbClr val="59595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-"/>
            </a:pPr>
            <a:r>
              <a:rPr lang="en" sz="1400">
                <a:solidFill>
                  <a:srgbClr val="595959"/>
                </a:solidFill>
              </a:rPr>
              <a:t>Community Ablution Block usage and edge-computed disease detection</a:t>
            </a:r>
            <a:endParaRPr sz="1400">
              <a:solidFill>
                <a:srgbClr val="59595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-"/>
            </a:pPr>
            <a:r>
              <a:rPr lang="en" sz="1400">
                <a:solidFill>
                  <a:srgbClr val="595959"/>
                </a:solidFill>
              </a:rPr>
              <a:t>Health surveys through hotspot-based apps</a:t>
            </a:r>
            <a:endParaRPr sz="1400">
              <a:solidFill>
                <a:srgbClr val="595959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-"/>
            </a:pPr>
            <a:r>
              <a:rPr lang="en" sz="1400">
                <a:solidFill>
                  <a:srgbClr val="595959"/>
                </a:solidFill>
              </a:rPr>
              <a:t>Process KPI’s from sludge treatment plant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f282ef2a08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f282ef2a08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28f57be03_3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f28f57be03_3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85289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78242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70605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9963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83217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10305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64630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113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37487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160814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57023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1270585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298016" y="697196"/>
            <a:ext cx="2244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2000" b="1" dirty="0"/>
              <a:t>FGAI4H-M-028-A01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785294" y="1066528"/>
            <a:ext cx="37569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E-meeting, 28-30 September 2021</a:t>
            </a:r>
            <a:endParaRPr lang="en-GB" sz="2000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732259"/>
              </p:ext>
            </p:extLst>
          </p:nvPr>
        </p:nvGraphicFramePr>
        <p:xfrm>
          <a:off x="1790700" y="2589934"/>
          <a:ext cx="8610600" cy="3269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9931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563198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667471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4954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TG-Sanitation Topic Driver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4954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– Presentation (TG-Sanitation)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4954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4954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Alex 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Radunsky</a:t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Co-driver AI4H TG-Sanitation</a:t>
                      </a:r>
                    </a:p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Director Global Health and Policy, ITGH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sz="2000" kern="1200" dirty="0">
                          <a:solidFill>
                            <a:schemeClr val="tx1"/>
                          </a:solidFill>
                          <a:effectLst/>
                        </a:rPr>
                        <a:t>alex.radunsky@mail.harvard.edu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4954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This PPT contains a presentation of the new TG-Sanitation.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/>
          <p:nvPr/>
        </p:nvSpPr>
        <p:spPr>
          <a:xfrm>
            <a:off x="785099" y="4235605"/>
            <a:ext cx="927600" cy="3272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2020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7" name="Google Shape;107;p21"/>
          <p:cNvSpPr/>
          <p:nvPr/>
        </p:nvSpPr>
        <p:spPr>
          <a:xfrm>
            <a:off x="1745775" y="4235605"/>
            <a:ext cx="2948800" cy="3272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2021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8" name="Google Shape;108;p21"/>
          <p:cNvSpPr/>
          <p:nvPr/>
        </p:nvSpPr>
        <p:spPr>
          <a:xfrm>
            <a:off x="4777812" y="4235605"/>
            <a:ext cx="2948800" cy="3272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2022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9" name="Google Shape;109;p21"/>
          <p:cNvSpPr/>
          <p:nvPr/>
        </p:nvSpPr>
        <p:spPr>
          <a:xfrm rot="5400000">
            <a:off x="1624344" y="3503915"/>
            <a:ext cx="497200" cy="9276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24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1"/>
          <p:cNvSpPr txBox="1"/>
          <p:nvPr/>
        </p:nvSpPr>
        <p:spPr>
          <a:xfrm>
            <a:off x="1134736" y="3159669"/>
            <a:ext cx="1476400" cy="4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2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Requirements Capture 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1" name="Google Shape;111;p21"/>
          <p:cNvSpPr/>
          <p:nvPr/>
        </p:nvSpPr>
        <p:spPr>
          <a:xfrm rot="5400000">
            <a:off x="2963000" y="3078733"/>
            <a:ext cx="497200" cy="17628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24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1"/>
          <p:cNvSpPr txBox="1"/>
          <p:nvPr/>
        </p:nvSpPr>
        <p:spPr>
          <a:xfrm>
            <a:off x="2375547" y="3067280"/>
            <a:ext cx="1476400" cy="677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2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Design of Data Collection Infrastructure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3" name="Google Shape;113;p21"/>
          <p:cNvSpPr/>
          <p:nvPr/>
        </p:nvSpPr>
        <p:spPr>
          <a:xfrm rot="5400000">
            <a:off x="5677100" y="2174267"/>
            <a:ext cx="497200" cy="35988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24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1"/>
          <p:cNvSpPr txBox="1"/>
          <p:nvPr/>
        </p:nvSpPr>
        <p:spPr>
          <a:xfrm>
            <a:off x="5052115" y="3236913"/>
            <a:ext cx="1476400" cy="4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2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 Collection Rollout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5" name="Google Shape;115;p21"/>
          <p:cNvSpPr/>
          <p:nvPr/>
        </p:nvSpPr>
        <p:spPr>
          <a:xfrm rot="5400000">
            <a:off x="8040481" y="995391"/>
            <a:ext cx="564000" cy="3505600"/>
          </a:xfrm>
          <a:prstGeom prst="leftBrace">
            <a:avLst>
              <a:gd name="adj1" fmla="val 8333"/>
              <a:gd name="adj2" fmla="val 49086"/>
            </a:avLst>
          </a:prstGeom>
          <a:noFill/>
          <a:ln w="9525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24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r>
              <a:rPr lang="en"/>
              <a:t>Project timeline</a:t>
            </a:r>
            <a:endParaRPr/>
          </a:p>
        </p:txBody>
      </p:sp>
      <p:sp>
        <p:nvSpPr>
          <p:cNvPr id="117" name="Google Shape;117;p21"/>
          <p:cNvSpPr txBox="1"/>
          <p:nvPr/>
        </p:nvSpPr>
        <p:spPr>
          <a:xfrm>
            <a:off x="7676505" y="1708732"/>
            <a:ext cx="1476400" cy="677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2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System</a:t>
            </a:r>
            <a:endParaRPr sz="1200" b="1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 defTabSz="1219170">
              <a:buClr>
                <a:srgbClr val="000000"/>
              </a:buClr>
            </a:pPr>
            <a:r>
              <a:rPr lang="en" sz="12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Deployment &amp; Validation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8" name="Google Shape;118;p21"/>
          <p:cNvSpPr/>
          <p:nvPr/>
        </p:nvSpPr>
        <p:spPr>
          <a:xfrm>
            <a:off x="7809863" y="4235605"/>
            <a:ext cx="2948800" cy="3272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9" name="Google Shape;119;p21"/>
          <p:cNvSpPr/>
          <p:nvPr/>
        </p:nvSpPr>
        <p:spPr>
          <a:xfrm>
            <a:off x="3644502" y="5007886"/>
            <a:ext cx="437692" cy="376177"/>
          </a:xfrm>
          <a:prstGeom prst="flowChartDecision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0" name="Google Shape;120;p21"/>
          <p:cNvSpPr/>
          <p:nvPr/>
        </p:nvSpPr>
        <p:spPr>
          <a:xfrm>
            <a:off x="2712621" y="5548639"/>
            <a:ext cx="1588000" cy="327200"/>
          </a:xfrm>
          <a:prstGeom prst="wedgeRectCallout">
            <a:avLst>
              <a:gd name="adj1" fmla="val 23225"/>
              <a:gd name="adj2" fmla="val -65785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12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Meeting M</a:t>
            </a:r>
            <a:endParaRPr sz="1200" b="1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1" name="Google Shape;121;p21"/>
          <p:cNvSpPr/>
          <p:nvPr/>
        </p:nvSpPr>
        <p:spPr>
          <a:xfrm>
            <a:off x="1745767" y="1356967"/>
            <a:ext cx="4685600" cy="1373600"/>
          </a:xfrm>
          <a:prstGeom prst="wedgeRectCallout">
            <a:avLst>
              <a:gd name="adj1" fmla="val 34475"/>
              <a:gd name="adj2" fmla="val 81824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609585" indent="-380990" defTabSz="1219170">
              <a:buClr>
                <a:srgbClr val="000000"/>
              </a:buClr>
              <a:buSzPts val="900"/>
              <a:buFont typeface="Arial"/>
              <a:buChar char="-"/>
            </a:pPr>
            <a:r>
              <a:rPr lang="en" sz="12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Data streams will be available gradually as sensors are rolled out</a:t>
            </a:r>
            <a:endParaRPr sz="1200" b="1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609585" indent="-380990" defTabSz="1219170">
              <a:buClr>
                <a:srgbClr val="000000"/>
              </a:buClr>
              <a:buSzPts val="900"/>
              <a:buFont typeface="Arial"/>
              <a:buChar char="-"/>
            </a:pPr>
            <a:r>
              <a:rPr lang="en" sz="12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Manually collection and laboratory testing during early stage rollout will be supplanted by high frequency data streams</a:t>
            </a:r>
            <a:endParaRPr sz="1200" b="1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2" name="Google Shape;122;p21"/>
          <p:cNvSpPr/>
          <p:nvPr/>
        </p:nvSpPr>
        <p:spPr>
          <a:xfrm rot="-5400000">
            <a:off x="5016331" y="2901133"/>
            <a:ext cx="564000" cy="4067200"/>
          </a:xfrm>
          <a:prstGeom prst="leftBrace">
            <a:avLst>
              <a:gd name="adj1" fmla="val 8333"/>
              <a:gd name="adj2" fmla="val 49086"/>
            </a:avLst>
          </a:prstGeom>
          <a:noFill/>
          <a:ln w="9525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24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1"/>
          <p:cNvSpPr txBox="1"/>
          <p:nvPr/>
        </p:nvSpPr>
        <p:spPr>
          <a:xfrm>
            <a:off x="4840939" y="5216732"/>
            <a:ext cx="1476400" cy="677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12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AI system specification and development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90000"/>
          </a:bodyPr>
          <a:lstStyle/>
          <a:p>
            <a:r>
              <a:rPr lang="en" sz="1807"/>
              <a:t>APPENDIX</a:t>
            </a:r>
            <a:br>
              <a:rPr lang="en"/>
            </a:br>
            <a:r>
              <a:rPr lang="en"/>
              <a:t>Contributors</a:t>
            </a:r>
            <a:endParaRPr/>
          </a:p>
        </p:txBody>
      </p:sp>
      <p:sp>
        <p:nvSpPr>
          <p:cNvPr id="129" name="Google Shape;129;p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>
              <a:lnSpc>
                <a:spcPct val="95000"/>
              </a:lnSpc>
              <a:buSzPts val="770"/>
              <a:buNone/>
            </a:pPr>
            <a:r>
              <a:rPr lang="en" sz="1600"/>
              <a:t>Co-drivers</a:t>
            </a:r>
            <a:endParaRPr sz="1600"/>
          </a:p>
          <a:p>
            <a:pPr marL="0" indent="0">
              <a:lnSpc>
                <a:spcPct val="95000"/>
              </a:lnSpc>
              <a:spcBef>
                <a:spcPts val="1600"/>
              </a:spcBef>
              <a:buSzPts val="770"/>
              <a:buNone/>
            </a:pPr>
            <a:r>
              <a:rPr lang="en" sz="1467"/>
              <a:t>Khahlil Louisy</a:t>
            </a:r>
            <a:r>
              <a:rPr lang="en" sz="1467">
                <a:solidFill>
                  <a:schemeClr val="dk1"/>
                </a:solidFill>
              </a:rPr>
              <a:t> klouisy@hks.harvard.edu</a:t>
            </a:r>
            <a:endParaRPr sz="1467"/>
          </a:p>
          <a:p>
            <a:pPr marL="0" indent="0">
              <a:lnSpc>
                <a:spcPct val="95000"/>
              </a:lnSpc>
              <a:spcBef>
                <a:spcPts val="1600"/>
              </a:spcBef>
              <a:buSzPts val="770"/>
              <a:buNone/>
            </a:pPr>
            <a:r>
              <a:rPr lang="en" sz="1467"/>
              <a:t>Alex Radunsky</a:t>
            </a:r>
            <a:r>
              <a:rPr lang="en" sz="1467">
                <a:solidFill>
                  <a:schemeClr val="dk1"/>
                </a:solidFill>
              </a:rPr>
              <a:t> alex.radunsky@mail.harvard.edu</a:t>
            </a:r>
            <a:endParaRPr sz="1467"/>
          </a:p>
          <a:p>
            <a:pPr marL="0" indent="0">
              <a:lnSpc>
                <a:spcPct val="95000"/>
              </a:lnSpc>
              <a:spcBef>
                <a:spcPts val="1600"/>
              </a:spcBef>
              <a:buSzPts val="770"/>
              <a:buNone/>
            </a:pPr>
            <a:r>
              <a:rPr lang="en" sz="1600"/>
              <a:t>Contributors</a:t>
            </a:r>
            <a:endParaRPr sz="1600"/>
          </a:p>
          <a:p>
            <a:pPr marL="0" indent="0">
              <a:lnSpc>
                <a:spcPct val="95000"/>
              </a:lnSpc>
              <a:spcBef>
                <a:spcPts val="1600"/>
              </a:spcBef>
              <a:buSzPts val="770"/>
              <a:buNone/>
            </a:pPr>
            <a:r>
              <a:rPr lang="en" sz="1467">
                <a:solidFill>
                  <a:schemeClr val="dk1"/>
                </a:solidFill>
              </a:rPr>
              <a:t>Augusto Gesualdi augusto.gesualdi@pathcheck.org</a:t>
            </a:r>
            <a:endParaRPr sz="1467"/>
          </a:p>
          <a:p>
            <a:pPr marL="0" indent="0">
              <a:lnSpc>
                <a:spcPct val="95000"/>
              </a:lnSpc>
              <a:spcBef>
                <a:spcPts val="1600"/>
              </a:spcBef>
              <a:buSzPts val="770"/>
              <a:buNone/>
            </a:pPr>
            <a:r>
              <a:rPr lang="en" sz="1467">
                <a:solidFill>
                  <a:schemeClr val="dk1"/>
                </a:solidFill>
              </a:rPr>
              <a:t>Rebecca Perez rebecca.perez@wadham.ox.ac.uk</a:t>
            </a:r>
            <a:endParaRPr sz="1467"/>
          </a:p>
          <a:p>
            <a:pPr marL="0" indent="0">
              <a:lnSpc>
                <a:spcPct val="95000"/>
              </a:lnSpc>
              <a:spcBef>
                <a:spcPts val="1600"/>
              </a:spcBef>
              <a:buSzPts val="770"/>
              <a:buNone/>
            </a:pPr>
            <a:r>
              <a:rPr lang="en" sz="1467">
                <a:solidFill>
                  <a:schemeClr val="dk1"/>
                </a:solidFill>
              </a:rPr>
              <a:t>Maria Carnovale carnovalemaria@outlook.com</a:t>
            </a:r>
            <a:endParaRPr sz="1467"/>
          </a:p>
          <a:p>
            <a:pPr marL="0" indent="0">
              <a:lnSpc>
                <a:spcPct val="95000"/>
              </a:lnSpc>
              <a:spcBef>
                <a:spcPts val="1600"/>
              </a:spcBef>
              <a:buSzPts val="770"/>
              <a:buNone/>
            </a:pPr>
            <a:r>
              <a:rPr lang="en" sz="1467">
                <a:solidFill>
                  <a:schemeClr val="dk1"/>
                </a:solidFill>
              </a:rPr>
              <a:t>Simona Tiribelli simona.tiribelli@pathcheck.org</a:t>
            </a:r>
            <a:endParaRPr sz="1467"/>
          </a:p>
          <a:p>
            <a:pPr marL="0" indent="0">
              <a:lnSpc>
                <a:spcPct val="95000"/>
              </a:lnSpc>
              <a:spcBef>
                <a:spcPts val="1600"/>
              </a:spcBef>
              <a:buSzPts val="770"/>
              <a:buNone/>
            </a:pPr>
            <a:r>
              <a:rPr lang="en" sz="1467">
                <a:solidFill>
                  <a:schemeClr val="dk1"/>
                </a:solidFill>
              </a:rPr>
              <a:t>Gokul Parameswaran gokul.parameswaran@keble.ox.ac.uk</a:t>
            </a:r>
            <a:endParaRPr sz="1467"/>
          </a:p>
          <a:p>
            <a:pPr marL="0" indent="0">
              <a:lnSpc>
                <a:spcPct val="95000"/>
              </a:lnSpc>
              <a:spcBef>
                <a:spcPts val="1600"/>
              </a:spcBef>
              <a:spcAft>
                <a:spcPts val="1600"/>
              </a:spcAft>
              <a:buSzPts val="770"/>
              <a:buNone/>
            </a:pPr>
            <a:endParaRPr sz="168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00" y="992767"/>
            <a:ext cx="11360800" cy="1610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r>
              <a:rPr lang="en"/>
              <a:t>TG - Sanitation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15600" y="4597267"/>
            <a:ext cx="11360800" cy="19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85000" lnSpcReduction="20000"/>
          </a:bodyPr>
          <a:lstStyle/>
          <a:p>
            <a:pPr marL="0" indent="0">
              <a:buClr>
                <a:schemeClr val="dk1"/>
              </a:buClr>
              <a:buSzPct val="39285"/>
            </a:pPr>
            <a:r>
              <a:rPr lang="en" dirty="0"/>
              <a:t>Alex Radunsky, ScD MPH </a:t>
            </a:r>
            <a:endParaRPr dirty="0"/>
          </a:p>
          <a:p>
            <a:pPr marL="0" indent="0">
              <a:buClr>
                <a:schemeClr val="dk1"/>
              </a:buClr>
              <a:buSzPct val="39285"/>
            </a:pPr>
            <a:r>
              <a:rPr lang="en" dirty="0"/>
              <a:t>Co-driver AI4H TG-Sanitation</a:t>
            </a:r>
            <a:endParaRPr dirty="0"/>
          </a:p>
          <a:p>
            <a:pPr marL="0" indent="0"/>
            <a:endParaRPr dirty="0"/>
          </a:p>
          <a:p>
            <a:pPr marL="0" indent="0">
              <a:buClr>
                <a:schemeClr val="dk1"/>
              </a:buClr>
              <a:buSzPct val="39285"/>
            </a:pPr>
            <a:r>
              <a:rPr lang="en" dirty="0"/>
              <a:t>Director Global Health and Policy, ITGH</a:t>
            </a:r>
            <a:endParaRPr dirty="0"/>
          </a:p>
          <a:p>
            <a:pPr marL="0" indent="0"/>
            <a:endParaRPr dirty="0"/>
          </a:p>
          <a:p>
            <a:pPr marL="0" indent="0"/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r>
              <a:rPr lang="en"/>
              <a:t>Executive Summary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>
              <a:buAutoNum type="arabicPeriod"/>
            </a:pPr>
            <a:r>
              <a:rPr lang="en"/>
              <a:t>Problem statement - Community based data can help us predict diarrheal </a:t>
            </a:r>
            <a:r>
              <a:rPr lang="en">
                <a:solidFill>
                  <a:srgbClr val="595959"/>
                </a:solidFill>
              </a:rPr>
              <a:t>disease outbreaks before they occur.</a:t>
            </a:r>
            <a:endParaRPr>
              <a:solidFill>
                <a:srgbClr val="595959"/>
              </a:solidFill>
            </a:endParaRPr>
          </a:p>
          <a:p>
            <a:pPr>
              <a:buAutoNum type="arabicPeriod"/>
            </a:pPr>
            <a:r>
              <a:rPr lang="en">
                <a:solidFill>
                  <a:srgbClr val="595959"/>
                </a:solidFill>
              </a:rPr>
              <a:t>High frequency data collection will provide insight into transmission.</a:t>
            </a:r>
            <a:endParaRPr>
              <a:solidFill>
                <a:srgbClr val="595959"/>
              </a:solidFill>
            </a:endParaRPr>
          </a:p>
          <a:p>
            <a:pPr>
              <a:buAutoNum type="arabicPeriod"/>
            </a:pPr>
            <a:r>
              <a:rPr lang="en">
                <a:solidFill>
                  <a:srgbClr val="595959"/>
                </a:solidFill>
              </a:rPr>
              <a:t>Detection currently relies on manual sample collection.</a:t>
            </a:r>
            <a:endParaRPr>
              <a:solidFill>
                <a:srgbClr val="595959"/>
              </a:solidFill>
            </a:endParaRPr>
          </a:p>
          <a:p>
            <a:pPr>
              <a:buAutoNum type="arabicPeriod"/>
            </a:pPr>
            <a:r>
              <a:rPr lang="en">
                <a:solidFill>
                  <a:srgbClr val="595959"/>
                </a:solidFill>
              </a:rPr>
              <a:t>By developing sanitation data collection, we expect to detect outbreaks early and enable action.</a:t>
            </a:r>
            <a:endParaRPr>
              <a:solidFill>
                <a:srgbClr val="595959"/>
              </a:solidFill>
            </a:endParaRPr>
          </a:p>
          <a:p>
            <a:pPr>
              <a:buClr>
                <a:srgbClr val="595959"/>
              </a:buClr>
              <a:buAutoNum type="arabicPeriod"/>
            </a:pPr>
            <a:r>
              <a:rPr lang="en">
                <a:solidFill>
                  <a:srgbClr val="595959"/>
                </a:solidFill>
                <a:highlight>
                  <a:schemeClr val="lt1"/>
                </a:highlight>
              </a:rPr>
              <a:t>Evaluation of smart sanitation technology through a human rights frameworks can better serve the vulnerable.</a:t>
            </a:r>
            <a:endParaRPr>
              <a:solidFill>
                <a:srgbClr val="595959"/>
              </a:solidFill>
            </a:endParaRPr>
          </a:p>
          <a:p>
            <a:pPr>
              <a:buClr>
                <a:srgbClr val="595959"/>
              </a:buClr>
              <a:buAutoNum type="arabicPeriod"/>
            </a:pPr>
            <a:r>
              <a:rPr lang="en">
                <a:solidFill>
                  <a:srgbClr val="595959"/>
                </a:solidFill>
              </a:rPr>
              <a:t>Develop and apply ethical frameworks for community evaluation of diarrhoeal disease risk in vulnerable community in eThekwini South Africa. </a:t>
            </a:r>
            <a:endParaRPr>
              <a:solidFill>
                <a:srgbClr val="595959"/>
              </a:solidFill>
            </a:endParaRPr>
          </a:p>
          <a:p>
            <a:pPr>
              <a:buAutoNum type="arabicPeriod"/>
            </a:pPr>
            <a:r>
              <a:rPr lang="en">
                <a:solidFill>
                  <a:srgbClr val="595959"/>
                </a:solidFill>
              </a:rPr>
              <a:t>Project timeline</a:t>
            </a:r>
            <a:endParaRPr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SzPts val="990"/>
            </a:pPr>
            <a:r>
              <a:rPr lang="en" sz="3360">
                <a:solidFill>
                  <a:srgbClr val="595959"/>
                </a:solidFill>
              </a:rPr>
              <a:t>Community based data can help us predict diarrheal disease outbreaks before they occur.</a:t>
            </a:r>
            <a:endParaRPr sz="3360">
              <a:solidFill>
                <a:srgbClr val="595959"/>
              </a:solidFill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415600" y="1965700"/>
            <a:ext cx="11360800" cy="4126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r>
              <a:rPr lang="en"/>
              <a:t>Diarrheal disease is among the leading cases of death globally</a:t>
            </a:r>
            <a:endParaRPr/>
          </a:p>
          <a:p>
            <a:r>
              <a:rPr lang="en"/>
              <a:t>These infectious diseases disproportionately impact children in low-income countries </a:t>
            </a:r>
            <a:r>
              <a:rPr lang="en" sz="2133"/>
              <a:t>(WHO Global Health Estimates, 2021)</a:t>
            </a:r>
            <a:endParaRPr sz="2133"/>
          </a:p>
          <a:p>
            <a:pPr marL="0" indent="0">
              <a:spcBef>
                <a:spcPts val="1600"/>
              </a:spcBef>
              <a:buNone/>
            </a:pPr>
            <a:endParaRPr/>
          </a:p>
          <a:p>
            <a:pPr>
              <a:spcBef>
                <a:spcPts val="1600"/>
              </a:spcBef>
            </a:pPr>
            <a:r>
              <a:rPr lang="en"/>
              <a:t>Waste management system</a:t>
            </a:r>
            <a:endParaRPr/>
          </a:p>
          <a:p>
            <a:r>
              <a:rPr lang="en"/>
              <a:t>Watershed management system</a:t>
            </a:r>
            <a:endParaRPr/>
          </a:p>
          <a:p>
            <a:r>
              <a:rPr lang="en"/>
              <a:t>Health System Access and utilization</a:t>
            </a:r>
            <a:endParaRPr/>
          </a:p>
          <a:p>
            <a:r>
              <a:rPr lang="en"/>
              <a:t>Community Ablution Block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39485" y="3589918"/>
            <a:ext cx="3136900" cy="25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2217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600"/>
              </a:spcAft>
              <a:buSzPts val="990"/>
            </a:pPr>
            <a:r>
              <a:rPr lang="en" sz="3093">
                <a:solidFill>
                  <a:schemeClr val="dk2"/>
                </a:solidFill>
              </a:rPr>
              <a:t>High frequency data collection across the watershed, waste management, CAB toilet, and community center will provide insight into transmission.</a:t>
            </a:r>
            <a:endParaRPr sz="3360"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415600" y="2810967"/>
            <a:ext cx="11360800" cy="3280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r>
              <a:rPr lang="en"/>
              <a:t>Automated testing vs. manual lab testing</a:t>
            </a:r>
            <a:endParaRPr/>
          </a:p>
          <a:p>
            <a:r>
              <a:rPr lang="en"/>
              <a:t>Predicting outbreaks</a:t>
            </a:r>
            <a:endParaRPr/>
          </a:p>
          <a:p>
            <a:r>
              <a:rPr lang="en"/>
              <a:t>Faster intervention in health care</a:t>
            </a:r>
            <a:endParaRPr/>
          </a:p>
          <a:p>
            <a:r>
              <a:rPr lang="en"/>
              <a:t>Prevent transmission, prevent an outbreak</a:t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6833" y="3080451"/>
            <a:ext cx="3175000" cy="256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99524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SzPts val="990"/>
            </a:pPr>
            <a:r>
              <a:rPr lang="en" sz="2960">
                <a:solidFill>
                  <a:srgbClr val="595959"/>
                </a:solidFill>
              </a:rPr>
              <a:t>Detection currently relies on manual sample collection.</a:t>
            </a:r>
            <a:endParaRPr sz="2960">
              <a:solidFill>
                <a:srgbClr val="595959"/>
              </a:solidFill>
            </a:endParaRPr>
          </a:p>
          <a:p>
            <a:pPr>
              <a:buSzPts val="990"/>
            </a:pPr>
            <a:endParaRPr sz="3360"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5321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>
              <a:buNone/>
            </a:pPr>
            <a:r>
              <a:rPr lang="en"/>
              <a:t>Outbreak detection</a:t>
            </a:r>
            <a:endParaRPr/>
          </a:p>
          <a:p>
            <a:pPr indent="-434329">
              <a:spcBef>
                <a:spcPts val="1600"/>
              </a:spcBef>
              <a:buSzPct val="100000"/>
            </a:pPr>
            <a:r>
              <a:rPr lang="en"/>
              <a:t>Direct markers (e.g. health system data)</a:t>
            </a:r>
            <a:endParaRPr/>
          </a:p>
          <a:p>
            <a:pPr indent="-434329">
              <a:buSzPct val="100000"/>
            </a:pPr>
            <a:r>
              <a:rPr lang="en"/>
              <a:t>Indirect markers (e.g. sales of antidiarrhoeal drugs) </a:t>
            </a:r>
            <a:endParaRPr/>
          </a:p>
          <a:p>
            <a:pPr lvl="1" indent="-405543">
              <a:buSzPct val="100000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(WHO, 2019a) (CDC, 2021)</a:t>
            </a:r>
            <a:endParaRPr/>
          </a:p>
          <a:p>
            <a:pPr marL="0" indent="0">
              <a:spcBef>
                <a:spcPts val="1600"/>
              </a:spcBef>
              <a:buNone/>
            </a:pP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Population level surveillance </a:t>
            </a:r>
            <a:endParaRPr/>
          </a:p>
          <a:p>
            <a:pPr indent="-434329">
              <a:spcBef>
                <a:spcPts val="1600"/>
              </a:spcBef>
              <a:buSzPct val="100000"/>
            </a:pPr>
            <a:r>
              <a:rPr lang="en"/>
              <a:t>Representative household survey (recent symptoms, diagnosis, treatment)</a:t>
            </a:r>
            <a:endParaRPr/>
          </a:p>
          <a:p>
            <a:pPr indent="-434329">
              <a:buSzPct val="100000"/>
            </a:pPr>
            <a:r>
              <a:rPr lang="en"/>
              <a:t>Manual sampling and laboratory testing of local water supply, river systems, stool samples</a:t>
            </a:r>
            <a:endParaRPr/>
          </a:p>
          <a:p>
            <a:pPr indent="-434329">
              <a:buSzPct val="100000"/>
            </a:pPr>
            <a:r>
              <a:rPr lang="en"/>
              <a:t>Detection of virus, bacteria, parasite by enzyme linked immunosorbent assay or rapid immunochromatographic test</a:t>
            </a:r>
            <a:endParaRPr/>
          </a:p>
          <a:p>
            <a:pPr marL="0" indent="0">
              <a:spcBef>
                <a:spcPts val="1600"/>
              </a:spcBef>
              <a:buNone/>
            </a:pP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84401" y="1184203"/>
            <a:ext cx="2982567" cy="2532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SzPts val="990"/>
            </a:pPr>
            <a:r>
              <a:rPr lang="en" sz="2960"/>
              <a:t>By developing high-frequency sanitation data collection, we expect to detect outbreaks early and enable action.</a:t>
            </a:r>
            <a:endParaRPr sz="2960"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5818900" y="1952267"/>
            <a:ext cx="59572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77500" lnSpcReduction="20000"/>
          </a:bodyPr>
          <a:lstStyle/>
          <a:p>
            <a:pPr indent="-400039">
              <a:buSzPct val="100000"/>
              <a:buChar char="-"/>
            </a:pPr>
            <a:r>
              <a:rPr lang="en" b="1"/>
              <a:t>The key novel technology is an array of data streams that will provide a consolidated view of factors contributing to spread of diarrhoeal disease:</a:t>
            </a:r>
            <a:endParaRPr b="1"/>
          </a:p>
          <a:p>
            <a:pPr lvl="1" indent="-378873">
              <a:buSzPct val="100000"/>
              <a:buChar char="-"/>
            </a:pPr>
            <a:r>
              <a:rPr lang="en"/>
              <a:t>Granular measurement of CAB usage and disease detection therein</a:t>
            </a:r>
            <a:endParaRPr/>
          </a:p>
          <a:p>
            <a:pPr lvl="1" indent="-378873">
              <a:buSzPct val="100000"/>
              <a:buChar char="-"/>
            </a:pPr>
            <a:r>
              <a:rPr lang="en"/>
              <a:t>Area-level measurements of weather patterns and water level and quality</a:t>
            </a:r>
            <a:endParaRPr/>
          </a:p>
          <a:p>
            <a:pPr lvl="1" indent="-378873">
              <a:buSzPct val="100000"/>
              <a:buChar char="-"/>
            </a:pPr>
            <a:r>
              <a:rPr lang="en"/>
              <a:t>Supply chain KPIs of the sludge disposal and pyrolysis process</a:t>
            </a:r>
            <a:endParaRPr/>
          </a:p>
          <a:p>
            <a:pPr lvl="1" indent="-378873">
              <a:buSzPct val="100000"/>
              <a:buChar char="-"/>
            </a:pPr>
            <a:r>
              <a:rPr lang="en"/>
              <a:t>Satellite observations of land use, water levels and atmospheric composition</a:t>
            </a:r>
            <a:endParaRPr/>
          </a:p>
          <a:p>
            <a:pPr indent="-400039">
              <a:buSzPct val="100000"/>
              <a:buChar char="-"/>
            </a:pPr>
            <a:r>
              <a:rPr lang="en" b="1"/>
              <a:t>An AI to predict outbreaks will be developed during the course of our TG, incl. benchmarking and early validations of the model</a:t>
            </a:r>
            <a:endParaRPr b="1"/>
          </a:p>
          <a:p>
            <a:pPr lvl="1" indent="-378873">
              <a:buSzPct val="100000"/>
              <a:buChar char="-"/>
            </a:pPr>
            <a:r>
              <a:rPr lang="en"/>
              <a:t>The data streams are designed and will be rolling out during the early stages of the project</a:t>
            </a:r>
            <a:endParaRPr/>
          </a:p>
          <a:p>
            <a:pPr lvl="1" indent="-378873">
              <a:buSzPct val="100000"/>
              <a:buChar char="-"/>
            </a:pPr>
            <a:r>
              <a:rPr lang="en"/>
              <a:t>AI model under definition will be developed during the course of the FG</a:t>
            </a:r>
            <a:endParaRPr/>
          </a:p>
          <a:p>
            <a:pPr lvl="1" indent="-378873">
              <a:buSzPct val="100000"/>
              <a:buChar char="-"/>
            </a:pPr>
            <a:r>
              <a:rPr lang="en" b="1" u="sng"/>
              <a:t>Target:</a:t>
            </a:r>
            <a:r>
              <a:rPr lang="en"/>
              <a:t> Prediction of disease outbreaks in informal settlements around Durban, ZA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b="1"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601" y="2105406"/>
            <a:ext cx="5957201" cy="3633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137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  <a:buSzPts val="990"/>
            </a:pPr>
            <a:r>
              <a:rPr lang="en" sz="2933">
                <a:solidFill>
                  <a:schemeClr val="accent2"/>
                </a:solidFill>
                <a:highlight>
                  <a:schemeClr val="lt1"/>
                </a:highlight>
              </a:rPr>
              <a:t>Evaluation of smart sanitation technology through a human rights frameworks can better serve the vulnerable.</a:t>
            </a:r>
            <a:endParaRPr sz="2933">
              <a:solidFill>
                <a:schemeClr val="accent2"/>
              </a:solidFill>
              <a:highlight>
                <a:schemeClr val="lt1"/>
              </a:highlight>
            </a:endParaRPr>
          </a:p>
          <a:p>
            <a:pPr>
              <a:spcBef>
                <a:spcPts val="1600"/>
              </a:spcBef>
              <a:buSzPts val="990"/>
            </a:pPr>
            <a:endParaRPr sz="3360"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415600" y="2492000"/>
            <a:ext cx="11360800" cy="4190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92500" lnSpcReduction="10000"/>
          </a:bodyPr>
          <a:lstStyle/>
          <a:p>
            <a:pPr indent="-474121">
              <a:spcBef>
                <a:spcPts val="1600"/>
              </a:spcBef>
              <a:buClr>
                <a:schemeClr val="accent2"/>
              </a:buClr>
              <a:buSzPts val="2000"/>
            </a:pPr>
            <a:r>
              <a:rPr lang="en" sz="2667">
                <a:solidFill>
                  <a:schemeClr val="accent2"/>
                </a:solidFill>
                <a:highlight>
                  <a:srgbClr val="FFFFFF"/>
                </a:highlight>
              </a:rPr>
              <a:t>Review the work of technology legal scholars who have applied Human Rights frameworks to other technologies with the potential for systemic surveillance </a:t>
            </a:r>
            <a:endParaRPr sz="2667">
              <a:solidFill>
                <a:schemeClr val="accent2"/>
              </a:solidFill>
              <a:highlight>
                <a:srgbClr val="FFFFFF"/>
              </a:highlight>
            </a:endParaRPr>
          </a:p>
          <a:p>
            <a:pPr indent="-474121">
              <a:buClr>
                <a:schemeClr val="accent2"/>
              </a:buClr>
              <a:buSzPts val="2000"/>
            </a:pPr>
            <a:r>
              <a:rPr lang="en" sz="2667">
                <a:solidFill>
                  <a:schemeClr val="accent2"/>
                </a:solidFill>
                <a:highlight>
                  <a:srgbClr val="FFFFFF"/>
                </a:highlight>
              </a:rPr>
              <a:t>Determine how major data privacy regulations, applies to smart sanitation technology</a:t>
            </a:r>
            <a:endParaRPr sz="2667">
              <a:solidFill>
                <a:schemeClr val="accent2"/>
              </a:solidFill>
              <a:highlight>
                <a:srgbClr val="FFFFFF"/>
              </a:highlight>
            </a:endParaRPr>
          </a:p>
          <a:p>
            <a:pPr lvl="1" indent="-474121">
              <a:buClr>
                <a:schemeClr val="accent2"/>
              </a:buClr>
              <a:buSzPts val="2000"/>
            </a:pPr>
            <a:r>
              <a:rPr lang="en" sz="2667">
                <a:solidFill>
                  <a:schemeClr val="accent2"/>
                </a:solidFill>
                <a:highlight>
                  <a:srgbClr val="FFFFFF"/>
                </a:highlight>
              </a:rPr>
              <a:t>General Data Protection Regulation (GDPR) </a:t>
            </a:r>
            <a:endParaRPr sz="2667">
              <a:solidFill>
                <a:schemeClr val="accent2"/>
              </a:solidFill>
              <a:highlight>
                <a:srgbClr val="FFFFFF"/>
              </a:highlight>
            </a:endParaRPr>
          </a:p>
          <a:p>
            <a:pPr lvl="1" indent="-474121">
              <a:buClr>
                <a:schemeClr val="accent2"/>
              </a:buClr>
              <a:buSzPts val="2000"/>
            </a:pPr>
            <a:r>
              <a:rPr lang="en" sz="2667">
                <a:solidFill>
                  <a:schemeClr val="accent2"/>
                </a:solidFill>
                <a:highlight>
                  <a:srgbClr val="FFFFFF"/>
                </a:highlight>
              </a:rPr>
              <a:t>Health Insurance Portability and Accountability Act (HIPAA) </a:t>
            </a:r>
            <a:endParaRPr sz="2667">
              <a:solidFill>
                <a:schemeClr val="accent2"/>
              </a:solidFill>
              <a:highlight>
                <a:srgbClr val="FFFFFF"/>
              </a:highlight>
            </a:endParaRPr>
          </a:p>
          <a:p>
            <a:pPr lvl="1" indent="-474121">
              <a:buClr>
                <a:schemeClr val="accent2"/>
              </a:buClr>
              <a:buSzPts val="2000"/>
            </a:pPr>
            <a:r>
              <a:rPr lang="en" sz="2667">
                <a:solidFill>
                  <a:schemeClr val="accent2"/>
                </a:solidFill>
                <a:highlight>
                  <a:srgbClr val="FFFFFF"/>
                </a:highlight>
              </a:rPr>
              <a:t>Chinese Personal Information Protection Law (PIPL)</a:t>
            </a:r>
            <a:endParaRPr sz="2667">
              <a:solidFill>
                <a:schemeClr val="accent2"/>
              </a:solidFill>
              <a:highlight>
                <a:srgbClr val="FFFFFF"/>
              </a:highlight>
            </a:endParaRPr>
          </a:p>
          <a:p>
            <a:pPr indent="-474121">
              <a:buClr>
                <a:schemeClr val="accent2"/>
              </a:buClr>
              <a:buSzPts val="2000"/>
            </a:pPr>
            <a:r>
              <a:rPr lang="en" sz="2667">
                <a:solidFill>
                  <a:schemeClr val="accent2"/>
                </a:solidFill>
                <a:highlight>
                  <a:srgbClr val="FFFFFF"/>
                </a:highlight>
              </a:rPr>
              <a:t>Identify and make policy recommendations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415600" y="275133"/>
            <a:ext cx="11360800" cy="717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r>
              <a:rPr lang="en"/>
              <a:t>Ethical Guidelines &amp; Technical Recommendations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415600" y="1231833"/>
            <a:ext cx="11360800" cy="548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" b="1">
                <a:solidFill>
                  <a:schemeClr val="dk1"/>
                </a:solidFill>
              </a:rPr>
              <a:t>A)</a:t>
            </a:r>
            <a:r>
              <a:rPr lang="en">
                <a:solidFill>
                  <a:schemeClr val="dk1"/>
                </a:solidFill>
              </a:rPr>
              <a:t> Develop and </a:t>
            </a:r>
            <a:r>
              <a:rPr lang="en" b="1">
                <a:solidFill>
                  <a:schemeClr val="dk1"/>
                </a:solidFill>
              </a:rPr>
              <a:t>B) </a:t>
            </a:r>
            <a:r>
              <a:rPr lang="en">
                <a:solidFill>
                  <a:schemeClr val="dk1"/>
                </a:solidFill>
              </a:rPr>
              <a:t>apply ethical framework for AI predictive ML models for social good in sanitation.</a:t>
            </a:r>
            <a:endParaRPr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AutoNum type="alphaUcPeriod"/>
            </a:pPr>
            <a:r>
              <a:rPr lang="en">
                <a:solidFill>
                  <a:schemeClr val="dk1"/>
                </a:solidFill>
              </a:rPr>
              <a:t>Development</a:t>
            </a:r>
            <a:endParaRPr>
              <a:solidFill>
                <a:schemeClr val="dk1"/>
              </a:solidFill>
            </a:endParaRPr>
          </a:p>
          <a:p>
            <a:pPr indent="-440256">
              <a:lnSpc>
                <a:spcPct val="100000"/>
              </a:lnSpc>
              <a:buClr>
                <a:schemeClr val="dk1"/>
              </a:buClr>
              <a:buSzPts val="1600"/>
            </a:pPr>
            <a:r>
              <a:rPr lang="en" sz="2133">
                <a:solidFill>
                  <a:schemeClr val="dk1"/>
                </a:solidFill>
              </a:rPr>
              <a:t>Risk-assessment of benchmarking AI in sanitation using social ecological model</a:t>
            </a:r>
            <a:endParaRPr sz="2133">
              <a:solidFill>
                <a:schemeClr val="dk1"/>
              </a:solidFill>
            </a:endParaRPr>
          </a:p>
          <a:p>
            <a:pPr indent="-440256">
              <a:lnSpc>
                <a:spcPct val="100000"/>
              </a:lnSpc>
              <a:buClr>
                <a:schemeClr val="dk1"/>
              </a:buClr>
              <a:buSzPts val="1600"/>
            </a:pPr>
            <a:r>
              <a:rPr lang="en" sz="2133">
                <a:solidFill>
                  <a:schemeClr val="dk1"/>
                </a:solidFill>
              </a:rPr>
              <a:t>Mapping core AI ethics principles (e.g., justice as fairness, autonomy as informational privacy; transparency as explainability) to mitigate ethical risk of predictive ML in sanitation</a:t>
            </a:r>
            <a:endParaRPr sz="2133">
              <a:solidFill>
                <a:schemeClr val="dk1"/>
              </a:solidFill>
            </a:endParaRPr>
          </a:p>
          <a:p>
            <a:pPr indent="-440256">
              <a:lnSpc>
                <a:spcPct val="100000"/>
              </a:lnSpc>
              <a:buClr>
                <a:schemeClr val="dk1"/>
              </a:buClr>
              <a:buSzPts val="1600"/>
            </a:pPr>
            <a:r>
              <a:rPr lang="en" sz="2133">
                <a:solidFill>
                  <a:schemeClr val="dk1"/>
                </a:solidFill>
              </a:rPr>
              <a:t>Assessment of these ethics principles as applied to sanitation in light of risk-assessment </a:t>
            </a:r>
            <a:endParaRPr sz="2133">
              <a:solidFill>
                <a:schemeClr val="dk1"/>
              </a:solidFill>
            </a:endParaRPr>
          </a:p>
          <a:p>
            <a:pPr indent="-440256">
              <a:lnSpc>
                <a:spcPct val="100000"/>
              </a:lnSpc>
              <a:buClr>
                <a:schemeClr val="dk1"/>
              </a:buClr>
              <a:buSzPts val="1600"/>
            </a:pPr>
            <a:r>
              <a:rPr lang="en" sz="2133">
                <a:solidFill>
                  <a:schemeClr val="dk1"/>
                </a:solidFill>
              </a:rPr>
              <a:t>Develop sub-criteria (guidelines) for ethical framework developed for AI in sanitation.</a:t>
            </a:r>
            <a:endParaRPr sz="2133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sz="2133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133">
                <a:solidFill>
                  <a:schemeClr val="dk1"/>
                </a:solidFill>
              </a:rPr>
              <a:t>B.	Application</a:t>
            </a:r>
            <a:endParaRPr sz="2133">
              <a:solidFill>
                <a:schemeClr val="dk1"/>
              </a:solidFill>
            </a:endParaRPr>
          </a:p>
          <a:p>
            <a:pPr indent="-440256">
              <a:lnSpc>
                <a:spcPct val="100000"/>
              </a:lnSpc>
              <a:buClr>
                <a:schemeClr val="dk1"/>
              </a:buClr>
              <a:buSzPts val="1600"/>
            </a:pPr>
            <a:r>
              <a:rPr lang="en" sz="2133">
                <a:solidFill>
                  <a:schemeClr val="dk1"/>
                </a:solidFill>
              </a:rPr>
              <a:t>Review literature on AI and ML on technical methods to apply principles developed above</a:t>
            </a:r>
            <a:endParaRPr sz="2133">
              <a:solidFill>
                <a:schemeClr val="dk1"/>
              </a:solidFill>
            </a:endParaRPr>
          </a:p>
          <a:p>
            <a:pPr indent="-440256">
              <a:lnSpc>
                <a:spcPct val="100000"/>
              </a:lnSpc>
              <a:buClr>
                <a:schemeClr val="dk1"/>
              </a:buClr>
              <a:buSzPts val="1600"/>
            </a:pPr>
            <a:r>
              <a:rPr lang="en" sz="2133">
                <a:solidFill>
                  <a:schemeClr val="dk1"/>
                </a:solidFill>
              </a:rPr>
              <a:t>Analysis and recommendations for AI applications in smart sanitation</a:t>
            </a:r>
            <a:endParaRPr sz="2133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endParaRPr sz="1333">
              <a:solidFill>
                <a:schemeClr val="dk1"/>
              </a:solidFill>
            </a:endParaRPr>
          </a:p>
          <a:p>
            <a:pPr marL="0" indent="0"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12E62E0-0BEF-4F44-99F7-6122E067A309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1774</TotalTime>
  <Words>837</Words>
  <Application>Microsoft Office PowerPoint</Application>
  <PresentationFormat>Widescreen</PresentationFormat>
  <Paragraphs>111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等线</vt:lpstr>
      <vt:lpstr>Arial</vt:lpstr>
      <vt:lpstr>Calibri</vt:lpstr>
      <vt:lpstr>Calibri Light</vt:lpstr>
      <vt:lpstr>Times New Roman</vt:lpstr>
      <vt:lpstr>Office 主题​​</vt:lpstr>
      <vt:lpstr>Simple Light</vt:lpstr>
      <vt:lpstr>PowerPoint Presentation</vt:lpstr>
      <vt:lpstr>TG - Sanitation</vt:lpstr>
      <vt:lpstr>Executive Summary</vt:lpstr>
      <vt:lpstr>Community based data can help us predict diarrheal disease outbreaks before they occur.</vt:lpstr>
      <vt:lpstr>High frequency data collection across the watershed, waste management, CAB toilet, and community center will provide insight into transmission.</vt:lpstr>
      <vt:lpstr>Detection currently relies on manual sample collection. </vt:lpstr>
      <vt:lpstr>By developing high-frequency sanitation data collection, we expect to detect outbreaks early and enable action.</vt:lpstr>
      <vt:lpstr>Evaluation of smart sanitation technology through a human rights frameworks can better serve the vulnerable. </vt:lpstr>
      <vt:lpstr>Ethical Guidelines &amp; Technical Recommendations</vt:lpstr>
      <vt:lpstr>Project timeline</vt:lpstr>
      <vt:lpstr>APPENDIX Contributors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– Presentation (TG-Sanitation)</dc:title>
  <dc:creator>Campos, Simao</dc:creator>
  <cp:lastModifiedBy>Dabiri, Ayda</cp:lastModifiedBy>
  <cp:revision>74</cp:revision>
  <cp:lastPrinted>2019-04-04T08:49:31Z</cp:lastPrinted>
  <dcterms:created xsi:type="dcterms:W3CDTF">2019-03-31T15:53:06Z</dcterms:created>
  <dcterms:modified xsi:type="dcterms:W3CDTF">2021-09-29T07:39:20Z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