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2"/>
  </p:notesMasterIdLst>
  <p:sldIdLst>
    <p:sldId id="256" r:id="rId6"/>
    <p:sldId id="4998" r:id="rId7"/>
    <p:sldId id="5055" r:id="rId8"/>
    <p:sldId id="5056" r:id="rId9"/>
    <p:sldId id="4999" r:id="rId10"/>
    <p:sldId id="5001" r:id="rId11"/>
    <p:sldId id="5052" r:id="rId12"/>
    <p:sldId id="258" r:id="rId13"/>
    <p:sldId id="4997" r:id="rId14"/>
    <p:sldId id="5057" r:id="rId15"/>
    <p:sldId id="5058" r:id="rId16"/>
    <p:sldId id="5002" r:id="rId17"/>
    <p:sldId id="4985" r:id="rId18"/>
    <p:sldId id="5003" r:id="rId19"/>
    <p:sldId id="3260" r:id="rId20"/>
    <p:sldId id="5004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>
        <p:scale>
          <a:sx n="60" d="100"/>
          <a:sy n="60" d="100"/>
        </p:scale>
        <p:origin x="953" y="2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3B8B7C98-8EDC-4EB8-AB22-619DE073BAF5}"/>
    <pc:docChg chg="modSld">
      <pc:chgData name="Campos, Simao" userId="a1bf0726-548b-4db8-a746-2e19b5e24da4" providerId="ADAL" clId="{3B8B7C98-8EDC-4EB8-AB22-619DE073BAF5}" dt="2021-03-18T18:04:08.476" v="10" actId="20577"/>
      <pc:docMkLst>
        <pc:docMk/>
      </pc:docMkLst>
      <pc:sldChg chg="modSp mod">
        <pc:chgData name="Campos, Simao" userId="a1bf0726-548b-4db8-a746-2e19b5e24da4" providerId="ADAL" clId="{3B8B7C98-8EDC-4EB8-AB22-619DE073BAF5}" dt="2021-03-18T18:04:08.476" v="10" actId="20577"/>
        <pc:sldMkLst>
          <pc:docMk/>
          <pc:sldMk cId="2383934936" sldId="256"/>
        </pc:sldMkLst>
        <pc:spChg chg="mod">
          <ac:chgData name="Campos, Simao" userId="a1bf0726-548b-4db8-a746-2e19b5e24da4" providerId="ADAL" clId="{3B8B7C98-8EDC-4EB8-AB22-619DE073BAF5}" dt="2021-03-18T18:04:08.476" v="10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3B8B7C98-8EDC-4EB8-AB22-619DE073BAF5}" dt="2021-03-18T18:04:03.561" v="8" actId="20577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cap="all" spc="5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Papers on AI in Medicine in Pubmed</a:t>
            </a:r>
          </a:p>
        </c:rich>
      </c:tx>
      <c:layout>
        <c:manualLayout>
          <c:xMode val="edge"/>
          <c:yMode val="edge"/>
          <c:x val="0.17015708842840402"/>
          <c:y val="2.3364559944465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cap="all" spc="50" baseline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'timeline (1)'!$B$1:$B$2</c:f>
              <c:strCache>
                <c:ptCount val="2"/>
                <c:pt idx="0">
                  <c:v>pubmed - artificial intelligence in medicine</c:v>
                </c:pt>
                <c:pt idx="1">
                  <c:v>count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'timeline (1)'!$A$3:$A$33</c:f>
              <c:numCache>
                <c:formatCode>General</c:formatCode>
                <c:ptCount val="3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1990</c:v>
                </c:pt>
                <c:pt idx="28">
                  <c:v>1988</c:v>
                </c:pt>
                <c:pt idx="29">
                  <c:v>1987</c:v>
                </c:pt>
                <c:pt idx="30">
                  <c:v>1986</c:v>
                </c:pt>
              </c:numCache>
            </c:numRef>
          </c:xVal>
          <c:yVal>
            <c:numRef>
              <c:f>'timeline (1)'!$B$3:$B$33</c:f>
              <c:numCache>
                <c:formatCode>General</c:formatCode>
                <c:ptCount val="31"/>
                <c:pt idx="0">
                  <c:v>119</c:v>
                </c:pt>
                <c:pt idx="1">
                  <c:v>86</c:v>
                </c:pt>
                <c:pt idx="2">
                  <c:v>66</c:v>
                </c:pt>
                <c:pt idx="3">
                  <c:v>57</c:v>
                </c:pt>
                <c:pt idx="4">
                  <c:v>61</c:v>
                </c:pt>
                <c:pt idx="5">
                  <c:v>56</c:v>
                </c:pt>
                <c:pt idx="6">
                  <c:v>61</c:v>
                </c:pt>
                <c:pt idx="7">
                  <c:v>56</c:v>
                </c:pt>
                <c:pt idx="8">
                  <c:v>56</c:v>
                </c:pt>
                <c:pt idx="9">
                  <c:v>57</c:v>
                </c:pt>
                <c:pt idx="10">
                  <c:v>59</c:v>
                </c:pt>
                <c:pt idx="11">
                  <c:v>58</c:v>
                </c:pt>
                <c:pt idx="12">
                  <c:v>56</c:v>
                </c:pt>
                <c:pt idx="13">
                  <c:v>55</c:v>
                </c:pt>
                <c:pt idx="14">
                  <c:v>61</c:v>
                </c:pt>
                <c:pt idx="15">
                  <c:v>53</c:v>
                </c:pt>
                <c:pt idx="16">
                  <c:v>47</c:v>
                </c:pt>
                <c:pt idx="17">
                  <c:v>47</c:v>
                </c:pt>
                <c:pt idx="18">
                  <c:v>57</c:v>
                </c:pt>
                <c:pt idx="19">
                  <c:v>38</c:v>
                </c:pt>
                <c:pt idx="20">
                  <c:v>47</c:v>
                </c:pt>
                <c:pt idx="21">
                  <c:v>42</c:v>
                </c:pt>
                <c:pt idx="22">
                  <c:v>42</c:v>
                </c:pt>
                <c:pt idx="23">
                  <c:v>31</c:v>
                </c:pt>
                <c:pt idx="24">
                  <c:v>27</c:v>
                </c:pt>
                <c:pt idx="25">
                  <c:v>31</c:v>
                </c:pt>
                <c:pt idx="26">
                  <c:v>32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23-4FE5-8290-5349D00D8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445872"/>
        <c:axId val="864106672"/>
      </c:scatterChart>
      <c:valAx>
        <c:axId val="852445872"/>
        <c:scaling>
          <c:orientation val="minMax"/>
          <c:max val="2020"/>
          <c:min val="199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de-DE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06672"/>
        <c:crosses val="autoZero"/>
        <c:crossBetween val="midCat"/>
      </c:valAx>
      <c:valAx>
        <c:axId val="864106672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de-DE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445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>
                <a:latin typeface="+mn-lt"/>
              </a:rPr>
              <a:t>PAPERS on AI at ESHRE/ASRM</a:t>
            </a:r>
          </a:p>
        </c:rich>
      </c:tx>
      <c:layout>
        <c:manualLayout>
          <c:xMode val="edge"/>
          <c:yMode val="edge"/>
          <c:x val="0.15002994811292408"/>
          <c:y val="7.3129388393108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18261452936656E-2"/>
          <c:y val="0.2095380108470461"/>
          <c:w val="0.91570247523488202"/>
          <c:h val="0.6675626296349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 PAPERS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42-4EC4-A03A-E71391A0BDC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42-4EC4-A03A-E71391A0BDC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42-4EC4-A03A-E71391A0B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ESHRE/ASRM 2017</c:v>
                </c:pt>
                <c:pt idx="1">
                  <c:v>ESHRE/ASRM 2018</c:v>
                </c:pt>
                <c:pt idx="2">
                  <c:v>ESHRE/ASRM 2019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18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42-4EC4-A03A-E71391A0B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50283344"/>
        <c:axId val="798607568"/>
      </c:barChart>
      <c:catAx>
        <c:axId val="75028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607568"/>
        <c:crosses val="autoZero"/>
        <c:auto val="1"/>
        <c:lblAlgn val="ctr"/>
        <c:lblOffset val="100"/>
        <c:noMultiLvlLbl val="0"/>
      </c:catAx>
      <c:valAx>
        <c:axId val="7986075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28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B223C-7144-4541-B258-B70433498AA2}" type="doc">
      <dgm:prSet loTypeId="urn:microsoft.com/office/officeart/2005/8/layout/hChevron3#1" loCatId="process" qsTypeId="urn:microsoft.com/office/officeart/2005/8/quickstyle/simple1" qsCatId="simple" csTypeId="urn:microsoft.com/office/officeart/2005/8/colors/colorful1" csCatId="colorful" phldr="1"/>
      <dgm:spPr/>
    </dgm:pt>
    <dgm:pt modelId="{0AC4A136-77EB-4EDD-8780-107E04FCF2D3}">
      <dgm:prSet phldrT="[Text]" custT="1"/>
      <dgm:spPr>
        <a:solidFill>
          <a:srgbClr val="2DBEC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Patient Identification</a:t>
          </a:r>
          <a:endParaRPr lang="de-DE" sz="1000" b="1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B7F674-C89F-46E2-A48A-F8B7BC7DCBD7}" type="parTrans" cxnId="{5BB42136-9EC2-48DE-A5D3-398CF344FA7E}">
      <dgm:prSet/>
      <dgm:spPr/>
      <dgm:t>
        <a:bodyPr/>
        <a:lstStyle/>
        <a:p>
          <a:endParaRPr lang="en-U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FA2FFE-4A48-44B7-A3E1-0B3833678B1B}" type="sibTrans" cxnId="{5BB42136-9EC2-48DE-A5D3-398CF344FA7E}">
      <dgm:prSet/>
      <dgm:spPr/>
      <dgm:t>
        <a:bodyPr/>
        <a:lstStyle/>
        <a:p>
          <a:endParaRPr lang="en-U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05F5E47-67DE-4304-B361-13E7DFEBEFA5}">
      <dgm:prSet phldrT="[Text]" custT="1"/>
      <dgm:spPr>
        <a:solidFill>
          <a:srgbClr val="EB3C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Consultation</a:t>
          </a:r>
        </a:p>
      </dgm:t>
    </dgm:pt>
    <dgm:pt modelId="{470141E6-76C1-48E1-8AE9-A7F803FCE527}" type="parTrans" cxnId="{336DD9E3-CA4E-4963-9CB6-F51BD85740D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F8EADE-DE1E-4192-9EC6-266396D7798E}" type="sibTrans" cxnId="{336DD9E3-CA4E-4963-9CB6-F51BD85740D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28B72B5-A49B-469C-B45A-079C576482A2}">
      <dgm:prSet phldrT="[Text]" custT="1"/>
      <dgm:spPr>
        <a:solidFill>
          <a:srgbClr val="FFC83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Stimulation &amp; Triggering</a:t>
          </a:r>
        </a:p>
      </dgm:t>
    </dgm:pt>
    <dgm:pt modelId="{D11498B5-8549-4240-8F4A-518E62BFC9F6}" type="parTrans" cxnId="{F94D10E6-58BA-4A3F-95C0-5BE3D025F4E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BFDDCB-FF46-4249-A050-952BCAA254CC}" type="sibTrans" cxnId="{F94D10E6-58BA-4A3F-95C0-5BE3D025F4E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E42A80-17FF-4302-AE07-7D95C092C404}">
      <dgm:prSet phldrT="[Text]" custT="1"/>
      <dgm:spPr>
        <a:solidFill>
          <a:srgbClr val="A5CD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Lab</a:t>
          </a:r>
        </a:p>
      </dgm:t>
    </dgm:pt>
    <dgm:pt modelId="{45CE3586-20F1-4AFD-886E-821F3BD4D666}" type="parTrans" cxnId="{C6BA7061-FCB3-41D0-BAA4-245C585AAF84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154B1B-3042-48E7-9B56-1AFFB4586825}" type="sibTrans" cxnId="{C6BA7061-FCB3-41D0-BAA4-245C585AAF84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0A869E-7FB5-46ED-93C2-551AA43A717E}">
      <dgm:prSet phldrT="[Text]" custT="1"/>
      <dgm:spPr>
        <a:solidFill>
          <a:srgbClr val="50329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 &amp; Pregnancy</a:t>
          </a:r>
        </a:p>
      </dgm:t>
    </dgm:pt>
    <dgm:pt modelId="{1A3E0CAE-F959-4EEA-A5F8-FFBAEE578D8F}" type="parTrans" cxnId="{C9959548-BE92-4D96-A0F6-62B5338384A0}">
      <dgm:prSet/>
      <dgm:spPr/>
      <dgm:t>
        <a:bodyPr/>
        <a:lstStyle/>
        <a:p>
          <a:endParaRPr lang="de-DE"/>
        </a:p>
      </dgm:t>
    </dgm:pt>
    <dgm:pt modelId="{D45C5EFB-8B4D-41C2-A17F-BE75373A205F}" type="sibTrans" cxnId="{C9959548-BE92-4D96-A0F6-62B5338384A0}">
      <dgm:prSet/>
      <dgm:spPr/>
      <dgm:t>
        <a:bodyPr/>
        <a:lstStyle/>
        <a:p>
          <a:endParaRPr lang="de-DE"/>
        </a:p>
      </dgm:t>
    </dgm:pt>
    <dgm:pt modelId="{42C37381-D92D-41F9-A2A3-9D4DABAC8E98}" type="pres">
      <dgm:prSet presAssocID="{675B223C-7144-4541-B258-B70433498AA2}" presName="Name0" presStyleCnt="0">
        <dgm:presLayoutVars>
          <dgm:dir/>
          <dgm:resizeHandles val="exact"/>
        </dgm:presLayoutVars>
      </dgm:prSet>
      <dgm:spPr/>
    </dgm:pt>
    <dgm:pt modelId="{B6003096-F026-4A76-B948-AC682E8D205C}" type="pres">
      <dgm:prSet presAssocID="{0AC4A136-77EB-4EDD-8780-107E04FCF2D3}" presName="parTxOnly" presStyleLbl="node1" presStyleIdx="0" presStyleCnt="5">
        <dgm:presLayoutVars>
          <dgm:bulletEnabled val="1"/>
        </dgm:presLayoutVars>
      </dgm:prSet>
      <dgm:spPr>
        <a:xfrm>
          <a:off x="3206" y="0"/>
          <a:ext cx="1838287" cy="704851"/>
        </a:xfrm>
        <a:prstGeom prst="homePlate">
          <a:avLst>
            <a:gd name="adj" fmla="val 15000"/>
          </a:avLst>
        </a:prstGeom>
      </dgm:spPr>
    </dgm:pt>
    <dgm:pt modelId="{86AF557D-C350-4837-8ADF-6DCF450D1976}" type="pres">
      <dgm:prSet presAssocID="{E1FA2FFE-4A48-44B7-A3E1-0B3833678B1B}" presName="parSpace" presStyleCnt="0"/>
      <dgm:spPr/>
    </dgm:pt>
    <dgm:pt modelId="{01A5E545-5355-4A95-918E-7B3B0999D603}" type="pres">
      <dgm:prSet presAssocID="{F05F5E47-67DE-4304-B361-13E7DFEBEFA5}" presName="parTxOnly" presStyleLbl="node1" presStyleIdx="1" presStyleCnt="5">
        <dgm:presLayoutVars>
          <dgm:bulletEnabled val="1"/>
        </dgm:presLayoutVars>
      </dgm:prSet>
      <dgm:spPr>
        <a:xfrm>
          <a:off x="1823111" y="0"/>
          <a:ext cx="1838287" cy="704851"/>
        </a:xfrm>
        <a:prstGeom prst="chevron">
          <a:avLst>
            <a:gd name="adj" fmla="val 15000"/>
          </a:avLst>
        </a:prstGeom>
      </dgm:spPr>
    </dgm:pt>
    <dgm:pt modelId="{4D782809-C7DE-478D-AAEA-1F52D4FEE272}" type="pres">
      <dgm:prSet presAssocID="{3FF8EADE-DE1E-4192-9EC6-266396D7798E}" presName="parSpace" presStyleCnt="0"/>
      <dgm:spPr/>
    </dgm:pt>
    <dgm:pt modelId="{79996FE3-7E04-4C52-9721-3AA49EDEBE70}" type="pres">
      <dgm:prSet presAssocID="{828B72B5-A49B-469C-B45A-079C576482A2}" presName="parTxOnly" presStyleLbl="node1" presStyleIdx="2" presStyleCnt="5">
        <dgm:presLayoutVars>
          <dgm:bulletEnabled val="1"/>
        </dgm:presLayoutVars>
      </dgm:prSet>
      <dgm:spPr>
        <a:xfrm>
          <a:off x="3643016" y="0"/>
          <a:ext cx="1838287" cy="704851"/>
        </a:xfrm>
        <a:prstGeom prst="chevron">
          <a:avLst>
            <a:gd name="adj" fmla="val 15000"/>
          </a:avLst>
        </a:prstGeom>
      </dgm:spPr>
    </dgm:pt>
    <dgm:pt modelId="{D652464A-D54B-412C-9B36-3CA2DC7A7116}" type="pres">
      <dgm:prSet presAssocID="{6DBFDDCB-FF46-4249-A050-952BCAA254CC}" presName="parSpace" presStyleCnt="0"/>
      <dgm:spPr/>
    </dgm:pt>
    <dgm:pt modelId="{A6BC1354-F52A-423F-A306-0709394B7C3E}" type="pres">
      <dgm:prSet presAssocID="{E5E42A80-17FF-4302-AE07-7D95C092C404}" presName="parTxOnly" presStyleLbl="node1" presStyleIdx="3" presStyleCnt="5">
        <dgm:presLayoutVars>
          <dgm:bulletEnabled val="1"/>
        </dgm:presLayoutVars>
      </dgm:prSet>
      <dgm:spPr>
        <a:xfrm>
          <a:off x="5462921" y="0"/>
          <a:ext cx="1838287" cy="704851"/>
        </a:xfrm>
        <a:prstGeom prst="chevron">
          <a:avLst>
            <a:gd name="adj" fmla="val 15000"/>
          </a:avLst>
        </a:prstGeom>
      </dgm:spPr>
    </dgm:pt>
    <dgm:pt modelId="{3D95DA8D-B21B-4927-B7D7-0C6922CC66B8}" type="pres">
      <dgm:prSet presAssocID="{3B154B1B-3042-48E7-9B56-1AFFB4586825}" presName="parSpace" presStyleCnt="0"/>
      <dgm:spPr/>
    </dgm:pt>
    <dgm:pt modelId="{3DC3981D-CAB8-45C8-8389-90B2A12B0B93}" type="pres">
      <dgm:prSet presAssocID="{E00A869E-7FB5-46ED-93C2-551AA43A717E}" presName="parTxOnly" presStyleLbl="node1" presStyleIdx="4" presStyleCnt="5">
        <dgm:presLayoutVars>
          <dgm:bulletEnabled val="1"/>
        </dgm:presLayoutVars>
      </dgm:prSet>
      <dgm:spPr>
        <a:xfrm>
          <a:off x="7282825" y="0"/>
          <a:ext cx="1838287" cy="704851"/>
        </a:xfrm>
        <a:prstGeom prst="chevron">
          <a:avLst>
            <a:gd name="adj" fmla="val 15000"/>
          </a:avLst>
        </a:prstGeom>
      </dgm:spPr>
    </dgm:pt>
  </dgm:ptLst>
  <dgm:cxnLst>
    <dgm:cxn modelId="{5BB42136-9EC2-48DE-A5D3-398CF344FA7E}" srcId="{675B223C-7144-4541-B258-B70433498AA2}" destId="{0AC4A136-77EB-4EDD-8780-107E04FCF2D3}" srcOrd="0" destOrd="0" parTransId="{73B7F674-C89F-46E2-A48A-F8B7BC7DCBD7}" sibTransId="{E1FA2FFE-4A48-44B7-A3E1-0B3833678B1B}"/>
    <dgm:cxn modelId="{C6BA7061-FCB3-41D0-BAA4-245C585AAF84}" srcId="{675B223C-7144-4541-B258-B70433498AA2}" destId="{E5E42A80-17FF-4302-AE07-7D95C092C404}" srcOrd="3" destOrd="0" parTransId="{45CE3586-20F1-4AFD-886E-821F3BD4D666}" sibTransId="{3B154B1B-3042-48E7-9B56-1AFFB4586825}"/>
    <dgm:cxn modelId="{C9959548-BE92-4D96-A0F6-62B5338384A0}" srcId="{675B223C-7144-4541-B258-B70433498AA2}" destId="{E00A869E-7FB5-46ED-93C2-551AA43A717E}" srcOrd="4" destOrd="0" parTransId="{1A3E0CAE-F959-4EEA-A5F8-FFBAEE578D8F}" sibTransId="{D45C5EFB-8B4D-41C2-A17F-BE75373A205F}"/>
    <dgm:cxn modelId="{1C9EFA82-3E69-4198-8EDE-A029392D22C8}" type="presOf" srcId="{E00A869E-7FB5-46ED-93C2-551AA43A717E}" destId="{3DC3981D-CAB8-45C8-8389-90B2A12B0B93}" srcOrd="0" destOrd="0" presId="urn:microsoft.com/office/officeart/2005/8/layout/hChevron3#1"/>
    <dgm:cxn modelId="{E1B4EF83-C04C-4A53-867C-0EABCAE62BF1}" type="presOf" srcId="{E5E42A80-17FF-4302-AE07-7D95C092C404}" destId="{A6BC1354-F52A-423F-A306-0709394B7C3E}" srcOrd="0" destOrd="0" presId="urn:microsoft.com/office/officeart/2005/8/layout/hChevron3#1"/>
    <dgm:cxn modelId="{EEDF5FA4-0826-4AF6-8030-5E3DA40FB946}" type="presOf" srcId="{828B72B5-A49B-469C-B45A-079C576482A2}" destId="{79996FE3-7E04-4C52-9721-3AA49EDEBE70}" srcOrd="0" destOrd="0" presId="urn:microsoft.com/office/officeart/2005/8/layout/hChevron3#1"/>
    <dgm:cxn modelId="{030E60A6-8B7F-4051-B411-1B2B46308F97}" type="presOf" srcId="{675B223C-7144-4541-B258-B70433498AA2}" destId="{42C37381-D92D-41F9-A2A3-9D4DABAC8E98}" srcOrd="0" destOrd="0" presId="urn:microsoft.com/office/officeart/2005/8/layout/hChevron3#1"/>
    <dgm:cxn modelId="{82285AB6-FD54-4925-BD01-B87A3CF3CD81}" type="presOf" srcId="{F05F5E47-67DE-4304-B361-13E7DFEBEFA5}" destId="{01A5E545-5355-4A95-918E-7B3B0999D603}" srcOrd="0" destOrd="0" presId="urn:microsoft.com/office/officeart/2005/8/layout/hChevron3#1"/>
    <dgm:cxn modelId="{DFFD40C0-9DD8-44BF-9BC8-7970153781F5}" type="presOf" srcId="{0AC4A136-77EB-4EDD-8780-107E04FCF2D3}" destId="{B6003096-F026-4A76-B948-AC682E8D205C}" srcOrd="0" destOrd="0" presId="urn:microsoft.com/office/officeart/2005/8/layout/hChevron3#1"/>
    <dgm:cxn modelId="{336DD9E3-CA4E-4963-9CB6-F51BD85740DB}" srcId="{675B223C-7144-4541-B258-B70433498AA2}" destId="{F05F5E47-67DE-4304-B361-13E7DFEBEFA5}" srcOrd="1" destOrd="0" parTransId="{470141E6-76C1-48E1-8AE9-A7F803FCE527}" sibTransId="{3FF8EADE-DE1E-4192-9EC6-266396D7798E}"/>
    <dgm:cxn modelId="{F94D10E6-58BA-4A3F-95C0-5BE3D025F4EB}" srcId="{675B223C-7144-4541-B258-B70433498AA2}" destId="{828B72B5-A49B-469C-B45A-079C576482A2}" srcOrd="2" destOrd="0" parTransId="{D11498B5-8549-4240-8F4A-518E62BFC9F6}" sibTransId="{6DBFDDCB-FF46-4249-A050-952BCAA254CC}"/>
    <dgm:cxn modelId="{604C6238-ABAE-4C04-BFBC-8DD233BA0030}" type="presParOf" srcId="{42C37381-D92D-41F9-A2A3-9D4DABAC8E98}" destId="{B6003096-F026-4A76-B948-AC682E8D205C}" srcOrd="0" destOrd="0" presId="urn:microsoft.com/office/officeart/2005/8/layout/hChevron3#1"/>
    <dgm:cxn modelId="{44F44D3C-32BB-40FB-B7BD-6009E2FE58FD}" type="presParOf" srcId="{42C37381-D92D-41F9-A2A3-9D4DABAC8E98}" destId="{86AF557D-C350-4837-8ADF-6DCF450D1976}" srcOrd="1" destOrd="0" presId="urn:microsoft.com/office/officeart/2005/8/layout/hChevron3#1"/>
    <dgm:cxn modelId="{17433575-C98B-40B5-9C18-CAA43AFA0275}" type="presParOf" srcId="{42C37381-D92D-41F9-A2A3-9D4DABAC8E98}" destId="{01A5E545-5355-4A95-918E-7B3B0999D603}" srcOrd="2" destOrd="0" presId="urn:microsoft.com/office/officeart/2005/8/layout/hChevron3#1"/>
    <dgm:cxn modelId="{9FCAB07C-AD20-4C78-B57D-8EB4E8919699}" type="presParOf" srcId="{42C37381-D92D-41F9-A2A3-9D4DABAC8E98}" destId="{4D782809-C7DE-478D-AAEA-1F52D4FEE272}" srcOrd="3" destOrd="0" presId="urn:microsoft.com/office/officeart/2005/8/layout/hChevron3#1"/>
    <dgm:cxn modelId="{719D64BA-1346-4226-883D-6069B1C36FF8}" type="presParOf" srcId="{42C37381-D92D-41F9-A2A3-9D4DABAC8E98}" destId="{79996FE3-7E04-4C52-9721-3AA49EDEBE70}" srcOrd="4" destOrd="0" presId="urn:microsoft.com/office/officeart/2005/8/layout/hChevron3#1"/>
    <dgm:cxn modelId="{7B09F328-5548-4219-A5BB-AAA632E99FF6}" type="presParOf" srcId="{42C37381-D92D-41F9-A2A3-9D4DABAC8E98}" destId="{D652464A-D54B-412C-9B36-3CA2DC7A7116}" srcOrd="5" destOrd="0" presId="urn:microsoft.com/office/officeart/2005/8/layout/hChevron3#1"/>
    <dgm:cxn modelId="{687720C6-1603-4552-BCE0-C518D6124235}" type="presParOf" srcId="{42C37381-D92D-41F9-A2A3-9D4DABAC8E98}" destId="{A6BC1354-F52A-423F-A306-0709394B7C3E}" srcOrd="6" destOrd="0" presId="urn:microsoft.com/office/officeart/2005/8/layout/hChevron3#1"/>
    <dgm:cxn modelId="{2F1F9F0F-C1D9-4415-9DF9-C7DC123D3A1B}" type="presParOf" srcId="{42C37381-D92D-41F9-A2A3-9D4DABAC8E98}" destId="{3D95DA8D-B21B-4927-B7D7-0C6922CC66B8}" srcOrd="7" destOrd="0" presId="urn:microsoft.com/office/officeart/2005/8/layout/hChevron3#1"/>
    <dgm:cxn modelId="{D6FB92C4-7ECA-4AA1-BE4C-9A7BF52F4058}" type="presParOf" srcId="{42C37381-D92D-41F9-A2A3-9D4DABAC8E98}" destId="{3DC3981D-CAB8-45C8-8389-90B2A12B0B93}" srcOrd="8" destOrd="0" presId="urn:microsoft.com/office/officeart/2005/8/layout/hChevron3#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B223C-7144-4541-B258-B70433498AA2}" type="doc">
      <dgm:prSet loTypeId="urn:microsoft.com/office/officeart/2005/8/layout/hChevron3#1" loCatId="process" qsTypeId="urn:microsoft.com/office/officeart/2005/8/quickstyle/simple1" qsCatId="simple" csTypeId="urn:microsoft.com/office/officeart/2005/8/colors/colorful1" csCatId="colorful" phldr="1"/>
      <dgm:spPr/>
    </dgm:pt>
    <dgm:pt modelId="{0AC4A136-77EB-4EDD-8780-107E04FCF2D3}">
      <dgm:prSet phldrT="[Text]" custT="1"/>
      <dgm:spPr>
        <a:solidFill>
          <a:srgbClr val="2DBEC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Patient Identification</a:t>
          </a:r>
          <a:endParaRPr lang="de-DE" sz="1000" b="1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B7F674-C89F-46E2-A48A-F8B7BC7DCBD7}" type="parTrans" cxnId="{5BB42136-9EC2-48DE-A5D3-398CF344FA7E}">
      <dgm:prSet/>
      <dgm:spPr/>
      <dgm:t>
        <a:bodyPr/>
        <a:lstStyle/>
        <a:p>
          <a:endParaRPr lang="en-U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FA2FFE-4A48-44B7-A3E1-0B3833678B1B}" type="sibTrans" cxnId="{5BB42136-9EC2-48DE-A5D3-398CF344FA7E}">
      <dgm:prSet/>
      <dgm:spPr/>
      <dgm:t>
        <a:bodyPr/>
        <a:lstStyle/>
        <a:p>
          <a:endParaRPr lang="en-US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05F5E47-67DE-4304-B361-13E7DFEBEFA5}">
      <dgm:prSet phldrT="[Text]" custT="1"/>
      <dgm:spPr>
        <a:solidFill>
          <a:srgbClr val="EB3C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Consultation</a:t>
          </a:r>
        </a:p>
      </dgm:t>
    </dgm:pt>
    <dgm:pt modelId="{470141E6-76C1-48E1-8AE9-A7F803FCE527}" type="parTrans" cxnId="{336DD9E3-CA4E-4963-9CB6-F51BD85740D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F8EADE-DE1E-4192-9EC6-266396D7798E}" type="sibTrans" cxnId="{336DD9E3-CA4E-4963-9CB6-F51BD85740D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28B72B5-A49B-469C-B45A-079C576482A2}">
      <dgm:prSet phldrT="[Text]" custT="1"/>
      <dgm:spPr>
        <a:solidFill>
          <a:srgbClr val="FFC83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Stimulation &amp; Triggering</a:t>
          </a:r>
        </a:p>
      </dgm:t>
    </dgm:pt>
    <dgm:pt modelId="{D11498B5-8549-4240-8F4A-518E62BFC9F6}" type="parTrans" cxnId="{F94D10E6-58BA-4A3F-95C0-5BE3D025F4E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BFDDCB-FF46-4249-A050-952BCAA254CC}" type="sibTrans" cxnId="{F94D10E6-58BA-4A3F-95C0-5BE3D025F4EB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E42A80-17FF-4302-AE07-7D95C092C404}">
      <dgm:prSet phldrT="[Text]" custT="1"/>
      <dgm:spPr>
        <a:solidFill>
          <a:srgbClr val="A5CD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Lab</a:t>
          </a:r>
        </a:p>
      </dgm:t>
    </dgm:pt>
    <dgm:pt modelId="{45CE3586-20F1-4AFD-886E-821F3BD4D666}" type="parTrans" cxnId="{C6BA7061-FCB3-41D0-BAA4-245C585AAF84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154B1B-3042-48E7-9B56-1AFFB4586825}" type="sibTrans" cxnId="{C6BA7061-FCB3-41D0-BAA4-245C585AAF84}">
      <dgm:prSet/>
      <dgm:spPr/>
      <dgm:t>
        <a:bodyPr/>
        <a:lstStyle/>
        <a:p>
          <a:endParaRPr lang="de-DE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0A869E-7FB5-46ED-93C2-551AA43A717E}">
      <dgm:prSet phldrT="[Text]" custT="1"/>
      <dgm:spPr>
        <a:solidFill>
          <a:srgbClr val="50329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 &amp; Pregnancy</a:t>
          </a:r>
        </a:p>
      </dgm:t>
    </dgm:pt>
    <dgm:pt modelId="{1A3E0CAE-F959-4EEA-A5F8-FFBAEE578D8F}" type="parTrans" cxnId="{C9959548-BE92-4D96-A0F6-62B5338384A0}">
      <dgm:prSet/>
      <dgm:spPr/>
      <dgm:t>
        <a:bodyPr/>
        <a:lstStyle/>
        <a:p>
          <a:endParaRPr lang="de-DE"/>
        </a:p>
      </dgm:t>
    </dgm:pt>
    <dgm:pt modelId="{D45C5EFB-8B4D-41C2-A17F-BE75373A205F}" type="sibTrans" cxnId="{C9959548-BE92-4D96-A0F6-62B5338384A0}">
      <dgm:prSet/>
      <dgm:spPr/>
      <dgm:t>
        <a:bodyPr/>
        <a:lstStyle/>
        <a:p>
          <a:endParaRPr lang="de-DE"/>
        </a:p>
      </dgm:t>
    </dgm:pt>
    <dgm:pt modelId="{42C37381-D92D-41F9-A2A3-9D4DABAC8E98}" type="pres">
      <dgm:prSet presAssocID="{675B223C-7144-4541-B258-B70433498AA2}" presName="Name0" presStyleCnt="0">
        <dgm:presLayoutVars>
          <dgm:dir/>
          <dgm:resizeHandles val="exact"/>
        </dgm:presLayoutVars>
      </dgm:prSet>
      <dgm:spPr/>
    </dgm:pt>
    <dgm:pt modelId="{B6003096-F026-4A76-B948-AC682E8D205C}" type="pres">
      <dgm:prSet presAssocID="{0AC4A136-77EB-4EDD-8780-107E04FCF2D3}" presName="parTxOnly" presStyleLbl="node1" presStyleIdx="0" presStyleCnt="5">
        <dgm:presLayoutVars>
          <dgm:bulletEnabled val="1"/>
        </dgm:presLayoutVars>
      </dgm:prSet>
      <dgm:spPr>
        <a:xfrm>
          <a:off x="3206" y="0"/>
          <a:ext cx="1838287" cy="704851"/>
        </a:xfrm>
        <a:prstGeom prst="homePlate">
          <a:avLst>
            <a:gd name="adj" fmla="val 15000"/>
          </a:avLst>
        </a:prstGeom>
      </dgm:spPr>
    </dgm:pt>
    <dgm:pt modelId="{86AF557D-C350-4837-8ADF-6DCF450D1976}" type="pres">
      <dgm:prSet presAssocID="{E1FA2FFE-4A48-44B7-A3E1-0B3833678B1B}" presName="parSpace" presStyleCnt="0"/>
      <dgm:spPr/>
    </dgm:pt>
    <dgm:pt modelId="{01A5E545-5355-4A95-918E-7B3B0999D603}" type="pres">
      <dgm:prSet presAssocID="{F05F5E47-67DE-4304-B361-13E7DFEBEFA5}" presName="parTxOnly" presStyleLbl="node1" presStyleIdx="1" presStyleCnt="5">
        <dgm:presLayoutVars>
          <dgm:bulletEnabled val="1"/>
        </dgm:presLayoutVars>
      </dgm:prSet>
      <dgm:spPr>
        <a:xfrm>
          <a:off x="1823111" y="0"/>
          <a:ext cx="1838287" cy="704851"/>
        </a:xfrm>
        <a:prstGeom prst="chevron">
          <a:avLst>
            <a:gd name="adj" fmla="val 15000"/>
          </a:avLst>
        </a:prstGeom>
      </dgm:spPr>
    </dgm:pt>
    <dgm:pt modelId="{4D782809-C7DE-478D-AAEA-1F52D4FEE272}" type="pres">
      <dgm:prSet presAssocID="{3FF8EADE-DE1E-4192-9EC6-266396D7798E}" presName="parSpace" presStyleCnt="0"/>
      <dgm:spPr/>
    </dgm:pt>
    <dgm:pt modelId="{79996FE3-7E04-4C52-9721-3AA49EDEBE70}" type="pres">
      <dgm:prSet presAssocID="{828B72B5-A49B-469C-B45A-079C576482A2}" presName="parTxOnly" presStyleLbl="node1" presStyleIdx="2" presStyleCnt="5">
        <dgm:presLayoutVars>
          <dgm:bulletEnabled val="1"/>
        </dgm:presLayoutVars>
      </dgm:prSet>
      <dgm:spPr>
        <a:xfrm>
          <a:off x="3643016" y="0"/>
          <a:ext cx="1838287" cy="704851"/>
        </a:xfrm>
        <a:prstGeom prst="chevron">
          <a:avLst>
            <a:gd name="adj" fmla="val 15000"/>
          </a:avLst>
        </a:prstGeom>
      </dgm:spPr>
    </dgm:pt>
    <dgm:pt modelId="{D652464A-D54B-412C-9B36-3CA2DC7A7116}" type="pres">
      <dgm:prSet presAssocID="{6DBFDDCB-FF46-4249-A050-952BCAA254CC}" presName="parSpace" presStyleCnt="0"/>
      <dgm:spPr/>
    </dgm:pt>
    <dgm:pt modelId="{A6BC1354-F52A-423F-A306-0709394B7C3E}" type="pres">
      <dgm:prSet presAssocID="{E5E42A80-17FF-4302-AE07-7D95C092C404}" presName="parTxOnly" presStyleLbl="node1" presStyleIdx="3" presStyleCnt="5">
        <dgm:presLayoutVars>
          <dgm:bulletEnabled val="1"/>
        </dgm:presLayoutVars>
      </dgm:prSet>
      <dgm:spPr>
        <a:xfrm>
          <a:off x="5462921" y="0"/>
          <a:ext cx="1838287" cy="704851"/>
        </a:xfrm>
        <a:prstGeom prst="chevron">
          <a:avLst>
            <a:gd name="adj" fmla="val 15000"/>
          </a:avLst>
        </a:prstGeom>
      </dgm:spPr>
    </dgm:pt>
    <dgm:pt modelId="{3D95DA8D-B21B-4927-B7D7-0C6922CC66B8}" type="pres">
      <dgm:prSet presAssocID="{3B154B1B-3042-48E7-9B56-1AFFB4586825}" presName="parSpace" presStyleCnt="0"/>
      <dgm:spPr/>
    </dgm:pt>
    <dgm:pt modelId="{3DC3981D-CAB8-45C8-8389-90B2A12B0B93}" type="pres">
      <dgm:prSet presAssocID="{E00A869E-7FB5-46ED-93C2-551AA43A717E}" presName="parTxOnly" presStyleLbl="node1" presStyleIdx="4" presStyleCnt="5">
        <dgm:presLayoutVars>
          <dgm:bulletEnabled val="1"/>
        </dgm:presLayoutVars>
      </dgm:prSet>
      <dgm:spPr>
        <a:xfrm>
          <a:off x="7282825" y="0"/>
          <a:ext cx="1838287" cy="704851"/>
        </a:xfrm>
        <a:prstGeom prst="chevron">
          <a:avLst>
            <a:gd name="adj" fmla="val 15000"/>
          </a:avLst>
        </a:prstGeom>
      </dgm:spPr>
    </dgm:pt>
  </dgm:ptLst>
  <dgm:cxnLst>
    <dgm:cxn modelId="{5BB42136-9EC2-48DE-A5D3-398CF344FA7E}" srcId="{675B223C-7144-4541-B258-B70433498AA2}" destId="{0AC4A136-77EB-4EDD-8780-107E04FCF2D3}" srcOrd="0" destOrd="0" parTransId="{73B7F674-C89F-46E2-A48A-F8B7BC7DCBD7}" sibTransId="{E1FA2FFE-4A48-44B7-A3E1-0B3833678B1B}"/>
    <dgm:cxn modelId="{C6BA7061-FCB3-41D0-BAA4-245C585AAF84}" srcId="{675B223C-7144-4541-B258-B70433498AA2}" destId="{E5E42A80-17FF-4302-AE07-7D95C092C404}" srcOrd="3" destOrd="0" parTransId="{45CE3586-20F1-4AFD-886E-821F3BD4D666}" sibTransId="{3B154B1B-3042-48E7-9B56-1AFFB4586825}"/>
    <dgm:cxn modelId="{C9959548-BE92-4D96-A0F6-62B5338384A0}" srcId="{675B223C-7144-4541-B258-B70433498AA2}" destId="{E00A869E-7FB5-46ED-93C2-551AA43A717E}" srcOrd="4" destOrd="0" parTransId="{1A3E0CAE-F959-4EEA-A5F8-FFBAEE578D8F}" sibTransId="{D45C5EFB-8B4D-41C2-A17F-BE75373A205F}"/>
    <dgm:cxn modelId="{1C9EFA82-3E69-4198-8EDE-A029392D22C8}" type="presOf" srcId="{E00A869E-7FB5-46ED-93C2-551AA43A717E}" destId="{3DC3981D-CAB8-45C8-8389-90B2A12B0B93}" srcOrd="0" destOrd="0" presId="urn:microsoft.com/office/officeart/2005/8/layout/hChevron3#1"/>
    <dgm:cxn modelId="{E1B4EF83-C04C-4A53-867C-0EABCAE62BF1}" type="presOf" srcId="{E5E42A80-17FF-4302-AE07-7D95C092C404}" destId="{A6BC1354-F52A-423F-A306-0709394B7C3E}" srcOrd="0" destOrd="0" presId="urn:microsoft.com/office/officeart/2005/8/layout/hChevron3#1"/>
    <dgm:cxn modelId="{EEDF5FA4-0826-4AF6-8030-5E3DA40FB946}" type="presOf" srcId="{828B72B5-A49B-469C-B45A-079C576482A2}" destId="{79996FE3-7E04-4C52-9721-3AA49EDEBE70}" srcOrd="0" destOrd="0" presId="urn:microsoft.com/office/officeart/2005/8/layout/hChevron3#1"/>
    <dgm:cxn modelId="{030E60A6-8B7F-4051-B411-1B2B46308F97}" type="presOf" srcId="{675B223C-7144-4541-B258-B70433498AA2}" destId="{42C37381-D92D-41F9-A2A3-9D4DABAC8E98}" srcOrd="0" destOrd="0" presId="urn:microsoft.com/office/officeart/2005/8/layout/hChevron3#1"/>
    <dgm:cxn modelId="{82285AB6-FD54-4925-BD01-B87A3CF3CD81}" type="presOf" srcId="{F05F5E47-67DE-4304-B361-13E7DFEBEFA5}" destId="{01A5E545-5355-4A95-918E-7B3B0999D603}" srcOrd="0" destOrd="0" presId="urn:microsoft.com/office/officeart/2005/8/layout/hChevron3#1"/>
    <dgm:cxn modelId="{DFFD40C0-9DD8-44BF-9BC8-7970153781F5}" type="presOf" srcId="{0AC4A136-77EB-4EDD-8780-107E04FCF2D3}" destId="{B6003096-F026-4A76-B948-AC682E8D205C}" srcOrd="0" destOrd="0" presId="urn:microsoft.com/office/officeart/2005/8/layout/hChevron3#1"/>
    <dgm:cxn modelId="{336DD9E3-CA4E-4963-9CB6-F51BD85740DB}" srcId="{675B223C-7144-4541-B258-B70433498AA2}" destId="{F05F5E47-67DE-4304-B361-13E7DFEBEFA5}" srcOrd="1" destOrd="0" parTransId="{470141E6-76C1-48E1-8AE9-A7F803FCE527}" sibTransId="{3FF8EADE-DE1E-4192-9EC6-266396D7798E}"/>
    <dgm:cxn modelId="{F94D10E6-58BA-4A3F-95C0-5BE3D025F4EB}" srcId="{675B223C-7144-4541-B258-B70433498AA2}" destId="{828B72B5-A49B-469C-B45A-079C576482A2}" srcOrd="2" destOrd="0" parTransId="{D11498B5-8549-4240-8F4A-518E62BFC9F6}" sibTransId="{6DBFDDCB-FF46-4249-A050-952BCAA254CC}"/>
    <dgm:cxn modelId="{604C6238-ABAE-4C04-BFBC-8DD233BA0030}" type="presParOf" srcId="{42C37381-D92D-41F9-A2A3-9D4DABAC8E98}" destId="{B6003096-F026-4A76-B948-AC682E8D205C}" srcOrd="0" destOrd="0" presId="urn:microsoft.com/office/officeart/2005/8/layout/hChevron3#1"/>
    <dgm:cxn modelId="{44F44D3C-32BB-40FB-B7BD-6009E2FE58FD}" type="presParOf" srcId="{42C37381-D92D-41F9-A2A3-9D4DABAC8E98}" destId="{86AF557D-C350-4837-8ADF-6DCF450D1976}" srcOrd="1" destOrd="0" presId="urn:microsoft.com/office/officeart/2005/8/layout/hChevron3#1"/>
    <dgm:cxn modelId="{17433575-C98B-40B5-9C18-CAA43AFA0275}" type="presParOf" srcId="{42C37381-D92D-41F9-A2A3-9D4DABAC8E98}" destId="{01A5E545-5355-4A95-918E-7B3B0999D603}" srcOrd="2" destOrd="0" presId="urn:microsoft.com/office/officeart/2005/8/layout/hChevron3#1"/>
    <dgm:cxn modelId="{9FCAB07C-AD20-4C78-B57D-8EB4E8919699}" type="presParOf" srcId="{42C37381-D92D-41F9-A2A3-9D4DABAC8E98}" destId="{4D782809-C7DE-478D-AAEA-1F52D4FEE272}" srcOrd="3" destOrd="0" presId="urn:microsoft.com/office/officeart/2005/8/layout/hChevron3#1"/>
    <dgm:cxn modelId="{719D64BA-1346-4226-883D-6069B1C36FF8}" type="presParOf" srcId="{42C37381-D92D-41F9-A2A3-9D4DABAC8E98}" destId="{79996FE3-7E04-4C52-9721-3AA49EDEBE70}" srcOrd="4" destOrd="0" presId="urn:microsoft.com/office/officeart/2005/8/layout/hChevron3#1"/>
    <dgm:cxn modelId="{7B09F328-5548-4219-A5BB-AAA632E99FF6}" type="presParOf" srcId="{42C37381-D92D-41F9-A2A3-9D4DABAC8E98}" destId="{D652464A-D54B-412C-9B36-3CA2DC7A7116}" srcOrd="5" destOrd="0" presId="urn:microsoft.com/office/officeart/2005/8/layout/hChevron3#1"/>
    <dgm:cxn modelId="{687720C6-1603-4552-BCE0-C518D6124235}" type="presParOf" srcId="{42C37381-D92D-41F9-A2A3-9D4DABAC8E98}" destId="{A6BC1354-F52A-423F-A306-0709394B7C3E}" srcOrd="6" destOrd="0" presId="urn:microsoft.com/office/officeart/2005/8/layout/hChevron3#1"/>
    <dgm:cxn modelId="{2F1F9F0F-C1D9-4415-9DF9-C7DC123D3A1B}" type="presParOf" srcId="{42C37381-D92D-41F9-A2A3-9D4DABAC8E98}" destId="{3D95DA8D-B21B-4927-B7D7-0C6922CC66B8}" srcOrd="7" destOrd="0" presId="urn:microsoft.com/office/officeart/2005/8/layout/hChevron3#1"/>
    <dgm:cxn modelId="{D6FB92C4-7ECA-4AA1-BE4C-9A7BF52F4058}" type="presParOf" srcId="{42C37381-D92D-41F9-A2A3-9D4DABAC8E98}" destId="{3DC3981D-CAB8-45C8-8389-90B2A12B0B93}" srcOrd="8" destOrd="0" presId="urn:microsoft.com/office/officeart/2005/8/layout/hChevron3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03096-F026-4A76-B948-AC682E8D205C}">
      <dsp:nvSpPr>
        <dsp:cNvPr id="0" name=""/>
        <dsp:cNvSpPr/>
      </dsp:nvSpPr>
      <dsp:spPr>
        <a:xfrm>
          <a:off x="5383" y="0"/>
          <a:ext cx="2220897" cy="325622"/>
        </a:xfrm>
        <a:prstGeom prst="homePlate">
          <a:avLst>
            <a:gd name="adj" fmla="val 15000"/>
          </a:avLst>
        </a:prstGeom>
        <a:solidFill>
          <a:srgbClr val="2DBEC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Patient Identification</a:t>
          </a:r>
          <a:endParaRPr lang="de-DE" sz="1000" b="1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83" y="0"/>
        <a:ext cx="2196475" cy="325622"/>
      </dsp:txXfrm>
    </dsp:sp>
    <dsp:sp modelId="{01A5E545-5355-4A95-918E-7B3B0999D603}">
      <dsp:nvSpPr>
        <dsp:cNvPr id="0" name=""/>
        <dsp:cNvSpPr/>
      </dsp:nvSpPr>
      <dsp:spPr>
        <a:xfrm>
          <a:off x="2204072" y="0"/>
          <a:ext cx="2220897" cy="325622"/>
        </a:xfrm>
        <a:prstGeom prst="chevron">
          <a:avLst>
            <a:gd name="adj" fmla="val 15000"/>
          </a:avLst>
        </a:prstGeom>
        <a:solidFill>
          <a:srgbClr val="EB3C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Consultation</a:t>
          </a:r>
        </a:p>
      </dsp:txBody>
      <dsp:txXfrm>
        <a:off x="2252915" y="0"/>
        <a:ext cx="2123211" cy="325622"/>
      </dsp:txXfrm>
    </dsp:sp>
    <dsp:sp modelId="{79996FE3-7E04-4C52-9721-3AA49EDEBE70}">
      <dsp:nvSpPr>
        <dsp:cNvPr id="0" name=""/>
        <dsp:cNvSpPr/>
      </dsp:nvSpPr>
      <dsp:spPr>
        <a:xfrm>
          <a:off x="4402760" y="0"/>
          <a:ext cx="2220897" cy="325622"/>
        </a:xfrm>
        <a:prstGeom prst="chevron">
          <a:avLst>
            <a:gd name="adj" fmla="val 15000"/>
          </a:avLst>
        </a:prstGeom>
        <a:solidFill>
          <a:srgbClr val="FFC83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Stimulation &amp; Triggering</a:t>
          </a:r>
        </a:p>
      </dsp:txBody>
      <dsp:txXfrm>
        <a:off x="4451603" y="0"/>
        <a:ext cx="2123211" cy="325622"/>
      </dsp:txXfrm>
    </dsp:sp>
    <dsp:sp modelId="{A6BC1354-F52A-423F-A306-0709394B7C3E}">
      <dsp:nvSpPr>
        <dsp:cNvPr id="0" name=""/>
        <dsp:cNvSpPr/>
      </dsp:nvSpPr>
      <dsp:spPr>
        <a:xfrm>
          <a:off x="6601449" y="0"/>
          <a:ext cx="2220897" cy="325622"/>
        </a:xfrm>
        <a:prstGeom prst="chevron">
          <a:avLst>
            <a:gd name="adj" fmla="val 15000"/>
          </a:avLst>
        </a:prstGeom>
        <a:solidFill>
          <a:srgbClr val="A5CD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Lab</a:t>
          </a:r>
        </a:p>
      </dsp:txBody>
      <dsp:txXfrm>
        <a:off x="6650292" y="0"/>
        <a:ext cx="2123211" cy="325622"/>
      </dsp:txXfrm>
    </dsp:sp>
    <dsp:sp modelId="{3DC3981D-CAB8-45C8-8389-90B2A12B0B93}">
      <dsp:nvSpPr>
        <dsp:cNvPr id="0" name=""/>
        <dsp:cNvSpPr/>
      </dsp:nvSpPr>
      <dsp:spPr>
        <a:xfrm>
          <a:off x="8800137" y="0"/>
          <a:ext cx="2220897" cy="325622"/>
        </a:xfrm>
        <a:prstGeom prst="chevron">
          <a:avLst>
            <a:gd name="adj" fmla="val 15000"/>
          </a:avLst>
        </a:prstGeom>
        <a:solidFill>
          <a:srgbClr val="50329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 &amp; Pregnancy</a:t>
          </a:r>
        </a:p>
      </dsp:txBody>
      <dsp:txXfrm>
        <a:off x="8848980" y="0"/>
        <a:ext cx="2123211" cy="32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03096-F026-4A76-B948-AC682E8D205C}">
      <dsp:nvSpPr>
        <dsp:cNvPr id="0" name=""/>
        <dsp:cNvSpPr/>
      </dsp:nvSpPr>
      <dsp:spPr>
        <a:xfrm>
          <a:off x="5383" y="0"/>
          <a:ext cx="2220897" cy="325622"/>
        </a:xfrm>
        <a:prstGeom prst="homePlate">
          <a:avLst>
            <a:gd name="adj" fmla="val 15000"/>
          </a:avLst>
        </a:prstGeom>
        <a:solidFill>
          <a:srgbClr val="2DBEC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Patient Identification</a:t>
          </a:r>
          <a:endParaRPr lang="de-DE" sz="1000" b="1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83" y="0"/>
        <a:ext cx="2196475" cy="325622"/>
      </dsp:txXfrm>
    </dsp:sp>
    <dsp:sp modelId="{01A5E545-5355-4A95-918E-7B3B0999D603}">
      <dsp:nvSpPr>
        <dsp:cNvPr id="0" name=""/>
        <dsp:cNvSpPr/>
      </dsp:nvSpPr>
      <dsp:spPr>
        <a:xfrm>
          <a:off x="2204072" y="0"/>
          <a:ext cx="2220897" cy="325622"/>
        </a:xfrm>
        <a:prstGeom prst="chevron">
          <a:avLst>
            <a:gd name="adj" fmla="val 15000"/>
          </a:avLst>
        </a:prstGeom>
        <a:solidFill>
          <a:srgbClr val="EB3C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Consultation</a:t>
          </a:r>
        </a:p>
      </dsp:txBody>
      <dsp:txXfrm>
        <a:off x="2252915" y="0"/>
        <a:ext cx="2123211" cy="325622"/>
      </dsp:txXfrm>
    </dsp:sp>
    <dsp:sp modelId="{79996FE3-7E04-4C52-9721-3AA49EDEBE70}">
      <dsp:nvSpPr>
        <dsp:cNvPr id="0" name=""/>
        <dsp:cNvSpPr/>
      </dsp:nvSpPr>
      <dsp:spPr>
        <a:xfrm>
          <a:off x="4402760" y="0"/>
          <a:ext cx="2220897" cy="325622"/>
        </a:xfrm>
        <a:prstGeom prst="chevron">
          <a:avLst>
            <a:gd name="adj" fmla="val 15000"/>
          </a:avLst>
        </a:prstGeom>
        <a:solidFill>
          <a:srgbClr val="FFC83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Stimulation &amp; Triggering</a:t>
          </a:r>
        </a:p>
      </dsp:txBody>
      <dsp:txXfrm>
        <a:off x="4451603" y="0"/>
        <a:ext cx="2123211" cy="325622"/>
      </dsp:txXfrm>
    </dsp:sp>
    <dsp:sp modelId="{A6BC1354-F52A-423F-A306-0709394B7C3E}">
      <dsp:nvSpPr>
        <dsp:cNvPr id="0" name=""/>
        <dsp:cNvSpPr/>
      </dsp:nvSpPr>
      <dsp:spPr>
        <a:xfrm>
          <a:off x="6601449" y="0"/>
          <a:ext cx="2220897" cy="325622"/>
        </a:xfrm>
        <a:prstGeom prst="chevron">
          <a:avLst>
            <a:gd name="adj" fmla="val 15000"/>
          </a:avLst>
        </a:prstGeom>
        <a:solidFill>
          <a:srgbClr val="A5CD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 Lab</a:t>
          </a:r>
        </a:p>
      </dsp:txBody>
      <dsp:txXfrm>
        <a:off x="6650292" y="0"/>
        <a:ext cx="2123211" cy="325622"/>
      </dsp:txXfrm>
    </dsp:sp>
    <dsp:sp modelId="{3DC3981D-CAB8-45C8-8389-90B2A12B0B93}">
      <dsp:nvSpPr>
        <dsp:cNvPr id="0" name=""/>
        <dsp:cNvSpPr/>
      </dsp:nvSpPr>
      <dsp:spPr>
        <a:xfrm>
          <a:off x="8800137" y="0"/>
          <a:ext cx="2220897" cy="325622"/>
        </a:xfrm>
        <a:prstGeom prst="chevron">
          <a:avLst>
            <a:gd name="adj" fmla="val 15000"/>
          </a:avLst>
        </a:prstGeom>
        <a:solidFill>
          <a:srgbClr val="50329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 &amp; Pregnancy</a:t>
          </a:r>
        </a:p>
      </dsp:txBody>
      <dsp:txXfrm>
        <a:off x="8848980" y="0"/>
        <a:ext cx="2123211" cy="325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#1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01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01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#1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01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15"/>
                      </dgm:adjLst>
                    </dgm:shape>
                    <dgm:presOf axis="desOrSelf" ptType="node"/>
                    <dgm:constrLst>
                      <dgm:constr type="h" val="22"/>
                      <dgm:constr type="primFontSz" val="22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01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>
                        <dgm:adj idx="1" val="0.15"/>
                      </dgm:adjLst>
                    </dgm:shape>
                    <dgm:constrLst>
                      <dgm:constr type="h" val="22"/>
                      <dgm:constr type="primFontSz" val="22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9BA3A-E2DC-4A07-B576-B8E82974F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7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1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4D7C8-C15C-4F7D-9B0C-BA574124BC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68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tabLst/>
            </a:pPr>
            <a:r>
              <a:rPr lang="en-US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ESHRE/ASRM 2018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Articles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learning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Neural Networks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Oocytes, Sperms and Embryos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 LBR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2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ultiple</a:t>
            </a:r>
            <a:r>
              <a:rPr 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algorithms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NetIncept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3pts, 16 </a:t>
            </a:r>
            <a:r>
              <a:rPr lang="en-US" sz="12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fols</a:t>
            </a:r>
            <a:r>
              <a:rPr 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661,060 images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2328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11,898 embryos x 1440 = 17M Images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FB31C-74AE-40DF-BB45-C0EA1C01F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3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2E2C-AC48-45A1-A539-1D63FC6BD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4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2E01D0A-D8E3-48C5-BEF1-0D4347937EB1}"/>
              </a:ext>
            </a:extLst>
          </p:cNvPr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B4DC9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A57314-2405-4C84-878D-BD04621765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39127" y="2399022"/>
            <a:ext cx="4113747" cy="2059957"/>
          </a:xfrm>
          <a:prstGeom prst="rect">
            <a:avLst/>
          </a:prstGeom>
        </p:spPr>
      </p:pic>
      <p:sp>
        <p:nvSpPr>
          <p:cNvPr id="6" name="Rechteck 19">
            <a:extLst>
              <a:ext uri="{FF2B5EF4-FFF2-40B4-BE49-F238E27FC236}">
                <a16:creationId xmlns:a16="http://schemas.microsoft.com/office/drawing/2014/main" id="{3E93E83E-3584-458D-A7F7-3939903CF74B}"/>
              </a:ext>
            </a:extLst>
          </p:cNvPr>
          <p:cNvSpPr/>
          <p:nvPr userDrawn="1"/>
        </p:nvSpPr>
        <p:spPr bwMode="gray">
          <a:xfrm>
            <a:off x="0" y="-387424"/>
            <a:ext cx="12192000" cy="288032"/>
          </a:xfrm>
          <a:prstGeom prst="rect">
            <a:avLst/>
          </a:prstGeom>
          <a:solidFill>
            <a:srgbClr val="E61E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1400" kern="0">
                <a:solidFill>
                  <a:srgbClr val="FFFFFF"/>
                </a:solidFill>
                <a:latin typeface="+mn-lt"/>
              </a:rPr>
              <a:t>Please note: External facing presentation must include trademark and copyright language, as required for all marketing material.</a:t>
            </a: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9FEA-0C0D-4036-A3B5-C0E6AF1CB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656569"/>
            <a:ext cx="10944225" cy="466344"/>
          </a:xfrm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00" smtClean="0">
                <a:solidFill>
                  <a:schemeClr val="accent1"/>
                </a:solidFill>
                <a:effectLst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9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placeholder for trademark and copyright language. </a:t>
            </a:r>
            <a:br>
              <a:rPr lang="en-US" sz="9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“Merck, the vibrant M are trademarks of Merck </a:t>
            </a:r>
            <a:r>
              <a:rPr lang="en-US" sz="9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KGaA</a:t>
            </a:r>
            <a:r>
              <a:rPr lang="en-US" sz="9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Darmstadt, Germany or its affiliates.</a:t>
            </a:r>
            <a:br>
              <a:rPr lang="en-US" sz="9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trademarks are the property of their respective owners.”</a:t>
            </a:r>
          </a:p>
          <a:p>
            <a:pPr lvl="0"/>
            <a:br>
              <a:rPr lang="en-US" sz="9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>
            <a:extLst>
              <a:ext uri="{FF2B5EF4-FFF2-40B4-BE49-F238E27FC236}">
                <a16:creationId xmlns:a16="http://schemas.microsoft.com/office/drawing/2014/main" id="{A63ADCC2-B15E-4989-82FB-2FEB48FEEE5C}"/>
              </a:ext>
            </a:extLst>
          </p:cNvPr>
          <p:cNvSpPr/>
          <p:nvPr userDrawn="1"/>
        </p:nvSpPr>
        <p:spPr bwMode="gray">
          <a:xfrm>
            <a:off x="-2" y="0"/>
            <a:ext cx="12192000" cy="685800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err="1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CEC284A-2098-4849-8201-13FAC9F39775}"/>
              </a:ext>
            </a:extLst>
          </p:cNvPr>
          <p:cNvGrpSpPr/>
          <p:nvPr userDrawn="1"/>
        </p:nvGrpSpPr>
        <p:grpSpPr>
          <a:xfrm>
            <a:off x="-1" y="0"/>
            <a:ext cx="12192000" cy="6858000"/>
            <a:chOff x="-15181262" y="-3121820"/>
            <a:chExt cx="12166600" cy="6861175"/>
          </a:xfrm>
        </p:grpSpPr>
        <p:sp>
          <p:nvSpPr>
            <p:cNvPr id="28" name="AutoShape 14">
              <a:extLst>
                <a:ext uri="{FF2B5EF4-FFF2-40B4-BE49-F238E27FC236}">
                  <a16:creationId xmlns:a16="http://schemas.microsoft.com/office/drawing/2014/main" id="{60C10466-E8DB-4779-A6C6-32BE7196877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-15181262" y="-3118645"/>
              <a:ext cx="121666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" hidden="1">
              <a:extLst>
                <a:ext uri="{FF2B5EF4-FFF2-40B4-BE49-F238E27FC236}">
                  <a16:creationId xmlns:a16="http://schemas.microsoft.com/office/drawing/2014/main" id="{8BE7D097-956F-4311-824B-8FBF68FD1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181262" y="-3121820"/>
              <a:ext cx="5427663" cy="6858000"/>
            </a:xfrm>
            <a:custGeom>
              <a:avLst/>
              <a:gdLst>
                <a:gd name="T0" fmla="*/ 1410 w 2017"/>
                <a:gd name="T1" fmla="*/ 497 h 2550"/>
                <a:gd name="T2" fmla="*/ 2017 w 2017"/>
                <a:gd name="T3" fmla="*/ 0 h 2550"/>
                <a:gd name="T4" fmla="*/ 1776 w 2017"/>
                <a:gd name="T5" fmla="*/ 0 h 2550"/>
                <a:gd name="T6" fmla="*/ 1407 w 2017"/>
                <a:gd name="T7" fmla="*/ 305 h 2550"/>
                <a:gd name="T8" fmla="*/ 855 w 2017"/>
                <a:gd name="T9" fmla="*/ 441 h 2550"/>
                <a:gd name="T10" fmla="*/ 0 w 2017"/>
                <a:gd name="T11" fmla="*/ 252 h 2550"/>
                <a:gd name="T12" fmla="*/ 0 w 2017"/>
                <a:gd name="T13" fmla="*/ 2550 h 2550"/>
                <a:gd name="T14" fmla="*/ 1166 w 2017"/>
                <a:gd name="T15" fmla="*/ 2550 h 2550"/>
                <a:gd name="T16" fmla="*/ 1166 w 2017"/>
                <a:gd name="T17" fmla="*/ 1017 h 2550"/>
                <a:gd name="T18" fmla="*/ 1410 w 2017"/>
                <a:gd name="T19" fmla="*/ 497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7" h="2550">
                  <a:moveTo>
                    <a:pt x="1410" y="497"/>
                  </a:moveTo>
                  <a:cubicBezTo>
                    <a:pt x="1667" y="287"/>
                    <a:pt x="1865" y="124"/>
                    <a:pt x="2017" y="0"/>
                  </a:cubicBezTo>
                  <a:cubicBezTo>
                    <a:pt x="1776" y="0"/>
                    <a:pt x="1776" y="0"/>
                    <a:pt x="1776" y="0"/>
                  </a:cubicBezTo>
                  <a:cubicBezTo>
                    <a:pt x="1407" y="305"/>
                    <a:pt x="1407" y="305"/>
                    <a:pt x="1407" y="305"/>
                  </a:cubicBezTo>
                  <a:cubicBezTo>
                    <a:pt x="1274" y="417"/>
                    <a:pt x="1026" y="476"/>
                    <a:pt x="855" y="441"/>
                  </a:cubicBezTo>
                  <a:cubicBezTo>
                    <a:pt x="534" y="370"/>
                    <a:pt x="250" y="307"/>
                    <a:pt x="0" y="252"/>
                  </a:cubicBezTo>
                  <a:cubicBezTo>
                    <a:pt x="0" y="2550"/>
                    <a:pt x="0" y="2550"/>
                    <a:pt x="0" y="2550"/>
                  </a:cubicBezTo>
                  <a:cubicBezTo>
                    <a:pt x="1166" y="2550"/>
                    <a:pt x="1166" y="2550"/>
                    <a:pt x="1166" y="2550"/>
                  </a:cubicBezTo>
                  <a:cubicBezTo>
                    <a:pt x="1166" y="1017"/>
                    <a:pt x="1166" y="1017"/>
                    <a:pt x="1166" y="1017"/>
                  </a:cubicBezTo>
                  <a:cubicBezTo>
                    <a:pt x="1166" y="842"/>
                    <a:pt x="1274" y="609"/>
                    <a:pt x="1410" y="4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3CA6663-3C93-4C62-BFEC-C7EFDB69A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809037" y="-3121820"/>
              <a:ext cx="5794375" cy="6858000"/>
            </a:xfrm>
            <a:custGeom>
              <a:avLst/>
              <a:gdLst>
                <a:gd name="T0" fmla="*/ 1112 w 2153"/>
                <a:gd name="T1" fmla="*/ 0 h 2550"/>
                <a:gd name="T2" fmla="*/ 1159 w 2153"/>
                <a:gd name="T3" fmla="*/ 41 h 2550"/>
                <a:gd name="T4" fmla="*/ 1334 w 2153"/>
                <a:gd name="T5" fmla="*/ 560 h 2550"/>
                <a:gd name="T6" fmla="*/ 1114 w 2153"/>
                <a:gd name="T7" fmla="*/ 1609 h 2550"/>
                <a:gd name="T8" fmla="*/ 778 w 2153"/>
                <a:gd name="T9" fmla="*/ 2083 h 2550"/>
                <a:gd name="T10" fmla="*/ 0 w 2153"/>
                <a:gd name="T11" fmla="*/ 2550 h 2550"/>
                <a:gd name="T12" fmla="*/ 2153 w 2153"/>
                <a:gd name="T13" fmla="*/ 2550 h 2550"/>
                <a:gd name="T14" fmla="*/ 2153 w 2153"/>
                <a:gd name="T15" fmla="*/ 2101 h 2550"/>
                <a:gd name="T16" fmla="*/ 1533 w 2153"/>
                <a:gd name="T17" fmla="*/ 1912 h 2550"/>
                <a:gd name="T18" fmla="*/ 1295 w 2153"/>
                <a:gd name="T19" fmla="*/ 1511 h 2550"/>
                <a:gd name="T20" fmla="*/ 1481 w 2153"/>
                <a:gd name="T21" fmla="*/ 630 h 2550"/>
                <a:gd name="T22" fmla="*/ 1861 w 2153"/>
                <a:gd name="T23" fmla="*/ 267 h 2550"/>
                <a:gd name="T24" fmla="*/ 2153 w 2153"/>
                <a:gd name="T25" fmla="*/ 220 h 2550"/>
                <a:gd name="T26" fmla="*/ 2153 w 2153"/>
                <a:gd name="T27" fmla="*/ 0 h 2550"/>
                <a:gd name="T28" fmla="*/ 1112 w 2153"/>
                <a:gd name="T29" fmla="*/ 0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3" h="2550">
                  <a:moveTo>
                    <a:pt x="1112" y="0"/>
                  </a:moveTo>
                  <a:cubicBezTo>
                    <a:pt x="1159" y="41"/>
                    <a:pt x="1159" y="41"/>
                    <a:pt x="1159" y="41"/>
                  </a:cubicBezTo>
                  <a:cubicBezTo>
                    <a:pt x="1292" y="156"/>
                    <a:pt x="1369" y="389"/>
                    <a:pt x="1334" y="560"/>
                  </a:cubicBezTo>
                  <a:cubicBezTo>
                    <a:pt x="1114" y="1609"/>
                    <a:pt x="1114" y="1609"/>
                    <a:pt x="1114" y="1609"/>
                  </a:cubicBezTo>
                  <a:cubicBezTo>
                    <a:pt x="1079" y="1780"/>
                    <a:pt x="929" y="1993"/>
                    <a:pt x="778" y="2083"/>
                  </a:cubicBezTo>
                  <a:cubicBezTo>
                    <a:pt x="465" y="2271"/>
                    <a:pt x="209" y="2425"/>
                    <a:pt x="0" y="2550"/>
                  </a:cubicBezTo>
                  <a:cubicBezTo>
                    <a:pt x="2153" y="2550"/>
                    <a:pt x="2153" y="2550"/>
                    <a:pt x="2153" y="2550"/>
                  </a:cubicBezTo>
                  <a:cubicBezTo>
                    <a:pt x="2153" y="2101"/>
                    <a:pt x="2153" y="2101"/>
                    <a:pt x="2153" y="2101"/>
                  </a:cubicBezTo>
                  <a:cubicBezTo>
                    <a:pt x="1533" y="1912"/>
                    <a:pt x="1533" y="1912"/>
                    <a:pt x="1533" y="1912"/>
                  </a:cubicBezTo>
                  <a:cubicBezTo>
                    <a:pt x="1365" y="1860"/>
                    <a:pt x="1260" y="1682"/>
                    <a:pt x="1295" y="1511"/>
                  </a:cubicBezTo>
                  <a:cubicBezTo>
                    <a:pt x="1481" y="630"/>
                    <a:pt x="1481" y="630"/>
                    <a:pt x="1481" y="630"/>
                  </a:cubicBezTo>
                  <a:cubicBezTo>
                    <a:pt x="1519" y="459"/>
                    <a:pt x="1687" y="295"/>
                    <a:pt x="1861" y="267"/>
                  </a:cubicBezTo>
                  <a:cubicBezTo>
                    <a:pt x="1965" y="250"/>
                    <a:pt x="2062" y="235"/>
                    <a:pt x="2153" y="220"/>
                  </a:cubicBezTo>
                  <a:cubicBezTo>
                    <a:pt x="2153" y="0"/>
                    <a:pt x="2153" y="0"/>
                    <a:pt x="2153" y="0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9DB76964-E403-4C3E-A574-312685D5503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1706340 w 12192000"/>
              <a:gd name="connsiteY0" fmla="*/ 3969476 h 6890083"/>
              <a:gd name="connsiteX1" fmla="*/ 2408343 w 12192000"/>
              <a:gd name="connsiteY1" fmla="*/ 4228176 h 6890083"/>
              <a:gd name="connsiteX2" fmla="*/ 3930263 w 12192000"/>
              <a:gd name="connsiteY2" fmla="*/ 5550954 h 6890083"/>
              <a:gd name="connsiteX3" fmla="*/ 4466609 w 12192000"/>
              <a:gd name="connsiteY3" fmla="*/ 6761622 h 6890083"/>
              <a:gd name="connsiteX4" fmla="*/ 4463607 w 12192000"/>
              <a:gd name="connsiteY4" fmla="*/ 6890083 h 6890083"/>
              <a:gd name="connsiteX5" fmla="*/ 0 w 12192000"/>
              <a:gd name="connsiteY5" fmla="*/ 6890083 h 6890083"/>
              <a:gd name="connsiteX6" fmla="*/ 0 w 12192000"/>
              <a:gd name="connsiteY6" fmla="*/ 5030056 h 6890083"/>
              <a:gd name="connsiteX7" fmla="*/ 128462 w 12192000"/>
              <a:gd name="connsiteY7" fmla="*/ 4924155 h 6890083"/>
              <a:gd name="connsiteX8" fmla="*/ 996111 w 12192000"/>
              <a:gd name="connsiteY8" fmla="*/ 4208885 h 6890083"/>
              <a:gd name="connsiteX9" fmla="*/ 1706340 w 12192000"/>
              <a:gd name="connsiteY9" fmla="*/ 3969476 h 6890083"/>
              <a:gd name="connsiteX10" fmla="*/ 11706167 w 12192000"/>
              <a:gd name="connsiteY10" fmla="*/ 0 h 6890083"/>
              <a:gd name="connsiteX11" fmla="*/ 12192000 w 12192000"/>
              <a:gd name="connsiteY11" fmla="*/ 0 h 6890083"/>
              <a:gd name="connsiteX12" fmla="*/ 12192000 w 12192000"/>
              <a:gd name="connsiteY12" fmla="*/ 6890083 h 6890083"/>
              <a:gd name="connsiteX13" fmla="*/ 5042043 w 12192000"/>
              <a:gd name="connsiteY13" fmla="*/ 6890083 h 6890083"/>
              <a:gd name="connsiteX14" fmla="*/ 5090240 w 12192000"/>
              <a:gd name="connsiteY14" fmla="*/ 6814127 h 6890083"/>
              <a:gd name="connsiteX15" fmla="*/ 5986913 w 12192000"/>
              <a:gd name="connsiteY15" fmla="*/ 6217855 h 6890083"/>
              <a:gd name="connsiteX16" fmla="*/ 10802214 w 12192000"/>
              <a:gd name="connsiteY16" fmla="*/ 5437967 h 6890083"/>
              <a:gd name="connsiteX17" fmla="*/ 11712624 w 12192000"/>
              <a:gd name="connsiteY17" fmla="*/ 4352186 h 6890083"/>
              <a:gd name="connsiteX18" fmla="*/ 11712624 w 12192000"/>
              <a:gd name="connsiteY18" fmla="*/ 477549 h 6890083"/>
              <a:gd name="connsiteX19" fmla="*/ 11706167 w 12192000"/>
              <a:gd name="connsiteY19" fmla="*/ 387867 h 6890083"/>
              <a:gd name="connsiteX20" fmla="*/ 0 w 12192000"/>
              <a:gd name="connsiteY20" fmla="*/ 0 h 6890083"/>
              <a:gd name="connsiteX21" fmla="*/ 2113014 w 12192000"/>
              <a:gd name="connsiteY21" fmla="*/ 0 h 6890083"/>
              <a:gd name="connsiteX22" fmla="*/ 2081301 w 12192000"/>
              <a:gd name="connsiteY22" fmla="*/ 161248 h 6890083"/>
              <a:gd name="connsiteX23" fmla="*/ 1662465 w 12192000"/>
              <a:gd name="connsiteY23" fmla="*/ 2290857 h 6890083"/>
              <a:gd name="connsiteX24" fmla="*/ 771251 w 12192000"/>
              <a:gd name="connsiteY24" fmla="*/ 3798273 h 6890083"/>
              <a:gd name="connsiteX25" fmla="*/ 133818 w 12192000"/>
              <a:gd name="connsiteY25" fmla="*/ 4328030 h 6890083"/>
              <a:gd name="connsiteX26" fmla="*/ 0 w 12192000"/>
              <a:gd name="connsiteY26" fmla="*/ 4439730 h 689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0" h="6890083">
                <a:moveTo>
                  <a:pt x="1706340" y="3969476"/>
                </a:moveTo>
                <a:cubicBezTo>
                  <a:pt x="1963421" y="3973265"/>
                  <a:pt x="2219132" y="4060073"/>
                  <a:pt x="2408343" y="4228176"/>
                </a:cubicBezTo>
                <a:cubicBezTo>
                  <a:pt x="3930263" y="5550954"/>
                  <a:pt x="3930263" y="5550954"/>
                  <a:pt x="3930263" y="5550954"/>
                </a:cubicBezTo>
                <a:cubicBezTo>
                  <a:pt x="4242188" y="5823432"/>
                  <a:pt x="4449139" y="6317451"/>
                  <a:pt x="4466609" y="6761622"/>
                </a:cubicBezTo>
                <a:lnTo>
                  <a:pt x="4463607" y="6890083"/>
                </a:lnTo>
                <a:lnTo>
                  <a:pt x="0" y="6890083"/>
                </a:lnTo>
                <a:lnTo>
                  <a:pt x="0" y="5030056"/>
                </a:lnTo>
                <a:lnTo>
                  <a:pt x="128462" y="4924155"/>
                </a:lnTo>
                <a:cubicBezTo>
                  <a:pt x="996111" y="4208885"/>
                  <a:pt x="996111" y="4208885"/>
                  <a:pt x="996111" y="4208885"/>
                </a:cubicBezTo>
                <a:cubicBezTo>
                  <a:pt x="1190807" y="4044916"/>
                  <a:pt x="1449259" y="3965687"/>
                  <a:pt x="1706340" y="3969476"/>
                </a:cubicBezTo>
                <a:close/>
                <a:moveTo>
                  <a:pt x="11706167" y="0"/>
                </a:moveTo>
                <a:lnTo>
                  <a:pt x="12192000" y="0"/>
                </a:lnTo>
                <a:lnTo>
                  <a:pt x="12192000" y="6890083"/>
                </a:lnTo>
                <a:lnTo>
                  <a:pt x="5042043" y="6890083"/>
                </a:lnTo>
                <a:lnTo>
                  <a:pt x="5090240" y="6814127"/>
                </a:lnTo>
                <a:cubicBezTo>
                  <a:pt x="5306376" y="6510226"/>
                  <a:pt x="5641396" y="6273315"/>
                  <a:pt x="5986913" y="6217855"/>
                </a:cubicBezTo>
                <a:cubicBezTo>
                  <a:pt x="10802214" y="5437967"/>
                  <a:pt x="10802214" y="5437967"/>
                  <a:pt x="10802214" y="5437967"/>
                </a:cubicBezTo>
                <a:cubicBezTo>
                  <a:pt x="11304037" y="5358049"/>
                  <a:pt x="11712624" y="4864763"/>
                  <a:pt x="11712624" y="4352186"/>
                </a:cubicBezTo>
                <a:cubicBezTo>
                  <a:pt x="11712624" y="477549"/>
                  <a:pt x="11712624" y="477549"/>
                  <a:pt x="11712624" y="477549"/>
                </a:cubicBezTo>
                <a:lnTo>
                  <a:pt x="11706167" y="387867"/>
                </a:lnTo>
                <a:close/>
                <a:moveTo>
                  <a:pt x="0" y="0"/>
                </a:moveTo>
                <a:lnTo>
                  <a:pt x="2113014" y="0"/>
                </a:lnTo>
                <a:lnTo>
                  <a:pt x="2081301" y="161248"/>
                </a:lnTo>
                <a:cubicBezTo>
                  <a:pt x="1662465" y="2290857"/>
                  <a:pt x="1662465" y="2290857"/>
                  <a:pt x="1662465" y="2290857"/>
                </a:cubicBezTo>
                <a:cubicBezTo>
                  <a:pt x="1558262" y="2795166"/>
                  <a:pt x="1160642" y="3470334"/>
                  <a:pt x="771251" y="3798273"/>
                </a:cubicBezTo>
                <a:cubicBezTo>
                  <a:pt x="542963" y="3988422"/>
                  <a:pt x="330099" y="4164620"/>
                  <a:pt x="133818" y="4328030"/>
                </a:cubicBezTo>
                <a:lnTo>
                  <a:pt x="0" y="4439730"/>
                </a:lnTo>
                <a:close/>
              </a:path>
            </a:pathLst>
          </a:custGeom>
          <a:solidFill>
            <a:srgbClr val="B4DC96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43672" y="3597205"/>
            <a:ext cx="5904930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rgbClr val="B4DC96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144396" y="2877197"/>
            <a:ext cx="5904355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rgbClr val="B4DC96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Subtitle and other information of this presentation</a:t>
            </a:r>
            <a:endParaRPr lang="en-US"/>
          </a:p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144396" y="1484784"/>
            <a:ext cx="5904355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0" cap="none" baseline="0">
                <a:solidFill>
                  <a:srgbClr val="B4DC96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tx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7B93130D-02DE-43CA-A25B-0E902A264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86" y="5334469"/>
            <a:ext cx="2537196" cy="1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1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72E51C3F-45BF-4228-9D36-14DF5EDD2289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B4DC9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1464359-F38F-4AB8-9133-B6A7A428B0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04940" y="0"/>
            <a:ext cx="5430837" cy="5559345"/>
          </a:xfrm>
          <a:custGeom>
            <a:avLst/>
            <a:gdLst>
              <a:gd name="connsiteX0" fmla="*/ 2521671 w 5430837"/>
              <a:gd name="connsiteY0" fmla="*/ 0 h 5559345"/>
              <a:gd name="connsiteX1" fmla="*/ 2694306 w 5430837"/>
              <a:gd name="connsiteY1" fmla="*/ 0 h 5559345"/>
              <a:gd name="connsiteX2" fmla="*/ 2677965 w 5430837"/>
              <a:gd name="connsiteY2" fmla="*/ 77903 h 5559345"/>
              <a:gd name="connsiteX3" fmla="*/ 2932652 w 5430837"/>
              <a:gd name="connsiteY3" fmla="*/ 508056 h 5559345"/>
              <a:gd name="connsiteX4" fmla="*/ 5104987 w 5430837"/>
              <a:gd name="connsiteY4" fmla="*/ 1170118 h 5559345"/>
              <a:gd name="connsiteX5" fmla="*/ 5430837 w 5430837"/>
              <a:gd name="connsiteY5" fmla="*/ 1607752 h 5559345"/>
              <a:gd name="connsiteX6" fmla="*/ 5430837 w 5430837"/>
              <a:gd name="connsiteY6" fmla="*/ 5273404 h 5559345"/>
              <a:gd name="connsiteX7" fmla="*/ 5097496 w 5430837"/>
              <a:gd name="connsiteY7" fmla="*/ 5553939 h 5559345"/>
              <a:gd name="connsiteX8" fmla="*/ 337087 w 5430837"/>
              <a:gd name="connsiteY8" fmla="*/ 4745999 h 5559345"/>
              <a:gd name="connsiteX9" fmla="*/ 0 w 5430837"/>
              <a:gd name="connsiteY9" fmla="*/ 4349510 h 5559345"/>
              <a:gd name="connsiteX10" fmla="*/ 0 w 5430837"/>
              <a:gd name="connsiteY10" fmla="*/ 2303478 h 5559345"/>
              <a:gd name="connsiteX11" fmla="*/ 292142 w 5430837"/>
              <a:gd name="connsiteY11" fmla="*/ 1791035 h 5559345"/>
              <a:gd name="connsiteX12" fmla="*/ 2123645 w 5430837"/>
              <a:gd name="connsiteY12" fmla="*/ 691339 h 5559345"/>
              <a:gd name="connsiteX13" fmla="*/ 2483204 w 5430837"/>
              <a:gd name="connsiteY13" fmla="*/ 182636 h 5559345"/>
              <a:gd name="connsiteX14" fmla="*/ 2511762 w 5430837"/>
              <a:gd name="connsiteY14" fmla="*/ 47044 h 55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30837" h="5559345">
                <a:moveTo>
                  <a:pt x="2521671" y="0"/>
                </a:moveTo>
                <a:lnTo>
                  <a:pt x="2694306" y="0"/>
                </a:lnTo>
                <a:lnTo>
                  <a:pt x="2677965" y="77903"/>
                </a:lnTo>
                <a:cubicBezTo>
                  <a:pt x="2640511" y="261186"/>
                  <a:pt x="2752873" y="451949"/>
                  <a:pt x="2932652" y="508056"/>
                </a:cubicBezTo>
                <a:cubicBezTo>
                  <a:pt x="2932652" y="508056"/>
                  <a:pt x="2932652" y="508056"/>
                  <a:pt x="5104987" y="1170118"/>
                </a:cubicBezTo>
                <a:cubicBezTo>
                  <a:pt x="5284766" y="1222484"/>
                  <a:pt x="5430837" y="1420729"/>
                  <a:pt x="5430837" y="1607752"/>
                </a:cubicBezTo>
                <a:cubicBezTo>
                  <a:pt x="5430837" y="1607752"/>
                  <a:pt x="5430837" y="1607752"/>
                  <a:pt x="5430837" y="5273404"/>
                </a:cubicBezTo>
                <a:cubicBezTo>
                  <a:pt x="5430837" y="5460428"/>
                  <a:pt x="5281021" y="5587603"/>
                  <a:pt x="5097496" y="5553939"/>
                </a:cubicBezTo>
                <a:cubicBezTo>
                  <a:pt x="5097496" y="5553939"/>
                  <a:pt x="5097496" y="5553939"/>
                  <a:pt x="337087" y="4745999"/>
                </a:cubicBezTo>
                <a:cubicBezTo>
                  <a:pt x="149816" y="4712335"/>
                  <a:pt x="0" y="4536534"/>
                  <a:pt x="0" y="4349510"/>
                </a:cubicBezTo>
                <a:cubicBezTo>
                  <a:pt x="0" y="4349510"/>
                  <a:pt x="0" y="4349510"/>
                  <a:pt x="0" y="2303478"/>
                </a:cubicBezTo>
                <a:cubicBezTo>
                  <a:pt x="0" y="2116455"/>
                  <a:pt x="131089" y="1884546"/>
                  <a:pt x="292142" y="1791035"/>
                </a:cubicBezTo>
                <a:cubicBezTo>
                  <a:pt x="292142" y="1791035"/>
                  <a:pt x="292142" y="1791035"/>
                  <a:pt x="2123645" y="691339"/>
                </a:cubicBezTo>
                <a:cubicBezTo>
                  <a:pt x="2284697" y="594087"/>
                  <a:pt x="2445749" y="365919"/>
                  <a:pt x="2483204" y="182636"/>
                </a:cubicBezTo>
                <a:cubicBezTo>
                  <a:pt x="2483204" y="182636"/>
                  <a:pt x="2483204" y="182636"/>
                  <a:pt x="2511762" y="47044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72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B4DC96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2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6240959" y="4221088"/>
            <a:ext cx="5327649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</a:p>
          <a:p>
            <a:r>
              <a:rPr lang="en-US" noProof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6241201" y="3428881"/>
            <a:ext cx="5327407" cy="6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6241201" y="2036303"/>
            <a:ext cx="5327407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0" cap="none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tx2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CD092A0D-B500-4EE8-83CC-979425D20B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5086" y="5334469"/>
            <a:ext cx="2537196" cy="1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36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DDBDB039-0CA7-4FA8-9C75-5FECB6CDEBEE}"/>
              </a:ext>
            </a:extLst>
          </p:cNvPr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B4DC9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FB7EC5E-A7E9-431E-BC77-1A0B1DD183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951538" y="3597205"/>
            <a:ext cx="561706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Place, Date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40FBDE2-BCE2-427F-8571-D9E79F879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952081" y="2877197"/>
            <a:ext cx="5616521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Subtitle and other information of this presentation</a:t>
            </a:r>
            <a:endParaRPr lang="en-US"/>
          </a:p>
          <a:p>
            <a:pPr lvl="0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729A71-422A-4929-A96B-1354F19913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952081" y="1484784"/>
            <a:ext cx="5616521" cy="124928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grpSp>
        <p:nvGrpSpPr>
          <p:cNvPr id="15" name="Logo Merck">
            <a:extLst>
              <a:ext uri="{FF2B5EF4-FFF2-40B4-BE49-F238E27FC236}">
                <a16:creationId xmlns:a16="http://schemas.microsoft.com/office/drawing/2014/main" id="{88F44305-C7C4-4DA1-A8CB-EF17D89CEF5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tx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C399BD6-BD3D-440C-854C-C13F7F76E41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35CDA6D-3986-4E74-A2EE-692FE1A31AA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A5DD78A6-97DE-4CA3-9D7A-D1200A04C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932"/>
          <a:stretch/>
        </p:blipFill>
        <p:spPr>
          <a:xfrm>
            <a:off x="-1" y="1505528"/>
            <a:ext cx="5316105" cy="46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8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/>
            </a:lvl1pPr>
            <a:lvl2pPr marL="534988" indent="-179388">
              <a:defRPr/>
            </a:lvl2pPr>
            <a:lvl3pPr marL="715963" indent="-179388">
              <a:defRPr/>
            </a:lvl3pPr>
            <a:lvl4pPr marL="896938" indent="-179388">
              <a:defRPr/>
            </a:lvl4pPr>
            <a:lvl5pPr marL="449263" indent="0">
              <a:buNone/>
              <a:defRPr/>
            </a:lvl5pPr>
          </a:lstStyle>
          <a:p>
            <a:pPr lvl="0"/>
            <a:r>
              <a:rPr lang="en-US"/>
              <a:t>Insert your agenda points here. Use the button “increase list level” to add </a:t>
            </a:r>
            <a:r>
              <a:rPr lang="en-US" err="1"/>
              <a:t>subitems</a:t>
            </a:r>
            <a:r>
              <a:rPr lang="en-US"/>
              <a:t>.</a:t>
            </a:r>
            <a:br>
              <a:rPr lang="en-US"/>
            </a:br>
            <a:r>
              <a:rPr lang="en-US"/>
              <a:t>You can find other agenda designs within the slide library.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934EA1-1883-4D38-9FDC-7B4EE39EA9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FGAI4H-M-027-A03 - TG-Fertility Update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16324-0C1D-439A-912E-27AE05A10F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AB8F34D-A5C0-4BC9-B0F3-11856D9ED0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FGAI4H-M-027-A03 - TG-Fertility Update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62AE53-FF41-4032-9C92-554890CB3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50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6" hasCustomPrompt="1"/>
          </p:nvPr>
        </p:nvSpPr>
        <p:spPr bwMode="gray">
          <a:xfrm>
            <a:off x="6240464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 bwMode="gray">
          <a:xfrm>
            <a:off x="623392" y="1484313"/>
            <a:ext cx="532765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EF66B1-2B35-4F3D-8FA1-45C43C9298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/>
              <a:t>FGAI4H-M-027-A03 - TG-Fertility Update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4110D-FB2C-4548-B1FA-4A7EB94F133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6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8" hasCustomPrompt="1"/>
          </p:nvPr>
        </p:nvSpPr>
        <p:spPr bwMode="gray">
          <a:xfrm>
            <a:off x="624845" y="1484314"/>
            <a:ext cx="3454931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 hasCustomPrompt="1"/>
          </p:nvPr>
        </p:nvSpPr>
        <p:spPr bwMode="gray">
          <a:xfrm>
            <a:off x="4368803" y="1484314"/>
            <a:ext cx="3455986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 hasCustomPrompt="1"/>
          </p:nvPr>
        </p:nvSpPr>
        <p:spPr bwMode="gray">
          <a:xfrm>
            <a:off x="8112000" y="1484313"/>
            <a:ext cx="3456000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You can use this field to enter text, a table, a diagram or </a:t>
            </a:r>
            <a:r>
              <a:rPr lang="en-US" err="1"/>
              <a:t>SmartArts</a:t>
            </a:r>
            <a:r>
              <a:rPr lang="en-US"/>
              <a:t>. Use the buttons “Increase List Level” for </a:t>
            </a:r>
            <a:r>
              <a:rPr lang="en-US" err="1"/>
              <a:t>copytext</a:t>
            </a:r>
            <a:r>
              <a:rPr lang="en-US"/>
              <a:t> or bullet levels. Use the icons below to create visual content.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1"/>
            <a:ext cx="10944225" cy="325952"/>
          </a:xfrm>
        </p:spPr>
        <p:txBody>
          <a:bodyPr/>
          <a:lstStyle/>
          <a:p>
            <a:r>
              <a:rPr lang="en-US"/>
              <a:t>Insert slide title here (max. 2 lines | max. 1 line with Action Title)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328EC7-157B-409E-AF0F-00B8B6EE2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r>
              <a:rPr lang="en-US"/>
              <a:t>FGAI4H-M-027-A03 - TG-Fertility Update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B2B86B-BA50-4AE8-98E0-0C5519E10E5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7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title here (max. 2 lines | max. 1 line with Action Title)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C1A3A0B-4241-4AC5-A07E-A9AC7CC4A1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/>
              <a:t>FGAI4H-M-027-A03 - TG-Fertility Update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E51C11-1DC2-48EC-9664-E7966335E1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6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A9CDC7-20FE-4015-BB2F-26E366E6C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D688B9-CABE-45F1-B4B1-9FC6D616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FGAI4H-M-027-A03 - TG-Fertility Update</a:t>
            </a:r>
          </a:p>
        </p:txBody>
      </p:sp>
    </p:spTree>
    <p:extLst>
      <p:ext uri="{BB962C8B-B14F-4D97-AF65-F5344CB8AC3E}">
        <p14:creationId xmlns:p14="http://schemas.microsoft.com/office/powerpoint/2010/main" val="911234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F95D2044-187C-47C7-AD4E-C061D33C3052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BD2BE75E-D5AB-44B1-AB40-D9318ED7B138}"/>
              </a:ext>
            </a:extLst>
          </p:cNvPr>
          <p:cNvSpPr/>
          <p:nvPr userDrawn="1"/>
        </p:nvSpPr>
        <p:spPr bwMode="gray">
          <a:xfrm>
            <a:off x="0" y="1"/>
            <a:ext cx="3999547" cy="6861175"/>
          </a:xfrm>
          <a:custGeom>
            <a:avLst/>
            <a:gdLst>
              <a:gd name="connsiteX0" fmla="*/ 586277 w 3999547"/>
              <a:gd name="connsiteY0" fmla="*/ 0 h 6861175"/>
              <a:gd name="connsiteX1" fmla="*/ 840634 w 3999547"/>
              <a:gd name="connsiteY1" fmla="*/ 0 h 6861175"/>
              <a:gd name="connsiteX2" fmla="*/ 1079101 w 3999547"/>
              <a:gd name="connsiteY2" fmla="*/ 0 h 6861175"/>
              <a:gd name="connsiteX3" fmla="*/ 1302187 w 3999547"/>
              <a:gd name="connsiteY3" fmla="*/ 0 h 6861175"/>
              <a:gd name="connsiteX4" fmla="*/ 1510408 w 3999547"/>
              <a:gd name="connsiteY4" fmla="*/ 0 h 6861175"/>
              <a:gd name="connsiteX5" fmla="*/ 1884299 w 3999547"/>
              <a:gd name="connsiteY5" fmla="*/ 0 h 6861175"/>
              <a:gd name="connsiteX6" fmla="*/ 2204874 w 3999547"/>
              <a:gd name="connsiteY6" fmla="*/ 0 h 6861175"/>
              <a:gd name="connsiteX7" fmla="*/ 2476234 w 3999547"/>
              <a:gd name="connsiteY7" fmla="*/ 0 h 6861175"/>
              <a:gd name="connsiteX8" fmla="*/ 2702483 w 3999547"/>
              <a:gd name="connsiteY8" fmla="*/ 0 h 6861175"/>
              <a:gd name="connsiteX9" fmla="*/ 2887719 w 3999547"/>
              <a:gd name="connsiteY9" fmla="*/ 0 h 6861175"/>
              <a:gd name="connsiteX10" fmla="*/ 3036045 w 3999547"/>
              <a:gd name="connsiteY10" fmla="*/ 0 h 6861175"/>
              <a:gd name="connsiteX11" fmla="*/ 3151561 w 3999547"/>
              <a:gd name="connsiteY11" fmla="*/ 0 h 6861175"/>
              <a:gd name="connsiteX12" fmla="*/ 3238370 w 3999547"/>
              <a:gd name="connsiteY12" fmla="*/ 0 h 6861175"/>
              <a:gd name="connsiteX13" fmla="*/ 3300571 w 3999547"/>
              <a:gd name="connsiteY13" fmla="*/ 0 h 6861175"/>
              <a:gd name="connsiteX14" fmla="*/ 3342267 w 3999547"/>
              <a:gd name="connsiteY14" fmla="*/ 0 h 6861175"/>
              <a:gd name="connsiteX15" fmla="*/ 3367557 w 3999547"/>
              <a:gd name="connsiteY15" fmla="*/ 0 h 6861175"/>
              <a:gd name="connsiteX16" fmla="*/ 3380544 w 3999547"/>
              <a:gd name="connsiteY16" fmla="*/ 0 h 6861175"/>
              <a:gd name="connsiteX17" fmla="*/ 3386012 w 3999547"/>
              <a:gd name="connsiteY17" fmla="*/ 0 h 6861175"/>
              <a:gd name="connsiteX18" fmla="*/ 3463675 w 3999547"/>
              <a:gd name="connsiteY18" fmla="*/ 446854 h 6861175"/>
              <a:gd name="connsiteX19" fmla="*/ 3921884 w 3999547"/>
              <a:gd name="connsiteY19" fmla="*/ 446854 h 6861175"/>
              <a:gd name="connsiteX20" fmla="*/ 3999547 w 3999547"/>
              <a:gd name="connsiteY20" fmla="*/ 722738 h 6861175"/>
              <a:gd name="connsiteX21" fmla="*/ 3467558 w 3999547"/>
              <a:gd name="connsiteY21" fmla="*/ 858738 h 6861175"/>
              <a:gd name="connsiteX22" fmla="*/ 2026917 w 3999547"/>
              <a:gd name="connsiteY22" fmla="*/ 998622 h 6861175"/>
              <a:gd name="connsiteX23" fmla="*/ 1211460 w 3999547"/>
              <a:gd name="connsiteY23" fmla="*/ 1546505 h 6861175"/>
              <a:gd name="connsiteX24" fmla="*/ 636757 w 3999547"/>
              <a:gd name="connsiteY24" fmla="*/ 2622839 h 6861175"/>
              <a:gd name="connsiteX25" fmla="*/ 481431 w 3999547"/>
              <a:gd name="connsiteY25" fmla="*/ 3143522 h 6861175"/>
              <a:gd name="connsiteX26" fmla="*/ 489198 w 3999547"/>
              <a:gd name="connsiteY26" fmla="*/ 3683632 h 6861175"/>
              <a:gd name="connsiteX27" fmla="*/ 842563 w 3999547"/>
              <a:gd name="connsiteY27" fmla="*/ 5502135 h 6861175"/>
              <a:gd name="connsiteX28" fmla="*/ 1378434 w 3999547"/>
              <a:gd name="connsiteY28" fmla="*/ 6407499 h 6861175"/>
              <a:gd name="connsiteX29" fmla="*/ 1847103 w 3999547"/>
              <a:gd name="connsiteY29" fmla="*/ 6795996 h 6861175"/>
              <a:gd name="connsiteX30" fmla="*/ 1925733 w 3999547"/>
              <a:gd name="connsiteY30" fmla="*/ 6861175 h 6861175"/>
              <a:gd name="connsiteX31" fmla="*/ 1504520 w 3999547"/>
              <a:gd name="connsiteY31" fmla="*/ 6861175 h 6861175"/>
              <a:gd name="connsiteX32" fmla="*/ 1491531 w 3999547"/>
              <a:gd name="connsiteY32" fmla="*/ 6850468 h 6861175"/>
              <a:gd name="connsiteX33" fmla="*/ 1246408 w 3999547"/>
              <a:gd name="connsiteY33" fmla="*/ 6648412 h 6861175"/>
              <a:gd name="connsiteX34" fmla="*/ 392119 w 3999547"/>
              <a:gd name="connsiteY34" fmla="*/ 6660070 h 6861175"/>
              <a:gd name="connsiteX35" fmla="*/ 164178 w 3999547"/>
              <a:gd name="connsiteY35" fmla="*/ 6858681 h 6861175"/>
              <a:gd name="connsiteX36" fmla="*/ 161315 w 3999547"/>
              <a:gd name="connsiteY36" fmla="*/ 6861175 h 6861175"/>
              <a:gd name="connsiteX37" fmla="*/ 0 w 3999547"/>
              <a:gd name="connsiteY37" fmla="*/ 6861175 h 6861175"/>
              <a:gd name="connsiteX38" fmla="*/ 0 w 3999547"/>
              <a:gd name="connsiteY38" fmla="*/ 2888128 h 6861175"/>
              <a:gd name="connsiteX39" fmla="*/ 49919 w 3999547"/>
              <a:gd name="connsiteY39" fmla="*/ 2855496 h 6861175"/>
              <a:gd name="connsiteX40" fmla="*/ 396003 w 3999547"/>
              <a:gd name="connsiteY40" fmla="*/ 2479070 h 6861175"/>
              <a:gd name="connsiteX41" fmla="*/ 935757 w 3999547"/>
              <a:gd name="connsiteY41" fmla="*/ 1457133 h 6861175"/>
              <a:gd name="connsiteX42" fmla="*/ 896927 w 3999547"/>
              <a:gd name="connsiteY42" fmla="*/ 493482 h 6861175"/>
              <a:gd name="connsiteX43" fmla="*/ 586277 w 3999547"/>
              <a:gd name="connsiteY43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99547" h="6861175">
                <a:moveTo>
                  <a:pt x="586277" y="0"/>
                </a:moveTo>
                <a:lnTo>
                  <a:pt x="840634" y="0"/>
                </a:lnTo>
                <a:lnTo>
                  <a:pt x="1079101" y="0"/>
                </a:lnTo>
                <a:lnTo>
                  <a:pt x="1302187" y="0"/>
                </a:lnTo>
                <a:lnTo>
                  <a:pt x="1510408" y="0"/>
                </a:lnTo>
                <a:lnTo>
                  <a:pt x="1884299" y="0"/>
                </a:lnTo>
                <a:lnTo>
                  <a:pt x="2204874" y="0"/>
                </a:lnTo>
                <a:lnTo>
                  <a:pt x="2476234" y="0"/>
                </a:lnTo>
                <a:lnTo>
                  <a:pt x="2702483" y="0"/>
                </a:lnTo>
                <a:lnTo>
                  <a:pt x="2887719" y="0"/>
                </a:lnTo>
                <a:lnTo>
                  <a:pt x="3036045" y="0"/>
                </a:lnTo>
                <a:lnTo>
                  <a:pt x="3151561" y="0"/>
                </a:lnTo>
                <a:lnTo>
                  <a:pt x="3238370" y="0"/>
                </a:lnTo>
                <a:lnTo>
                  <a:pt x="3300571" y="0"/>
                </a:lnTo>
                <a:lnTo>
                  <a:pt x="3342267" y="0"/>
                </a:lnTo>
                <a:lnTo>
                  <a:pt x="3367557" y="0"/>
                </a:lnTo>
                <a:lnTo>
                  <a:pt x="3380544" y="0"/>
                </a:lnTo>
                <a:lnTo>
                  <a:pt x="3386012" y="0"/>
                </a:lnTo>
                <a:cubicBezTo>
                  <a:pt x="3463675" y="446854"/>
                  <a:pt x="3463675" y="446854"/>
                  <a:pt x="3463675" y="446854"/>
                </a:cubicBezTo>
                <a:cubicBezTo>
                  <a:pt x="3921884" y="446854"/>
                  <a:pt x="3921884" y="446854"/>
                  <a:pt x="3921884" y="446854"/>
                </a:cubicBezTo>
                <a:cubicBezTo>
                  <a:pt x="3999547" y="722738"/>
                  <a:pt x="3999547" y="722738"/>
                  <a:pt x="3999547" y="722738"/>
                </a:cubicBezTo>
                <a:cubicBezTo>
                  <a:pt x="3467558" y="858738"/>
                  <a:pt x="3467558" y="858738"/>
                  <a:pt x="3467558" y="858738"/>
                </a:cubicBezTo>
                <a:cubicBezTo>
                  <a:pt x="2026917" y="998622"/>
                  <a:pt x="2026917" y="998622"/>
                  <a:pt x="2026917" y="998622"/>
                </a:cubicBezTo>
                <a:cubicBezTo>
                  <a:pt x="1724033" y="1029708"/>
                  <a:pt x="1355136" y="1278391"/>
                  <a:pt x="1211460" y="1546505"/>
                </a:cubicBezTo>
                <a:cubicBezTo>
                  <a:pt x="636757" y="2622839"/>
                  <a:pt x="636757" y="2622839"/>
                  <a:pt x="636757" y="2622839"/>
                </a:cubicBezTo>
                <a:cubicBezTo>
                  <a:pt x="566861" y="2758839"/>
                  <a:pt x="512497" y="2949238"/>
                  <a:pt x="481431" y="3143522"/>
                </a:cubicBezTo>
                <a:cubicBezTo>
                  <a:pt x="489198" y="3683632"/>
                  <a:pt x="489198" y="3683632"/>
                  <a:pt x="489198" y="3683632"/>
                </a:cubicBezTo>
                <a:cubicBezTo>
                  <a:pt x="842563" y="5502135"/>
                  <a:pt x="842563" y="5502135"/>
                  <a:pt x="842563" y="5502135"/>
                </a:cubicBezTo>
                <a:cubicBezTo>
                  <a:pt x="900810" y="5801332"/>
                  <a:pt x="1145447" y="6209330"/>
                  <a:pt x="1378434" y="6407499"/>
                </a:cubicBezTo>
                <a:cubicBezTo>
                  <a:pt x="1550263" y="6549934"/>
                  <a:pt x="1705982" y="6679016"/>
                  <a:pt x="1847103" y="6795996"/>
                </a:cubicBezTo>
                <a:lnTo>
                  <a:pt x="1925733" y="6861175"/>
                </a:lnTo>
                <a:lnTo>
                  <a:pt x="1504520" y="6861175"/>
                </a:lnTo>
                <a:lnTo>
                  <a:pt x="1491531" y="6850468"/>
                </a:lnTo>
                <a:cubicBezTo>
                  <a:pt x="1246408" y="6648412"/>
                  <a:pt x="1246408" y="6648412"/>
                  <a:pt x="1246408" y="6648412"/>
                </a:cubicBezTo>
                <a:cubicBezTo>
                  <a:pt x="1009538" y="6454129"/>
                  <a:pt x="625107" y="6458014"/>
                  <a:pt x="392119" y="6660070"/>
                </a:cubicBezTo>
                <a:cubicBezTo>
                  <a:pt x="302929" y="6737784"/>
                  <a:pt x="227674" y="6803355"/>
                  <a:pt x="164178" y="6858681"/>
                </a:cubicBezTo>
                <a:lnTo>
                  <a:pt x="161315" y="6861175"/>
                </a:lnTo>
                <a:lnTo>
                  <a:pt x="0" y="6861175"/>
                </a:lnTo>
                <a:lnTo>
                  <a:pt x="0" y="2888128"/>
                </a:lnTo>
                <a:lnTo>
                  <a:pt x="49919" y="2855496"/>
                </a:lnTo>
                <a:cubicBezTo>
                  <a:pt x="196993" y="2749125"/>
                  <a:pt x="324165" y="2615069"/>
                  <a:pt x="396003" y="2479070"/>
                </a:cubicBezTo>
                <a:cubicBezTo>
                  <a:pt x="935757" y="1457133"/>
                  <a:pt x="935757" y="1457133"/>
                  <a:pt x="935757" y="1457133"/>
                </a:cubicBezTo>
                <a:cubicBezTo>
                  <a:pt x="1079433" y="1185135"/>
                  <a:pt x="1063902" y="753824"/>
                  <a:pt x="896927" y="493482"/>
                </a:cubicBezTo>
                <a:cubicBezTo>
                  <a:pt x="586277" y="0"/>
                  <a:pt x="586277" y="0"/>
                  <a:pt x="586277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accent5"/>
          </a:solidFill>
        </p:grpSpPr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Freeform 44">
            <a:extLst>
              <a:ext uri="{FF2B5EF4-FFF2-40B4-BE49-F238E27FC236}">
                <a16:creationId xmlns:a16="http://schemas.microsoft.com/office/drawing/2014/main" id="{9A8F742A-9FBF-459B-B20B-99B25183DBD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3175"/>
            <a:ext cx="8566150" cy="6854825"/>
          </a:xfrm>
          <a:custGeom>
            <a:avLst/>
            <a:gdLst>
              <a:gd name="T0" fmla="*/ 1666 w 3171"/>
              <a:gd name="T1" fmla="*/ 1920 h 2540"/>
              <a:gd name="T2" fmla="*/ 1666 w 3171"/>
              <a:gd name="T3" fmla="*/ 633 h 2540"/>
              <a:gd name="T4" fmla="*/ 1972 w 3171"/>
              <a:gd name="T5" fmla="*/ 149 h 2540"/>
              <a:gd name="T6" fmla="*/ 2290 w 3171"/>
              <a:gd name="T7" fmla="*/ 0 h 2540"/>
              <a:gd name="T8" fmla="*/ 60 w 3171"/>
              <a:gd name="T9" fmla="*/ 0 h 2540"/>
              <a:gd name="T10" fmla="*/ 1099 w 3171"/>
              <a:gd name="T11" fmla="*/ 171 h 2540"/>
              <a:gd name="T12" fmla="*/ 1431 w 3171"/>
              <a:gd name="T13" fmla="*/ 562 h 2540"/>
              <a:gd name="T14" fmla="*/ 1431 w 3171"/>
              <a:gd name="T15" fmla="*/ 1968 h 2540"/>
              <a:gd name="T16" fmla="*/ 1099 w 3171"/>
              <a:gd name="T17" fmla="*/ 2363 h 2540"/>
              <a:gd name="T18" fmla="*/ 0 w 3171"/>
              <a:gd name="T19" fmla="*/ 2540 h 2540"/>
              <a:gd name="T20" fmla="*/ 3171 w 3171"/>
              <a:gd name="T21" fmla="*/ 2540 h 2540"/>
              <a:gd name="T22" fmla="*/ 3171 w 3171"/>
              <a:gd name="T23" fmla="*/ 2423 h 2540"/>
              <a:gd name="T24" fmla="*/ 2002 w 3171"/>
              <a:gd name="T25" fmla="*/ 2296 h 2540"/>
              <a:gd name="T26" fmla="*/ 1666 w 3171"/>
              <a:gd name="T27" fmla="*/ 1920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71" h="2540">
                <a:moveTo>
                  <a:pt x="1666" y="1920"/>
                </a:moveTo>
                <a:cubicBezTo>
                  <a:pt x="1666" y="1920"/>
                  <a:pt x="1666" y="1920"/>
                  <a:pt x="1666" y="633"/>
                </a:cubicBezTo>
                <a:cubicBezTo>
                  <a:pt x="1666" y="447"/>
                  <a:pt x="1804" y="231"/>
                  <a:pt x="1972" y="149"/>
                </a:cubicBezTo>
                <a:cubicBezTo>
                  <a:pt x="1972" y="149"/>
                  <a:pt x="1972" y="149"/>
                  <a:pt x="22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349" y="48"/>
                  <a:pt x="692" y="104"/>
                  <a:pt x="1099" y="171"/>
                </a:cubicBezTo>
                <a:cubicBezTo>
                  <a:pt x="1282" y="201"/>
                  <a:pt x="1431" y="376"/>
                  <a:pt x="1431" y="562"/>
                </a:cubicBezTo>
                <a:cubicBezTo>
                  <a:pt x="1431" y="562"/>
                  <a:pt x="1431" y="562"/>
                  <a:pt x="1431" y="1968"/>
                </a:cubicBezTo>
                <a:cubicBezTo>
                  <a:pt x="1431" y="2154"/>
                  <a:pt x="1282" y="2333"/>
                  <a:pt x="1099" y="2363"/>
                </a:cubicBezTo>
                <a:cubicBezTo>
                  <a:pt x="1099" y="2363"/>
                  <a:pt x="1099" y="2363"/>
                  <a:pt x="0" y="2540"/>
                </a:cubicBezTo>
                <a:cubicBezTo>
                  <a:pt x="3171" y="2540"/>
                  <a:pt x="3171" y="2540"/>
                  <a:pt x="3171" y="2540"/>
                </a:cubicBezTo>
                <a:cubicBezTo>
                  <a:pt x="3171" y="2423"/>
                  <a:pt x="3171" y="2423"/>
                  <a:pt x="3171" y="2423"/>
                </a:cubicBezTo>
                <a:cubicBezTo>
                  <a:pt x="2836" y="2387"/>
                  <a:pt x="2449" y="2344"/>
                  <a:pt x="2002" y="2296"/>
                </a:cubicBezTo>
                <a:cubicBezTo>
                  <a:pt x="1819" y="2273"/>
                  <a:pt x="1666" y="2106"/>
                  <a:pt x="1666" y="1920"/>
                </a:cubicBezTo>
                <a:close/>
              </a:path>
            </a:pathLst>
          </a:custGeom>
          <a:solidFill>
            <a:srgbClr val="B4DC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99456" y="3861048"/>
            <a:ext cx="2880418" cy="2231777"/>
          </a:xfrm>
          <a:prstGeom prst="rect">
            <a:avLst/>
          </a:prstGeom>
        </p:spPr>
        <p:txBody>
          <a:bodyPr wrap="none" anchor="b"/>
          <a:lstStyle>
            <a:lvl1pPr marL="0" indent="0">
              <a:buFont typeface="Arial" panose="020B0604020202020204" pitchFamily="34" charset="0"/>
              <a:buNone/>
              <a:defRPr sz="11500" b="0">
                <a:ln>
                  <a:noFill/>
                </a:ln>
                <a:solidFill>
                  <a:schemeClr val="tx2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807968" y="1988841"/>
            <a:ext cx="5760146" cy="1368151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b="0" cap="none" baseline="0">
                <a:solidFill>
                  <a:srgbClr val="B4DC96"/>
                </a:solidFill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/>
              <a:t>Chapter name </a:t>
            </a:r>
            <a:br>
              <a:rPr lang="en-US" noProof="0"/>
            </a:br>
            <a:r>
              <a:rPr lang="en-US" noProof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90033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CA0D72E8-DEB9-48A1-8FC4-9CCFEF056B56}"/>
              </a:ext>
            </a:extLst>
          </p:cNvPr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B4DC9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0F5841-5298-4B7F-9290-C3B81EA054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1538" y="3357563"/>
            <a:ext cx="5616575" cy="2232025"/>
          </a:xfrm>
        </p:spPr>
        <p:txBody>
          <a:bodyPr tIns="72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0">
                <a:solidFill>
                  <a:schemeClr val="accent1"/>
                </a:solidFill>
                <a:latin typeface="Merck" panose="02060803030402040803" pitchFamily="18" charset="0"/>
              </a:defRPr>
            </a:lvl1pPr>
            <a:lvl2pPr>
              <a:defRPr sz="3600" b="0">
                <a:solidFill>
                  <a:schemeClr val="accent1"/>
                </a:solidFill>
                <a:latin typeface="Merck" panose="02060803030402040803" pitchFamily="18" charset="0"/>
              </a:defRPr>
            </a:lvl2pPr>
            <a:lvl3pPr>
              <a:defRPr sz="3600" b="0">
                <a:solidFill>
                  <a:schemeClr val="accent1"/>
                </a:solidFill>
                <a:latin typeface="Merck" panose="02060803030402040803" pitchFamily="18" charset="0"/>
              </a:defRPr>
            </a:lvl3pPr>
            <a:lvl4pPr>
              <a:defRPr sz="3600" b="0">
                <a:solidFill>
                  <a:schemeClr val="accent1"/>
                </a:solidFill>
                <a:latin typeface="Merck" panose="02060803030402040803" pitchFamily="18" charset="0"/>
              </a:defRPr>
            </a:lvl4pPr>
            <a:lvl5pPr>
              <a:defRPr sz="3600" b="0">
                <a:solidFill>
                  <a:schemeClr val="accent1"/>
                </a:solidFill>
                <a:latin typeface="Merck" panose="02060803030402040803" pitchFamily="18" charset="0"/>
              </a:defRPr>
            </a:lvl5pPr>
          </a:lstStyle>
          <a:p>
            <a:pPr lvl="0"/>
            <a:r>
              <a:rPr lang="en-US"/>
              <a:t>Chapter name </a:t>
            </a:r>
            <a:br>
              <a:rPr lang="en-US"/>
            </a:br>
            <a:r>
              <a:rPr lang="en-US"/>
              <a:t>in two lines 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25ABA3AF-18EE-42C2-8936-9FB64B4FA250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tx2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9102314-C7A7-4DC4-870E-3B46E88A4537}"/>
                </a:ext>
              </a:extLst>
            </p:cNvPr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DB9C0CA-0C97-4C4F-9DAE-F17419620AF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A531FAD-01AA-40AC-BD05-ED0A3E318A13}"/>
                </a:ext>
              </a:extLst>
            </p:cNvPr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2C1FF1-ED27-4E89-8B6E-84F3484EBDAC}"/>
                </a:ext>
              </a:extLst>
            </p:cNvPr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FCE393E-3424-4A95-BA5A-F3B6D3DDFD2E}"/>
                </a:ext>
              </a:extLst>
            </p:cNvPr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EF67D4-3A07-486E-A63A-6D6AF8006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951538" y="1989138"/>
            <a:ext cx="5617069" cy="1251710"/>
          </a:xfrm>
          <a:prstGeom prst="rect">
            <a:avLst/>
          </a:prstGeom>
        </p:spPr>
        <p:txBody>
          <a:bodyPr wrap="none" tIns="0" bIns="216000" anchor="ctr"/>
          <a:lstStyle>
            <a:lvl1pPr marL="0" indent="0" algn="l">
              <a:buFont typeface="Arial" panose="020B0604020202020204" pitchFamily="34" charset="0"/>
              <a:buNone/>
              <a:defRPr sz="11500" b="0">
                <a:ln>
                  <a:noFill/>
                </a:ln>
                <a:solidFill>
                  <a:schemeClr val="tx2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74A003-C185-489E-9E43-9922CF44A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6897"/>
          <a:stretch/>
        </p:blipFill>
        <p:spPr>
          <a:xfrm>
            <a:off x="0" y="2031279"/>
            <a:ext cx="5488186" cy="36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8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B38C5F89-6B12-48FB-8245-A5A593142B73}"/>
              </a:ext>
            </a:extLst>
          </p:cNvPr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rgbClr val="B4DC9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>
              <a:solidFill>
                <a:srgbClr val="FFFFFF"/>
              </a:solidFill>
              <a:latin typeface="Verdana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AP1 Details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4092" y="1988680"/>
            <a:ext cx="2519767" cy="165597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/>
              <a:t>Add your contact details here.</a:t>
            </a:r>
          </a:p>
        </p:txBody>
      </p:sp>
      <p:sp>
        <p:nvSpPr>
          <p:cNvPr id="4" name="Text Placeholder AP1 Name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4001" y="1484784"/>
            <a:ext cx="251985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i="0" kern="1200" cap="none" baseline="0" noProof="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15" name="Text Placeholder AP1 Details">
            <a:extLst>
              <a:ext uri="{FF2B5EF4-FFF2-40B4-BE49-F238E27FC236}">
                <a16:creationId xmlns:a16="http://schemas.microsoft.com/office/drawing/2014/main" id="{9D7C527A-CAFB-4E43-BB5A-9A14F133AF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3483" y="4437320"/>
            <a:ext cx="2519767" cy="165597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/>
              <a:t>Add your contact details here.</a:t>
            </a:r>
          </a:p>
        </p:txBody>
      </p:sp>
      <p:sp>
        <p:nvSpPr>
          <p:cNvPr id="16" name="Text Placeholder AP1 Name">
            <a:extLst>
              <a:ext uri="{FF2B5EF4-FFF2-40B4-BE49-F238E27FC236}">
                <a16:creationId xmlns:a16="http://schemas.microsoft.com/office/drawing/2014/main" id="{2DA765EA-89A4-44AC-8EE1-E408FFA54A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3392" y="3933424"/>
            <a:ext cx="251985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i="0" kern="1200" cap="none" baseline="0" noProof="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sp>
        <p:nvSpPr>
          <p:cNvPr id="23" name="Text Placeholder AP1 Details">
            <a:extLst>
              <a:ext uri="{FF2B5EF4-FFF2-40B4-BE49-F238E27FC236}">
                <a16:creationId xmlns:a16="http://schemas.microsoft.com/office/drawing/2014/main" id="{1AD3E7E9-BC92-4039-9FE8-8B9BE2F1DF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31795" y="4436952"/>
            <a:ext cx="2519767" cy="165597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/>
              <a:t>Add your contact details here.</a:t>
            </a:r>
          </a:p>
        </p:txBody>
      </p:sp>
      <p:sp>
        <p:nvSpPr>
          <p:cNvPr id="24" name="Text Placeholder AP1 Name">
            <a:extLst>
              <a:ext uri="{FF2B5EF4-FFF2-40B4-BE49-F238E27FC236}">
                <a16:creationId xmlns:a16="http://schemas.microsoft.com/office/drawing/2014/main" id="{D51B0300-283C-4494-BC4A-3BC70337C1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431704" y="3933056"/>
            <a:ext cx="251985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i="0" kern="1200" cap="none" baseline="0" noProof="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 b="1" cap="none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Contact (Please edit)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313955-C406-4229-AE5F-080A80787C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1551" y="3969011"/>
            <a:ext cx="4249260" cy="21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7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F1A1BF-307E-4D4D-8D76-9E1AE093C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307051-0872-430A-91A2-B1E0EC72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FGAI4H-M-027-A03 - TG-Fertility Update</a:t>
            </a:r>
          </a:p>
        </p:txBody>
      </p:sp>
    </p:spTree>
    <p:extLst>
      <p:ext uri="{BB962C8B-B14F-4D97-AF65-F5344CB8AC3E}">
        <p14:creationId xmlns:p14="http://schemas.microsoft.com/office/powerpoint/2010/main" val="2357840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FGAI4H-M-027-A03 - TG-Fertility Update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3" imgW="353" imgH="353" progId="TCLayout.ActiveDocument.1">
                  <p:embed/>
                </p:oleObj>
              </mc:Choice>
              <mc:Fallback>
                <p:oleObj name="think-cell Slide" r:id="rId2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36"/>
          <p:cNvCxnSpPr/>
          <p:nvPr userDrawn="1"/>
        </p:nvCxnSpPr>
        <p:spPr bwMode="gray">
          <a:xfrm flipV="1">
            <a:off x="624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7"/>
          <p:cNvCxnSpPr/>
          <p:nvPr userDrawn="1"/>
        </p:nvCxnSpPr>
        <p:spPr bwMode="gray">
          <a:xfrm flipV="1">
            <a:off x="1272000" y="-171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/>
          <p:cNvCxnSpPr/>
          <p:nvPr userDrawn="1"/>
        </p:nvCxnSpPr>
        <p:spPr bwMode="gray">
          <a:xfrm flipV="1">
            <a:off x="1560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/>
          <p:cNvCxnSpPr/>
          <p:nvPr userDrawn="1"/>
        </p:nvCxnSpPr>
        <p:spPr bwMode="gray">
          <a:xfrm flipV="1">
            <a:off x="2208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 userDrawn="1"/>
        </p:nvCxnSpPr>
        <p:spPr bwMode="gray">
          <a:xfrm flipV="1">
            <a:off x="2496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 userDrawn="1"/>
        </p:nvCxnSpPr>
        <p:spPr bwMode="gray">
          <a:xfrm flipV="1">
            <a:off x="3144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6"/>
          <p:cNvCxnSpPr/>
          <p:nvPr userDrawn="1"/>
        </p:nvCxnSpPr>
        <p:spPr bwMode="gray">
          <a:xfrm flipV="1">
            <a:off x="3432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7"/>
          <p:cNvCxnSpPr/>
          <p:nvPr userDrawn="1"/>
        </p:nvCxnSpPr>
        <p:spPr bwMode="gray">
          <a:xfrm flipV="1">
            <a:off x="4080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6"/>
          <p:cNvCxnSpPr/>
          <p:nvPr userDrawn="1"/>
        </p:nvCxnSpPr>
        <p:spPr bwMode="gray">
          <a:xfrm flipV="1">
            <a:off x="4368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7"/>
          <p:cNvCxnSpPr/>
          <p:nvPr userDrawn="1"/>
        </p:nvCxnSpPr>
        <p:spPr bwMode="gray">
          <a:xfrm flipV="1">
            <a:off x="5016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6"/>
          <p:cNvCxnSpPr/>
          <p:nvPr userDrawn="1"/>
        </p:nvCxnSpPr>
        <p:spPr bwMode="gray">
          <a:xfrm flipV="1">
            <a:off x="5304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/>
          <p:cNvCxnSpPr/>
          <p:nvPr userDrawn="1"/>
        </p:nvCxnSpPr>
        <p:spPr bwMode="gray">
          <a:xfrm flipV="1">
            <a:off x="5952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6"/>
          <p:cNvCxnSpPr/>
          <p:nvPr userDrawn="1"/>
        </p:nvCxnSpPr>
        <p:spPr bwMode="gray">
          <a:xfrm flipV="1">
            <a:off x="6240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7"/>
          <p:cNvCxnSpPr/>
          <p:nvPr userDrawn="1"/>
        </p:nvCxnSpPr>
        <p:spPr bwMode="gray">
          <a:xfrm flipV="1">
            <a:off x="6888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6"/>
          <p:cNvCxnSpPr/>
          <p:nvPr userDrawn="1"/>
        </p:nvCxnSpPr>
        <p:spPr bwMode="gray">
          <a:xfrm flipV="1">
            <a:off x="7176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37"/>
          <p:cNvCxnSpPr/>
          <p:nvPr userDrawn="1"/>
        </p:nvCxnSpPr>
        <p:spPr bwMode="gray">
          <a:xfrm flipV="1">
            <a:off x="7824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6"/>
          <p:cNvCxnSpPr/>
          <p:nvPr userDrawn="1"/>
        </p:nvCxnSpPr>
        <p:spPr bwMode="gray">
          <a:xfrm flipV="1">
            <a:off x="8112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7"/>
          <p:cNvCxnSpPr/>
          <p:nvPr userDrawn="1"/>
        </p:nvCxnSpPr>
        <p:spPr bwMode="gray">
          <a:xfrm flipV="1">
            <a:off x="8760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6"/>
          <p:cNvCxnSpPr/>
          <p:nvPr userDrawn="1"/>
        </p:nvCxnSpPr>
        <p:spPr bwMode="gray">
          <a:xfrm flipV="1">
            <a:off x="9048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7"/>
          <p:cNvCxnSpPr/>
          <p:nvPr userDrawn="1"/>
        </p:nvCxnSpPr>
        <p:spPr bwMode="gray">
          <a:xfrm flipV="1">
            <a:off x="9696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6"/>
          <p:cNvCxnSpPr/>
          <p:nvPr userDrawn="1"/>
        </p:nvCxnSpPr>
        <p:spPr bwMode="gray">
          <a:xfrm flipV="1">
            <a:off x="9984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7"/>
          <p:cNvCxnSpPr/>
          <p:nvPr userDrawn="1"/>
        </p:nvCxnSpPr>
        <p:spPr bwMode="gray">
          <a:xfrm flipV="1">
            <a:off x="10632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6"/>
          <p:cNvCxnSpPr/>
          <p:nvPr userDrawn="1"/>
        </p:nvCxnSpPr>
        <p:spPr bwMode="gray">
          <a:xfrm flipV="1">
            <a:off x="10920000" y="-16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7"/>
          <p:cNvCxnSpPr/>
          <p:nvPr userDrawn="1"/>
        </p:nvCxnSpPr>
        <p:spPr bwMode="gray">
          <a:xfrm flipV="1">
            <a:off x="11568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6"/>
          <p:cNvCxnSpPr/>
          <p:nvPr userDrawn="1"/>
        </p:nvCxnSpPr>
        <p:spPr bwMode="gray">
          <a:xfrm flipV="1">
            <a:off x="624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7"/>
          <p:cNvCxnSpPr/>
          <p:nvPr userDrawn="1"/>
        </p:nvCxnSpPr>
        <p:spPr bwMode="gray">
          <a:xfrm flipV="1">
            <a:off x="1272000" y="6952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6"/>
          <p:cNvCxnSpPr/>
          <p:nvPr userDrawn="1"/>
        </p:nvCxnSpPr>
        <p:spPr bwMode="gray">
          <a:xfrm flipV="1">
            <a:off x="1560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37"/>
          <p:cNvCxnSpPr/>
          <p:nvPr userDrawn="1"/>
        </p:nvCxnSpPr>
        <p:spPr bwMode="gray">
          <a:xfrm flipV="1">
            <a:off x="2208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36"/>
          <p:cNvCxnSpPr/>
          <p:nvPr userDrawn="1"/>
        </p:nvCxnSpPr>
        <p:spPr bwMode="gray">
          <a:xfrm flipV="1">
            <a:off x="2496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7"/>
          <p:cNvCxnSpPr/>
          <p:nvPr userDrawn="1"/>
        </p:nvCxnSpPr>
        <p:spPr bwMode="gray">
          <a:xfrm flipV="1">
            <a:off x="3144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6"/>
          <p:cNvCxnSpPr/>
          <p:nvPr userDrawn="1"/>
        </p:nvCxnSpPr>
        <p:spPr bwMode="gray">
          <a:xfrm flipV="1">
            <a:off x="3432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37"/>
          <p:cNvCxnSpPr/>
          <p:nvPr userDrawn="1"/>
        </p:nvCxnSpPr>
        <p:spPr bwMode="gray">
          <a:xfrm flipV="1">
            <a:off x="4080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6"/>
          <p:cNvCxnSpPr/>
          <p:nvPr userDrawn="1"/>
        </p:nvCxnSpPr>
        <p:spPr bwMode="gray">
          <a:xfrm flipV="1">
            <a:off x="4368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37"/>
          <p:cNvCxnSpPr/>
          <p:nvPr userDrawn="1"/>
        </p:nvCxnSpPr>
        <p:spPr bwMode="gray">
          <a:xfrm flipV="1">
            <a:off x="5016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36"/>
          <p:cNvCxnSpPr/>
          <p:nvPr userDrawn="1"/>
        </p:nvCxnSpPr>
        <p:spPr bwMode="gray">
          <a:xfrm flipV="1">
            <a:off x="5304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7"/>
          <p:cNvCxnSpPr/>
          <p:nvPr userDrawn="1"/>
        </p:nvCxnSpPr>
        <p:spPr bwMode="gray">
          <a:xfrm flipV="1">
            <a:off x="5952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36"/>
          <p:cNvCxnSpPr/>
          <p:nvPr userDrawn="1"/>
        </p:nvCxnSpPr>
        <p:spPr bwMode="gray">
          <a:xfrm flipV="1">
            <a:off x="6240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37"/>
          <p:cNvCxnSpPr/>
          <p:nvPr userDrawn="1"/>
        </p:nvCxnSpPr>
        <p:spPr bwMode="gray">
          <a:xfrm flipV="1">
            <a:off x="6888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6"/>
          <p:cNvCxnSpPr/>
          <p:nvPr userDrawn="1"/>
        </p:nvCxnSpPr>
        <p:spPr bwMode="gray">
          <a:xfrm flipV="1">
            <a:off x="7176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37"/>
          <p:cNvCxnSpPr/>
          <p:nvPr userDrawn="1"/>
        </p:nvCxnSpPr>
        <p:spPr bwMode="gray">
          <a:xfrm flipV="1">
            <a:off x="7824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36"/>
          <p:cNvCxnSpPr/>
          <p:nvPr userDrawn="1"/>
        </p:nvCxnSpPr>
        <p:spPr bwMode="gray">
          <a:xfrm flipV="1">
            <a:off x="8112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37"/>
          <p:cNvCxnSpPr/>
          <p:nvPr userDrawn="1"/>
        </p:nvCxnSpPr>
        <p:spPr bwMode="gray">
          <a:xfrm flipV="1">
            <a:off x="8760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36"/>
          <p:cNvCxnSpPr/>
          <p:nvPr userDrawn="1"/>
        </p:nvCxnSpPr>
        <p:spPr bwMode="gray">
          <a:xfrm flipV="1">
            <a:off x="9048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37"/>
          <p:cNvCxnSpPr/>
          <p:nvPr userDrawn="1"/>
        </p:nvCxnSpPr>
        <p:spPr bwMode="gray">
          <a:xfrm flipV="1">
            <a:off x="9696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36"/>
          <p:cNvCxnSpPr/>
          <p:nvPr userDrawn="1"/>
        </p:nvCxnSpPr>
        <p:spPr bwMode="gray">
          <a:xfrm flipV="1">
            <a:off x="9984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37"/>
          <p:cNvCxnSpPr/>
          <p:nvPr userDrawn="1"/>
        </p:nvCxnSpPr>
        <p:spPr bwMode="gray">
          <a:xfrm flipV="1">
            <a:off x="10632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36"/>
          <p:cNvCxnSpPr/>
          <p:nvPr userDrawn="1"/>
        </p:nvCxnSpPr>
        <p:spPr bwMode="gray">
          <a:xfrm flipV="1">
            <a:off x="10920000" y="695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37"/>
          <p:cNvCxnSpPr/>
          <p:nvPr userDrawn="1"/>
        </p:nvCxnSpPr>
        <p:spPr bwMode="gray">
          <a:xfrm flipV="1">
            <a:off x="11568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 userDrawn="1"/>
        </p:nvCxnSpPr>
        <p:spPr bwMode="gray">
          <a:xfrm rot="5400000" flipV="1">
            <a:off x="-192704" y="1437000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 userDrawn="1"/>
        </p:nvCxnSpPr>
        <p:spPr bwMode="gray">
          <a:xfrm rot="5400000" flipV="1">
            <a:off x="-192704" y="6045296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4"/>
          <p:cNvCxnSpPr/>
          <p:nvPr userDrawn="1"/>
        </p:nvCxnSpPr>
        <p:spPr bwMode="gray">
          <a:xfrm rot="5400000" flipV="1">
            <a:off x="-192704" y="356664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mpower - DO NOT DELETE!!!"/>
          <p:cNvSpPr/>
          <p:nvPr userDrawn="1">
            <p:custDataLst>
              <p:tags r:id="rId19"/>
            </p:custDataLst>
          </p:nvPr>
        </p:nvSpPr>
        <p:spPr bwMode="gray">
          <a:xfrm>
            <a:off x="-1270000" y="-1270000"/>
            <a:ext cx="0" cy="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 bwMode="gray">
          <a:xfrm>
            <a:off x="624001" y="6380999"/>
            <a:ext cx="648000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lvl1pPr>
              <a:defRPr lang="de-DE" sz="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D5E7EB4-4CDF-47BB-AF16-07782904B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3"/>
          </p:nvPr>
        </p:nvSpPr>
        <p:spPr bwMode="gray">
          <a:xfrm>
            <a:off x="1272000" y="6380999"/>
            <a:ext cx="8718972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lvl1pPr>
              <a:defRPr lang="de-DE"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FGAI4H-M-027-A03 - TG-Fertility Update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623888" y="1485000"/>
            <a:ext cx="10944227" cy="460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 bwMode="gray">
          <a:xfrm>
            <a:off x="623888" y="404813"/>
            <a:ext cx="10944225" cy="651939"/>
          </a:xfrm>
          <a:prstGeom prst="rect">
            <a:avLst/>
          </a:prstGeom>
          <a:noFill/>
        </p:spPr>
        <p:txBody>
          <a:bodyPr vert="horz" lIns="0" tIns="0" rIns="0" bIns="1800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noProof="0"/>
              <a:t>Insert slide title here (max. 2 lines | max. 1 line with Action Title)</a:t>
            </a:r>
          </a:p>
        </p:txBody>
      </p:sp>
      <p:grpSp>
        <p:nvGrpSpPr>
          <p:cNvPr id="7" name="Logo Merck"/>
          <p:cNvGrpSpPr>
            <a:grpSpLocks noChangeAspect="1"/>
          </p:cNvGrpSpPr>
          <p:nvPr userDrawn="1">
            <p:custDataLst>
              <p:tags r:id="rId20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tx2"/>
          </a:solidFill>
        </p:grpSpPr>
        <p:sp>
          <p:nvSpPr>
            <p:cNvPr id="8" name="Logo K"/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ogo C"/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ogo R"/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ogo E"/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ogo M"/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empower - DO NOT DELETE!!!"/>
          <p:cNvSpPr/>
          <p:nvPr userDrawn="1">
            <p:custDataLst>
              <p:tags r:id="rId21"/>
            </p:custDataLst>
          </p:nvPr>
        </p:nvSpPr>
        <p:spPr bwMode="gray">
          <a:xfrm>
            <a:off x="-63500" y="-63500"/>
            <a:ext cx="0" cy="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err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empower - DO NOT DELETE!!!" hidden="1"/>
          <p:cNvSpPr/>
          <p:nvPr userDrawn="1">
            <p:custDataLst>
              <p:tags r:id="rId22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600" kern="0" err="1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8897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lang="de-DE" sz="2200" b="1" kern="1200" baseline="0" dirty="0" smtClean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8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6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38163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lang="en-US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720725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lang="de-DE" sz="1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720000" indent="-180000" algn="l" defTabSz="914400" rtl="0" eaLnBrk="1" latinLnBrk="0" hangingPunct="1">
        <a:lnSpc>
          <a:spcPct val="105000"/>
        </a:lnSpc>
        <a:spcBef>
          <a:spcPts val="30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935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pos="393">
          <p15:clr>
            <a:srgbClr val="F26B43"/>
          </p15:clr>
        </p15:guide>
        <p15:guide id="5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.brandi@merckgrou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eonora.lippolis@merckgroup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re.ama-assn.org/ama-news/ama-backs-global-health-experts-calling-infertility-disea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americanpregnancy.org/infertility/whatisinfertility.html" TargetMode="External"/><Relationship Id="rId4" Type="http://schemas.openxmlformats.org/officeDocument/2006/relationships/hyperlink" Target="http://www.reproductivefacts.org/globalassets/rf/news-and-publications/bookletsfact-sheets/english-fact-sheets-and-info-booklets/Age_and_Fertility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tags" Target="../tags/tag34.xml"/><Relationship Id="rId16" Type="http://schemas.openxmlformats.org/officeDocument/2006/relationships/image" Target="../media/image50.sv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.emf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54.png"/><Relationship Id="rId3" Type="http://schemas.openxmlformats.org/officeDocument/2006/relationships/tags" Target="../tags/tag36.xml"/><Relationship Id="rId7" Type="http://schemas.openxmlformats.org/officeDocument/2006/relationships/image" Target="../media/image4.emf"/><Relationship Id="rId12" Type="http://schemas.openxmlformats.org/officeDocument/2006/relationships/image" Target="../media/image5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0.xml"/><Relationship Id="rId9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notesSlide" Target="../notesSlides/notesSlide6.xml"/><Relationship Id="rId18" Type="http://schemas.openxmlformats.org/officeDocument/2006/relationships/diagramLayout" Target="../diagrams/layout1.xml"/><Relationship Id="rId3" Type="http://schemas.openxmlformats.org/officeDocument/2006/relationships/tags" Target="../tags/tag38.xml"/><Relationship Id="rId21" Type="http://schemas.microsoft.com/office/2007/relationships/diagramDrawing" Target="../diagrams/drawing1.xml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16.xml"/><Relationship Id="rId17" Type="http://schemas.openxmlformats.org/officeDocument/2006/relationships/diagramData" Target="../diagrams/data1.xml"/><Relationship Id="rId2" Type="http://schemas.openxmlformats.org/officeDocument/2006/relationships/tags" Target="../tags/tag37.xml"/><Relationship Id="rId16" Type="http://schemas.openxmlformats.org/officeDocument/2006/relationships/image" Target="../media/image56.png"/><Relationship Id="rId20" Type="http://schemas.openxmlformats.org/officeDocument/2006/relationships/diagramColors" Target="../diagrams/colors1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55.emf"/><Relationship Id="rId10" Type="http://schemas.openxmlformats.org/officeDocument/2006/relationships/tags" Target="../tags/tag45.xml"/><Relationship Id="rId19" Type="http://schemas.openxmlformats.org/officeDocument/2006/relationships/diagramQuickStyle" Target="../diagrams/quickStyle1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diagramColors" Target="../diagrams/colors2.xml"/><Relationship Id="rId18" Type="http://schemas.openxmlformats.org/officeDocument/2006/relationships/image" Target="../media/image60.png"/><Relationship Id="rId3" Type="http://schemas.openxmlformats.org/officeDocument/2006/relationships/tags" Target="../tags/tag48.xml"/><Relationship Id="rId21" Type="http://schemas.openxmlformats.org/officeDocument/2006/relationships/image" Target="../media/image63.png"/><Relationship Id="rId7" Type="http://schemas.openxmlformats.org/officeDocument/2006/relationships/notesSlide" Target="../notesSlides/notesSlide7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59.jpeg"/><Relationship Id="rId25" Type="http://schemas.openxmlformats.org/officeDocument/2006/relationships/image" Target="../media/image67.png"/><Relationship Id="rId2" Type="http://schemas.openxmlformats.org/officeDocument/2006/relationships/tags" Target="../tags/tag4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16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66.png"/><Relationship Id="rId5" Type="http://schemas.openxmlformats.org/officeDocument/2006/relationships/tags" Target="../tags/tag50.xml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diagramData" Target="../diagrams/data2.xml"/><Relationship Id="rId19" Type="http://schemas.openxmlformats.org/officeDocument/2006/relationships/image" Target="../media/image61.png"/><Relationship Id="rId4" Type="http://schemas.openxmlformats.org/officeDocument/2006/relationships/tags" Target="../tags/tag49.xml"/><Relationship Id="rId9" Type="http://schemas.openxmlformats.org/officeDocument/2006/relationships/image" Target="../media/image55.emf"/><Relationship Id="rId14" Type="http://schemas.microsoft.com/office/2007/relationships/diagramDrawing" Target="../diagrams/drawing2.xml"/><Relationship Id="rId22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8.v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7.jpeg"/><Relationship Id="rId3" Type="http://schemas.openxmlformats.org/officeDocument/2006/relationships/tags" Target="../tags/tag20.xml"/><Relationship Id="rId21" Type="http://schemas.openxmlformats.org/officeDocument/2006/relationships/image" Target="../media/image20.jpe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16.jpeg"/><Relationship Id="rId2" Type="http://schemas.openxmlformats.org/officeDocument/2006/relationships/tags" Target="../tags/tag19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14.jpeg"/><Relationship Id="rId10" Type="http://schemas.openxmlformats.org/officeDocument/2006/relationships/tags" Target="../tags/tag27.xml"/><Relationship Id="rId19" Type="http://schemas.openxmlformats.org/officeDocument/2006/relationships/image" Target="../media/image18.jpe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1.svg"/><Relationship Id="rId10" Type="http://schemas.openxmlformats.org/officeDocument/2006/relationships/image" Target="../media/image26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4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298016" y="697196"/>
            <a:ext cx="224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000" b="1" dirty="0"/>
              <a:t>FGAI4H-M-027-A03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785294" y="1066528"/>
            <a:ext cx="375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E-meeting, 28-30 September 2021</a:t>
            </a:r>
            <a:endParaRPr lang="en-GB" sz="2000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1456"/>
              </p:ext>
            </p:extLst>
          </p:nvPr>
        </p:nvGraphicFramePr>
        <p:xfrm>
          <a:off x="1514475" y="2339093"/>
          <a:ext cx="9696450" cy="2842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94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23585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5218916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TG-Fertility Topic Drivers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(TG-Fertility)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Susanna Brandi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Eleonora Lippolis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susanna.brandi@merckgroup.com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eleonora.lippolis@merckgroup.com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This PPT summarizes progress, current status and next steps of the TG-Fertility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and discussion during the M meeting.​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0A6344-432E-7B4D-BDA5-5587028015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6" y="1045774"/>
            <a:ext cx="10944227" cy="4608511"/>
          </a:xfrm>
        </p:spPr>
        <p:txBody>
          <a:bodyPr/>
          <a:lstStyle/>
          <a:p>
            <a:r>
              <a:rPr lang="en-US" sz="1200" dirty="0"/>
              <a:t>Boivin, J. et al. New Debate: International estimates of infertility prevalence and treatment-seeking: potential need and demand for infertility medical care. Human Reproduction. 2007. 22 (6):1506-1512 </a:t>
            </a:r>
          </a:p>
          <a:p>
            <a:r>
              <a:rPr lang="en-US" sz="1200" dirty="0" err="1"/>
              <a:t>Thoma</a:t>
            </a:r>
            <a:r>
              <a:rPr lang="en-US" sz="1200" dirty="0"/>
              <a:t>, M.E. et al. Prevalence of infertility in the United States as estimated by the current duration approach and a traditional constructed approach. Fertility and Sterility 2013 9 (5):1324-1331 </a:t>
            </a:r>
          </a:p>
          <a:p>
            <a:r>
              <a:rPr lang="en-US" sz="1200" dirty="0"/>
              <a:t>WHO. (2013). Meeting to develop a global consensus on preconception care to reduce maternal and childhood mortality and morbidity: World Health Organization Headquarters, Geneva, 6–7 February 2012: meeting report. pp. 46-49 </a:t>
            </a:r>
          </a:p>
          <a:p>
            <a:r>
              <a:rPr lang="en-US" sz="1200" dirty="0"/>
              <a:t>American Medical Association. AMA backs global health experts in calling infertility a disease. 13 June 2017. Available at: </a:t>
            </a:r>
            <a:r>
              <a:rPr lang="en-US" sz="1200" dirty="0">
                <a:hlinkClick r:id="rId3" tooltip="https://wire.ama-assn.org/ama-news/ama-backs-global-health-experts-calling-infertility-disease"/>
              </a:rPr>
              <a:t>https://wire.ama-assn.org/ama-news/ama-backs-global-health-experts-calling-infertility-disease</a:t>
            </a:r>
            <a:r>
              <a:rPr lang="en-US" sz="1200" dirty="0"/>
              <a:t> Last access: June 2017 </a:t>
            </a:r>
          </a:p>
          <a:p>
            <a:r>
              <a:rPr lang="en-US" sz="1200" dirty="0" err="1"/>
              <a:t>Zegers</a:t>
            </a:r>
            <a:r>
              <a:rPr lang="en-US" sz="1200" dirty="0"/>
              <a:t>-Hochschild, F. et al., The International Committee for Monitoring Assisted Reproductive Technology (ICMART) and the World Health Organization (WHO) Revised Glossary on ART Terminology, 2009. Hum </a:t>
            </a:r>
            <a:r>
              <a:rPr lang="en-US" sz="1200" dirty="0" err="1"/>
              <a:t>Reprod</a:t>
            </a:r>
            <a:r>
              <a:rPr lang="en-US" sz="1200" dirty="0"/>
              <a:t> 2009 24 (11):2683-2687 </a:t>
            </a:r>
          </a:p>
          <a:p>
            <a:r>
              <a:rPr lang="en-US" sz="1200" dirty="0"/>
              <a:t>American Society for Reproductive Medicine. 2012. Age and Fertility – A guide for patients. [Online] Available at: </a:t>
            </a:r>
            <a:r>
              <a:rPr lang="en-US" sz="1200" dirty="0">
                <a:hlinkClick r:id="rId4" tooltip="http://www.reproductivefacts.org/globalassets/rf/news-and-publications/bookletsfact-sheets/english-fact-sheets-and-info-booklets/age_and_fertility.pdf"/>
              </a:rPr>
              <a:t>http://www.reproductivefacts.org/globalassets/rf/news-and-publications/bookletsfact-sheets/english-fact-sheets-and-info-booklets/Age_and_Fertility.pdf</a:t>
            </a:r>
            <a:r>
              <a:rPr lang="en-US" sz="1200" dirty="0"/>
              <a:t> Last access: June 2017 </a:t>
            </a:r>
          </a:p>
          <a:p>
            <a:r>
              <a:rPr lang="en-US" sz="1200" dirty="0"/>
              <a:t>Agarwal et al. A unique view on male infertility around the globe. Reproductive Biology and Endocrinology. 2015 (13):37 </a:t>
            </a:r>
          </a:p>
          <a:p>
            <a:r>
              <a:rPr lang="en-US" sz="1200" dirty="0"/>
              <a:t>American Pregnancy Association. 2015. [Online] Available at: </a:t>
            </a:r>
            <a:r>
              <a:rPr lang="en-US" sz="1200" dirty="0">
                <a:hlinkClick r:id="rId5" tooltip="http://americanpregnancy.org/infertility/whatisinfertility.html"/>
              </a:rPr>
              <a:t>http://americanpregnancy.org/infertility/whatisinfertility.html</a:t>
            </a:r>
            <a:r>
              <a:rPr lang="en-US" sz="1200" dirty="0"/>
              <a:t> Last access: June 2017 </a:t>
            </a:r>
          </a:p>
          <a:p>
            <a:r>
              <a:rPr lang="en-US" sz="1200" dirty="0"/>
              <a:t>Kerr, J. et al. The experiences of couples who have had infertility treatment in the United Kingdom: results of a survey performed in 1997. Human Reproduction. 1999 14 (4): 934-938 </a:t>
            </a:r>
          </a:p>
          <a:p>
            <a:r>
              <a:rPr lang="en-US" sz="1200" dirty="0" err="1"/>
              <a:t>Chachamovich</a:t>
            </a:r>
            <a:r>
              <a:rPr lang="en-US" sz="1200" dirty="0"/>
              <a:t>, J. R. et al. Investigating quality of life and health-related quality of life in infertility: a systematic review. </a:t>
            </a:r>
            <a:r>
              <a:rPr lang="en-US" sz="1200" dirty="0" err="1"/>
              <a:t>Obstet</a:t>
            </a:r>
            <a:r>
              <a:rPr lang="en-US" sz="1200" dirty="0"/>
              <a:t> </a:t>
            </a:r>
            <a:r>
              <a:rPr lang="en-US" sz="1200" dirty="0" err="1"/>
              <a:t>Gynaecol</a:t>
            </a:r>
            <a:r>
              <a:rPr lang="en-US" sz="1200" dirty="0"/>
              <a:t> 2010 31 (2): 101-10</a:t>
            </a:r>
          </a:p>
          <a:p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FFE0FE-9842-9F4E-90A4-140CA9F5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366906"/>
            <a:ext cx="10944225" cy="32595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55F4F-EA43-A748-B5A7-06DE94CC3B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EF9E8-F296-1D40-A2EF-423AC9CA78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10D80-9D80-4939-87EA-5E8B36196F37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E53E8-43D2-4DCA-BEBC-F7E5EAEBAE68}"/>
              </a:ext>
            </a:extLst>
          </p:cNvPr>
          <p:cNvSpPr/>
          <p:nvPr/>
        </p:nvSpPr>
        <p:spPr bwMode="gray">
          <a:xfrm>
            <a:off x="9790881" y="6360711"/>
            <a:ext cx="1895302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653D22-B84E-0549-BB8E-E44CAB1B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8FB93-F4E5-A346-BA6C-D6D8B7CEBB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647700" cy="2159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4E9F3B-BBC7-304D-9A99-22D3EE8B68B8}"/>
              </a:ext>
            </a:extLst>
          </p:cNvPr>
          <p:cNvSpPr/>
          <p:nvPr/>
        </p:nvSpPr>
        <p:spPr bwMode="gray">
          <a:xfrm>
            <a:off x="10268465" y="6227805"/>
            <a:ext cx="1544594" cy="36984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5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FB4B512-FE04-43C2-A8D5-2B42228736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FB4B512-FE04-43C2-A8D5-2B4222873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83">
            <a:extLst>
              <a:ext uri="{FF2B5EF4-FFF2-40B4-BE49-F238E27FC236}">
                <a16:creationId xmlns:a16="http://schemas.microsoft.com/office/drawing/2014/main" id="{0597D61F-CA83-465B-A718-19FDFC8638F7}"/>
              </a:ext>
            </a:extLst>
          </p:cNvPr>
          <p:cNvGrpSpPr/>
          <p:nvPr/>
        </p:nvGrpSpPr>
        <p:grpSpPr>
          <a:xfrm>
            <a:off x="2163684" y="1350257"/>
            <a:ext cx="2031562" cy="4036390"/>
            <a:chOff x="2163684" y="1350257"/>
            <a:chExt cx="2031562" cy="403639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3BBAE1C-B307-44F8-B437-4F99E3BE2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20" t="18292" r="67314" b="8405"/>
            <a:stretch/>
          </p:blipFill>
          <p:spPr>
            <a:xfrm>
              <a:off x="2163684" y="1588370"/>
              <a:ext cx="2031562" cy="379827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F323719-A3C5-4B4E-A261-6EB7B1CDA2D6}"/>
                </a:ext>
              </a:extLst>
            </p:cNvPr>
            <p:cNvSpPr txBox="1"/>
            <p:nvPr/>
          </p:nvSpPr>
          <p:spPr bwMode="gray">
            <a:xfrm>
              <a:off x="2341501" y="1350257"/>
              <a:ext cx="1560152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Egg pick up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CB02743-7290-49B7-8E90-7E8FC84E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39977"/>
            <a:ext cx="10944225" cy="325952"/>
          </a:xfrm>
        </p:spPr>
        <p:txBody>
          <a:bodyPr vert="horz"/>
          <a:lstStyle/>
          <a:p>
            <a:r>
              <a:rPr lang="en-GB" dirty="0"/>
              <a:t>Infertility is a disease that impacts one in six couples and its treatment is unique, complex and divided in different phases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0666C-E1AF-437A-84E2-6D0B77525C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6CF86-C18C-4FBF-A9EE-279EC7AECC84}"/>
              </a:ext>
            </a:extLst>
          </p:cNvPr>
          <p:cNvSpPr/>
          <p:nvPr/>
        </p:nvSpPr>
        <p:spPr bwMode="gray">
          <a:xfrm>
            <a:off x="10390909" y="6283251"/>
            <a:ext cx="1441700" cy="4738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CD71E83-2823-4E0A-B5FF-57CB07CAD859}"/>
              </a:ext>
            </a:extLst>
          </p:cNvPr>
          <p:cNvGrpSpPr/>
          <p:nvPr/>
        </p:nvGrpSpPr>
        <p:grpSpPr>
          <a:xfrm>
            <a:off x="681299" y="3530991"/>
            <a:ext cx="1989359" cy="2596717"/>
            <a:chOff x="681299" y="3530991"/>
            <a:chExt cx="1989359" cy="25967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A599E1-2B73-450E-830F-25CAAEB1FB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50" t="46837" r="84142" b="10991"/>
            <a:stretch/>
          </p:blipFill>
          <p:spPr>
            <a:xfrm>
              <a:off x="1233576" y="3530991"/>
              <a:ext cx="525194" cy="218518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26FD6A-FA6E-4FC8-91A5-BD493908DDF1}"/>
                </a:ext>
              </a:extLst>
            </p:cNvPr>
            <p:cNvSpPr txBox="1"/>
            <p:nvPr/>
          </p:nvSpPr>
          <p:spPr bwMode="gray">
            <a:xfrm>
              <a:off x="681299" y="5758376"/>
              <a:ext cx="1989359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Ovarian stimulation hormone therapy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5D21DF3-2DA9-4EEC-B066-632E6FCC9C56}"/>
              </a:ext>
            </a:extLst>
          </p:cNvPr>
          <p:cNvSpPr/>
          <p:nvPr/>
        </p:nvSpPr>
        <p:spPr bwMode="gray">
          <a:xfrm>
            <a:off x="2557989" y="3144040"/>
            <a:ext cx="595106" cy="20497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644A488-8783-4F06-896B-4CD6C520F042}"/>
              </a:ext>
            </a:extLst>
          </p:cNvPr>
          <p:cNvSpPr/>
          <p:nvPr/>
        </p:nvSpPr>
        <p:spPr bwMode="gray">
          <a:xfrm>
            <a:off x="3604100" y="2274131"/>
            <a:ext cx="595106" cy="997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7B2685-8997-4986-98B3-FD01D6790C13}"/>
              </a:ext>
            </a:extLst>
          </p:cNvPr>
          <p:cNvSpPr/>
          <p:nvPr/>
        </p:nvSpPr>
        <p:spPr bwMode="gray">
          <a:xfrm>
            <a:off x="2268324" y="4978947"/>
            <a:ext cx="1335776" cy="41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8DE4151-8F25-47DC-A36A-AE13688420FD}"/>
              </a:ext>
            </a:extLst>
          </p:cNvPr>
          <p:cNvGrpSpPr/>
          <p:nvPr/>
        </p:nvGrpSpPr>
        <p:grpSpPr>
          <a:xfrm>
            <a:off x="4419337" y="3951976"/>
            <a:ext cx="1989359" cy="2071855"/>
            <a:chOff x="4419337" y="3951976"/>
            <a:chExt cx="1989359" cy="207185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8F37AF-83D8-4269-A700-D0EFE7E61C4B}"/>
                </a:ext>
              </a:extLst>
            </p:cNvPr>
            <p:cNvSpPr txBox="1"/>
            <p:nvPr/>
          </p:nvSpPr>
          <p:spPr bwMode="gray">
            <a:xfrm>
              <a:off x="4419337" y="5839165"/>
              <a:ext cx="1989359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Sperm preparation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5A9589D-33EB-46D9-9B30-F02194A39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723" t="60442" r="49961" b="7521"/>
            <a:stretch/>
          </p:blipFill>
          <p:spPr>
            <a:xfrm>
              <a:off x="4950864" y="3951976"/>
              <a:ext cx="732929" cy="1659989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8C6884-6329-47F3-8B47-57AE3EB32623}"/>
              </a:ext>
            </a:extLst>
          </p:cNvPr>
          <p:cNvGrpSpPr/>
          <p:nvPr/>
        </p:nvGrpSpPr>
        <p:grpSpPr>
          <a:xfrm>
            <a:off x="7451078" y="5196244"/>
            <a:ext cx="3048982" cy="827588"/>
            <a:chOff x="7451078" y="5196244"/>
            <a:chExt cx="3048982" cy="82758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18B942-9FBB-404C-9FB0-086B4497B6F0}"/>
                </a:ext>
              </a:extLst>
            </p:cNvPr>
            <p:cNvSpPr txBox="1"/>
            <p:nvPr/>
          </p:nvSpPr>
          <p:spPr bwMode="gray">
            <a:xfrm>
              <a:off x="7862271" y="5839166"/>
              <a:ext cx="2226595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Embryo development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869C9A4-AEC6-4384-A8A9-DBF9E02BB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2926" t="80124" b="9027"/>
            <a:stretch/>
          </p:blipFill>
          <p:spPr>
            <a:xfrm>
              <a:off x="7451078" y="5196244"/>
              <a:ext cx="3048982" cy="56213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9D322D-E634-4BD2-8333-0CB1D316668F}"/>
              </a:ext>
            </a:extLst>
          </p:cNvPr>
          <p:cNvGrpSpPr/>
          <p:nvPr/>
        </p:nvGrpSpPr>
        <p:grpSpPr>
          <a:xfrm>
            <a:off x="5698071" y="1373317"/>
            <a:ext cx="2649416" cy="1641312"/>
            <a:chOff x="5698071" y="1373317"/>
            <a:chExt cx="2649416" cy="164131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2980F6-96F5-491C-9B8C-90E15CCD3F14}"/>
                </a:ext>
              </a:extLst>
            </p:cNvPr>
            <p:cNvSpPr txBox="1"/>
            <p:nvPr/>
          </p:nvSpPr>
          <p:spPr bwMode="gray">
            <a:xfrm>
              <a:off x="6052175" y="1373317"/>
              <a:ext cx="1882115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Egg fertilization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1666684-C7F0-474F-BCB5-C2A70A5112DA}"/>
                </a:ext>
              </a:extLst>
            </p:cNvPr>
            <p:cNvGrpSpPr/>
            <p:nvPr/>
          </p:nvGrpSpPr>
          <p:grpSpPr>
            <a:xfrm>
              <a:off x="5698071" y="1650063"/>
              <a:ext cx="2649416" cy="1364566"/>
              <a:chOff x="5698071" y="1650063"/>
              <a:chExt cx="2649416" cy="1364566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64F72A4-6BF7-49E9-9DAF-D1E7B2BD4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514" t="28527" r="30156" b="45139"/>
              <a:stretch/>
            </p:blipFill>
            <p:spPr>
              <a:xfrm>
                <a:off x="7095462" y="1650063"/>
                <a:ext cx="1252025" cy="1364566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4666312-E6AA-45B1-8A94-CAB7C8B88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5533" t="54784" r="22893" b="19695"/>
              <a:stretch/>
            </p:blipFill>
            <p:spPr>
              <a:xfrm>
                <a:off x="5698071" y="1665159"/>
                <a:ext cx="1397391" cy="1322363"/>
              </a:xfrm>
              <a:prstGeom prst="rect">
                <a:avLst/>
              </a:prstGeom>
            </p:spPr>
          </p:pic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2D7126C-4AB3-4398-AC3D-91FF127FEAD9}"/>
              </a:ext>
            </a:extLst>
          </p:cNvPr>
          <p:cNvGrpSpPr/>
          <p:nvPr/>
        </p:nvGrpSpPr>
        <p:grpSpPr>
          <a:xfrm>
            <a:off x="9853754" y="1350257"/>
            <a:ext cx="1978855" cy="3583549"/>
            <a:chOff x="9853754" y="1350257"/>
            <a:chExt cx="1978855" cy="35835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795BEC-C714-4A75-95D7-9C793C72C744}"/>
                </a:ext>
              </a:extLst>
            </p:cNvPr>
            <p:cNvSpPr txBox="1"/>
            <p:nvPr/>
          </p:nvSpPr>
          <p:spPr bwMode="gray">
            <a:xfrm>
              <a:off x="9908674" y="1350257"/>
              <a:ext cx="1712552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Embryo transfer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A6A0D70-ACB1-46DC-8854-10C178A71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7985" t="18947" r="1464" b="18762"/>
            <a:stretch/>
          </p:blipFill>
          <p:spPr>
            <a:xfrm>
              <a:off x="9853754" y="1706101"/>
              <a:ext cx="1978855" cy="3227705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9EE07DA7-D74B-489B-8269-AF5BD7067E01}"/>
              </a:ext>
            </a:extLst>
          </p:cNvPr>
          <p:cNvSpPr/>
          <p:nvPr/>
        </p:nvSpPr>
        <p:spPr bwMode="gray">
          <a:xfrm>
            <a:off x="9853754" y="3258237"/>
            <a:ext cx="501748" cy="15943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DAD3C8B-4368-4FC4-9EFC-EEA1F9C54336}"/>
              </a:ext>
            </a:extLst>
          </p:cNvPr>
          <p:cNvSpPr/>
          <p:nvPr/>
        </p:nvSpPr>
        <p:spPr bwMode="gray">
          <a:xfrm>
            <a:off x="10966461" y="3390603"/>
            <a:ext cx="878428" cy="7133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F32A0AC-A06A-4BB9-AB54-9ABE9E724899}"/>
              </a:ext>
            </a:extLst>
          </p:cNvPr>
          <p:cNvCxnSpPr/>
          <p:nvPr/>
        </p:nvCxnSpPr>
        <p:spPr>
          <a:xfrm>
            <a:off x="10966461" y="3756242"/>
            <a:ext cx="180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phic 73" descr="Arrow Clockwise curve">
            <a:extLst>
              <a:ext uri="{FF2B5EF4-FFF2-40B4-BE49-F238E27FC236}">
                <a16:creationId xmlns:a16="http://schemas.microsoft.com/office/drawing/2014/main" id="{BA4320F3-0499-4212-899E-0381851AC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426253">
            <a:off x="3462015" y="1820070"/>
            <a:ext cx="2379889" cy="2379889"/>
          </a:xfrm>
          <a:prstGeom prst="rect">
            <a:avLst/>
          </a:prstGeom>
        </p:spPr>
      </p:pic>
      <p:pic>
        <p:nvPicPr>
          <p:cNvPr id="76" name="Graphic 75" descr="Arrow Counterclockwise curve">
            <a:extLst>
              <a:ext uri="{FF2B5EF4-FFF2-40B4-BE49-F238E27FC236}">
                <a16:creationId xmlns:a16="http://schemas.microsoft.com/office/drawing/2014/main" id="{D19C4BC5-0168-4D26-BCBC-4634760097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558074">
            <a:off x="5411976" y="3192779"/>
            <a:ext cx="986892" cy="986892"/>
          </a:xfrm>
          <a:prstGeom prst="rect">
            <a:avLst/>
          </a:prstGeom>
        </p:spPr>
      </p:pic>
      <p:pic>
        <p:nvPicPr>
          <p:cNvPr id="79" name="Graphic 78" descr="Arrow Clockwise curve">
            <a:extLst>
              <a:ext uri="{FF2B5EF4-FFF2-40B4-BE49-F238E27FC236}">
                <a16:creationId xmlns:a16="http://schemas.microsoft.com/office/drawing/2014/main" id="{E5444743-2D77-4F63-AD41-A198085310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050548">
            <a:off x="1464974" y="2557429"/>
            <a:ext cx="914400" cy="914400"/>
          </a:xfrm>
          <a:prstGeom prst="rect">
            <a:avLst/>
          </a:prstGeom>
        </p:spPr>
      </p:pic>
      <p:pic>
        <p:nvPicPr>
          <p:cNvPr id="80" name="Graphic 79" descr="Arrow Clockwise curve">
            <a:extLst>
              <a:ext uri="{FF2B5EF4-FFF2-40B4-BE49-F238E27FC236}">
                <a16:creationId xmlns:a16="http://schemas.microsoft.com/office/drawing/2014/main" id="{EDD874EF-AA03-4496-8B24-F4CEECD381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193221">
            <a:off x="7570908" y="3509886"/>
            <a:ext cx="1303621" cy="1303621"/>
          </a:xfrm>
          <a:prstGeom prst="rect">
            <a:avLst/>
          </a:prstGeom>
        </p:spPr>
      </p:pic>
      <p:pic>
        <p:nvPicPr>
          <p:cNvPr id="81" name="Graphic 80" descr="Arrow Counterclockwise curve">
            <a:extLst>
              <a:ext uri="{FF2B5EF4-FFF2-40B4-BE49-F238E27FC236}">
                <a16:creationId xmlns:a16="http://schemas.microsoft.com/office/drawing/2014/main" id="{A68148ED-BBD0-4DF8-9B70-F1B5BBE127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558074">
            <a:off x="10261670" y="4847144"/>
            <a:ext cx="791894" cy="791894"/>
          </a:xfrm>
          <a:prstGeom prst="rect">
            <a:avLst/>
          </a:prstGeom>
        </p:spPr>
      </p:pic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12D85AEC-4769-4C7B-84CF-199C3DB2E7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FGAI4H-M-027-A03 - TG-Fertility Update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C3BBCCF-7C7D-4461-B3D3-344E505BE3FA}"/>
              </a:ext>
            </a:extLst>
          </p:cNvPr>
          <p:cNvSpPr/>
          <p:nvPr/>
        </p:nvSpPr>
        <p:spPr bwMode="gray">
          <a:xfrm>
            <a:off x="539456" y="1253447"/>
            <a:ext cx="11370272" cy="5029804"/>
          </a:xfrm>
          <a:prstGeom prst="roundRect">
            <a:avLst>
              <a:gd name="adj" fmla="val 2981"/>
            </a:avLst>
          </a:prstGeom>
          <a:noFill/>
          <a:ln w="9525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929E1C-4609-483E-9F70-3EAB4380F3E5}"/>
              </a:ext>
            </a:extLst>
          </p:cNvPr>
          <p:cNvSpPr txBox="1"/>
          <p:nvPr/>
        </p:nvSpPr>
        <p:spPr bwMode="gray">
          <a:xfrm>
            <a:off x="11191813" y="3655983"/>
            <a:ext cx="641201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catheter</a:t>
            </a:r>
          </a:p>
        </p:txBody>
      </p:sp>
    </p:spTree>
    <p:extLst>
      <p:ext uri="{BB962C8B-B14F-4D97-AF65-F5344CB8AC3E}">
        <p14:creationId xmlns:p14="http://schemas.microsoft.com/office/powerpoint/2010/main" val="31352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847DA47-9B27-45AF-B5F3-3344F3FC04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847DA47-9B27-45AF-B5F3-3344F3FC0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289DA53-F32E-41D1-9EE3-F25FE8B7B7CF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F3E10F7-22CD-48F0-A7CA-259F15572432}"/>
              </a:ext>
            </a:extLst>
          </p:cNvPr>
          <p:cNvGraphicFramePr>
            <a:graphicFrameLocks/>
          </p:cNvGraphicFramePr>
          <p:nvPr/>
        </p:nvGraphicFramePr>
        <p:xfrm>
          <a:off x="752476" y="1771650"/>
          <a:ext cx="3849944" cy="383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E16D45-26B8-4BE4-BC48-D9562989A2B1}"/>
              </a:ext>
            </a:extLst>
          </p:cNvPr>
          <p:cNvGraphicFramePr>
            <a:graphicFrameLocks/>
          </p:cNvGraphicFramePr>
          <p:nvPr/>
        </p:nvGraphicFramePr>
        <p:xfrm>
          <a:off x="7232249" y="1576251"/>
          <a:ext cx="4060356" cy="416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879D0C1-38F7-4604-BBDF-01F5BCD888A8}"/>
              </a:ext>
            </a:extLst>
          </p:cNvPr>
          <p:cNvGrpSpPr/>
          <p:nvPr/>
        </p:nvGrpSpPr>
        <p:grpSpPr>
          <a:xfrm>
            <a:off x="5378851" y="1694069"/>
            <a:ext cx="2936473" cy="3258932"/>
            <a:chOff x="3020337" y="519706"/>
            <a:chExt cx="5165970" cy="56483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E240C5-39D0-4A5F-BD91-919ECA8BA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0337" y="519706"/>
              <a:ext cx="2772422" cy="3760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BD3A9B-7E4E-43B1-9746-B4938D6C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33046" y="1157069"/>
              <a:ext cx="2681077" cy="370001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6BAF18-10E7-47A2-9F1B-CABF5114E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1682" y="1830668"/>
              <a:ext cx="2646409" cy="36311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31E515-7541-49D9-A330-689E1D80E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05230" y="2484669"/>
              <a:ext cx="2681077" cy="368337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sp>
        <p:nvSpPr>
          <p:cNvPr id="12" name="Title 4">
            <a:extLst>
              <a:ext uri="{FF2B5EF4-FFF2-40B4-BE49-F238E27FC236}">
                <a16:creationId xmlns:a16="http://schemas.microsoft.com/office/drawing/2014/main" id="{F626BEC7-4ACC-4F85-B74B-9B6E6743B3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wrap="square" lIns="0" tIns="0" rIns="0" bIns="18000" rtlCol="0" anchor="b" anchorCtr="0">
            <a:spAutoFit/>
          </a:bodyPr>
          <a:lstStyle/>
          <a:p>
            <a:r>
              <a:rPr lang="en-US" sz="2200">
                <a:cs typeface="Arial"/>
              </a:rPr>
              <a:t>AI publications in medicine are growing very fast since a few years – Fertility is catching up as well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F7096-0865-406A-9072-C5F773E1C240}"/>
              </a:ext>
            </a:extLst>
          </p:cNvPr>
          <p:cNvSpPr txBox="1"/>
          <p:nvPr/>
        </p:nvSpPr>
        <p:spPr bwMode="gray">
          <a:xfrm>
            <a:off x="3311732" y="5011807"/>
            <a:ext cx="110164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Total:1466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3F43C89-334B-4BD3-BA78-6F8EA7AD0D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30162-3EE9-4C8D-B477-62D209D766E0}"/>
              </a:ext>
            </a:extLst>
          </p:cNvPr>
          <p:cNvSpPr/>
          <p:nvPr/>
        </p:nvSpPr>
        <p:spPr bwMode="gray">
          <a:xfrm>
            <a:off x="10390909" y="6283251"/>
            <a:ext cx="1441700" cy="4738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0D805A-F31A-49AE-9220-61B917EC20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FGAI4H-M-027-A03 - TG-Fertility Update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004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BBFB963A-DF7D-445D-A950-9F88AB869C6A}"/>
              </a:ext>
            </a:extLst>
          </p:cNvPr>
          <p:cNvSpPr/>
          <p:nvPr/>
        </p:nvSpPr>
        <p:spPr bwMode="gray">
          <a:xfrm>
            <a:off x="5073254" y="1648368"/>
            <a:ext cx="1980000" cy="2814713"/>
          </a:xfrm>
          <a:prstGeom prst="roundRect">
            <a:avLst>
              <a:gd name="adj" fmla="val 7832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" name="First Aid">
            <a:extLst>
              <a:ext uri="{FF2B5EF4-FFF2-40B4-BE49-F238E27FC236}">
                <a16:creationId xmlns:a16="http://schemas.microsoft.com/office/drawing/2014/main" id="{A8E682AE-A968-4BD6-8C63-43A438BFC4D7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664651" y="3636216"/>
            <a:ext cx="792000" cy="792000"/>
          </a:xfrm>
          <a:custGeom>
            <a:avLst/>
            <a:gdLst>
              <a:gd name="T0" fmla="*/ 131 w 332"/>
              <a:gd name="T1" fmla="*/ 98 h 332"/>
              <a:gd name="T2" fmla="*/ 197 w 332"/>
              <a:gd name="T3" fmla="*/ 98 h 332"/>
              <a:gd name="T4" fmla="*/ 197 w 332"/>
              <a:gd name="T5" fmla="*/ 119 h 332"/>
              <a:gd name="T6" fmla="*/ 217 w 332"/>
              <a:gd name="T7" fmla="*/ 119 h 332"/>
              <a:gd name="T8" fmla="*/ 217 w 332"/>
              <a:gd name="T9" fmla="*/ 92 h 332"/>
              <a:gd name="T10" fmla="*/ 204 w 332"/>
              <a:gd name="T11" fmla="*/ 80 h 332"/>
              <a:gd name="T12" fmla="*/ 124 w 332"/>
              <a:gd name="T13" fmla="*/ 80 h 332"/>
              <a:gd name="T14" fmla="*/ 111 w 332"/>
              <a:gd name="T15" fmla="*/ 92 h 332"/>
              <a:gd name="T16" fmla="*/ 112 w 332"/>
              <a:gd name="T17" fmla="*/ 132 h 332"/>
              <a:gd name="T18" fmla="*/ 85 w 332"/>
              <a:gd name="T19" fmla="*/ 132 h 332"/>
              <a:gd name="T20" fmla="*/ 71 w 332"/>
              <a:gd name="T21" fmla="*/ 146 h 332"/>
              <a:gd name="T22" fmla="*/ 71 w 332"/>
              <a:gd name="T23" fmla="*/ 224 h 332"/>
              <a:gd name="T24" fmla="*/ 72 w 332"/>
              <a:gd name="T25" fmla="*/ 238 h 332"/>
              <a:gd name="T26" fmla="*/ 68 w 332"/>
              <a:gd name="T27" fmla="*/ 255 h 332"/>
              <a:gd name="T28" fmla="*/ 15 w 332"/>
              <a:gd name="T29" fmla="*/ 237 h 332"/>
              <a:gd name="T30" fmla="*/ 13 w 332"/>
              <a:gd name="T31" fmla="*/ 231 h 332"/>
              <a:gd name="T32" fmla="*/ 0 w 332"/>
              <a:gd name="T33" fmla="*/ 166 h 332"/>
              <a:gd name="T34" fmla="*/ 166 w 332"/>
              <a:gd name="T35" fmla="*/ 0 h 332"/>
              <a:gd name="T36" fmla="*/ 332 w 332"/>
              <a:gd name="T37" fmla="*/ 166 h 332"/>
              <a:gd name="T38" fmla="*/ 166 w 332"/>
              <a:gd name="T39" fmla="*/ 332 h 332"/>
              <a:gd name="T40" fmla="*/ 91 w 332"/>
              <a:gd name="T41" fmla="*/ 316 h 332"/>
              <a:gd name="T42" fmla="*/ 79 w 332"/>
              <a:gd name="T43" fmla="*/ 301 h 332"/>
              <a:gd name="T44" fmla="*/ 94 w 332"/>
              <a:gd name="T45" fmla="*/ 267 h 332"/>
              <a:gd name="T46" fmla="*/ 113 w 332"/>
              <a:gd name="T47" fmla="*/ 264 h 332"/>
              <a:gd name="T48" fmla="*/ 247 w 332"/>
              <a:gd name="T49" fmla="*/ 265 h 332"/>
              <a:gd name="T50" fmla="*/ 261 w 332"/>
              <a:gd name="T51" fmla="*/ 250 h 332"/>
              <a:gd name="T52" fmla="*/ 261 w 332"/>
              <a:gd name="T53" fmla="*/ 146 h 332"/>
              <a:gd name="T54" fmla="*/ 247 w 332"/>
              <a:gd name="T55" fmla="*/ 132 h 332"/>
              <a:gd name="T56" fmla="*/ 215 w 332"/>
              <a:gd name="T57" fmla="*/ 132 h 332"/>
              <a:gd name="T58" fmla="*/ 131 w 332"/>
              <a:gd name="T59" fmla="*/ 132 h 332"/>
              <a:gd name="T60" fmla="*/ 131 w 332"/>
              <a:gd name="T61" fmla="*/ 98 h 332"/>
              <a:gd name="T62" fmla="*/ 184 w 332"/>
              <a:gd name="T63" fmla="*/ 185 h 332"/>
              <a:gd name="T64" fmla="*/ 177 w 332"/>
              <a:gd name="T65" fmla="*/ 178 h 332"/>
              <a:gd name="T66" fmla="*/ 177 w 332"/>
              <a:gd name="T67" fmla="*/ 166 h 332"/>
              <a:gd name="T68" fmla="*/ 171 w 332"/>
              <a:gd name="T69" fmla="*/ 159 h 332"/>
              <a:gd name="T70" fmla="*/ 161 w 332"/>
              <a:gd name="T71" fmla="*/ 159 h 332"/>
              <a:gd name="T72" fmla="*/ 155 w 332"/>
              <a:gd name="T73" fmla="*/ 166 h 332"/>
              <a:gd name="T74" fmla="*/ 155 w 332"/>
              <a:gd name="T75" fmla="*/ 178 h 332"/>
              <a:gd name="T76" fmla="*/ 148 w 332"/>
              <a:gd name="T77" fmla="*/ 185 h 332"/>
              <a:gd name="T78" fmla="*/ 135 w 332"/>
              <a:gd name="T79" fmla="*/ 185 h 332"/>
              <a:gd name="T80" fmla="*/ 129 w 332"/>
              <a:gd name="T81" fmla="*/ 191 h 332"/>
              <a:gd name="T82" fmla="*/ 129 w 332"/>
              <a:gd name="T83" fmla="*/ 201 h 332"/>
              <a:gd name="T84" fmla="*/ 135 w 332"/>
              <a:gd name="T85" fmla="*/ 207 h 332"/>
              <a:gd name="T86" fmla="*/ 148 w 332"/>
              <a:gd name="T87" fmla="*/ 207 h 332"/>
              <a:gd name="T88" fmla="*/ 155 w 332"/>
              <a:gd name="T89" fmla="*/ 214 h 332"/>
              <a:gd name="T90" fmla="*/ 155 w 332"/>
              <a:gd name="T91" fmla="*/ 227 h 332"/>
              <a:gd name="T92" fmla="*/ 161 w 332"/>
              <a:gd name="T93" fmla="*/ 233 h 332"/>
              <a:gd name="T94" fmla="*/ 171 w 332"/>
              <a:gd name="T95" fmla="*/ 233 h 332"/>
              <a:gd name="T96" fmla="*/ 177 w 332"/>
              <a:gd name="T97" fmla="*/ 227 h 332"/>
              <a:gd name="T98" fmla="*/ 177 w 332"/>
              <a:gd name="T99" fmla="*/ 214 h 332"/>
              <a:gd name="T100" fmla="*/ 184 w 332"/>
              <a:gd name="T101" fmla="*/ 207 h 332"/>
              <a:gd name="T102" fmla="*/ 196 w 332"/>
              <a:gd name="T103" fmla="*/ 207 h 332"/>
              <a:gd name="T104" fmla="*/ 203 w 332"/>
              <a:gd name="T105" fmla="*/ 201 h 332"/>
              <a:gd name="T106" fmla="*/ 203 w 332"/>
              <a:gd name="T107" fmla="*/ 191 h 332"/>
              <a:gd name="T108" fmla="*/ 196 w 332"/>
              <a:gd name="T109" fmla="*/ 185 h 332"/>
              <a:gd name="T110" fmla="*/ 184 w 332"/>
              <a:gd name="T111" fmla="*/ 185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2" h="332">
                <a:moveTo>
                  <a:pt x="131" y="98"/>
                </a:moveTo>
                <a:cubicBezTo>
                  <a:pt x="197" y="98"/>
                  <a:pt x="197" y="98"/>
                  <a:pt x="197" y="98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5"/>
                  <a:pt x="211" y="80"/>
                  <a:pt x="20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17" y="80"/>
                  <a:pt x="111" y="85"/>
                  <a:pt x="111" y="9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77" y="132"/>
                  <a:pt x="71" y="138"/>
                  <a:pt x="71" y="146"/>
                </a:cubicBezTo>
                <a:cubicBezTo>
                  <a:pt x="71" y="172"/>
                  <a:pt x="70" y="198"/>
                  <a:pt x="71" y="224"/>
                </a:cubicBezTo>
                <a:cubicBezTo>
                  <a:pt x="71" y="229"/>
                  <a:pt x="72" y="233"/>
                  <a:pt x="72" y="238"/>
                </a:cubicBezTo>
                <a:cubicBezTo>
                  <a:pt x="71" y="242"/>
                  <a:pt x="71" y="251"/>
                  <a:pt x="68" y="255"/>
                </a:cubicBezTo>
                <a:cubicBezTo>
                  <a:pt x="49" y="278"/>
                  <a:pt x="26" y="256"/>
                  <a:pt x="15" y="237"/>
                </a:cubicBezTo>
                <a:cubicBezTo>
                  <a:pt x="13" y="231"/>
                  <a:pt x="13" y="231"/>
                  <a:pt x="13" y="231"/>
                </a:cubicBezTo>
                <a:cubicBezTo>
                  <a:pt x="4" y="211"/>
                  <a:pt x="0" y="189"/>
                  <a:pt x="0" y="166"/>
                </a:cubicBezTo>
                <a:cubicBezTo>
                  <a:pt x="0" y="75"/>
                  <a:pt x="74" y="0"/>
                  <a:pt x="166" y="0"/>
                </a:cubicBezTo>
                <a:cubicBezTo>
                  <a:pt x="258" y="0"/>
                  <a:pt x="332" y="75"/>
                  <a:pt x="332" y="166"/>
                </a:cubicBezTo>
                <a:cubicBezTo>
                  <a:pt x="332" y="258"/>
                  <a:pt x="258" y="332"/>
                  <a:pt x="166" y="332"/>
                </a:cubicBezTo>
                <a:cubicBezTo>
                  <a:pt x="142" y="332"/>
                  <a:pt x="111" y="330"/>
                  <a:pt x="91" y="316"/>
                </a:cubicBezTo>
                <a:cubicBezTo>
                  <a:pt x="86" y="312"/>
                  <a:pt x="81" y="307"/>
                  <a:pt x="79" y="301"/>
                </a:cubicBezTo>
                <a:cubicBezTo>
                  <a:pt x="72" y="287"/>
                  <a:pt x="80" y="272"/>
                  <a:pt x="94" y="267"/>
                </a:cubicBezTo>
                <a:cubicBezTo>
                  <a:pt x="100" y="265"/>
                  <a:pt x="107" y="264"/>
                  <a:pt x="113" y="264"/>
                </a:cubicBezTo>
                <a:cubicBezTo>
                  <a:pt x="247" y="265"/>
                  <a:pt x="247" y="265"/>
                  <a:pt x="247" y="265"/>
                </a:cubicBezTo>
                <a:cubicBezTo>
                  <a:pt x="255" y="265"/>
                  <a:pt x="261" y="258"/>
                  <a:pt x="261" y="250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1" y="138"/>
                  <a:pt x="255" y="132"/>
                  <a:pt x="247" y="132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131" y="132"/>
                  <a:pt x="131" y="132"/>
                  <a:pt x="131" y="132"/>
                </a:cubicBezTo>
                <a:lnTo>
                  <a:pt x="131" y="98"/>
                </a:lnTo>
                <a:close/>
                <a:moveTo>
                  <a:pt x="184" y="185"/>
                </a:moveTo>
                <a:cubicBezTo>
                  <a:pt x="180" y="185"/>
                  <a:pt x="177" y="182"/>
                  <a:pt x="177" y="178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2"/>
                  <a:pt x="174" y="159"/>
                  <a:pt x="17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8" y="159"/>
                  <a:pt x="155" y="162"/>
                  <a:pt x="155" y="166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82"/>
                  <a:pt x="152" y="185"/>
                  <a:pt x="148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32" y="185"/>
                  <a:pt x="129" y="188"/>
                  <a:pt x="129" y="191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4"/>
                  <a:pt x="132" y="207"/>
                  <a:pt x="135" y="207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52" y="207"/>
                  <a:pt x="155" y="210"/>
                  <a:pt x="155" y="214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55" y="230"/>
                  <a:pt x="158" y="233"/>
                  <a:pt x="161" y="233"/>
                </a:cubicBezTo>
                <a:cubicBezTo>
                  <a:pt x="171" y="233"/>
                  <a:pt x="171" y="233"/>
                  <a:pt x="171" y="233"/>
                </a:cubicBezTo>
                <a:cubicBezTo>
                  <a:pt x="174" y="233"/>
                  <a:pt x="177" y="230"/>
                  <a:pt x="177" y="227"/>
                </a:cubicBezTo>
                <a:cubicBezTo>
                  <a:pt x="177" y="214"/>
                  <a:pt x="177" y="214"/>
                  <a:pt x="177" y="214"/>
                </a:cubicBezTo>
                <a:cubicBezTo>
                  <a:pt x="177" y="210"/>
                  <a:pt x="180" y="207"/>
                  <a:pt x="184" y="207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200" y="207"/>
                  <a:pt x="203" y="204"/>
                  <a:pt x="203" y="201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203" y="188"/>
                  <a:pt x="200" y="185"/>
                  <a:pt x="196" y="185"/>
                </a:cubicBezTo>
                <a:lnTo>
                  <a:pt x="184" y="1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Diamond 35">
            <a:extLst>
              <a:ext uri="{FF2B5EF4-FFF2-40B4-BE49-F238E27FC236}">
                <a16:creationId xmlns:a16="http://schemas.microsoft.com/office/drawing/2014/main" id="{D4B4E6DF-C2C5-4EB2-AFB4-AEFAA19BF352}"/>
              </a:ext>
            </a:extLst>
          </p:cNvPr>
          <p:cNvSpPr/>
          <p:nvPr/>
        </p:nvSpPr>
        <p:spPr bwMode="gray">
          <a:xfrm>
            <a:off x="9740051" y="4602371"/>
            <a:ext cx="1620000" cy="494635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Diamond 35">
            <a:extLst>
              <a:ext uri="{FF2B5EF4-FFF2-40B4-BE49-F238E27FC236}">
                <a16:creationId xmlns:a16="http://schemas.microsoft.com/office/drawing/2014/main" id="{73D1FFFB-FB23-41CE-BA3A-5DDC34C57CC6}"/>
              </a:ext>
            </a:extLst>
          </p:cNvPr>
          <p:cNvSpPr/>
          <p:nvPr/>
        </p:nvSpPr>
        <p:spPr bwMode="gray">
          <a:xfrm>
            <a:off x="2993745" y="4607846"/>
            <a:ext cx="1620000" cy="49463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Diamond 35">
            <a:extLst>
              <a:ext uri="{FF2B5EF4-FFF2-40B4-BE49-F238E27FC236}">
                <a16:creationId xmlns:a16="http://schemas.microsoft.com/office/drawing/2014/main" id="{FFD80FA6-0AB9-4DFB-A2F5-EDCCCACE0C0D}"/>
              </a:ext>
            </a:extLst>
          </p:cNvPr>
          <p:cNvSpPr/>
          <p:nvPr/>
        </p:nvSpPr>
        <p:spPr bwMode="gray">
          <a:xfrm>
            <a:off x="5226237" y="4607846"/>
            <a:ext cx="1620000" cy="494635"/>
          </a:xfrm>
          <a:prstGeom prst="diamond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Diamond 35">
            <a:extLst>
              <a:ext uri="{FF2B5EF4-FFF2-40B4-BE49-F238E27FC236}">
                <a16:creationId xmlns:a16="http://schemas.microsoft.com/office/drawing/2014/main" id="{BB5578F2-1EFE-4CE7-9731-A073456F06A2}"/>
              </a:ext>
            </a:extLst>
          </p:cNvPr>
          <p:cNvSpPr/>
          <p:nvPr/>
        </p:nvSpPr>
        <p:spPr bwMode="gray">
          <a:xfrm>
            <a:off x="7480541" y="4615856"/>
            <a:ext cx="1620000" cy="494635"/>
          </a:xfrm>
          <a:prstGeom prst="diamond">
            <a:avLst/>
          </a:prstGeom>
          <a:solidFill>
            <a:srgbClr val="A5CD5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8BAB022-FDB4-45C5-BB54-E13CF628B9E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8BAB022-FDB4-45C5-BB54-E13CF628B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hteck 89" hidden="1">
            <a:extLst>
              <a:ext uri="{FF2B5EF4-FFF2-40B4-BE49-F238E27FC236}">
                <a16:creationId xmlns:a16="http://schemas.microsoft.com/office/drawing/2014/main" id="{4BFEE476-64B0-4D41-8841-CC7DE0CB2535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DCAE682-D71A-4A7F-8A67-51D604982028}"/>
              </a:ext>
            </a:extLst>
          </p:cNvPr>
          <p:cNvSpPr/>
          <p:nvPr/>
        </p:nvSpPr>
        <p:spPr bwMode="gray">
          <a:xfrm>
            <a:off x="618681" y="1622015"/>
            <a:ext cx="1980000" cy="2814713"/>
          </a:xfrm>
          <a:prstGeom prst="roundRect">
            <a:avLst>
              <a:gd name="adj" fmla="val 783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423E32-8520-4981-836C-3A88C8F4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18000" anchor="b"/>
          <a:lstStyle/>
          <a:p>
            <a:r>
              <a:rPr lang="en-US">
                <a:solidFill>
                  <a:srgbClr val="503291"/>
                </a:solidFill>
              </a:rPr>
              <a:t>Advanced analytics and AI enables the creation of new products and services that improve treatment outcomes and efficiency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692A9C-D077-4269-B010-2B66FC9AA3EE}"/>
              </a:ext>
            </a:extLst>
          </p:cNvPr>
          <p:cNvSpPr txBox="1"/>
          <p:nvPr/>
        </p:nvSpPr>
        <p:spPr bwMode="gray">
          <a:xfrm>
            <a:off x="772008" y="1781109"/>
            <a:ext cx="169496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Broader patient identification due 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of new infertility indicators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correlations of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behavioral patterns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big data analytics </a:t>
            </a:r>
          </a:p>
        </p:txBody>
      </p:sp>
      <p:sp>
        <p:nvSpPr>
          <p:cNvPr id="98" name="Rounded Rectangle 12">
            <a:extLst>
              <a:ext uri="{FF2B5EF4-FFF2-40B4-BE49-F238E27FC236}">
                <a16:creationId xmlns:a16="http://schemas.microsoft.com/office/drawing/2014/main" id="{84CE8DEE-BC94-4360-83E9-EC4D479F082A}"/>
              </a:ext>
            </a:extLst>
          </p:cNvPr>
          <p:cNvSpPr/>
          <p:nvPr/>
        </p:nvSpPr>
        <p:spPr bwMode="gray">
          <a:xfrm>
            <a:off x="614668" y="5280994"/>
            <a:ext cx="10952400" cy="831754"/>
          </a:xfrm>
          <a:prstGeom prst="roundRect">
            <a:avLst>
              <a:gd name="adj" fmla="val 20713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Rechteck 15">
            <a:extLst>
              <a:ext uri="{FF2B5EF4-FFF2-40B4-BE49-F238E27FC236}">
                <a16:creationId xmlns:a16="http://schemas.microsoft.com/office/drawing/2014/main" id="{5D950B63-3D38-4CFD-AAC1-90B4E59CE344}"/>
              </a:ext>
            </a:extLst>
          </p:cNvPr>
          <p:cNvSpPr/>
          <p:nvPr/>
        </p:nvSpPr>
        <p:spPr bwMode="gray">
          <a:xfrm>
            <a:off x="1624462" y="5416264"/>
            <a:ext cx="9757913" cy="52519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Data-driven business opportunities delivered through AI, data analytics, and connectivity solutions add value throughout the entire IVF journey</a:t>
            </a:r>
          </a:p>
        </p:txBody>
      </p:sp>
      <p:grpSp>
        <p:nvGrpSpPr>
          <p:cNvPr id="17" name="Flow Analytics">
            <a:extLst>
              <a:ext uri="{FF2B5EF4-FFF2-40B4-BE49-F238E27FC236}">
                <a16:creationId xmlns:a16="http://schemas.microsoft.com/office/drawing/2014/main" id="{41C0A6E9-1FB1-4555-ABBD-B74F4696661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72263" y="5290393"/>
            <a:ext cx="762954" cy="792000"/>
            <a:chOff x="3597275" y="3324226"/>
            <a:chExt cx="1417638" cy="1471612"/>
          </a:xfrm>
        </p:grpSpPr>
        <p:sp>
          <p:nvSpPr>
            <p:cNvPr id="18" name="Freeform 58">
              <a:extLst>
                <a:ext uri="{FF2B5EF4-FFF2-40B4-BE49-F238E27FC236}">
                  <a16:creationId xmlns:a16="http://schemas.microsoft.com/office/drawing/2014/main" id="{79ED5A75-066F-4E2D-935E-F74851F35D4D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597275" y="3324226"/>
              <a:ext cx="1417638" cy="1471612"/>
            </a:xfrm>
            <a:custGeom>
              <a:avLst/>
              <a:gdLst>
                <a:gd name="T0" fmla="*/ 634 w 662"/>
                <a:gd name="T1" fmla="*/ 469 h 687"/>
                <a:gd name="T2" fmla="*/ 472 w 662"/>
                <a:gd name="T3" fmla="*/ 653 h 687"/>
                <a:gd name="T4" fmla="*/ 348 w 662"/>
                <a:gd name="T5" fmla="*/ 687 h 687"/>
                <a:gd name="T6" fmla="*/ 325 w 662"/>
                <a:gd name="T7" fmla="*/ 685 h 687"/>
                <a:gd name="T8" fmla="*/ 291 w 662"/>
                <a:gd name="T9" fmla="*/ 671 h 687"/>
                <a:gd name="T10" fmla="*/ 278 w 662"/>
                <a:gd name="T11" fmla="*/ 591 h 687"/>
                <a:gd name="T12" fmla="*/ 395 w 662"/>
                <a:gd name="T13" fmla="*/ 408 h 687"/>
                <a:gd name="T14" fmla="*/ 402 w 662"/>
                <a:gd name="T15" fmla="*/ 406 h 687"/>
                <a:gd name="T16" fmla="*/ 403 w 662"/>
                <a:gd name="T17" fmla="*/ 406 h 687"/>
                <a:gd name="T18" fmla="*/ 433 w 662"/>
                <a:gd name="T19" fmla="*/ 407 h 687"/>
                <a:gd name="T20" fmla="*/ 436 w 662"/>
                <a:gd name="T21" fmla="*/ 407 h 687"/>
                <a:gd name="T22" fmla="*/ 510 w 662"/>
                <a:gd name="T23" fmla="*/ 371 h 687"/>
                <a:gd name="T24" fmla="*/ 536 w 662"/>
                <a:gd name="T25" fmla="*/ 293 h 687"/>
                <a:gd name="T26" fmla="*/ 499 w 662"/>
                <a:gd name="T27" fmla="*/ 219 h 687"/>
                <a:gd name="T28" fmla="*/ 421 w 662"/>
                <a:gd name="T29" fmla="*/ 193 h 687"/>
                <a:gd name="T30" fmla="*/ 348 w 662"/>
                <a:gd name="T31" fmla="*/ 230 h 687"/>
                <a:gd name="T32" fmla="*/ 322 w 662"/>
                <a:gd name="T33" fmla="*/ 308 h 687"/>
                <a:gd name="T34" fmla="*/ 357 w 662"/>
                <a:gd name="T35" fmla="*/ 380 h 687"/>
                <a:gd name="T36" fmla="*/ 357 w 662"/>
                <a:gd name="T37" fmla="*/ 380 h 687"/>
                <a:gd name="T38" fmla="*/ 358 w 662"/>
                <a:gd name="T39" fmla="*/ 382 h 687"/>
                <a:gd name="T40" fmla="*/ 358 w 662"/>
                <a:gd name="T41" fmla="*/ 382 h 687"/>
                <a:gd name="T42" fmla="*/ 359 w 662"/>
                <a:gd name="T43" fmla="*/ 384 h 687"/>
                <a:gd name="T44" fmla="*/ 359 w 662"/>
                <a:gd name="T45" fmla="*/ 384 h 687"/>
                <a:gd name="T46" fmla="*/ 358 w 662"/>
                <a:gd name="T47" fmla="*/ 386 h 687"/>
                <a:gd name="T48" fmla="*/ 358 w 662"/>
                <a:gd name="T49" fmla="*/ 387 h 687"/>
                <a:gd name="T50" fmla="*/ 358 w 662"/>
                <a:gd name="T51" fmla="*/ 387 h 687"/>
                <a:gd name="T52" fmla="*/ 220 w 662"/>
                <a:gd name="T53" fmla="*/ 593 h 687"/>
                <a:gd name="T54" fmla="*/ 173 w 662"/>
                <a:gd name="T55" fmla="*/ 624 h 687"/>
                <a:gd name="T56" fmla="*/ 120 w 662"/>
                <a:gd name="T57" fmla="*/ 605 h 687"/>
                <a:gd name="T58" fmla="*/ 43 w 662"/>
                <a:gd name="T59" fmla="*/ 506 h 687"/>
                <a:gd name="T60" fmla="*/ 27 w 662"/>
                <a:gd name="T61" fmla="*/ 262 h 687"/>
                <a:gd name="T62" fmla="*/ 189 w 662"/>
                <a:gd name="T63" fmla="*/ 78 h 687"/>
                <a:gd name="T64" fmla="*/ 618 w 662"/>
                <a:gd name="T65" fmla="*/ 224 h 687"/>
                <a:gd name="T66" fmla="*/ 634 w 662"/>
                <a:gd name="T67" fmla="*/ 469 h 687"/>
                <a:gd name="T68" fmla="*/ 316 w 662"/>
                <a:gd name="T69" fmla="*/ 387 h 687"/>
                <a:gd name="T70" fmla="*/ 309 w 662"/>
                <a:gd name="T71" fmla="*/ 231 h 687"/>
                <a:gd name="T72" fmla="*/ 309 w 662"/>
                <a:gd name="T73" fmla="*/ 225 h 687"/>
                <a:gd name="T74" fmla="*/ 304 w 662"/>
                <a:gd name="T75" fmla="*/ 222 h 687"/>
                <a:gd name="T76" fmla="*/ 150 w 662"/>
                <a:gd name="T77" fmla="*/ 222 h 687"/>
                <a:gd name="T78" fmla="*/ 110 w 662"/>
                <a:gd name="T79" fmla="*/ 263 h 687"/>
                <a:gd name="T80" fmla="*/ 109 w 662"/>
                <a:gd name="T81" fmla="*/ 274 h 687"/>
                <a:gd name="T82" fmla="*/ 110 w 662"/>
                <a:gd name="T83" fmla="*/ 470 h 687"/>
                <a:gd name="T84" fmla="*/ 148 w 662"/>
                <a:gd name="T85" fmla="*/ 511 h 687"/>
                <a:gd name="T86" fmla="*/ 184 w 662"/>
                <a:gd name="T87" fmla="*/ 511 h 687"/>
                <a:gd name="T88" fmla="*/ 233 w 662"/>
                <a:gd name="T89" fmla="*/ 511 h 687"/>
                <a:gd name="T90" fmla="*/ 237 w 662"/>
                <a:gd name="T91" fmla="*/ 508 h 687"/>
                <a:gd name="T92" fmla="*/ 317 w 662"/>
                <a:gd name="T93" fmla="*/ 394 h 687"/>
                <a:gd name="T94" fmla="*/ 316 w 662"/>
                <a:gd name="T95" fmla="*/ 387 h 687"/>
                <a:gd name="T96" fmla="*/ 526 w 662"/>
                <a:gd name="T97" fmla="*/ 403 h 687"/>
                <a:gd name="T98" fmla="*/ 522 w 662"/>
                <a:gd name="T99" fmla="*/ 397 h 687"/>
                <a:gd name="T100" fmla="*/ 515 w 662"/>
                <a:gd name="T101" fmla="*/ 399 h 687"/>
                <a:gd name="T102" fmla="*/ 416 w 662"/>
                <a:gd name="T103" fmla="*/ 435 h 687"/>
                <a:gd name="T104" fmla="*/ 411 w 662"/>
                <a:gd name="T105" fmla="*/ 438 h 687"/>
                <a:gd name="T106" fmla="*/ 371 w 662"/>
                <a:gd name="T107" fmla="*/ 501 h 687"/>
                <a:gd name="T108" fmla="*/ 370 w 662"/>
                <a:gd name="T109" fmla="*/ 507 h 687"/>
                <a:gd name="T110" fmla="*/ 376 w 662"/>
                <a:gd name="T111" fmla="*/ 510 h 687"/>
                <a:gd name="T112" fmla="*/ 490 w 662"/>
                <a:gd name="T113" fmla="*/ 511 h 687"/>
                <a:gd name="T114" fmla="*/ 492 w 662"/>
                <a:gd name="T115" fmla="*/ 511 h 687"/>
                <a:gd name="T116" fmla="*/ 494 w 662"/>
                <a:gd name="T117" fmla="*/ 511 h 687"/>
                <a:gd name="T118" fmla="*/ 526 w 662"/>
                <a:gd name="T119" fmla="*/ 488 h 687"/>
                <a:gd name="T120" fmla="*/ 526 w 662"/>
                <a:gd name="T121" fmla="*/ 403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2" h="687">
                  <a:moveTo>
                    <a:pt x="634" y="469"/>
                  </a:moveTo>
                  <a:cubicBezTo>
                    <a:pt x="606" y="550"/>
                    <a:pt x="549" y="615"/>
                    <a:pt x="472" y="653"/>
                  </a:cubicBezTo>
                  <a:cubicBezTo>
                    <a:pt x="433" y="670"/>
                    <a:pt x="389" y="687"/>
                    <a:pt x="348" y="687"/>
                  </a:cubicBezTo>
                  <a:cubicBezTo>
                    <a:pt x="340" y="687"/>
                    <a:pt x="333" y="687"/>
                    <a:pt x="325" y="685"/>
                  </a:cubicBezTo>
                  <a:cubicBezTo>
                    <a:pt x="315" y="684"/>
                    <a:pt x="299" y="679"/>
                    <a:pt x="291" y="671"/>
                  </a:cubicBezTo>
                  <a:cubicBezTo>
                    <a:pt x="267" y="650"/>
                    <a:pt x="263" y="619"/>
                    <a:pt x="278" y="591"/>
                  </a:cubicBezTo>
                  <a:cubicBezTo>
                    <a:pt x="286" y="576"/>
                    <a:pt x="333" y="503"/>
                    <a:pt x="395" y="408"/>
                  </a:cubicBezTo>
                  <a:cubicBezTo>
                    <a:pt x="397" y="406"/>
                    <a:pt x="399" y="405"/>
                    <a:pt x="402" y="406"/>
                  </a:cubicBezTo>
                  <a:cubicBezTo>
                    <a:pt x="402" y="406"/>
                    <a:pt x="403" y="406"/>
                    <a:pt x="403" y="406"/>
                  </a:cubicBezTo>
                  <a:cubicBezTo>
                    <a:pt x="413" y="409"/>
                    <a:pt x="422" y="408"/>
                    <a:pt x="433" y="407"/>
                  </a:cubicBezTo>
                  <a:cubicBezTo>
                    <a:pt x="436" y="407"/>
                    <a:pt x="436" y="407"/>
                    <a:pt x="436" y="407"/>
                  </a:cubicBezTo>
                  <a:cubicBezTo>
                    <a:pt x="465" y="405"/>
                    <a:pt x="491" y="392"/>
                    <a:pt x="510" y="371"/>
                  </a:cubicBezTo>
                  <a:cubicBezTo>
                    <a:pt x="529" y="349"/>
                    <a:pt x="538" y="321"/>
                    <a:pt x="536" y="293"/>
                  </a:cubicBezTo>
                  <a:cubicBezTo>
                    <a:pt x="534" y="264"/>
                    <a:pt x="521" y="238"/>
                    <a:pt x="499" y="219"/>
                  </a:cubicBezTo>
                  <a:cubicBezTo>
                    <a:pt x="478" y="201"/>
                    <a:pt x="450" y="191"/>
                    <a:pt x="421" y="193"/>
                  </a:cubicBezTo>
                  <a:cubicBezTo>
                    <a:pt x="393" y="195"/>
                    <a:pt x="367" y="208"/>
                    <a:pt x="348" y="230"/>
                  </a:cubicBezTo>
                  <a:cubicBezTo>
                    <a:pt x="329" y="251"/>
                    <a:pt x="320" y="279"/>
                    <a:pt x="322" y="308"/>
                  </a:cubicBezTo>
                  <a:cubicBezTo>
                    <a:pt x="324" y="339"/>
                    <a:pt x="336" y="357"/>
                    <a:pt x="357" y="380"/>
                  </a:cubicBezTo>
                  <a:cubicBezTo>
                    <a:pt x="357" y="380"/>
                    <a:pt x="357" y="380"/>
                    <a:pt x="357" y="380"/>
                  </a:cubicBezTo>
                  <a:cubicBezTo>
                    <a:pt x="358" y="381"/>
                    <a:pt x="358" y="381"/>
                    <a:pt x="358" y="382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59" y="383"/>
                    <a:pt x="359" y="383"/>
                    <a:pt x="359" y="384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59" y="385"/>
                    <a:pt x="359" y="386"/>
                    <a:pt x="358" y="386"/>
                  </a:cubicBezTo>
                  <a:cubicBezTo>
                    <a:pt x="358" y="387"/>
                    <a:pt x="358" y="387"/>
                    <a:pt x="358" y="387"/>
                  </a:cubicBezTo>
                  <a:cubicBezTo>
                    <a:pt x="358" y="387"/>
                    <a:pt x="358" y="387"/>
                    <a:pt x="358" y="387"/>
                  </a:cubicBezTo>
                  <a:cubicBezTo>
                    <a:pt x="338" y="418"/>
                    <a:pt x="226" y="585"/>
                    <a:pt x="220" y="593"/>
                  </a:cubicBezTo>
                  <a:cubicBezTo>
                    <a:pt x="207" y="612"/>
                    <a:pt x="192" y="623"/>
                    <a:pt x="173" y="624"/>
                  </a:cubicBezTo>
                  <a:cubicBezTo>
                    <a:pt x="148" y="627"/>
                    <a:pt x="127" y="611"/>
                    <a:pt x="120" y="605"/>
                  </a:cubicBezTo>
                  <a:cubicBezTo>
                    <a:pt x="90" y="578"/>
                    <a:pt x="64" y="545"/>
                    <a:pt x="43" y="506"/>
                  </a:cubicBezTo>
                  <a:cubicBezTo>
                    <a:pt x="5" y="429"/>
                    <a:pt x="0" y="343"/>
                    <a:pt x="27" y="262"/>
                  </a:cubicBezTo>
                  <a:cubicBezTo>
                    <a:pt x="55" y="181"/>
                    <a:pt x="112" y="115"/>
                    <a:pt x="189" y="78"/>
                  </a:cubicBezTo>
                  <a:cubicBezTo>
                    <a:pt x="348" y="0"/>
                    <a:pt x="540" y="66"/>
                    <a:pt x="618" y="224"/>
                  </a:cubicBezTo>
                  <a:cubicBezTo>
                    <a:pt x="656" y="301"/>
                    <a:pt x="662" y="388"/>
                    <a:pt x="634" y="469"/>
                  </a:cubicBezTo>
                  <a:close/>
                  <a:moveTo>
                    <a:pt x="316" y="387"/>
                  </a:moveTo>
                  <a:cubicBezTo>
                    <a:pt x="316" y="386"/>
                    <a:pt x="257" y="313"/>
                    <a:pt x="309" y="231"/>
                  </a:cubicBezTo>
                  <a:cubicBezTo>
                    <a:pt x="310" y="229"/>
                    <a:pt x="310" y="227"/>
                    <a:pt x="309" y="225"/>
                  </a:cubicBezTo>
                  <a:cubicBezTo>
                    <a:pt x="308" y="223"/>
                    <a:pt x="306" y="222"/>
                    <a:pt x="304" y="222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37" y="222"/>
                    <a:pt x="110" y="232"/>
                    <a:pt x="110" y="263"/>
                  </a:cubicBezTo>
                  <a:cubicBezTo>
                    <a:pt x="109" y="274"/>
                    <a:pt x="109" y="274"/>
                    <a:pt x="109" y="274"/>
                  </a:cubicBezTo>
                  <a:cubicBezTo>
                    <a:pt x="108" y="319"/>
                    <a:pt x="105" y="422"/>
                    <a:pt x="110" y="470"/>
                  </a:cubicBezTo>
                  <a:cubicBezTo>
                    <a:pt x="113" y="503"/>
                    <a:pt x="132" y="510"/>
                    <a:pt x="148" y="511"/>
                  </a:cubicBezTo>
                  <a:cubicBezTo>
                    <a:pt x="159" y="511"/>
                    <a:pt x="172" y="511"/>
                    <a:pt x="184" y="511"/>
                  </a:cubicBezTo>
                  <a:cubicBezTo>
                    <a:pt x="209" y="511"/>
                    <a:pt x="232" y="511"/>
                    <a:pt x="233" y="511"/>
                  </a:cubicBezTo>
                  <a:cubicBezTo>
                    <a:pt x="234" y="511"/>
                    <a:pt x="236" y="510"/>
                    <a:pt x="237" y="508"/>
                  </a:cubicBezTo>
                  <a:cubicBezTo>
                    <a:pt x="317" y="394"/>
                    <a:pt x="317" y="394"/>
                    <a:pt x="317" y="394"/>
                  </a:cubicBezTo>
                  <a:cubicBezTo>
                    <a:pt x="318" y="392"/>
                    <a:pt x="318" y="389"/>
                    <a:pt x="316" y="387"/>
                  </a:cubicBezTo>
                  <a:close/>
                  <a:moveTo>
                    <a:pt x="526" y="403"/>
                  </a:moveTo>
                  <a:cubicBezTo>
                    <a:pt x="526" y="400"/>
                    <a:pt x="524" y="398"/>
                    <a:pt x="522" y="397"/>
                  </a:cubicBezTo>
                  <a:cubicBezTo>
                    <a:pt x="520" y="396"/>
                    <a:pt x="517" y="397"/>
                    <a:pt x="515" y="399"/>
                  </a:cubicBezTo>
                  <a:cubicBezTo>
                    <a:pt x="490" y="433"/>
                    <a:pt x="417" y="435"/>
                    <a:pt x="416" y="435"/>
                  </a:cubicBezTo>
                  <a:cubicBezTo>
                    <a:pt x="414" y="435"/>
                    <a:pt x="412" y="436"/>
                    <a:pt x="411" y="438"/>
                  </a:cubicBezTo>
                  <a:cubicBezTo>
                    <a:pt x="371" y="501"/>
                    <a:pt x="371" y="501"/>
                    <a:pt x="371" y="501"/>
                  </a:cubicBezTo>
                  <a:cubicBezTo>
                    <a:pt x="369" y="503"/>
                    <a:pt x="369" y="505"/>
                    <a:pt x="370" y="507"/>
                  </a:cubicBezTo>
                  <a:cubicBezTo>
                    <a:pt x="371" y="509"/>
                    <a:pt x="373" y="510"/>
                    <a:pt x="376" y="510"/>
                  </a:cubicBezTo>
                  <a:cubicBezTo>
                    <a:pt x="376" y="510"/>
                    <a:pt x="450" y="511"/>
                    <a:pt x="490" y="511"/>
                  </a:cubicBezTo>
                  <a:cubicBezTo>
                    <a:pt x="492" y="511"/>
                    <a:pt x="492" y="511"/>
                    <a:pt x="492" y="511"/>
                  </a:cubicBezTo>
                  <a:cubicBezTo>
                    <a:pt x="492" y="511"/>
                    <a:pt x="493" y="511"/>
                    <a:pt x="494" y="511"/>
                  </a:cubicBezTo>
                  <a:cubicBezTo>
                    <a:pt x="507" y="511"/>
                    <a:pt x="526" y="510"/>
                    <a:pt x="526" y="488"/>
                  </a:cubicBezTo>
                  <a:cubicBezTo>
                    <a:pt x="527" y="456"/>
                    <a:pt x="526" y="403"/>
                    <a:pt x="526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59">
              <a:extLst>
                <a:ext uri="{FF2B5EF4-FFF2-40B4-BE49-F238E27FC236}">
                  <a16:creationId xmlns:a16="http://schemas.microsoft.com/office/drawing/2014/main" id="{373F16F0-06A8-4D2E-91DB-3EA40C9F4D74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340226" y="3808413"/>
              <a:ext cx="323850" cy="288925"/>
            </a:xfrm>
            <a:custGeom>
              <a:avLst/>
              <a:gdLst>
                <a:gd name="T0" fmla="*/ 85 w 151"/>
                <a:gd name="T1" fmla="*/ 135 h 135"/>
                <a:gd name="T2" fmla="*/ 85 w 151"/>
                <a:gd name="T3" fmla="*/ 135 h 135"/>
                <a:gd name="T4" fmla="*/ 80 w 151"/>
                <a:gd name="T5" fmla="*/ 130 h 135"/>
                <a:gd name="T6" fmla="*/ 55 w 151"/>
                <a:gd name="T7" fmla="*/ 24 h 135"/>
                <a:gd name="T8" fmla="*/ 35 w 151"/>
                <a:gd name="T9" fmla="*/ 61 h 135"/>
                <a:gd name="T10" fmla="*/ 30 w 151"/>
                <a:gd name="T11" fmla="*/ 64 h 135"/>
                <a:gd name="T12" fmla="*/ 6 w 151"/>
                <a:gd name="T13" fmla="*/ 64 h 135"/>
                <a:gd name="T14" fmla="*/ 0 w 151"/>
                <a:gd name="T15" fmla="*/ 58 h 135"/>
                <a:gd name="T16" fmla="*/ 6 w 151"/>
                <a:gd name="T17" fmla="*/ 52 h 135"/>
                <a:gd name="T18" fmla="*/ 27 w 151"/>
                <a:gd name="T19" fmla="*/ 52 h 135"/>
                <a:gd name="T20" fmla="*/ 52 w 151"/>
                <a:gd name="T21" fmla="*/ 4 h 135"/>
                <a:gd name="T22" fmla="*/ 58 w 151"/>
                <a:gd name="T23" fmla="*/ 1 h 135"/>
                <a:gd name="T24" fmla="*/ 63 w 151"/>
                <a:gd name="T25" fmla="*/ 5 h 135"/>
                <a:gd name="T26" fmla="*/ 88 w 151"/>
                <a:gd name="T27" fmla="*/ 112 h 135"/>
                <a:gd name="T28" fmla="*/ 103 w 151"/>
                <a:gd name="T29" fmla="*/ 85 h 135"/>
                <a:gd name="T30" fmla="*/ 108 w 151"/>
                <a:gd name="T31" fmla="*/ 82 h 135"/>
                <a:gd name="T32" fmla="*/ 145 w 151"/>
                <a:gd name="T33" fmla="*/ 82 h 135"/>
                <a:gd name="T34" fmla="*/ 151 w 151"/>
                <a:gd name="T35" fmla="*/ 88 h 135"/>
                <a:gd name="T36" fmla="*/ 145 w 151"/>
                <a:gd name="T37" fmla="*/ 94 h 135"/>
                <a:gd name="T38" fmla="*/ 112 w 151"/>
                <a:gd name="T39" fmla="*/ 94 h 135"/>
                <a:gd name="T40" fmla="*/ 91 w 151"/>
                <a:gd name="T41" fmla="*/ 131 h 135"/>
                <a:gd name="T42" fmla="*/ 85 w 151"/>
                <a:gd name="T4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35">
                  <a:moveTo>
                    <a:pt x="85" y="135"/>
                  </a:moveTo>
                  <a:cubicBezTo>
                    <a:pt x="85" y="135"/>
                    <a:pt x="85" y="135"/>
                    <a:pt x="85" y="135"/>
                  </a:cubicBezTo>
                  <a:cubicBezTo>
                    <a:pt x="82" y="134"/>
                    <a:pt x="80" y="132"/>
                    <a:pt x="80" y="13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4" y="63"/>
                    <a:pt x="32" y="64"/>
                    <a:pt x="3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3" y="64"/>
                    <a:pt x="0" y="61"/>
                    <a:pt x="0" y="58"/>
                  </a:cubicBezTo>
                  <a:cubicBezTo>
                    <a:pt x="0" y="55"/>
                    <a:pt x="3" y="52"/>
                    <a:pt x="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2"/>
                    <a:pt x="56" y="0"/>
                    <a:pt x="58" y="1"/>
                  </a:cubicBezTo>
                  <a:cubicBezTo>
                    <a:pt x="61" y="1"/>
                    <a:pt x="63" y="3"/>
                    <a:pt x="63" y="5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4" y="83"/>
                    <a:pt x="106" y="82"/>
                    <a:pt x="108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9" y="82"/>
                    <a:pt x="151" y="85"/>
                    <a:pt x="151" y="88"/>
                  </a:cubicBezTo>
                  <a:cubicBezTo>
                    <a:pt x="151" y="91"/>
                    <a:pt x="149" y="94"/>
                    <a:pt x="145" y="9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0" y="133"/>
                    <a:pt x="88" y="135"/>
                    <a:pt x="85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59" name="Contact">
            <a:extLst>
              <a:ext uri="{FF2B5EF4-FFF2-40B4-BE49-F238E27FC236}">
                <a16:creationId xmlns:a16="http://schemas.microsoft.com/office/drawing/2014/main" id="{175A925C-0FB4-47C7-A28A-415AA267638F}"/>
              </a:ext>
            </a:extLst>
          </p:cNvPr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1198776" y="3610423"/>
            <a:ext cx="765776" cy="792000"/>
          </a:xfrm>
          <a:custGeom>
            <a:avLst/>
            <a:gdLst>
              <a:gd name="T0" fmla="*/ 227 w 358"/>
              <a:gd name="T1" fmla="*/ 126 h 370"/>
              <a:gd name="T2" fmla="*/ 214 w 358"/>
              <a:gd name="T3" fmla="*/ 157 h 370"/>
              <a:gd name="T4" fmla="*/ 205 w 358"/>
              <a:gd name="T5" fmla="*/ 170 h 370"/>
              <a:gd name="T6" fmla="*/ 203 w 358"/>
              <a:gd name="T7" fmla="*/ 177 h 370"/>
              <a:gd name="T8" fmla="*/ 203 w 358"/>
              <a:gd name="T9" fmla="*/ 184 h 370"/>
              <a:gd name="T10" fmla="*/ 190 w 358"/>
              <a:gd name="T11" fmla="*/ 193 h 370"/>
              <a:gd name="T12" fmla="*/ 174 w 358"/>
              <a:gd name="T13" fmla="*/ 195 h 370"/>
              <a:gd name="T14" fmla="*/ 159 w 358"/>
              <a:gd name="T15" fmla="*/ 189 h 370"/>
              <a:gd name="T16" fmla="*/ 154 w 358"/>
              <a:gd name="T17" fmla="*/ 184 h 370"/>
              <a:gd name="T18" fmla="*/ 155 w 358"/>
              <a:gd name="T19" fmla="*/ 177 h 370"/>
              <a:gd name="T20" fmla="*/ 147 w 358"/>
              <a:gd name="T21" fmla="*/ 163 h 370"/>
              <a:gd name="T22" fmla="*/ 139 w 358"/>
              <a:gd name="T23" fmla="*/ 150 h 370"/>
              <a:gd name="T24" fmla="*/ 129 w 358"/>
              <a:gd name="T25" fmla="*/ 119 h 370"/>
              <a:gd name="T26" fmla="*/ 129 w 358"/>
              <a:gd name="T27" fmla="*/ 118 h 370"/>
              <a:gd name="T28" fmla="*/ 129 w 358"/>
              <a:gd name="T29" fmla="*/ 118 h 370"/>
              <a:gd name="T30" fmla="*/ 129 w 358"/>
              <a:gd name="T31" fmla="*/ 118 h 370"/>
              <a:gd name="T32" fmla="*/ 150 w 358"/>
              <a:gd name="T33" fmla="*/ 65 h 370"/>
              <a:gd name="T34" fmla="*/ 208 w 358"/>
              <a:gd name="T35" fmla="*/ 66 h 370"/>
              <a:gd name="T36" fmla="*/ 227 w 358"/>
              <a:gd name="T37" fmla="*/ 126 h 370"/>
              <a:gd name="T38" fmla="*/ 347 w 358"/>
              <a:gd name="T39" fmla="*/ 142 h 370"/>
              <a:gd name="T40" fmla="*/ 142 w 358"/>
              <a:gd name="T41" fmla="*/ 23 h 370"/>
              <a:gd name="T42" fmla="*/ 23 w 358"/>
              <a:gd name="T43" fmla="*/ 228 h 370"/>
              <a:gd name="T44" fmla="*/ 228 w 358"/>
              <a:gd name="T45" fmla="*/ 347 h 370"/>
              <a:gd name="T46" fmla="*/ 287 w 358"/>
              <a:gd name="T47" fmla="*/ 318 h 370"/>
              <a:gd name="T48" fmla="*/ 293 w 358"/>
              <a:gd name="T49" fmla="*/ 313 h 370"/>
              <a:gd name="T50" fmla="*/ 301 w 358"/>
              <a:gd name="T51" fmla="*/ 284 h 370"/>
              <a:gd name="T52" fmla="*/ 278 w 358"/>
              <a:gd name="T53" fmla="*/ 289 h 370"/>
              <a:gd name="T54" fmla="*/ 184 w 358"/>
              <a:gd name="T55" fmla="*/ 326 h 370"/>
              <a:gd name="T56" fmla="*/ 82 w 358"/>
              <a:gd name="T57" fmla="*/ 279 h 370"/>
              <a:gd name="T58" fmla="*/ 76 w 358"/>
              <a:gd name="T59" fmla="*/ 256 h 370"/>
              <a:gd name="T60" fmla="*/ 89 w 358"/>
              <a:gd name="T61" fmla="*/ 239 h 370"/>
              <a:gd name="T62" fmla="*/ 140 w 358"/>
              <a:gd name="T63" fmla="*/ 207 h 370"/>
              <a:gd name="T64" fmla="*/ 146 w 358"/>
              <a:gd name="T65" fmla="*/ 211 h 370"/>
              <a:gd name="T66" fmla="*/ 162 w 358"/>
              <a:gd name="T67" fmla="*/ 263 h 370"/>
              <a:gd name="T68" fmla="*/ 164 w 358"/>
              <a:gd name="T69" fmla="*/ 268 h 370"/>
              <a:gd name="T70" fmla="*/ 173 w 358"/>
              <a:gd name="T71" fmla="*/ 242 h 370"/>
              <a:gd name="T72" fmla="*/ 170 w 358"/>
              <a:gd name="T73" fmla="*/ 231 h 370"/>
              <a:gd name="T74" fmla="*/ 168 w 358"/>
              <a:gd name="T75" fmla="*/ 220 h 370"/>
              <a:gd name="T76" fmla="*/ 184 w 358"/>
              <a:gd name="T77" fmla="*/ 211 h 370"/>
              <a:gd name="T78" fmla="*/ 198 w 358"/>
              <a:gd name="T79" fmla="*/ 220 h 370"/>
              <a:gd name="T80" fmla="*/ 193 w 358"/>
              <a:gd name="T81" fmla="*/ 232 h 370"/>
              <a:gd name="T82" fmla="*/ 191 w 358"/>
              <a:gd name="T83" fmla="*/ 241 h 370"/>
              <a:gd name="T84" fmla="*/ 199 w 358"/>
              <a:gd name="T85" fmla="*/ 268 h 370"/>
              <a:gd name="T86" fmla="*/ 209 w 358"/>
              <a:gd name="T87" fmla="*/ 243 h 370"/>
              <a:gd name="T88" fmla="*/ 219 w 358"/>
              <a:gd name="T89" fmla="*/ 208 h 370"/>
              <a:gd name="T90" fmla="*/ 222 w 358"/>
              <a:gd name="T91" fmla="*/ 207 h 370"/>
              <a:gd name="T92" fmla="*/ 268 w 358"/>
              <a:gd name="T93" fmla="*/ 233 h 370"/>
              <a:gd name="T94" fmla="*/ 317 w 358"/>
              <a:gd name="T95" fmla="*/ 255 h 370"/>
              <a:gd name="T96" fmla="*/ 340 w 358"/>
              <a:gd name="T97" fmla="*/ 240 h 370"/>
              <a:gd name="T98" fmla="*/ 350 w 358"/>
              <a:gd name="T99" fmla="*/ 220 h 370"/>
              <a:gd name="T100" fmla="*/ 347 w 358"/>
              <a:gd name="T101" fmla="*/ 14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8" h="370">
                <a:moveTo>
                  <a:pt x="227" y="126"/>
                </a:moveTo>
                <a:cubicBezTo>
                  <a:pt x="225" y="137"/>
                  <a:pt x="220" y="148"/>
                  <a:pt x="214" y="157"/>
                </a:cubicBezTo>
                <a:cubicBezTo>
                  <a:pt x="211" y="162"/>
                  <a:pt x="207" y="165"/>
                  <a:pt x="205" y="170"/>
                </a:cubicBezTo>
                <a:cubicBezTo>
                  <a:pt x="203" y="172"/>
                  <a:pt x="203" y="174"/>
                  <a:pt x="203" y="177"/>
                </a:cubicBezTo>
                <a:cubicBezTo>
                  <a:pt x="202" y="179"/>
                  <a:pt x="203" y="181"/>
                  <a:pt x="203" y="184"/>
                </a:cubicBezTo>
                <a:cubicBezTo>
                  <a:pt x="201" y="188"/>
                  <a:pt x="195" y="191"/>
                  <a:pt x="190" y="193"/>
                </a:cubicBezTo>
                <a:cubicBezTo>
                  <a:pt x="185" y="195"/>
                  <a:pt x="179" y="195"/>
                  <a:pt x="174" y="195"/>
                </a:cubicBezTo>
                <a:cubicBezTo>
                  <a:pt x="169" y="194"/>
                  <a:pt x="164" y="192"/>
                  <a:pt x="159" y="189"/>
                </a:cubicBezTo>
                <a:cubicBezTo>
                  <a:pt x="157" y="187"/>
                  <a:pt x="155" y="186"/>
                  <a:pt x="154" y="184"/>
                </a:cubicBezTo>
                <a:cubicBezTo>
                  <a:pt x="154" y="182"/>
                  <a:pt x="155" y="179"/>
                  <a:pt x="155" y="177"/>
                </a:cubicBezTo>
                <a:cubicBezTo>
                  <a:pt x="154" y="172"/>
                  <a:pt x="151" y="167"/>
                  <a:pt x="147" y="163"/>
                </a:cubicBezTo>
                <a:cubicBezTo>
                  <a:pt x="144" y="159"/>
                  <a:pt x="141" y="155"/>
                  <a:pt x="139" y="150"/>
                </a:cubicBezTo>
                <a:cubicBezTo>
                  <a:pt x="134" y="140"/>
                  <a:pt x="131" y="130"/>
                  <a:pt x="129" y="119"/>
                </a:cubicBezTo>
                <a:cubicBezTo>
                  <a:pt x="129" y="119"/>
                  <a:pt x="129" y="119"/>
                  <a:pt x="129" y="118"/>
                </a:cubicBezTo>
                <a:cubicBezTo>
                  <a:pt x="129" y="118"/>
                  <a:pt x="129" y="118"/>
                  <a:pt x="129" y="118"/>
                </a:cubicBezTo>
                <a:cubicBezTo>
                  <a:pt x="129" y="118"/>
                  <a:pt x="129" y="118"/>
                  <a:pt x="129" y="118"/>
                </a:cubicBezTo>
                <a:cubicBezTo>
                  <a:pt x="126" y="98"/>
                  <a:pt x="133" y="76"/>
                  <a:pt x="150" y="65"/>
                </a:cubicBezTo>
                <a:cubicBezTo>
                  <a:pt x="167" y="54"/>
                  <a:pt x="192" y="54"/>
                  <a:pt x="208" y="66"/>
                </a:cubicBezTo>
                <a:cubicBezTo>
                  <a:pt x="227" y="81"/>
                  <a:pt x="231" y="104"/>
                  <a:pt x="227" y="126"/>
                </a:cubicBezTo>
                <a:moveTo>
                  <a:pt x="347" y="142"/>
                </a:moveTo>
                <a:cubicBezTo>
                  <a:pt x="323" y="53"/>
                  <a:pt x="231" y="0"/>
                  <a:pt x="142" y="23"/>
                </a:cubicBezTo>
                <a:cubicBezTo>
                  <a:pt x="53" y="47"/>
                  <a:pt x="0" y="139"/>
                  <a:pt x="23" y="228"/>
                </a:cubicBezTo>
                <a:cubicBezTo>
                  <a:pt x="47" y="317"/>
                  <a:pt x="139" y="370"/>
                  <a:pt x="228" y="347"/>
                </a:cubicBezTo>
                <a:cubicBezTo>
                  <a:pt x="250" y="341"/>
                  <a:pt x="270" y="331"/>
                  <a:pt x="287" y="318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309" y="298"/>
                  <a:pt x="317" y="298"/>
                  <a:pt x="301" y="284"/>
                </a:cubicBezTo>
                <a:cubicBezTo>
                  <a:pt x="294" y="277"/>
                  <a:pt x="278" y="289"/>
                  <a:pt x="278" y="289"/>
                </a:cubicBezTo>
                <a:cubicBezTo>
                  <a:pt x="255" y="312"/>
                  <a:pt x="219" y="326"/>
                  <a:pt x="184" y="326"/>
                </a:cubicBezTo>
                <a:cubicBezTo>
                  <a:pt x="145" y="326"/>
                  <a:pt x="96" y="313"/>
                  <a:pt x="82" y="279"/>
                </a:cubicBezTo>
                <a:cubicBezTo>
                  <a:pt x="80" y="275"/>
                  <a:pt x="76" y="261"/>
                  <a:pt x="76" y="256"/>
                </a:cubicBezTo>
                <a:cubicBezTo>
                  <a:pt x="78" y="247"/>
                  <a:pt x="82" y="244"/>
                  <a:pt x="89" y="239"/>
                </a:cubicBezTo>
                <a:cubicBezTo>
                  <a:pt x="101" y="230"/>
                  <a:pt x="126" y="213"/>
                  <a:pt x="140" y="207"/>
                </a:cubicBezTo>
                <a:cubicBezTo>
                  <a:pt x="144" y="206"/>
                  <a:pt x="145" y="207"/>
                  <a:pt x="146" y="211"/>
                </a:cubicBezTo>
                <a:cubicBezTo>
                  <a:pt x="150" y="229"/>
                  <a:pt x="155" y="246"/>
                  <a:pt x="162" y="263"/>
                </a:cubicBezTo>
                <a:cubicBezTo>
                  <a:pt x="163" y="264"/>
                  <a:pt x="163" y="266"/>
                  <a:pt x="164" y="268"/>
                </a:cubicBezTo>
                <a:cubicBezTo>
                  <a:pt x="167" y="258"/>
                  <a:pt x="169" y="250"/>
                  <a:pt x="173" y="242"/>
                </a:cubicBezTo>
                <a:cubicBezTo>
                  <a:pt x="175" y="237"/>
                  <a:pt x="176" y="234"/>
                  <a:pt x="170" y="231"/>
                </a:cubicBezTo>
                <a:cubicBezTo>
                  <a:pt x="166" y="229"/>
                  <a:pt x="165" y="224"/>
                  <a:pt x="168" y="220"/>
                </a:cubicBezTo>
                <a:cubicBezTo>
                  <a:pt x="172" y="214"/>
                  <a:pt x="176" y="210"/>
                  <a:pt x="184" y="211"/>
                </a:cubicBezTo>
                <a:cubicBezTo>
                  <a:pt x="193" y="212"/>
                  <a:pt x="196" y="216"/>
                  <a:pt x="198" y="220"/>
                </a:cubicBezTo>
                <a:cubicBezTo>
                  <a:pt x="200" y="224"/>
                  <a:pt x="198" y="229"/>
                  <a:pt x="193" y="232"/>
                </a:cubicBezTo>
                <a:cubicBezTo>
                  <a:pt x="188" y="234"/>
                  <a:pt x="189" y="237"/>
                  <a:pt x="191" y="241"/>
                </a:cubicBezTo>
                <a:cubicBezTo>
                  <a:pt x="194" y="249"/>
                  <a:pt x="197" y="258"/>
                  <a:pt x="199" y="268"/>
                </a:cubicBezTo>
                <a:cubicBezTo>
                  <a:pt x="204" y="259"/>
                  <a:pt x="207" y="251"/>
                  <a:pt x="209" y="243"/>
                </a:cubicBezTo>
                <a:cubicBezTo>
                  <a:pt x="213" y="231"/>
                  <a:pt x="216" y="219"/>
                  <a:pt x="219" y="208"/>
                </a:cubicBezTo>
                <a:cubicBezTo>
                  <a:pt x="219" y="204"/>
                  <a:pt x="221" y="208"/>
                  <a:pt x="222" y="207"/>
                </a:cubicBezTo>
                <a:cubicBezTo>
                  <a:pt x="239" y="213"/>
                  <a:pt x="255" y="221"/>
                  <a:pt x="268" y="233"/>
                </a:cubicBezTo>
                <a:cubicBezTo>
                  <a:pt x="278" y="242"/>
                  <a:pt x="294" y="256"/>
                  <a:pt x="317" y="255"/>
                </a:cubicBezTo>
                <a:cubicBezTo>
                  <a:pt x="325" y="255"/>
                  <a:pt x="336" y="250"/>
                  <a:pt x="340" y="240"/>
                </a:cubicBezTo>
                <a:cubicBezTo>
                  <a:pt x="343" y="235"/>
                  <a:pt x="348" y="225"/>
                  <a:pt x="350" y="220"/>
                </a:cubicBezTo>
                <a:cubicBezTo>
                  <a:pt x="358" y="196"/>
                  <a:pt x="353" y="165"/>
                  <a:pt x="347" y="142"/>
                </a:cubicBezTo>
              </a:path>
            </a:pathLst>
          </a:custGeom>
          <a:solidFill>
            <a:srgbClr val="0F6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7B599544-D7F4-4F6A-AF70-D1BC8B5714EC}"/>
              </a:ext>
            </a:extLst>
          </p:cNvPr>
          <p:cNvSpPr/>
          <p:nvPr/>
        </p:nvSpPr>
        <p:spPr bwMode="gray">
          <a:xfrm>
            <a:off x="771664" y="4581493"/>
            <a:ext cx="1620000" cy="494635"/>
          </a:xfrm>
          <a:prstGeom prst="diamond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CB28F5-8FE5-4EF3-ACD9-FC8DAF6B073A}"/>
              </a:ext>
            </a:extLst>
          </p:cNvPr>
          <p:cNvCxnSpPr/>
          <p:nvPr/>
        </p:nvCxnSpPr>
        <p:spPr>
          <a:xfrm>
            <a:off x="518615" y="4829602"/>
            <a:ext cx="113139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9F344CB8-FD6C-4188-9E3F-0478509F4C90}"/>
              </a:ext>
            </a:extLst>
          </p:cNvPr>
          <p:cNvSpPr/>
          <p:nvPr/>
        </p:nvSpPr>
        <p:spPr bwMode="gray">
          <a:xfrm>
            <a:off x="9587068" y="1642893"/>
            <a:ext cx="1980000" cy="2814713"/>
          </a:xfrm>
          <a:prstGeom prst="roundRect">
            <a:avLst>
              <a:gd name="adj" fmla="val 783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TextBox 78">
            <a:extLst>
              <a:ext uri="{FF2B5EF4-FFF2-40B4-BE49-F238E27FC236}">
                <a16:creationId xmlns:a16="http://schemas.microsoft.com/office/drawing/2014/main" id="{D381984E-B9B3-4872-A805-FD339142B9F3}"/>
              </a:ext>
            </a:extLst>
          </p:cNvPr>
          <p:cNvSpPr txBox="1"/>
          <p:nvPr/>
        </p:nvSpPr>
        <p:spPr bwMode="gray">
          <a:xfrm>
            <a:off x="9740394" y="1781109"/>
            <a:ext cx="174675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 successful transfers and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receptivity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intelligent algorithms and biomarkers that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to determine the status of the endometrium</a:t>
            </a:r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A5B88E84-376C-4A2C-A160-40E341C8F486}"/>
              </a:ext>
            </a:extLst>
          </p:cNvPr>
          <p:cNvSpPr/>
          <p:nvPr/>
        </p:nvSpPr>
        <p:spPr bwMode="gray">
          <a:xfrm>
            <a:off x="2840762" y="1648368"/>
            <a:ext cx="1980000" cy="2814713"/>
          </a:xfrm>
          <a:prstGeom prst="roundRect">
            <a:avLst>
              <a:gd name="adj" fmla="val 7832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TextBox 78">
            <a:extLst>
              <a:ext uri="{FF2B5EF4-FFF2-40B4-BE49-F238E27FC236}">
                <a16:creationId xmlns:a16="http://schemas.microsoft.com/office/drawing/2014/main" id="{07976E78-205B-45FF-92DF-0B229B480799}"/>
              </a:ext>
            </a:extLst>
          </p:cNvPr>
          <p:cNvSpPr txBox="1"/>
          <p:nvPr/>
        </p:nvSpPr>
        <p:spPr bwMode="gray">
          <a:xfrm>
            <a:off x="2994088" y="1807462"/>
            <a:ext cx="1619657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patient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expectations management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predictive analysis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individual prediction of IVF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78">
            <a:extLst>
              <a:ext uri="{FF2B5EF4-FFF2-40B4-BE49-F238E27FC236}">
                <a16:creationId xmlns:a16="http://schemas.microsoft.com/office/drawing/2014/main" id="{44B2C27D-E2A5-45D2-B4F4-0D71E1DF539A}"/>
              </a:ext>
            </a:extLst>
          </p:cNvPr>
          <p:cNvSpPr txBox="1"/>
          <p:nvPr/>
        </p:nvSpPr>
        <p:spPr bwMode="gray">
          <a:xfrm>
            <a:off x="5226581" y="1807462"/>
            <a:ext cx="172641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treatment success rates through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personalized treatment protocol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individualized interventions if necessary   </a:t>
            </a:r>
          </a:p>
        </p:txBody>
      </p:sp>
      <p:sp>
        <p:nvSpPr>
          <p:cNvPr id="63" name="Rounded Rectangle 12">
            <a:extLst>
              <a:ext uri="{FF2B5EF4-FFF2-40B4-BE49-F238E27FC236}">
                <a16:creationId xmlns:a16="http://schemas.microsoft.com/office/drawing/2014/main" id="{14330E65-481A-49F1-AFCC-C08236CE716A}"/>
              </a:ext>
            </a:extLst>
          </p:cNvPr>
          <p:cNvSpPr/>
          <p:nvPr/>
        </p:nvSpPr>
        <p:spPr bwMode="gray">
          <a:xfrm>
            <a:off x="7327558" y="1656378"/>
            <a:ext cx="1980000" cy="2814713"/>
          </a:xfrm>
          <a:prstGeom prst="roundRect">
            <a:avLst>
              <a:gd name="adj" fmla="val 7832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TextBox 78">
            <a:extLst>
              <a:ext uri="{FF2B5EF4-FFF2-40B4-BE49-F238E27FC236}">
                <a16:creationId xmlns:a16="http://schemas.microsoft.com/office/drawing/2014/main" id="{000624D3-E887-4F6A-966F-0DEA69323CD0}"/>
              </a:ext>
            </a:extLst>
          </p:cNvPr>
          <p:cNvSpPr txBox="1"/>
          <p:nvPr/>
        </p:nvSpPr>
        <p:spPr bwMode="gray">
          <a:xfrm>
            <a:off x="7480885" y="1815472"/>
            <a:ext cx="1726418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clinical decision making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throughout all lab process steps based on advanced AI algorithms and computer vision to identify most viable embryos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23BABD02-ED5A-4A78-9BDA-AE93A112FE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43" y="3657654"/>
            <a:ext cx="810249" cy="792000"/>
          </a:xfrm>
          <a:prstGeom prst="rect">
            <a:avLst/>
          </a:prstGeom>
        </p:spPr>
      </p:pic>
      <p:sp>
        <p:nvSpPr>
          <p:cNvPr id="69" name="Microscope">
            <a:extLst>
              <a:ext uri="{FF2B5EF4-FFF2-40B4-BE49-F238E27FC236}">
                <a16:creationId xmlns:a16="http://schemas.microsoft.com/office/drawing/2014/main" id="{48F17B5D-D425-4098-997F-192AEAF110AC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7951038" y="3746180"/>
            <a:ext cx="683951" cy="656243"/>
          </a:xfrm>
          <a:custGeom>
            <a:avLst/>
            <a:gdLst>
              <a:gd name="T0" fmla="*/ 334 w 334"/>
              <a:gd name="T1" fmla="*/ 167 h 320"/>
              <a:gd name="T2" fmla="*/ 255 w 334"/>
              <a:gd name="T3" fmla="*/ 309 h 320"/>
              <a:gd name="T4" fmla="*/ 254 w 334"/>
              <a:gd name="T5" fmla="*/ 309 h 320"/>
              <a:gd name="T6" fmla="*/ 251 w 334"/>
              <a:gd name="T7" fmla="*/ 310 h 320"/>
              <a:gd name="T8" fmla="*/ 245 w 334"/>
              <a:gd name="T9" fmla="*/ 307 h 320"/>
              <a:gd name="T10" fmla="*/ 244 w 334"/>
              <a:gd name="T11" fmla="*/ 306 h 320"/>
              <a:gd name="T12" fmla="*/ 210 w 334"/>
              <a:gd name="T13" fmla="*/ 258 h 320"/>
              <a:gd name="T14" fmla="*/ 255 w 334"/>
              <a:gd name="T15" fmla="*/ 182 h 320"/>
              <a:gd name="T16" fmla="*/ 225 w 334"/>
              <a:gd name="T17" fmla="*/ 116 h 320"/>
              <a:gd name="T18" fmla="*/ 225 w 334"/>
              <a:gd name="T19" fmla="*/ 116 h 320"/>
              <a:gd name="T20" fmla="*/ 223 w 334"/>
              <a:gd name="T21" fmla="*/ 111 h 320"/>
              <a:gd name="T22" fmla="*/ 225 w 334"/>
              <a:gd name="T23" fmla="*/ 106 h 320"/>
              <a:gd name="T24" fmla="*/ 225 w 334"/>
              <a:gd name="T25" fmla="*/ 106 h 320"/>
              <a:gd name="T26" fmla="*/ 225 w 334"/>
              <a:gd name="T27" fmla="*/ 106 h 320"/>
              <a:gd name="T28" fmla="*/ 225 w 334"/>
              <a:gd name="T29" fmla="*/ 106 h 320"/>
              <a:gd name="T30" fmla="*/ 230 w 334"/>
              <a:gd name="T31" fmla="*/ 101 h 320"/>
              <a:gd name="T32" fmla="*/ 230 w 334"/>
              <a:gd name="T33" fmla="*/ 84 h 320"/>
              <a:gd name="T34" fmla="*/ 229 w 334"/>
              <a:gd name="T35" fmla="*/ 83 h 320"/>
              <a:gd name="T36" fmla="*/ 237 w 334"/>
              <a:gd name="T37" fmla="*/ 76 h 320"/>
              <a:gd name="T38" fmla="*/ 239 w 334"/>
              <a:gd name="T39" fmla="*/ 62 h 320"/>
              <a:gd name="T40" fmla="*/ 220 w 334"/>
              <a:gd name="T41" fmla="*/ 60 h 320"/>
              <a:gd name="T42" fmla="*/ 213 w 334"/>
              <a:gd name="T43" fmla="*/ 67 h 320"/>
              <a:gd name="T44" fmla="*/ 213 w 334"/>
              <a:gd name="T45" fmla="*/ 66 h 320"/>
              <a:gd name="T46" fmla="*/ 196 w 334"/>
              <a:gd name="T47" fmla="*/ 66 h 320"/>
              <a:gd name="T48" fmla="*/ 157 w 334"/>
              <a:gd name="T49" fmla="*/ 106 h 320"/>
              <a:gd name="T50" fmla="*/ 126 w 334"/>
              <a:gd name="T51" fmla="*/ 136 h 320"/>
              <a:gd name="T52" fmla="*/ 126 w 334"/>
              <a:gd name="T53" fmla="*/ 153 h 320"/>
              <a:gd name="T54" fmla="*/ 144 w 334"/>
              <a:gd name="T55" fmla="*/ 170 h 320"/>
              <a:gd name="T56" fmla="*/ 161 w 334"/>
              <a:gd name="T57" fmla="*/ 170 h 320"/>
              <a:gd name="T58" fmla="*/ 198 w 334"/>
              <a:gd name="T59" fmla="*/ 134 h 320"/>
              <a:gd name="T60" fmla="*/ 198 w 334"/>
              <a:gd name="T61" fmla="*/ 134 h 320"/>
              <a:gd name="T62" fmla="*/ 203 w 334"/>
              <a:gd name="T63" fmla="*/ 131 h 320"/>
              <a:gd name="T64" fmla="*/ 208 w 334"/>
              <a:gd name="T65" fmla="*/ 134 h 320"/>
              <a:gd name="T66" fmla="*/ 208 w 334"/>
              <a:gd name="T67" fmla="*/ 134 h 320"/>
              <a:gd name="T68" fmla="*/ 208 w 334"/>
              <a:gd name="T69" fmla="*/ 134 h 320"/>
              <a:gd name="T70" fmla="*/ 232 w 334"/>
              <a:gd name="T71" fmla="*/ 182 h 320"/>
              <a:gd name="T72" fmla="*/ 172 w 334"/>
              <a:gd name="T73" fmla="*/ 242 h 320"/>
              <a:gd name="T74" fmla="*/ 129 w 334"/>
              <a:gd name="T75" fmla="*/ 224 h 320"/>
              <a:gd name="T76" fmla="*/ 153 w 334"/>
              <a:gd name="T77" fmla="*/ 224 h 320"/>
              <a:gd name="T78" fmla="*/ 165 w 334"/>
              <a:gd name="T79" fmla="*/ 214 h 320"/>
              <a:gd name="T80" fmla="*/ 153 w 334"/>
              <a:gd name="T81" fmla="*/ 197 h 320"/>
              <a:gd name="T82" fmla="*/ 65 w 334"/>
              <a:gd name="T83" fmla="*/ 197 h 320"/>
              <a:gd name="T84" fmla="*/ 53 w 334"/>
              <a:gd name="T85" fmla="*/ 214 h 320"/>
              <a:gd name="T86" fmla="*/ 65 w 334"/>
              <a:gd name="T87" fmla="*/ 224 h 320"/>
              <a:gd name="T88" fmla="*/ 99 w 334"/>
              <a:gd name="T89" fmla="*/ 224 h 320"/>
              <a:gd name="T90" fmla="*/ 134 w 334"/>
              <a:gd name="T91" fmla="*/ 260 h 320"/>
              <a:gd name="T92" fmla="*/ 110 w 334"/>
              <a:gd name="T93" fmla="*/ 315 h 320"/>
              <a:gd name="T94" fmla="*/ 109 w 334"/>
              <a:gd name="T95" fmla="*/ 316 h 320"/>
              <a:gd name="T96" fmla="*/ 109 w 334"/>
              <a:gd name="T97" fmla="*/ 316 h 320"/>
              <a:gd name="T98" fmla="*/ 107 w 334"/>
              <a:gd name="T99" fmla="*/ 318 h 320"/>
              <a:gd name="T100" fmla="*/ 106 w 334"/>
              <a:gd name="T101" fmla="*/ 319 h 320"/>
              <a:gd name="T102" fmla="*/ 102 w 334"/>
              <a:gd name="T103" fmla="*/ 320 h 320"/>
              <a:gd name="T104" fmla="*/ 99 w 334"/>
              <a:gd name="T105" fmla="*/ 319 h 320"/>
              <a:gd name="T106" fmla="*/ 99 w 334"/>
              <a:gd name="T107" fmla="*/ 319 h 320"/>
              <a:gd name="T108" fmla="*/ 0 w 334"/>
              <a:gd name="T109" fmla="*/ 167 h 320"/>
              <a:gd name="T110" fmla="*/ 167 w 334"/>
              <a:gd name="T111" fmla="*/ 0 h 320"/>
              <a:gd name="T112" fmla="*/ 334 w 334"/>
              <a:gd name="T113" fmla="*/ 16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4" h="320">
                <a:moveTo>
                  <a:pt x="334" y="167"/>
                </a:moveTo>
                <a:cubicBezTo>
                  <a:pt x="334" y="227"/>
                  <a:pt x="303" y="279"/>
                  <a:pt x="255" y="309"/>
                </a:cubicBezTo>
                <a:cubicBezTo>
                  <a:pt x="255" y="309"/>
                  <a:pt x="255" y="309"/>
                  <a:pt x="254" y="309"/>
                </a:cubicBezTo>
                <a:cubicBezTo>
                  <a:pt x="253" y="310"/>
                  <a:pt x="252" y="310"/>
                  <a:pt x="251" y="310"/>
                </a:cubicBezTo>
                <a:cubicBezTo>
                  <a:pt x="248" y="310"/>
                  <a:pt x="246" y="309"/>
                  <a:pt x="245" y="307"/>
                </a:cubicBezTo>
                <a:cubicBezTo>
                  <a:pt x="244" y="306"/>
                  <a:pt x="244" y="306"/>
                  <a:pt x="244" y="30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37" y="244"/>
                  <a:pt x="255" y="215"/>
                  <a:pt x="255" y="182"/>
                </a:cubicBezTo>
                <a:cubicBezTo>
                  <a:pt x="255" y="153"/>
                  <a:pt x="240" y="132"/>
                  <a:pt x="225" y="116"/>
                </a:cubicBezTo>
                <a:cubicBezTo>
                  <a:pt x="225" y="116"/>
                  <a:pt x="225" y="116"/>
                  <a:pt x="225" y="116"/>
                </a:cubicBezTo>
                <a:cubicBezTo>
                  <a:pt x="224" y="115"/>
                  <a:pt x="223" y="113"/>
                  <a:pt x="223" y="111"/>
                </a:cubicBezTo>
                <a:cubicBezTo>
                  <a:pt x="223" y="109"/>
                  <a:pt x="224" y="108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35" y="96"/>
                  <a:pt x="235" y="89"/>
                  <a:pt x="230" y="84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41" y="71"/>
                  <a:pt x="242" y="65"/>
                  <a:pt x="239" y="62"/>
                </a:cubicBezTo>
                <a:cubicBezTo>
                  <a:pt x="236" y="58"/>
                  <a:pt x="232" y="48"/>
                  <a:pt x="220" y="60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08" y="62"/>
                  <a:pt x="200" y="62"/>
                  <a:pt x="196" y="6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2" y="140"/>
                  <a:pt x="122" y="148"/>
                  <a:pt x="126" y="153"/>
                </a:cubicBezTo>
                <a:cubicBezTo>
                  <a:pt x="144" y="170"/>
                  <a:pt x="144" y="170"/>
                  <a:pt x="144" y="170"/>
                </a:cubicBezTo>
                <a:cubicBezTo>
                  <a:pt x="149" y="175"/>
                  <a:pt x="156" y="175"/>
                  <a:pt x="161" y="170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9" y="132"/>
                  <a:pt x="201" y="131"/>
                  <a:pt x="203" y="131"/>
                </a:cubicBezTo>
                <a:cubicBezTo>
                  <a:pt x="205" y="131"/>
                  <a:pt x="206" y="132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9" y="146"/>
                  <a:pt x="232" y="161"/>
                  <a:pt x="232" y="182"/>
                </a:cubicBezTo>
                <a:cubicBezTo>
                  <a:pt x="232" y="218"/>
                  <a:pt x="208" y="242"/>
                  <a:pt x="172" y="242"/>
                </a:cubicBezTo>
                <a:cubicBezTo>
                  <a:pt x="156" y="242"/>
                  <a:pt x="135" y="237"/>
                  <a:pt x="129" y="224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9" y="224"/>
                  <a:pt x="165" y="220"/>
                  <a:pt x="165" y="214"/>
                </a:cubicBezTo>
                <a:cubicBezTo>
                  <a:pt x="165" y="207"/>
                  <a:pt x="167" y="197"/>
                  <a:pt x="153" y="197"/>
                </a:cubicBezTo>
                <a:cubicBezTo>
                  <a:pt x="65" y="197"/>
                  <a:pt x="65" y="197"/>
                  <a:pt x="65" y="197"/>
                </a:cubicBezTo>
                <a:cubicBezTo>
                  <a:pt x="53" y="197"/>
                  <a:pt x="53" y="206"/>
                  <a:pt x="53" y="214"/>
                </a:cubicBezTo>
                <a:cubicBezTo>
                  <a:pt x="53" y="220"/>
                  <a:pt x="59" y="224"/>
                  <a:pt x="65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103" y="239"/>
                  <a:pt x="120" y="254"/>
                  <a:pt x="134" y="260"/>
                </a:cubicBezTo>
                <a:cubicBezTo>
                  <a:pt x="110" y="315"/>
                  <a:pt x="110" y="315"/>
                  <a:pt x="110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7"/>
                  <a:pt x="108" y="318"/>
                  <a:pt x="107" y="318"/>
                </a:cubicBezTo>
                <a:cubicBezTo>
                  <a:pt x="107" y="319"/>
                  <a:pt x="106" y="319"/>
                  <a:pt x="106" y="319"/>
                </a:cubicBezTo>
                <a:cubicBezTo>
                  <a:pt x="105" y="320"/>
                  <a:pt x="104" y="320"/>
                  <a:pt x="102" y="320"/>
                </a:cubicBezTo>
                <a:cubicBezTo>
                  <a:pt x="101" y="320"/>
                  <a:pt x="100" y="320"/>
                  <a:pt x="99" y="319"/>
                </a:cubicBezTo>
                <a:cubicBezTo>
                  <a:pt x="99" y="319"/>
                  <a:pt x="99" y="319"/>
                  <a:pt x="99" y="319"/>
                </a:cubicBezTo>
                <a:cubicBezTo>
                  <a:pt x="41" y="293"/>
                  <a:pt x="0" y="235"/>
                  <a:pt x="0" y="167"/>
                </a:cubicBezTo>
                <a:cubicBezTo>
                  <a:pt x="0" y="75"/>
                  <a:pt x="75" y="0"/>
                  <a:pt x="167" y="0"/>
                </a:cubicBezTo>
                <a:cubicBezTo>
                  <a:pt x="259" y="0"/>
                  <a:pt x="334" y="75"/>
                  <a:pt x="334" y="167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" name="Communication">
            <a:extLst>
              <a:ext uri="{FF2B5EF4-FFF2-40B4-BE49-F238E27FC236}">
                <a16:creationId xmlns:a16="http://schemas.microsoft.com/office/drawing/2014/main" id="{4ECC1C3B-8421-467E-AA8C-E9FABD9F031A}"/>
              </a:ext>
            </a:extLst>
          </p:cNvPr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3407745" y="3604473"/>
            <a:ext cx="792000" cy="792000"/>
          </a:xfrm>
          <a:custGeom>
            <a:avLst/>
            <a:gdLst>
              <a:gd name="T0" fmla="*/ 194 w 334"/>
              <a:gd name="T1" fmla="*/ 153 h 334"/>
              <a:gd name="T2" fmla="*/ 188 w 334"/>
              <a:gd name="T3" fmla="*/ 160 h 334"/>
              <a:gd name="T4" fmla="*/ 138 w 334"/>
              <a:gd name="T5" fmla="*/ 160 h 334"/>
              <a:gd name="T6" fmla="*/ 127 w 334"/>
              <a:gd name="T7" fmla="*/ 165 h 334"/>
              <a:gd name="T8" fmla="*/ 101 w 334"/>
              <a:gd name="T9" fmla="*/ 191 h 334"/>
              <a:gd name="T10" fmla="*/ 96 w 334"/>
              <a:gd name="T11" fmla="*/ 189 h 334"/>
              <a:gd name="T12" fmla="*/ 96 w 334"/>
              <a:gd name="T13" fmla="*/ 166 h 334"/>
              <a:gd name="T14" fmla="*/ 89 w 334"/>
              <a:gd name="T15" fmla="*/ 159 h 334"/>
              <a:gd name="T16" fmla="*/ 72 w 334"/>
              <a:gd name="T17" fmla="*/ 159 h 334"/>
              <a:gd name="T18" fmla="*/ 66 w 334"/>
              <a:gd name="T19" fmla="*/ 152 h 334"/>
              <a:gd name="T20" fmla="*/ 66 w 334"/>
              <a:gd name="T21" fmla="*/ 93 h 334"/>
              <a:gd name="T22" fmla="*/ 72 w 334"/>
              <a:gd name="T23" fmla="*/ 86 h 334"/>
              <a:gd name="T24" fmla="*/ 188 w 334"/>
              <a:gd name="T25" fmla="*/ 86 h 334"/>
              <a:gd name="T26" fmla="*/ 194 w 334"/>
              <a:gd name="T27" fmla="*/ 93 h 334"/>
              <a:gd name="T28" fmla="*/ 194 w 334"/>
              <a:gd name="T29" fmla="*/ 153 h 334"/>
              <a:gd name="T30" fmla="*/ 167 w 334"/>
              <a:gd name="T31" fmla="*/ 0 h 334"/>
              <a:gd name="T32" fmla="*/ 0 w 334"/>
              <a:gd name="T33" fmla="*/ 167 h 334"/>
              <a:gd name="T34" fmla="*/ 167 w 334"/>
              <a:gd name="T35" fmla="*/ 334 h 334"/>
              <a:gd name="T36" fmla="*/ 277 w 334"/>
              <a:gd name="T37" fmla="*/ 292 h 334"/>
              <a:gd name="T38" fmla="*/ 277 w 334"/>
              <a:gd name="T39" fmla="*/ 292 h 334"/>
              <a:gd name="T40" fmla="*/ 255 w 334"/>
              <a:gd name="T41" fmla="*/ 242 h 334"/>
              <a:gd name="T42" fmla="*/ 225 w 334"/>
              <a:gd name="T43" fmla="*/ 242 h 334"/>
              <a:gd name="T44" fmla="*/ 214 w 334"/>
              <a:gd name="T45" fmla="*/ 247 h 334"/>
              <a:gd name="T46" fmla="*/ 191 w 334"/>
              <a:gd name="T47" fmla="*/ 274 h 334"/>
              <a:gd name="T48" fmla="*/ 186 w 334"/>
              <a:gd name="T49" fmla="*/ 273 h 334"/>
              <a:gd name="T50" fmla="*/ 186 w 334"/>
              <a:gd name="T51" fmla="*/ 249 h 334"/>
              <a:gd name="T52" fmla="*/ 179 w 334"/>
              <a:gd name="T53" fmla="*/ 242 h 334"/>
              <a:gd name="T54" fmla="*/ 143 w 334"/>
              <a:gd name="T55" fmla="*/ 242 h 334"/>
              <a:gd name="T56" fmla="*/ 136 w 334"/>
              <a:gd name="T57" fmla="*/ 235 h 334"/>
              <a:gd name="T58" fmla="*/ 136 w 334"/>
              <a:gd name="T59" fmla="*/ 182 h 334"/>
              <a:gd name="T60" fmla="*/ 143 w 334"/>
              <a:gd name="T61" fmla="*/ 175 h 334"/>
              <a:gd name="T62" fmla="*/ 187 w 334"/>
              <a:gd name="T63" fmla="*/ 175 h 334"/>
              <a:gd name="T64" fmla="*/ 258 w 334"/>
              <a:gd name="T65" fmla="*/ 175 h 334"/>
              <a:gd name="T66" fmla="*/ 264 w 334"/>
              <a:gd name="T67" fmla="*/ 182 h 334"/>
              <a:gd name="T68" fmla="*/ 270 w 334"/>
              <a:gd name="T69" fmla="*/ 223 h 334"/>
              <a:gd name="T70" fmla="*/ 331 w 334"/>
              <a:gd name="T71" fmla="*/ 196 h 334"/>
              <a:gd name="T72" fmla="*/ 333 w 334"/>
              <a:gd name="T73" fmla="*/ 181 h 334"/>
              <a:gd name="T74" fmla="*/ 334 w 334"/>
              <a:gd name="T75" fmla="*/ 167 h 334"/>
              <a:gd name="T76" fmla="*/ 167 w 334"/>
              <a:gd name="T77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4" h="334">
                <a:moveTo>
                  <a:pt x="194" y="153"/>
                </a:moveTo>
                <a:cubicBezTo>
                  <a:pt x="194" y="157"/>
                  <a:pt x="191" y="160"/>
                  <a:pt x="188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5" y="160"/>
                  <a:pt x="130" y="162"/>
                  <a:pt x="127" y="165"/>
                </a:cubicBezTo>
                <a:cubicBezTo>
                  <a:pt x="101" y="191"/>
                  <a:pt x="101" y="191"/>
                  <a:pt x="101" y="191"/>
                </a:cubicBezTo>
                <a:cubicBezTo>
                  <a:pt x="98" y="193"/>
                  <a:pt x="96" y="193"/>
                  <a:pt x="96" y="189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96" y="162"/>
                  <a:pt x="93" y="159"/>
                  <a:pt x="89" y="159"/>
                </a:cubicBezTo>
                <a:cubicBezTo>
                  <a:pt x="72" y="159"/>
                  <a:pt x="72" y="159"/>
                  <a:pt x="72" y="159"/>
                </a:cubicBezTo>
                <a:cubicBezTo>
                  <a:pt x="69" y="159"/>
                  <a:pt x="66" y="156"/>
                  <a:pt x="66" y="152"/>
                </a:cubicBezTo>
                <a:cubicBezTo>
                  <a:pt x="66" y="93"/>
                  <a:pt x="66" y="93"/>
                  <a:pt x="66" y="93"/>
                </a:cubicBezTo>
                <a:cubicBezTo>
                  <a:pt x="66" y="89"/>
                  <a:pt x="69" y="86"/>
                  <a:pt x="72" y="86"/>
                </a:cubicBezTo>
                <a:cubicBezTo>
                  <a:pt x="188" y="86"/>
                  <a:pt x="188" y="86"/>
                  <a:pt x="188" y="86"/>
                </a:cubicBezTo>
                <a:cubicBezTo>
                  <a:pt x="191" y="86"/>
                  <a:pt x="194" y="89"/>
                  <a:pt x="194" y="93"/>
                </a:cubicBezTo>
                <a:lnTo>
                  <a:pt x="194" y="153"/>
                </a:lnTo>
                <a:close/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9"/>
                  <a:pt x="75" y="334"/>
                  <a:pt x="167" y="334"/>
                </a:cubicBezTo>
                <a:cubicBezTo>
                  <a:pt x="214" y="334"/>
                  <a:pt x="247" y="323"/>
                  <a:pt x="277" y="292"/>
                </a:cubicBezTo>
                <a:cubicBezTo>
                  <a:pt x="277" y="292"/>
                  <a:pt x="277" y="292"/>
                  <a:pt x="277" y="292"/>
                </a:cubicBezTo>
                <a:cubicBezTo>
                  <a:pt x="300" y="263"/>
                  <a:pt x="272" y="242"/>
                  <a:pt x="255" y="242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2" y="242"/>
                  <a:pt x="217" y="244"/>
                  <a:pt x="214" y="247"/>
                </a:cubicBezTo>
                <a:cubicBezTo>
                  <a:pt x="191" y="274"/>
                  <a:pt x="191" y="274"/>
                  <a:pt x="191" y="274"/>
                </a:cubicBezTo>
                <a:cubicBezTo>
                  <a:pt x="188" y="277"/>
                  <a:pt x="186" y="276"/>
                  <a:pt x="186" y="273"/>
                </a:cubicBezTo>
                <a:cubicBezTo>
                  <a:pt x="186" y="249"/>
                  <a:pt x="186" y="249"/>
                  <a:pt x="186" y="249"/>
                </a:cubicBezTo>
                <a:cubicBezTo>
                  <a:pt x="186" y="245"/>
                  <a:pt x="183" y="242"/>
                  <a:pt x="179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39" y="242"/>
                  <a:pt x="136" y="239"/>
                  <a:pt x="136" y="235"/>
                </a:cubicBezTo>
                <a:cubicBezTo>
                  <a:pt x="136" y="182"/>
                  <a:pt x="136" y="182"/>
                  <a:pt x="136" y="182"/>
                </a:cubicBezTo>
                <a:cubicBezTo>
                  <a:pt x="136" y="178"/>
                  <a:pt x="139" y="175"/>
                  <a:pt x="143" y="175"/>
                </a:cubicBezTo>
                <a:cubicBezTo>
                  <a:pt x="187" y="175"/>
                  <a:pt x="187" y="175"/>
                  <a:pt x="187" y="175"/>
                </a:cubicBezTo>
                <a:cubicBezTo>
                  <a:pt x="258" y="175"/>
                  <a:pt x="258" y="175"/>
                  <a:pt x="258" y="175"/>
                </a:cubicBezTo>
                <a:cubicBezTo>
                  <a:pt x="262" y="175"/>
                  <a:pt x="264" y="178"/>
                  <a:pt x="264" y="182"/>
                </a:cubicBezTo>
                <a:cubicBezTo>
                  <a:pt x="264" y="182"/>
                  <a:pt x="262" y="213"/>
                  <a:pt x="270" y="223"/>
                </a:cubicBezTo>
                <a:cubicBezTo>
                  <a:pt x="282" y="239"/>
                  <a:pt x="316" y="245"/>
                  <a:pt x="331" y="196"/>
                </a:cubicBezTo>
                <a:cubicBezTo>
                  <a:pt x="333" y="181"/>
                  <a:pt x="333" y="181"/>
                  <a:pt x="333" y="181"/>
                </a:cubicBezTo>
                <a:cubicBezTo>
                  <a:pt x="334" y="177"/>
                  <a:pt x="334" y="172"/>
                  <a:pt x="334" y="167"/>
                </a:cubicBezTo>
                <a:cubicBezTo>
                  <a:pt x="334" y="75"/>
                  <a:pt x="259" y="0"/>
                  <a:pt x="167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38" name="Value Chain MIO">
            <a:extLst>
              <a:ext uri="{FF2B5EF4-FFF2-40B4-BE49-F238E27FC236}">
                <a16:creationId xmlns:a16="http://schemas.microsoft.com/office/drawing/2014/main" id="{06BE5D9C-390F-4E0C-8C22-8D02063CA3D9}"/>
              </a:ext>
            </a:extLst>
          </p:cNvPr>
          <p:cNvGraphicFramePr/>
          <p:nvPr>
            <p:custDataLst>
              <p:tags r:id="rId9"/>
            </p:custDataLst>
          </p:nvPr>
        </p:nvGraphicFramePr>
        <p:xfrm>
          <a:off x="551384" y="1236671"/>
          <a:ext cx="11026419" cy="32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5B2530C-6FEE-4116-9050-36184BCEE0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7534BB4-37FE-4B73-8D76-8132F165C6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FGAI4H-M-027-A03 - TG-Fertility Update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269A7A-8468-4A9A-8903-6CC3B4AAEE6B}"/>
              </a:ext>
            </a:extLst>
          </p:cNvPr>
          <p:cNvSpPr/>
          <p:nvPr/>
        </p:nvSpPr>
        <p:spPr bwMode="gray">
          <a:xfrm>
            <a:off x="10399923" y="6380999"/>
            <a:ext cx="1432686" cy="3293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70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8BAB022-FDB4-45C5-BB54-E13CF628B9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8BAB022-FDB4-45C5-BB54-E13CF628B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hteck 89" hidden="1">
            <a:extLst>
              <a:ext uri="{FF2B5EF4-FFF2-40B4-BE49-F238E27FC236}">
                <a16:creationId xmlns:a16="http://schemas.microsoft.com/office/drawing/2014/main" id="{4BFEE476-64B0-4D41-8841-CC7DE0CB2535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423E32-8520-4981-836C-3A88C8F4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18000" anchor="b"/>
          <a:lstStyle/>
          <a:p>
            <a:r>
              <a:rPr lang="en-US">
                <a:solidFill>
                  <a:srgbClr val="503291"/>
                </a:solidFill>
              </a:rPr>
              <a:t>Advanced analytics and AI enables the creation of new products and services that improve treatment outcomes and efficiency </a:t>
            </a:r>
          </a:p>
        </p:txBody>
      </p:sp>
      <p:sp>
        <p:nvSpPr>
          <p:cNvPr id="98" name="Rounded Rectangle 12">
            <a:extLst>
              <a:ext uri="{FF2B5EF4-FFF2-40B4-BE49-F238E27FC236}">
                <a16:creationId xmlns:a16="http://schemas.microsoft.com/office/drawing/2014/main" id="{84CE8DEE-BC94-4360-83E9-EC4D479F082A}"/>
              </a:ext>
            </a:extLst>
          </p:cNvPr>
          <p:cNvSpPr/>
          <p:nvPr/>
        </p:nvSpPr>
        <p:spPr bwMode="gray">
          <a:xfrm>
            <a:off x="614668" y="5280994"/>
            <a:ext cx="10952400" cy="831754"/>
          </a:xfrm>
          <a:prstGeom prst="roundRect">
            <a:avLst>
              <a:gd name="adj" fmla="val 20713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Rechteck 15">
            <a:extLst>
              <a:ext uri="{FF2B5EF4-FFF2-40B4-BE49-F238E27FC236}">
                <a16:creationId xmlns:a16="http://schemas.microsoft.com/office/drawing/2014/main" id="{5D950B63-3D38-4CFD-AAC1-90B4E59CE344}"/>
              </a:ext>
            </a:extLst>
          </p:cNvPr>
          <p:cNvSpPr/>
          <p:nvPr/>
        </p:nvSpPr>
        <p:spPr bwMode="gray">
          <a:xfrm>
            <a:off x="1624462" y="5430129"/>
            <a:ext cx="9757913" cy="5113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Most AI solutions are currently performed without any standardized process, regulatory or harmonized quality standards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CB28F5-8FE5-4EF3-ACD9-FC8DAF6B073A}"/>
              </a:ext>
            </a:extLst>
          </p:cNvPr>
          <p:cNvCxnSpPr/>
          <p:nvPr/>
        </p:nvCxnSpPr>
        <p:spPr>
          <a:xfrm>
            <a:off x="518615" y="4829602"/>
            <a:ext cx="113139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Value Chain MIO">
            <a:extLst>
              <a:ext uri="{FF2B5EF4-FFF2-40B4-BE49-F238E27FC236}">
                <a16:creationId xmlns:a16="http://schemas.microsoft.com/office/drawing/2014/main" id="{06BE5D9C-390F-4E0C-8C22-8D02063CA3D9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551384" y="1461747"/>
          <a:ext cx="11026419" cy="32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5B2530C-6FEE-4116-9050-36184BCEE0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5DFB69-FAD0-4ACC-858B-0CE3C7F3D0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0197" y="4326060"/>
            <a:ext cx="1720688" cy="4289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560C67-4D72-4A30-B009-C82BBDE1D43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999" t="4080" r="6174" b="85344"/>
          <a:stretch/>
        </p:blipFill>
        <p:spPr>
          <a:xfrm>
            <a:off x="6648912" y="3815202"/>
            <a:ext cx="1364199" cy="335553"/>
          </a:xfrm>
          <a:prstGeom prst="rect">
            <a:avLst/>
          </a:prstGeom>
        </p:spPr>
      </p:pic>
      <p:pic>
        <p:nvPicPr>
          <p:cNvPr id="37" name="Grafik 4">
            <a:extLst>
              <a:ext uri="{FF2B5EF4-FFF2-40B4-BE49-F238E27FC236}">
                <a16:creationId xmlns:a16="http://schemas.microsoft.com/office/drawing/2014/main" id="{B6A1596F-3C44-4A08-99E7-9A4A25F8D7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71" y="1781397"/>
            <a:ext cx="1324791" cy="662396"/>
          </a:xfrm>
          <a:prstGeom prst="rect">
            <a:avLst/>
          </a:prstGeom>
        </p:spPr>
      </p:pic>
      <p:pic>
        <p:nvPicPr>
          <p:cNvPr id="40" name="Grafik 3">
            <a:extLst>
              <a:ext uri="{FF2B5EF4-FFF2-40B4-BE49-F238E27FC236}">
                <a16:creationId xmlns:a16="http://schemas.microsoft.com/office/drawing/2014/main" id="{9AB26484-F339-4355-901B-3E39FA395F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3387813"/>
            <a:ext cx="1155472" cy="32748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3AF0430-8355-4511-84BD-D1DC2EF70FD7}"/>
              </a:ext>
            </a:extLst>
          </p:cNvPr>
          <p:cNvGrpSpPr/>
          <p:nvPr/>
        </p:nvGrpSpPr>
        <p:grpSpPr>
          <a:xfrm>
            <a:off x="6791135" y="1845579"/>
            <a:ext cx="1541889" cy="501280"/>
            <a:chOff x="3845273" y="5044611"/>
            <a:chExt cx="1798834" cy="584816"/>
          </a:xfrm>
        </p:grpSpPr>
        <p:pic>
          <p:nvPicPr>
            <p:cNvPr id="45" name="Picture 2" descr="Vitrolife (@VitrolifeIVF) | Twitter">
              <a:extLst>
                <a:ext uri="{FF2B5EF4-FFF2-40B4-BE49-F238E27FC236}">
                  <a16:creationId xmlns:a16="http://schemas.microsoft.com/office/drawing/2014/main" id="{6C692D3D-5782-420E-A255-C034BCD5F1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92" b="43903"/>
            <a:stretch/>
          </p:blipFill>
          <p:spPr bwMode="auto">
            <a:xfrm>
              <a:off x="3845273" y="5044611"/>
              <a:ext cx="1798834" cy="37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A33071-35EC-4964-83EE-64E5CF53AE3E}"/>
                </a:ext>
              </a:extLst>
            </p:cNvPr>
            <p:cNvSpPr txBox="1"/>
            <p:nvPr/>
          </p:nvSpPr>
          <p:spPr bwMode="gray">
            <a:xfrm>
              <a:off x="4036049" y="5413983"/>
              <a:ext cx="103073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0F69A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iDAScore</a:t>
              </a:r>
              <a:r>
                <a:rPr kumimoji="0" lang="en-GB" sz="1400" b="1" i="0" u="none" strike="noStrike" kern="1200" cap="none" spc="0" normalizeH="0" baseline="30000" noProof="0">
                  <a:ln>
                    <a:noFill/>
                  </a:ln>
                  <a:solidFill>
                    <a:srgbClr val="0F69A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®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40236519-BFC6-4083-8FCF-022A12E901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8585" y="3197348"/>
            <a:ext cx="1725973" cy="4473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5A9986-8FC6-48EA-9955-A002D819287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128" y="2654112"/>
            <a:ext cx="847599" cy="3587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33F0B0-E113-4127-A722-90AF0E8E5856}"/>
              </a:ext>
            </a:extLst>
          </p:cNvPr>
          <p:cNvSpPr/>
          <p:nvPr/>
        </p:nvSpPr>
        <p:spPr bwMode="gray">
          <a:xfrm>
            <a:off x="10390909" y="6283251"/>
            <a:ext cx="1441700" cy="4738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0" name="Grafik 3">
            <a:extLst>
              <a:ext uri="{FF2B5EF4-FFF2-40B4-BE49-F238E27FC236}">
                <a16:creationId xmlns:a16="http://schemas.microsoft.com/office/drawing/2014/main" id="{C040CF81-58CA-445E-BFB0-0742D7E58A9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b="-886"/>
          <a:stretch/>
        </p:blipFill>
        <p:spPr>
          <a:xfrm>
            <a:off x="948001" y="2190624"/>
            <a:ext cx="1254814" cy="591250"/>
          </a:xfrm>
          <a:prstGeom prst="rect">
            <a:avLst/>
          </a:prstGeom>
        </p:spPr>
      </p:pic>
      <p:pic>
        <p:nvPicPr>
          <p:cNvPr id="51" name="Grafik 6">
            <a:extLst>
              <a:ext uri="{FF2B5EF4-FFF2-40B4-BE49-F238E27FC236}">
                <a16:creationId xmlns:a16="http://schemas.microsoft.com/office/drawing/2014/main" id="{FA812708-B1DE-429C-9678-0A1E075C11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45" y="2269976"/>
            <a:ext cx="1254816" cy="347634"/>
          </a:xfrm>
          <a:prstGeom prst="rect">
            <a:avLst/>
          </a:prstGeom>
        </p:spPr>
      </p:pic>
      <p:pic>
        <p:nvPicPr>
          <p:cNvPr id="57" name="Grafik 12">
            <a:extLst>
              <a:ext uri="{FF2B5EF4-FFF2-40B4-BE49-F238E27FC236}">
                <a16:creationId xmlns:a16="http://schemas.microsoft.com/office/drawing/2014/main" id="{3E940090-1595-46EA-857B-380ACBD10AB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14" y="2423420"/>
            <a:ext cx="982287" cy="7367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3D900E6-D299-48A2-BC26-47BE354715A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8640" t="68386" r="21097" b="20378"/>
          <a:stretch/>
        </p:blipFill>
        <p:spPr>
          <a:xfrm>
            <a:off x="8076273" y="3794304"/>
            <a:ext cx="1227857" cy="50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62A96E-CA1D-44BC-B245-F59EE8C2765D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828" b="5719"/>
          <a:stretch/>
        </p:blipFill>
        <p:spPr>
          <a:xfrm>
            <a:off x="8700023" y="2586358"/>
            <a:ext cx="801036" cy="389506"/>
          </a:xfrm>
          <a:prstGeom prst="rect">
            <a:avLst/>
          </a:prstGeom>
        </p:spPr>
      </p:pic>
      <p:sp>
        <p:nvSpPr>
          <p:cNvPr id="39" name="Data">
            <a:extLst>
              <a:ext uri="{FF2B5EF4-FFF2-40B4-BE49-F238E27FC236}">
                <a16:creationId xmlns:a16="http://schemas.microsoft.com/office/drawing/2014/main" id="{613E8669-0808-4140-9164-E940482CD8C9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850251" y="5325401"/>
            <a:ext cx="725157" cy="689105"/>
          </a:xfrm>
          <a:custGeom>
            <a:avLst/>
            <a:gdLst>
              <a:gd name="T0" fmla="*/ 217 w 374"/>
              <a:gd name="T1" fmla="*/ 186 h 355"/>
              <a:gd name="T2" fmla="*/ 207 w 374"/>
              <a:gd name="T3" fmla="*/ 195 h 355"/>
              <a:gd name="T4" fmla="*/ 198 w 374"/>
              <a:gd name="T5" fmla="*/ 257 h 355"/>
              <a:gd name="T6" fmla="*/ 178 w 374"/>
              <a:gd name="T7" fmla="*/ 204 h 355"/>
              <a:gd name="T8" fmla="*/ 168 w 374"/>
              <a:gd name="T9" fmla="*/ 195 h 355"/>
              <a:gd name="T10" fmla="*/ 159 w 374"/>
              <a:gd name="T11" fmla="*/ 157 h 355"/>
              <a:gd name="T12" fmla="*/ 208 w 374"/>
              <a:gd name="T13" fmla="*/ 148 h 355"/>
              <a:gd name="T14" fmla="*/ 307 w 374"/>
              <a:gd name="T15" fmla="*/ 67 h 355"/>
              <a:gd name="T16" fmla="*/ 67 w 374"/>
              <a:gd name="T17" fmla="*/ 307 h 355"/>
              <a:gd name="T18" fmla="*/ 129 w 374"/>
              <a:gd name="T19" fmla="*/ 347 h 355"/>
              <a:gd name="T20" fmla="*/ 173 w 374"/>
              <a:gd name="T21" fmla="*/ 305 h 355"/>
              <a:gd name="T22" fmla="*/ 141 w 374"/>
              <a:gd name="T23" fmla="*/ 259 h 355"/>
              <a:gd name="T24" fmla="*/ 132 w 374"/>
              <a:gd name="T25" fmla="*/ 233 h 355"/>
              <a:gd name="T26" fmla="*/ 102 w 374"/>
              <a:gd name="T27" fmla="*/ 225 h 355"/>
              <a:gd name="T28" fmla="*/ 93 w 374"/>
              <a:gd name="T29" fmla="*/ 179 h 355"/>
              <a:gd name="T30" fmla="*/ 83 w 374"/>
              <a:gd name="T31" fmla="*/ 170 h 355"/>
              <a:gd name="T32" fmla="*/ 92 w 374"/>
              <a:gd name="T33" fmla="*/ 133 h 355"/>
              <a:gd name="T34" fmla="*/ 140 w 374"/>
              <a:gd name="T35" fmla="*/ 142 h 355"/>
              <a:gd name="T36" fmla="*/ 131 w 374"/>
              <a:gd name="T37" fmla="*/ 179 h 355"/>
              <a:gd name="T38" fmla="*/ 121 w 374"/>
              <a:gd name="T39" fmla="*/ 188 h 355"/>
              <a:gd name="T40" fmla="*/ 129 w 374"/>
              <a:gd name="T41" fmla="*/ 214 h 355"/>
              <a:gd name="T42" fmla="*/ 160 w 374"/>
              <a:gd name="T43" fmla="*/ 223 h 355"/>
              <a:gd name="T44" fmla="*/ 160 w 374"/>
              <a:gd name="T45" fmla="*/ 242 h 355"/>
              <a:gd name="T46" fmla="*/ 167 w 374"/>
              <a:gd name="T47" fmla="*/ 268 h 355"/>
              <a:gd name="T48" fmla="*/ 232 w 374"/>
              <a:gd name="T49" fmla="*/ 259 h 355"/>
              <a:gd name="T50" fmla="*/ 223 w 374"/>
              <a:gd name="T51" fmla="*/ 137 h 355"/>
              <a:gd name="T52" fmla="*/ 213 w 374"/>
              <a:gd name="T53" fmla="*/ 128 h 355"/>
              <a:gd name="T54" fmla="*/ 222 w 374"/>
              <a:gd name="T55" fmla="*/ 91 h 355"/>
              <a:gd name="T56" fmla="*/ 270 w 374"/>
              <a:gd name="T57" fmla="*/ 100 h 355"/>
              <a:gd name="T58" fmla="*/ 261 w 374"/>
              <a:gd name="T59" fmla="*/ 137 h 355"/>
              <a:gd name="T60" fmla="*/ 251 w 374"/>
              <a:gd name="T61" fmla="*/ 146 h 355"/>
              <a:gd name="T62" fmla="*/ 246 w 374"/>
              <a:gd name="T63" fmla="*/ 275 h 355"/>
              <a:gd name="T64" fmla="*/ 220 w 374"/>
              <a:gd name="T65" fmla="*/ 348 h 355"/>
              <a:gd name="T66" fmla="*/ 307 w 374"/>
              <a:gd name="T67" fmla="*/ 30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4" h="355">
                <a:moveTo>
                  <a:pt x="217" y="157"/>
                </a:moveTo>
                <a:cubicBezTo>
                  <a:pt x="217" y="186"/>
                  <a:pt x="217" y="186"/>
                  <a:pt x="217" y="186"/>
                </a:cubicBezTo>
                <a:cubicBezTo>
                  <a:pt x="217" y="191"/>
                  <a:pt x="213" y="195"/>
                  <a:pt x="208" y="195"/>
                </a:cubicBezTo>
                <a:cubicBezTo>
                  <a:pt x="207" y="195"/>
                  <a:pt x="207" y="195"/>
                  <a:pt x="207" y="195"/>
                </a:cubicBezTo>
                <a:cubicBezTo>
                  <a:pt x="202" y="195"/>
                  <a:pt x="198" y="199"/>
                  <a:pt x="198" y="204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78" y="257"/>
                  <a:pt x="178" y="257"/>
                  <a:pt x="178" y="257"/>
                </a:cubicBezTo>
                <a:cubicBezTo>
                  <a:pt x="178" y="204"/>
                  <a:pt x="178" y="204"/>
                  <a:pt x="178" y="204"/>
                </a:cubicBezTo>
                <a:cubicBezTo>
                  <a:pt x="178" y="199"/>
                  <a:pt x="174" y="195"/>
                  <a:pt x="169" y="195"/>
                </a:cubicBezTo>
                <a:cubicBezTo>
                  <a:pt x="168" y="195"/>
                  <a:pt x="168" y="195"/>
                  <a:pt x="168" y="195"/>
                </a:cubicBezTo>
                <a:cubicBezTo>
                  <a:pt x="163" y="195"/>
                  <a:pt x="159" y="191"/>
                  <a:pt x="159" y="186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152"/>
                  <a:pt x="163" y="148"/>
                  <a:pt x="168" y="148"/>
                </a:cubicBezTo>
                <a:cubicBezTo>
                  <a:pt x="208" y="148"/>
                  <a:pt x="208" y="148"/>
                  <a:pt x="208" y="148"/>
                </a:cubicBezTo>
                <a:cubicBezTo>
                  <a:pt x="213" y="148"/>
                  <a:pt x="217" y="152"/>
                  <a:pt x="217" y="157"/>
                </a:cubicBezTo>
                <a:moveTo>
                  <a:pt x="307" y="67"/>
                </a:moveTo>
                <a:cubicBezTo>
                  <a:pt x="241" y="0"/>
                  <a:pt x="133" y="0"/>
                  <a:pt x="67" y="67"/>
                </a:cubicBezTo>
                <a:cubicBezTo>
                  <a:pt x="0" y="133"/>
                  <a:pt x="0" y="241"/>
                  <a:pt x="67" y="307"/>
                </a:cubicBezTo>
                <a:cubicBezTo>
                  <a:pt x="83" y="323"/>
                  <a:pt x="102" y="336"/>
                  <a:pt x="123" y="344"/>
                </a:cubicBezTo>
                <a:cubicBezTo>
                  <a:pt x="129" y="347"/>
                  <a:pt x="129" y="347"/>
                  <a:pt x="129" y="347"/>
                </a:cubicBezTo>
                <a:cubicBezTo>
                  <a:pt x="150" y="353"/>
                  <a:pt x="191" y="355"/>
                  <a:pt x="183" y="323"/>
                </a:cubicBezTo>
                <a:cubicBezTo>
                  <a:pt x="181" y="316"/>
                  <a:pt x="177" y="310"/>
                  <a:pt x="173" y="305"/>
                </a:cubicBezTo>
                <a:cubicBezTo>
                  <a:pt x="147" y="275"/>
                  <a:pt x="147" y="275"/>
                  <a:pt x="147" y="275"/>
                </a:cubicBezTo>
                <a:cubicBezTo>
                  <a:pt x="144" y="271"/>
                  <a:pt x="141" y="264"/>
                  <a:pt x="141" y="259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37"/>
                  <a:pt x="137" y="233"/>
                  <a:pt x="132" y="233"/>
                </a:cubicBezTo>
                <a:cubicBezTo>
                  <a:pt x="111" y="233"/>
                  <a:pt x="111" y="233"/>
                  <a:pt x="111" y="233"/>
                </a:cubicBezTo>
                <a:cubicBezTo>
                  <a:pt x="106" y="233"/>
                  <a:pt x="102" y="229"/>
                  <a:pt x="102" y="225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83"/>
                  <a:pt x="98" y="179"/>
                  <a:pt x="93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87" y="179"/>
                  <a:pt x="83" y="174"/>
                  <a:pt x="83" y="170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3" y="137"/>
                  <a:pt x="87" y="133"/>
                  <a:pt x="92" y="133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6" y="133"/>
                  <a:pt x="140" y="137"/>
                  <a:pt x="140" y="142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40" y="174"/>
                  <a:pt x="136" y="179"/>
                  <a:pt x="131" y="179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5" y="179"/>
                  <a:pt x="121" y="183"/>
                  <a:pt x="121" y="188"/>
                </a:cubicBezTo>
                <a:cubicBezTo>
                  <a:pt x="121" y="205"/>
                  <a:pt x="121" y="205"/>
                  <a:pt x="121" y="205"/>
                </a:cubicBezTo>
                <a:cubicBezTo>
                  <a:pt x="121" y="210"/>
                  <a:pt x="125" y="214"/>
                  <a:pt x="129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6" y="214"/>
                  <a:pt x="160" y="218"/>
                  <a:pt x="160" y="223"/>
                </a:cubicBezTo>
                <a:cubicBezTo>
                  <a:pt x="160" y="224"/>
                  <a:pt x="160" y="224"/>
                  <a:pt x="160" y="224"/>
                </a:cubicBezTo>
                <a:cubicBezTo>
                  <a:pt x="160" y="242"/>
                  <a:pt x="160" y="242"/>
                  <a:pt x="160" y="242"/>
                </a:cubicBezTo>
                <a:cubicBezTo>
                  <a:pt x="160" y="259"/>
                  <a:pt x="160" y="259"/>
                  <a:pt x="160" y="259"/>
                </a:cubicBezTo>
                <a:cubicBezTo>
                  <a:pt x="160" y="264"/>
                  <a:pt x="163" y="268"/>
                  <a:pt x="167" y="268"/>
                </a:cubicBezTo>
                <a:cubicBezTo>
                  <a:pt x="223" y="268"/>
                  <a:pt x="223" y="268"/>
                  <a:pt x="223" y="268"/>
                </a:cubicBezTo>
                <a:cubicBezTo>
                  <a:pt x="228" y="268"/>
                  <a:pt x="232" y="264"/>
                  <a:pt x="232" y="259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1"/>
                  <a:pt x="228" y="137"/>
                  <a:pt x="223" y="137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17" y="137"/>
                  <a:pt x="213" y="133"/>
                  <a:pt x="213" y="128"/>
                </a:cubicBezTo>
                <a:cubicBezTo>
                  <a:pt x="213" y="100"/>
                  <a:pt x="213" y="100"/>
                  <a:pt x="213" y="100"/>
                </a:cubicBezTo>
                <a:cubicBezTo>
                  <a:pt x="213" y="95"/>
                  <a:pt x="217" y="91"/>
                  <a:pt x="222" y="91"/>
                </a:cubicBezTo>
                <a:cubicBezTo>
                  <a:pt x="261" y="91"/>
                  <a:pt x="261" y="91"/>
                  <a:pt x="261" y="91"/>
                </a:cubicBezTo>
                <a:cubicBezTo>
                  <a:pt x="266" y="91"/>
                  <a:pt x="270" y="95"/>
                  <a:pt x="270" y="100"/>
                </a:cubicBezTo>
                <a:cubicBezTo>
                  <a:pt x="270" y="128"/>
                  <a:pt x="270" y="128"/>
                  <a:pt x="270" y="128"/>
                </a:cubicBezTo>
                <a:cubicBezTo>
                  <a:pt x="270" y="133"/>
                  <a:pt x="266" y="137"/>
                  <a:pt x="261" y="137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55" y="137"/>
                  <a:pt x="251" y="141"/>
                  <a:pt x="251" y="146"/>
                </a:cubicBezTo>
                <a:cubicBezTo>
                  <a:pt x="251" y="259"/>
                  <a:pt x="251" y="259"/>
                  <a:pt x="251" y="259"/>
                </a:cubicBezTo>
                <a:cubicBezTo>
                  <a:pt x="251" y="264"/>
                  <a:pt x="249" y="271"/>
                  <a:pt x="246" y="275"/>
                </a:cubicBezTo>
                <a:cubicBezTo>
                  <a:pt x="246" y="275"/>
                  <a:pt x="216" y="306"/>
                  <a:pt x="208" y="316"/>
                </a:cubicBezTo>
                <a:cubicBezTo>
                  <a:pt x="199" y="329"/>
                  <a:pt x="205" y="343"/>
                  <a:pt x="220" y="348"/>
                </a:cubicBezTo>
                <a:cubicBezTo>
                  <a:pt x="226" y="351"/>
                  <a:pt x="233" y="351"/>
                  <a:pt x="239" y="350"/>
                </a:cubicBezTo>
                <a:cubicBezTo>
                  <a:pt x="265" y="346"/>
                  <a:pt x="290" y="324"/>
                  <a:pt x="307" y="307"/>
                </a:cubicBezTo>
                <a:cubicBezTo>
                  <a:pt x="374" y="241"/>
                  <a:pt x="374" y="133"/>
                  <a:pt x="307" y="6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5B46B-7679-4A9C-95BE-F58A385D28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</a:p>
        </p:txBody>
      </p:sp>
    </p:spTree>
    <p:extLst>
      <p:ext uri="{BB962C8B-B14F-4D97-AF65-F5344CB8AC3E}">
        <p14:creationId xmlns:p14="http://schemas.microsoft.com/office/powerpoint/2010/main" val="67220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C94F89A-09FE-4B9B-AF4D-D1B0934160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8" imgW="416" imgH="416" progId="TCLayout.ActiveDocument.1">
                  <p:embed/>
                </p:oleObj>
              </mc:Choice>
              <mc:Fallback>
                <p:oleObj name="think-cell Slide" r:id="rId8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C94F89A-09FE-4B9B-AF4D-D1B093416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74E641F7-BA82-46BC-BF36-4A87358A3C73}"/>
              </a:ext>
            </a:extLst>
          </p:cNvPr>
          <p:cNvSpPr/>
          <p:nvPr/>
        </p:nvSpPr>
        <p:spPr bwMode="gray">
          <a:xfrm rot="10800000">
            <a:off x="6625882" y="4338157"/>
            <a:ext cx="4745502" cy="221469"/>
          </a:xfrm>
          <a:prstGeom prst="triangle">
            <a:avLst>
              <a:gd name="adj" fmla="val 50766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5090A-B05D-D84C-92E2-9E298993B956}"/>
              </a:ext>
            </a:extLst>
          </p:cNvPr>
          <p:cNvSpPr/>
          <p:nvPr/>
        </p:nvSpPr>
        <p:spPr bwMode="gray">
          <a:xfrm>
            <a:off x="10357651" y="6299201"/>
            <a:ext cx="1603022" cy="5531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4066D49-1AC4-4DFB-A82D-E1680CDCB29F}"/>
              </a:ext>
            </a:extLst>
          </p:cNvPr>
          <p:cNvSpPr/>
          <p:nvPr/>
        </p:nvSpPr>
        <p:spPr bwMode="gray">
          <a:xfrm>
            <a:off x="773941" y="4657307"/>
            <a:ext cx="10647845" cy="1521793"/>
          </a:xfrm>
          <a:prstGeom prst="roundRect">
            <a:avLst/>
          </a:prstGeom>
          <a:noFill/>
          <a:ln w="22225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78008-50C4-4FA4-9615-8E3EF3E3B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314BB-FFA1-4667-A3C3-60779C26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772785"/>
            <a:ext cx="10944225" cy="325952"/>
          </a:xfrm>
        </p:spPr>
        <p:txBody>
          <a:bodyPr vert="horz"/>
          <a:lstStyle/>
          <a:p>
            <a:r>
              <a:rPr lang="en-GB" sz="2400" dirty="0"/>
              <a:t>Given the maturity and the recent developments of AI in Fertility, there are several challenges that need to be addressed </a:t>
            </a:r>
            <a:r>
              <a:rPr lang="en-US" sz="2400" dirty="0"/>
              <a:t>to ensure safety, reliability and transparency 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C4EFE-B5CB-4A4E-887A-D5003B95D5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F2AE06C-CAC9-48A8-83C6-BEFD2C08DEAC}"/>
              </a:ext>
            </a:extLst>
          </p:cNvPr>
          <p:cNvSpPr/>
          <p:nvPr/>
        </p:nvSpPr>
        <p:spPr bwMode="gray">
          <a:xfrm rot="5400000">
            <a:off x="4788827" y="2574180"/>
            <a:ext cx="2718342" cy="538609"/>
          </a:xfrm>
          <a:prstGeom prst="triangle">
            <a:avLst>
              <a:gd name="adj" fmla="val 50766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2961E-AA3A-4EC2-AE0C-AAD3EC8ACB4E}"/>
              </a:ext>
            </a:extLst>
          </p:cNvPr>
          <p:cNvSpPr txBox="1"/>
          <p:nvPr/>
        </p:nvSpPr>
        <p:spPr bwMode="gray">
          <a:xfrm>
            <a:off x="1098054" y="4492824"/>
            <a:ext cx="1246539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DBE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Timeline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E9228E3-45BD-A546-B858-6247CBD80343}"/>
              </a:ext>
            </a:extLst>
          </p:cNvPr>
          <p:cNvSpPr txBox="1">
            <a:spLocks/>
          </p:cNvSpPr>
          <p:nvPr/>
        </p:nvSpPr>
        <p:spPr bwMode="gray">
          <a:xfrm>
            <a:off x="985752" y="1960108"/>
            <a:ext cx="4355358" cy="765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9388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15963" indent="-179388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79388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49263" indent="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None/>
              <a:defRPr lang="de-DE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49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2DBE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Heterogeneity of data sources </a:t>
            </a:r>
          </a:p>
          <a:p>
            <a:pPr marL="249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2DBE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Data quality and data size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DBE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Bias in the data, noise or partial evidence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3C2C9-E908-7245-8BB7-8EB4C6DDCBA8}"/>
              </a:ext>
            </a:extLst>
          </p:cNvPr>
          <p:cNvSpPr/>
          <p:nvPr/>
        </p:nvSpPr>
        <p:spPr>
          <a:xfrm>
            <a:off x="924411" y="3276892"/>
            <a:ext cx="4496395" cy="77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>
                <a:srgbClr val="0F69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validation on hold-out data and lack of benchmark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>
                <a:srgbClr val="0F69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clinical prospective validation</a:t>
            </a:r>
          </a:p>
        </p:txBody>
      </p:sp>
      <p:sp>
        <p:nvSpPr>
          <p:cNvPr id="31" name="Rectangle: Rounded Corners 26">
            <a:extLst>
              <a:ext uri="{FF2B5EF4-FFF2-40B4-BE49-F238E27FC236}">
                <a16:creationId xmlns:a16="http://schemas.microsoft.com/office/drawing/2014/main" id="{5B3D209D-BF1B-894E-A767-54874ECDAB4C}"/>
              </a:ext>
            </a:extLst>
          </p:cNvPr>
          <p:cNvSpPr/>
          <p:nvPr/>
        </p:nvSpPr>
        <p:spPr bwMode="gray">
          <a:xfrm>
            <a:off x="766458" y="1484313"/>
            <a:ext cx="4865028" cy="2718342"/>
          </a:xfrm>
          <a:prstGeom prst="roundRect">
            <a:avLst>
              <a:gd name="adj" fmla="val 3353"/>
            </a:avLst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265B01-CF3C-4B02-BC8C-4BA5B9AE48E6}"/>
              </a:ext>
            </a:extLst>
          </p:cNvPr>
          <p:cNvSpPr txBox="1"/>
          <p:nvPr/>
        </p:nvSpPr>
        <p:spPr bwMode="gray">
          <a:xfrm>
            <a:off x="901350" y="1333827"/>
            <a:ext cx="1469954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Challenges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86D704-4281-4F7C-9542-9A10018222A2}"/>
              </a:ext>
            </a:extLst>
          </p:cNvPr>
          <p:cNvSpPr txBox="1"/>
          <p:nvPr/>
        </p:nvSpPr>
        <p:spPr bwMode="gray">
          <a:xfrm>
            <a:off x="928723" y="2996515"/>
            <a:ext cx="873637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32EF1-DFC9-45B7-8D24-9BF677448E5F}"/>
              </a:ext>
            </a:extLst>
          </p:cNvPr>
          <p:cNvSpPr txBox="1"/>
          <p:nvPr/>
        </p:nvSpPr>
        <p:spPr bwMode="gray">
          <a:xfrm>
            <a:off x="924411" y="1716776"/>
            <a:ext cx="403957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0BAA6-F291-CA4A-BADB-FD1084C246A6}"/>
              </a:ext>
            </a:extLst>
          </p:cNvPr>
          <p:cNvSpPr txBox="1"/>
          <p:nvPr/>
        </p:nvSpPr>
        <p:spPr bwMode="gray">
          <a:xfrm>
            <a:off x="968414" y="5549220"/>
            <a:ext cx="1617054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Enroll key opinion leaders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BD9438-5731-8447-8F95-117F18D884A4}"/>
              </a:ext>
            </a:extLst>
          </p:cNvPr>
          <p:cNvSpPr txBox="1"/>
          <p:nvPr/>
        </p:nvSpPr>
        <p:spPr bwMode="gray">
          <a:xfrm>
            <a:off x="3326135" y="5549220"/>
            <a:ext cx="2065442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and define areas of focus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786459-74F2-D845-925E-3CE358411F9F}"/>
              </a:ext>
            </a:extLst>
          </p:cNvPr>
          <p:cNvSpPr txBox="1"/>
          <p:nvPr/>
        </p:nvSpPr>
        <p:spPr bwMode="gray">
          <a:xfrm>
            <a:off x="5979310" y="5511226"/>
            <a:ext cx="2065442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 existing and emerging applications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630FFF-7AF8-F646-B1BA-C459548A8F0A}"/>
              </a:ext>
            </a:extLst>
          </p:cNvPr>
          <p:cNvSpPr txBox="1"/>
          <p:nvPr/>
        </p:nvSpPr>
        <p:spPr bwMode="gray">
          <a:xfrm>
            <a:off x="8333326" y="5541694"/>
            <a:ext cx="2819881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guidelines, facilitate harmonization of data and creation of benchmarks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97D4DC2-23BC-9F4D-9221-F2BF6924B71B}"/>
              </a:ext>
            </a:extLst>
          </p:cNvPr>
          <p:cNvSpPr txBox="1">
            <a:spLocks/>
          </p:cNvSpPr>
          <p:nvPr/>
        </p:nvSpPr>
        <p:spPr bwMode="gray">
          <a:xfrm>
            <a:off x="6807210" y="1952397"/>
            <a:ext cx="4384633" cy="937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9388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15963" indent="-179388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79388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49263" indent="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None/>
              <a:defRPr lang="de-DE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49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2DBE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Definition of quality standard and guidelines to harmonize data</a:t>
            </a:r>
          </a:p>
          <a:p>
            <a:pPr marL="249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2DBE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Facilitate integration and collection of data from different sources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A5CD50"/>
              </a:buClr>
              <a:buSzTx/>
              <a:buFont typeface="+mj-lt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AFBEEE-E21D-5546-8B49-14095C32427F}"/>
              </a:ext>
            </a:extLst>
          </p:cNvPr>
          <p:cNvSpPr/>
          <p:nvPr/>
        </p:nvSpPr>
        <p:spPr>
          <a:xfrm>
            <a:off x="6793310" y="3273061"/>
            <a:ext cx="4398533" cy="77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>
                <a:srgbClr val="0F69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 of guidelines for proper development and validation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Clr>
                <a:srgbClr val="0F69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Creation of benchmarks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F46200-32E2-AD48-ACE0-FF0BF55D41EB}"/>
              </a:ext>
            </a:extLst>
          </p:cNvPr>
          <p:cNvSpPr txBox="1"/>
          <p:nvPr/>
        </p:nvSpPr>
        <p:spPr bwMode="gray">
          <a:xfrm>
            <a:off x="6759789" y="3014783"/>
            <a:ext cx="873637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4D6460-A52B-794C-B229-05393C4B5116}"/>
              </a:ext>
            </a:extLst>
          </p:cNvPr>
          <p:cNvSpPr txBox="1"/>
          <p:nvPr/>
        </p:nvSpPr>
        <p:spPr bwMode="gray">
          <a:xfrm>
            <a:off x="6759789" y="1713224"/>
            <a:ext cx="403957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2B1918-294D-9D43-B6E6-AB511B0FE3E1}"/>
              </a:ext>
            </a:extLst>
          </p:cNvPr>
          <p:cNvCxnSpPr/>
          <p:nvPr/>
        </p:nvCxnSpPr>
        <p:spPr>
          <a:xfrm>
            <a:off x="882068" y="5410402"/>
            <a:ext cx="10204990" cy="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rafik 5">
            <a:extLst>
              <a:ext uri="{FF2B5EF4-FFF2-40B4-BE49-F238E27FC236}">
                <a16:creationId xmlns:a16="http://schemas.microsoft.com/office/drawing/2014/main" id="{57300101-BCCE-3D49-A7F7-9CACEE0E163E}"/>
              </a:ext>
            </a:extLst>
          </p:cNvPr>
          <p:cNvSpPr/>
          <p:nvPr/>
        </p:nvSpPr>
        <p:spPr>
          <a:xfrm>
            <a:off x="1501782" y="4818970"/>
            <a:ext cx="550318" cy="485774"/>
          </a:xfrm>
          <a:custGeom>
            <a:avLst/>
            <a:gdLst>
              <a:gd name="connsiteX0" fmla="*/ 508564 w 1304925"/>
              <a:gd name="connsiteY0" fmla="*/ 1281754 h 1285875"/>
              <a:gd name="connsiteX1" fmla="*/ 491419 w 1304925"/>
              <a:gd name="connsiteY1" fmla="*/ 1279849 h 1285875"/>
              <a:gd name="connsiteX2" fmla="*/ 491419 w 1304925"/>
              <a:gd name="connsiteY2" fmla="*/ 1279849 h 1285875"/>
              <a:gd name="connsiteX3" fmla="*/ 8502 w 1304925"/>
              <a:gd name="connsiteY3" fmla="*/ 610241 h 1285875"/>
              <a:gd name="connsiteX4" fmla="*/ 600957 w 1304925"/>
              <a:gd name="connsiteY4" fmla="*/ 9214 h 1285875"/>
              <a:gd name="connsiteX5" fmla="*/ 1092447 w 1304925"/>
              <a:gd name="connsiteY5" fmla="*/ 178759 h 1285875"/>
              <a:gd name="connsiteX6" fmla="*/ 1301044 w 1304925"/>
              <a:gd name="connsiteY6" fmla="*/ 654056 h 1285875"/>
              <a:gd name="connsiteX7" fmla="*/ 833367 w 1304925"/>
              <a:gd name="connsiteY7" fmla="*/ 1275086 h 1285875"/>
              <a:gd name="connsiteX8" fmla="*/ 751452 w 1304925"/>
              <a:gd name="connsiteY8" fmla="*/ 1237939 h 1285875"/>
              <a:gd name="connsiteX9" fmla="*/ 679062 w 1304925"/>
              <a:gd name="connsiteY9" fmla="*/ 1084586 h 1285875"/>
              <a:gd name="connsiteX10" fmla="*/ 680014 w 1304925"/>
              <a:gd name="connsiteY10" fmla="*/ 1073156 h 1285875"/>
              <a:gd name="connsiteX11" fmla="*/ 689539 w 1304925"/>
              <a:gd name="connsiteY11" fmla="*/ 1067441 h 1285875"/>
              <a:gd name="connsiteX12" fmla="*/ 970527 w 1304925"/>
              <a:gd name="connsiteY12" fmla="*/ 927424 h 1285875"/>
              <a:gd name="connsiteX13" fmla="*/ 1074349 w 1304925"/>
              <a:gd name="connsiteY13" fmla="*/ 662629 h 1285875"/>
              <a:gd name="connsiteX14" fmla="*/ 953382 w 1304925"/>
              <a:gd name="connsiteY14" fmla="*/ 355924 h 1285875"/>
              <a:gd name="connsiteX15" fmla="*/ 927664 w 1304925"/>
              <a:gd name="connsiteY15" fmla="*/ 351161 h 1285875"/>
              <a:gd name="connsiteX16" fmla="*/ 916234 w 1304925"/>
              <a:gd name="connsiteY16" fmla="*/ 367354 h 1285875"/>
              <a:gd name="connsiteX17" fmla="*/ 921949 w 1304925"/>
              <a:gd name="connsiteY17" fmla="*/ 385451 h 1285875"/>
              <a:gd name="connsiteX18" fmla="*/ 1029582 w 1304925"/>
              <a:gd name="connsiteY18" fmla="*/ 695966 h 1285875"/>
              <a:gd name="connsiteX19" fmla="*/ 954334 w 1304925"/>
              <a:gd name="connsiteY19" fmla="*/ 879799 h 1285875"/>
              <a:gd name="connsiteX20" fmla="*/ 680967 w 1304925"/>
              <a:gd name="connsiteY20" fmla="*/ 1025531 h 1285875"/>
              <a:gd name="connsiteX21" fmla="*/ 392359 w 1304925"/>
              <a:gd name="connsiteY21" fmla="*/ 916946 h 1285875"/>
              <a:gd name="connsiteX22" fmla="*/ 374262 w 1304925"/>
              <a:gd name="connsiteY22" fmla="*/ 911231 h 1285875"/>
              <a:gd name="connsiteX23" fmla="*/ 358069 w 1304925"/>
              <a:gd name="connsiteY23" fmla="*/ 922661 h 1285875"/>
              <a:gd name="connsiteX24" fmla="*/ 362832 w 1304925"/>
              <a:gd name="connsiteY24" fmla="*/ 948379 h 1285875"/>
              <a:gd name="connsiteX25" fmla="*/ 624769 w 1304925"/>
              <a:gd name="connsiteY25" fmla="*/ 1068394 h 1285875"/>
              <a:gd name="connsiteX26" fmla="*/ 634294 w 1304925"/>
              <a:gd name="connsiteY26" fmla="*/ 1074109 h 1285875"/>
              <a:gd name="connsiteX27" fmla="*/ 635247 w 1304925"/>
              <a:gd name="connsiteY27" fmla="*/ 1084586 h 1285875"/>
              <a:gd name="connsiteX28" fmla="*/ 573334 w 1304925"/>
              <a:gd name="connsiteY28" fmla="*/ 1239844 h 1285875"/>
              <a:gd name="connsiteX29" fmla="*/ 508564 w 1304925"/>
              <a:gd name="connsiteY29" fmla="*/ 1281754 h 1285875"/>
              <a:gd name="connsiteX30" fmla="*/ 942904 w 1304925"/>
              <a:gd name="connsiteY30" fmla="*/ 563569 h 1285875"/>
              <a:gd name="connsiteX31" fmla="*/ 653344 w 1304925"/>
              <a:gd name="connsiteY31" fmla="*/ 347351 h 1285875"/>
              <a:gd name="connsiteX32" fmla="*/ 351402 w 1304925"/>
              <a:gd name="connsiteY32" fmla="*/ 649294 h 1285875"/>
              <a:gd name="connsiteX33" fmla="*/ 654297 w 1304925"/>
              <a:gd name="connsiteY33" fmla="*/ 950284 h 1285875"/>
              <a:gd name="connsiteX34" fmla="*/ 956239 w 1304925"/>
              <a:gd name="connsiteY34" fmla="*/ 648341 h 1285875"/>
              <a:gd name="connsiteX35" fmla="*/ 942904 w 1304925"/>
              <a:gd name="connsiteY35" fmla="*/ 563569 h 1285875"/>
              <a:gd name="connsiteX36" fmla="*/ 942904 w 1304925"/>
              <a:gd name="connsiteY36" fmla="*/ 563569 h 1285875"/>
              <a:gd name="connsiteX37" fmla="*/ 927664 w 1304925"/>
              <a:gd name="connsiteY37" fmla="*/ 565474 h 1285875"/>
              <a:gd name="connsiteX38" fmla="*/ 924807 w 1304925"/>
              <a:gd name="connsiteY38" fmla="*/ 565474 h 1285875"/>
              <a:gd name="connsiteX39" fmla="*/ 917187 w 1304925"/>
              <a:gd name="connsiteY39" fmla="*/ 565474 h 1285875"/>
              <a:gd name="connsiteX40" fmla="*/ 909567 w 1304925"/>
              <a:gd name="connsiteY40" fmla="*/ 565474 h 1285875"/>
              <a:gd name="connsiteX41" fmla="*/ 896232 w 1304925"/>
              <a:gd name="connsiteY41" fmla="*/ 565474 h 1285875"/>
              <a:gd name="connsiteX42" fmla="*/ 858132 w 1304925"/>
              <a:gd name="connsiteY42" fmla="*/ 557854 h 1285875"/>
              <a:gd name="connsiteX43" fmla="*/ 832414 w 1304925"/>
              <a:gd name="connsiteY43" fmla="*/ 550234 h 1285875"/>
              <a:gd name="connsiteX44" fmla="*/ 769549 w 1304925"/>
              <a:gd name="connsiteY44" fmla="*/ 584524 h 1285875"/>
              <a:gd name="connsiteX45" fmla="*/ 760024 w 1304925"/>
              <a:gd name="connsiteY45" fmla="*/ 653104 h 1285875"/>
              <a:gd name="connsiteX46" fmla="*/ 781932 w 1304925"/>
              <a:gd name="connsiteY46" fmla="*/ 671201 h 1285875"/>
              <a:gd name="connsiteX47" fmla="*/ 815269 w 1304925"/>
              <a:gd name="connsiteY47" fmla="*/ 688346 h 1285875"/>
              <a:gd name="connsiteX48" fmla="*/ 821937 w 1304925"/>
              <a:gd name="connsiteY48" fmla="*/ 691204 h 1285875"/>
              <a:gd name="connsiteX49" fmla="*/ 822889 w 1304925"/>
              <a:gd name="connsiteY49" fmla="*/ 691204 h 1285875"/>
              <a:gd name="connsiteX50" fmla="*/ 846702 w 1304925"/>
              <a:gd name="connsiteY50" fmla="*/ 705491 h 1285875"/>
              <a:gd name="connsiteX51" fmla="*/ 851464 w 1304925"/>
              <a:gd name="connsiteY51" fmla="*/ 732161 h 1285875"/>
              <a:gd name="connsiteX52" fmla="*/ 843844 w 1304925"/>
              <a:gd name="connsiteY52" fmla="*/ 758831 h 1285875"/>
              <a:gd name="connsiteX53" fmla="*/ 847654 w 1304925"/>
              <a:gd name="connsiteY53" fmla="*/ 825506 h 1285875"/>
              <a:gd name="connsiteX54" fmla="*/ 861942 w 1304925"/>
              <a:gd name="connsiteY54" fmla="*/ 837889 h 1285875"/>
              <a:gd name="connsiteX55" fmla="*/ 866704 w 1304925"/>
              <a:gd name="connsiteY55" fmla="*/ 840746 h 1285875"/>
              <a:gd name="connsiteX56" fmla="*/ 940047 w 1304925"/>
              <a:gd name="connsiteY56" fmla="*/ 649294 h 1285875"/>
              <a:gd name="connsiteX57" fmla="*/ 927664 w 1304925"/>
              <a:gd name="connsiteY57" fmla="*/ 565474 h 1285875"/>
              <a:gd name="connsiteX58" fmla="*/ 785742 w 1304925"/>
              <a:gd name="connsiteY58" fmla="*/ 474034 h 1285875"/>
              <a:gd name="connsiteX59" fmla="*/ 801934 w 1304925"/>
              <a:gd name="connsiteY59" fmla="*/ 468319 h 1285875"/>
              <a:gd name="connsiteX60" fmla="*/ 818127 w 1304925"/>
              <a:gd name="connsiteY60" fmla="*/ 472129 h 1285875"/>
              <a:gd name="connsiteX61" fmla="*/ 838129 w 1304925"/>
              <a:gd name="connsiteY61" fmla="*/ 476891 h 1285875"/>
              <a:gd name="connsiteX62" fmla="*/ 860989 w 1304925"/>
              <a:gd name="connsiteY62" fmla="*/ 467366 h 1285875"/>
              <a:gd name="connsiteX63" fmla="*/ 867657 w 1304925"/>
              <a:gd name="connsiteY63" fmla="*/ 460699 h 1285875"/>
              <a:gd name="connsiteX64" fmla="*/ 766692 w 1304925"/>
              <a:gd name="connsiteY64" fmla="*/ 387356 h 1285875"/>
              <a:gd name="connsiteX65" fmla="*/ 752404 w 1304925"/>
              <a:gd name="connsiteY65" fmla="*/ 400691 h 1285875"/>
              <a:gd name="connsiteX66" fmla="*/ 727639 w 1304925"/>
              <a:gd name="connsiteY66" fmla="*/ 427361 h 1285875"/>
              <a:gd name="connsiteX67" fmla="*/ 720972 w 1304925"/>
              <a:gd name="connsiteY67" fmla="*/ 440696 h 1285875"/>
              <a:gd name="connsiteX68" fmla="*/ 729544 w 1304925"/>
              <a:gd name="connsiteY68" fmla="*/ 463556 h 1285875"/>
              <a:gd name="connsiteX69" fmla="*/ 754309 w 1304925"/>
              <a:gd name="connsiteY69" fmla="*/ 482606 h 1285875"/>
              <a:gd name="connsiteX70" fmla="*/ 785742 w 1304925"/>
              <a:gd name="connsiteY70" fmla="*/ 474034 h 1285875"/>
              <a:gd name="connsiteX71" fmla="*/ 626674 w 1304925"/>
              <a:gd name="connsiteY71" fmla="*/ 363544 h 1285875"/>
              <a:gd name="connsiteX72" fmla="*/ 627627 w 1304925"/>
              <a:gd name="connsiteY72" fmla="*/ 365449 h 1285875"/>
              <a:gd name="connsiteX73" fmla="*/ 627627 w 1304925"/>
              <a:gd name="connsiteY73" fmla="*/ 366401 h 1285875"/>
              <a:gd name="connsiteX74" fmla="*/ 634294 w 1304925"/>
              <a:gd name="connsiteY74" fmla="*/ 383546 h 1285875"/>
              <a:gd name="connsiteX75" fmla="*/ 658107 w 1304925"/>
              <a:gd name="connsiteY75" fmla="*/ 419741 h 1285875"/>
              <a:gd name="connsiteX76" fmla="*/ 671442 w 1304925"/>
              <a:gd name="connsiteY76" fmla="*/ 422599 h 1285875"/>
              <a:gd name="connsiteX77" fmla="*/ 701922 w 1304925"/>
              <a:gd name="connsiteY77" fmla="*/ 408311 h 1285875"/>
              <a:gd name="connsiteX78" fmla="*/ 715257 w 1304925"/>
              <a:gd name="connsiteY78" fmla="*/ 376879 h 1285875"/>
              <a:gd name="connsiteX79" fmla="*/ 717162 w 1304925"/>
              <a:gd name="connsiteY79" fmla="*/ 370211 h 1285875"/>
              <a:gd name="connsiteX80" fmla="*/ 653344 w 1304925"/>
              <a:gd name="connsiteY80" fmla="*/ 362591 h 1285875"/>
              <a:gd name="connsiteX81" fmla="*/ 626674 w 1304925"/>
              <a:gd name="connsiteY81" fmla="*/ 363544 h 1285875"/>
              <a:gd name="connsiteX82" fmla="*/ 382834 w 1304925"/>
              <a:gd name="connsiteY82" fmla="*/ 551186 h 1285875"/>
              <a:gd name="connsiteX83" fmla="*/ 385692 w 1304925"/>
              <a:gd name="connsiteY83" fmla="*/ 555949 h 1285875"/>
              <a:gd name="connsiteX84" fmla="*/ 401884 w 1304925"/>
              <a:gd name="connsiteY84" fmla="*/ 575951 h 1285875"/>
              <a:gd name="connsiteX85" fmla="*/ 451414 w 1304925"/>
              <a:gd name="connsiteY85" fmla="*/ 619766 h 1285875"/>
              <a:gd name="connsiteX86" fmla="*/ 458082 w 1304925"/>
              <a:gd name="connsiteY86" fmla="*/ 625481 h 1285875"/>
              <a:gd name="connsiteX87" fmla="*/ 459987 w 1304925"/>
              <a:gd name="connsiteY87" fmla="*/ 627386 h 1285875"/>
              <a:gd name="connsiteX88" fmla="*/ 460939 w 1304925"/>
              <a:gd name="connsiteY88" fmla="*/ 629291 h 1285875"/>
              <a:gd name="connsiteX89" fmla="*/ 461892 w 1304925"/>
              <a:gd name="connsiteY89" fmla="*/ 646436 h 1285875"/>
              <a:gd name="connsiteX90" fmla="*/ 467607 w 1304925"/>
              <a:gd name="connsiteY90" fmla="*/ 681679 h 1285875"/>
              <a:gd name="connsiteX91" fmla="*/ 484752 w 1304925"/>
              <a:gd name="connsiteY91" fmla="*/ 703586 h 1285875"/>
              <a:gd name="connsiteX92" fmla="*/ 500944 w 1304925"/>
              <a:gd name="connsiteY92" fmla="*/ 726446 h 1285875"/>
              <a:gd name="connsiteX93" fmla="*/ 501897 w 1304925"/>
              <a:gd name="connsiteY93" fmla="*/ 746449 h 1285875"/>
              <a:gd name="connsiteX94" fmla="*/ 502849 w 1304925"/>
              <a:gd name="connsiteY94" fmla="*/ 772166 h 1285875"/>
              <a:gd name="connsiteX95" fmla="*/ 519042 w 1304925"/>
              <a:gd name="connsiteY95" fmla="*/ 801694 h 1285875"/>
              <a:gd name="connsiteX96" fmla="*/ 531424 w 1304925"/>
              <a:gd name="connsiteY96" fmla="*/ 821696 h 1285875"/>
              <a:gd name="connsiteX97" fmla="*/ 534282 w 1304925"/>
              <a:gd name="connsiteY97" fmla="*/ 838841 h 1285875"/>
              <a:gd name="connsiteX98" fmla="*/ 537139 w 1304925"/>
              <a:gd name="connsiteY98" fmla="*/ 855986 h 1285875"/>
              <a:gd name="connsiteX99" fmla="*/ 571429 w 1304925"/>
              <a:gd name="connsiteY99" fmla="*/ 885514 h 1285875"/>
              <a:gd name="connsiteX100" fmla="*/ 600957 w 1304925"/>
              <a:gd name="connsiteY100" fmla="*/ 843604 h 1285875"/>
              <a:gd name="connsiteX101" fmla="*/ 611434 w 1304925"/>
              <a:gd name="connsiteY101" fmla="*/ 813124 h 1285875"/>
              <a:gd name="connsiteX102" fmla="*/ 618102 w 1304925"/>
              <a:gd name="connsiteY102" fmla="*/ 811219 h 1285875"/>
              <a:gd name="connsiteX103" fmla="*/ 635247 w 1304925"/>
              <a:gd name="connsiteY103" fmla="*/ 802646 h 1285875"/>
              <a:gd name="connsiteX104" fmla="*/ 640009 w 1304925"/>
              <a:gd name="connsiteY104" fmla="*/ 771214 h 1285875"/>
              <a:gd name="connsiteX105" fmla="*/ 638104 w 1304925"/>
              <a:gd name="connsiteY105" fmla="*/ 759784 h 1285875"/>
              <a:gd name="connsiteX106" fmla="*/ 656202 w 1304925"/>
              <a:gd name="connsiteY106" fmla="*/ 734066 h 1285875"/>
              <a:gd name="connsiteX107" fmla="*/ 695254 w 1304925"/>
              <a:gd name="connsiteY107" fmla="*/ 700729 h 1285875"/>
              <a:gd name="connsiteX108" fmla="*/ 705732 w 1304925"/>
              <a:gd name="connsiteY108" fmla="*/ 657866 h 1285875"/>
              <a:gd name="connsiteX109" fmla="*/ 680014 w 1304925"/>
              <a:gd name="connsiteY109" fmla="*/ 626434 h 1285875"/>
              <a:gd name="connsiteX110" fmla="*/ 635247 w 1304925"/>
              <a:gd name="connsiteY110" fmla="*/ 618814 h 1285875"/>
              <a:gd name="connsiteX111" fmla="*/ 623817 w 1304925"/>
              <a:gd name="connsiteY111" fmla="*/ 625481 h 1285875"/>
              <a:gd name="connsiteX112" fmla="*/ 617149 w 1304925"/>
              <a:gd name="connsiteY112" fmla="*/ 630244 h 1285875"/>
              <a:gd name="connsiteX113" fmla="*/ 612387 w 1304925"/>
              <a:gd name="connsiteY113" fmla="*/ 633101 h 1285875"/>
              <a:gd name="connsiteX114" fmla="*/ 607624 w 1304925"/>
              <a:gd name="connsiteY114" fmla="*/ 630244 h 1285875"/>
              <a:gd name="connsiteX115" fmla="*/ 600957 w 1304925"/>
              <a:gd name="connsiteY115" fmla="*/ 622624 h 1285875"/>
              <a:gd name="connsiteX116" fmla="*/ 596194 w 1304925"/>
              <a:gd name="connsiteY116" fmla="*/ 612146 h 1285875"/>
              <a:gd name="connsiteX117" fmla="*/ 590479 w 1304925"/>
              <a:gd name="connsiteY117" fmla="*/ 598811 h 1285875"/>
              <a:gd name="connsiteX118" fmla="*/ 539044 w 1304925"/>
              <a:gd name="connsiteY118" fmla="*/ 571189 h 1285875"/>
              <a:gd name="connsiteX119" fmla="*/ 529519 w 1304925"/>
              <a:gd name="connsiteY119" fmla="*/ 570236 h 1285875"/>
              <a:gd name="connsiteX120" fmla="*/ 476179 w 1304925"/>
              <a:gd name="connsiteY120" fmla="*/ 546424 h 1285875"/>
              <a:gd name="connsiteX121" fmla="*/ 465702 w 1304925"/>
              <a:gd name="connsiteY121" fmla="*/ 536899 h 1285875"/>
              <a:gd name="connsiteX122" fmla="*/ 478084 w 1304925"/>
              <a:gd name="connsiteY122" fmla="*/ 530231 h 1285875"/>
              <a:gd name="connsiteX123" fmla="*/ 499992 w 1304925"/>
              <a:gd name="connsiteY123" fmla="*/ 524516 h 1285875"/>
              <a:gd name="connsiteX124" fmla="*/ 508564 w 1304925"/>
              <a:gd name="connsiteY124" fmla="*/ 525469 h 1285875"/>
              <a:gd name="connsiteX125" fmla="*/ 531424 w 1304925"/>
              <a:gd name="connsiteY125" fmla="*/ 524516 h 1285875"/>
              <a:gd name="connsiteX126" fmla="*/ 551427 w 1304925"/>
              <a:gd name="connsiteY126" fmla="*/ 513086 h 1285875"/>
              <a:gd name="connsiteX127" fmla="*/ 557142 w 1304925"/>
              <a:gd name="connsiteY127" fmla="*/ 509276 h 1285875"/>
              <a:gd name="connsiteX128" fmla="*/ 577144 w 1304925"/>
              <a:gd name="connsiteY128" fmla="*/ 504514 h 1285875"/>
              <a:gd name="connsiteX129" fmla="*/ 616197 w 1304925"/>
              <a:gd name="connsiteY129" fmla="*/ 468319 h 1285875"/>
              <a:gd name="connsiteX130" fmla="*/ 605719 w 1304925"/>
              <a:gd name="connsiteY130" fmla="*/ 418789 h 1285875"/>
              <a:gd name="connsiteX131" fmla="*/ 590479 w 1304925"/>
              <a:gd name="connsiteY131" fmla="*/ 376879 h 1285875"/>
              <a:gd name="connsiteX132" fmla="*/ 588574 w 1304925"/>
              <a:gd name="connsiteY132" fmla="*/ 372116 h 1285875"/>
              <a:gd name="connsiteX133" fmla="*/ 382834 w 1304925"/>
              <a:gd name="connsiteY133" fmla="*/ 551186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304925" h="1285875">
                <a:moveTo>
                  <a:pt x="508564" y="1281754"/>
                </a:moveTo>
                <a:cubicBezTo>
                  <a:pt x="502849" y="1281754"/>
                  <a:pt x="497134" y="1280801"/>
                  <a:pt x="491419" y="1279849"/>
                </a:cubicBezTo>
                <a:lnTo>
                  <a:pt x="491419" y="1279849"/>
                </a:lnTo>
                <a:cubicBezTo>
                  <a:pt x="191382" y="1201744"/>
                  <a:pt x="-11501" y="919804"/>
                  <a:pt x="8502" y="610241"/>
                </a:cubicBezTo>
                <a:cubicBezTo>
                  <a:pt x="29457" y="293059"/>
                  <a:pt x="284727" y="34931"/>
                  <a:pt x="600957" y="9214"/>
                </a:cubicBezTo>
                <a:cubicBezTo>
                  <a:pt x="783837" y="-5074"/>
                  <a:pt x="958144" y="54934"/>
                  <a:pt x="1092447" y="178759"/>
                </a:cubicBezTo>
                <a:cubicBezTo>
                  <a:pt x="1224844" y="300679"/>
                  <a:pt x="1301044" y="474034"/>
                  <a:pt x="1301044" y="654056"/>
                </a:cubicBezTo>
                <a:cubicBezTo>
                  <a:pt x="1301044" y="940759"/>
                  <a:pt x="1108639" y="1196029"/>
                  <a:pt x="833367" y="1275086"/>
                </a:cubicBezTo>
                <a:cubicBezTo>
                  <a:pt x="800029" y="1284611"/>
                  <a:pt x="765739" y="1268419"/>
                  <a:pt x="751452" y="1237939"/>
                </a:cubicBezTo>
                <a:lnTo>
                  <a:pt x="679062" y="1084586"/>
                </a:lnTo>
                <a:cubicBezTo>
                  <a:pt x="677157" y="1080776"/>
                  <a:pt x="677157" y="1076966"/>
                  <a:pt x="680014" y="1073156"/>
                </a:cubicBezTo>
                <a:cubicBezTo>
                  <a:pt x="681919" y="1069346"/>
                  <a:pt x="685729" y="1067441"/>
                  <a:pt x="689539" y="1067441"/>
                </a:cubicBezTo>
                <a:cubicBezTo>
                  <a:pt x="798124" y="1058869"/>
                  <a:pt x="898137" y="1009339"/>
                  <a:pt x="970527" y="927424"/>
                </a:cubicBezTo>
                <a:cubicBezTo>
                  <a:pt x="1035297" y="854081"/>
                  <a:pt x="1072444" y="760736"/>
                  <a:pt x="1074349" y="662629"/>
                </a:cubicBezTo>
                <a:cubicBezTo>
                  <a:pt x="1077207" y="547376"/>
                  <a:pt x="1034344" y="437839"/>
                  <a:pt x="953382" y="355924"/>
                </a:cubicBezTo>
                <a:cubicBezTo>
                  <a:pt x="945762" y="348304"/>
                  <a:pt x="935284" y="346399"/>
                  <a:pt x="927664" y="351161"/>
                </a:cubicBezTo>
                <a:cubicBezTo>
                  <a:pt x="920997" y="354971"/>
                  <a:pt x="917187" y="360686"/>
                  <a:pt x="916234" y="367354"/>
                </a:cubicBezTo>
                <a:cubicBezTo>
                  <a:pt x="915282" y="374021"/>
                  <a:pt x="917187" y="380689"/>
                  <a:pt x="921949" y="385451"/>
                </a:cubicBezTo>
                <a:cubicBezTo>
                  <a:pt x="1003864" y="467366"/>
                  <a:pt x="1042917" y="579761"/>
                  <a:pt x="1029582" y="695966"/>
                </a:cubicBezTo>
                <a:cubicBezTo>
                  <a:pt x="1021962" y="762641"/>
                  <a:pt x="996244" y="826459"/>
                  <a:pt x="954334" y="879799"/>
                </a:cubicBezTo>
                <a:cubicBezTo>
                  <a:pt x="887659" y="965524"/>
                  <a:pt x="788599" y="1018864"/>
                  <a:pt x="680967" y="1025531"/>
                </a:cubicBezTo>
                <a:cubicBezTo>
                  <a:pt x="573334" y="1032199"/>
                  <a:pt x="467607" y="992194"/>
                  <a:pt x="392359" y="916946"/>
                </a:cubicBezTo>
                <a:cubicBezTo>
                  <a:pt x="387597" y="912184"/>
                  <a:pt x="380929" y="910279"/>
                  <a:pt x="374262" y="911231"/>
                </a:cubicBezTo>
                <a:cubicBezTo>
                  <a:pt x="367594" y="912184"/>
                  <a:pt x="361879" y="915994"/>
                  <a:pt x="358069" y="922661"/>
                </a:cubicBezTo>
                <a:cubicBezTo>
                  <a:pt x="354259" y="930281"/>
                  <a:pt x="356164" y="940759"/>
                  <a:pt x="362832" y="948379"/>
                </a:cubicBezTo>
                <a:cubicBezTo>
                  <a:pt x="433317" y="1017911"/>
                  <a:pt x="525709" y="1060774"/>
                  <a:pt x="624769" y="1068394"/>
                </a:cubicBezTo>
                <a:cubicBezTo>
                  <a:pt x="628579" y="1068394"/>
                  <a:pt x="632389" y="1070299"/>
                  <a:pt x="634294" y="1074109"/>
                </a:cubicBezTo>
                <a:cubicBezTo>
                  <a:pt x="636199" y="1077919"/>
                  <a:pt x="636199" y="1081729"/>
                  <a:pt x="635247" y="1084586"/>
                </a:cubicBezTo>
                <a:lnTo>
                  <a:pt x="573334" y="1239844"/>
                </a:lnTo>
                <a:cubicBezTo>
                  <a:pt x="561904" y="1265561"/>
                  <a:pt x="536187" y="1281754"/>
                  <a:pt x="508564" y="1281754"/>
                </a:cubicBezTo>
                <a:close/>
                <a:moveTo>
                  <a:pt x="942904" y="563569"/>
                </a:moveTo>
                <a:cubicBezTo>
                  <a:pt x="904804" y="436886"/>
                  <a:pt x="785742" y="347351"/>
                  <a:pt x="653344" y="347351"/>
                </a:cubicBezTo>
                <a:cubicBezTo>
                  <a:pt x="486657" y="347351"/>
                  <a:pt x="351402" y="482606"/>
                  <a:pt x="351402" y="649294"/>
                </a:cubicBezTo>
                <a:cubicBezTo>
                  <a:pt x="352354" y="815029"/>
                  <a:pt x="487609" y="950284"/>
                  <a:pt x="654297" y="950284"/>
                </a:cubicBezTo>
                <a:cubicBezTo>
                  <a:pt x="820984" y="950284"/>
                  <a:pt x="956239" y="815029"/>
                  <a:pt x="956239" y="648341"/>
                </a:cubicBezTo>
                <a:cubicBezTo>
                  <a:pt x="955287" y="619766"/>
                  <a:pt x="951477" y="591191"/>
                  <a:pt x="942904" y="563569"/>
                </a:cubicBezTo>
                <a:lnTo>
                  <a:pt x="942904" y="563569"/>
                </a:lnTo>
                <a:close/>
                <a:moveTo>
                  <a:pt x="927664" y="565474"/>
                </a:moveTo>
                <a:cubicBezTo>
                  <a:pt x="926712" y="565474"/>
                  <a:pt x="925759" y="565474"/>
                  <a:pt x="924807" y="565474"/>
                </a:cubicBezTo>
                <a:lnTo>
                  <a:pt x="917187" y="565474"/>
                </a:lnTo>
                <a:cubicBezTo>
                  <a:pt x="914329" y="565474"/>
                  <a:pt x="911472" y="565474"/>
                  <a:pt x="909567" y="565474"/>
                </a:cubicBezTo>
                <a:cubicBezTo>
                  <a:pt x="904804" y="565474"/>
                  <a:pt x="900994" y="565474"/>
                  <a:pt x="896232" y="565474"/>
                </a:cubicBezTo>
                <a:cubicBezTo>
                  <a:pt x="881944" y="566426"/>
                  <a:pt x="870514" y="562616"/>
                  <a:pt x="858132" y="557854"/>
                </a:cubicBezTo>
                <a:cubicBezTo>
                  <a:pt x="850512" y="554996"/>
                  <a:pt x="841939" y="552139"/>
                  <a:pt x="832414" y="550234"/>
                </a:cubicBezTo>
                <a:cubicBezTo>
                  <a:pt x="808602" y="545471"/>
                  <a:pt x="783837" y="558806"/>
                  <a:pt x="769549" y="584524"/>
                </a:cubicBezTo>
                <a:cubicBezTo>
                  <a:pt x="766692" y="589286"/>
                  <a:pt x="743832" y="631196"/>
                  <a:pt x="760024" y="653104"/>
                </a:cubicBezTo>
                <a:cubicBezTo>
                  <a:pt x="765739" y="661676"/>
                  <a:pt x="774312" y="666439"/>
                  <a:pt x="781932" y="671201"/>
                </a:cubicBezTo>
                <a:cubicBezTo>
                  <a:pt x="792409" y="677869"/>
                  <a:pt x="802887" y="683584"/>
                  <a:pt x="815269" y="688346"/>
                </a:cubicBezTo>
                <a:cubicBezTo>
                  <a:pt x="817174" y="689299"/>
                  <a:pt x="820032" y="690251"/>
                  <a:pt x="821937" y="691204"/>
                </a:cubicBezTo>
                <a:lnTo>
                  <a:pt x="822889" y="691204"/>
                </a:lnTo>
                <a:cubicBezTo>
                  <a:pt x="832414" y="695014"/>
                  <a:pt x="841939" y="697871"/>
                  <a:pt x="846702" y="705491"/>
                </a:cubicBezTo>
                <a:cubicBezTo>
                  <a:pt x="850512" y="711206"/>
                  <a:pt x="852417" y="719779"/>
                  <a:pt x="851464" y="732161"/>
                </a:cubicBezTo>
                <a:cubicBezTo>
                  <a:pt x="850512" y="740734"/>
                  <a:pt x="847654" y="749306"/>
                  <a:pt x="843844" y="758831"/>
                </a:cubicBezTo>
                <a:cubicBezTo>
                  <a:pt x="836224" y="779786"/>
                  <a:pt x="827652" y="802646"/>
                  <a:pt x="847654" y="825506"/>
                </a:cubicBezTo>
                <a:cubicBezTo>
                  <a:pt x="851464" y="830269"/>
                  <a:pt x="857179" y="834079"/>
                  <a:pt x="861942" y="837889"/>
                </a:cubicBezTo>
                <a:lnTo>
                  <a:pt x="866704" y="840746"/>
                </a:lnTo>
                <a:cubicBezTo>
                  <a:pt x="912424" y="790264"/>
                  <a:pt x="940047" y="722636"/>
                  <a:pt x="940047" y="649294"/>
                </a:cubicBezTo>
                <a:cubicBezTo>
                  <a:pt x="940047" y="620719"/>
                  <a:pt x="935284" y="592144"/>
                  <a:pt x="927664" y="565474"/>
                </a:cubicBezTo>
                <a:close/>
                <a:moveTo>
                  <a:pt x="785742" y="474034"/>
                </a:moveTo>
                <a:cubicBezTo>
                  <a:pt x="791457" y="471176"/>
                  <a:pt x="797172" y="468319"/>
                  <a:pt x="801934" y="468319"/>
                </a:cubicBezTo>
                <a:cubicBezTo>
                  <a:pt x="806697" y="468319"/>
                  <a:pt x="812412" y="470224"/>
                  <a:pt x="818127" y="472129"/>
                </a:cubicBezTo>
                <a:cubicBezTo>
                  <a:pt x="823842" y="474034"/>
                  <a:pt x="830509" y="475939"/>
                  <a:pt x="838129" y="476891"/>
                </a:cubicBezTo>
                <a:cubicBezTo>
                  <a:pt x="847654" y="476891"/>
                  <a:pt x="855274" y="474034"/>
                  <a:pt x="860989" y="467366"/>
                </a:cubicBezTo>
                <a:lnTo>
                  <a:pt x="867657" y="460699"/>
                </a:lnTo>
                <a:cubicBezTo>
                  <a:pt x="840034" y="429266"/>
                  <a:pt x="805744" y="404501"/>
                  <a:pt x="766692" y="387356"/>
                </a:cubicBezTo>
                <a:lnTo>
                  <a:pt x="752404" y="400691"/>
                </a:lnTo>
                <a:cubicBezTo>
                  <a:pt x="742879" y="410216"/>
                  <a:pt x="733354" y="418789"/>
                  <a:pt x="727639" y="427361"/>
                </a:cubicBezTo>
                <a:cubicBezTo>
                  <a:pt x="724782" y="430219"/>
                  <a:pt x="721924" y="434981"/>
                  <a:pt x="720972" y="440696"/>
                </a:cubicBezTo>
                <a:cubicBezTo>
                  <a:pt x="719067" y="450221"/>
                  <a:pt x="725734" y="458794"/>
                  <a:pt x="729544" y="463556"/>
                </a:cubicBezTo>
                <a:cubicBezTo>
                  <a:pt x="734307" y="470224"/>
                  <a:pt x="741927" y="479749"/>
                  <a:pt x="754309" y="482606"/>
                </a:cubicBezTo>
                <a:cubicBezTo>
                  <a:pt x="765739" y="483559"/>
                  <a:pt x="777169" y="478796"/>
                  <a:pt x="785742" y="474034"/>
                </a:cubicBezTo>
                <a:close/>
                <a:moveTo>
                  <a:pt x="626674" y="363544"/>
                </a:moveTo>
                <a:lnTo>
                  <a:pt x="627627" y="365449"/>
                </a:lnTo>
                <a:lnTo>
                  <a:pt x="627627" y="366401"/>
                </a:lnTo>
                <a:cubicBezTo>
                  <a:pt x="630484" y="372116"/>
                  <a:pt x="632389" y="377831"/>
                  <a:pt x="634294" y="383546"/>
                </a:cubicBezTo>
                <a:cubicBezTo>
                  <a:pt x="637152" y="401644"/>
                  <a:pt x="645724" y="414026"/>
                  <a:pt x="658107" y="419741"/>
                </a:cubicBezTo>
                <a:cubicBezTo>
                  <a:pt x="661917" y="421646"/>
                  <a:pt x="666679" y="422599"/>
                  <a:pt x="671442" y="422599"/>
                </a:cubicBezTo>
                <a:cubicBezTo>
                  <a:pt x="682872" y="422599"/>
                  <a:pt x="694302" y="416884"/>
                  <a:pt x="701922" y="408311"/>
                </a:cubicBezTo>
                <a:cubicBezTo>
                  <a:pt x="706684" y="401644"/>
                  <a:pt x="712399" y="389261"/>
                  <a:pt x="715257" y="376879"/>
                </a:cubicBezTo>
                <a:lnTo>
                  <a:pt x="717162" y="370211"/>
                </a:lnTo>
                <a:cubicBezTo>
                  <a:pt x="696207" y="365449"/>
                  <a:pt x="675252" y="362591"/>
                  <a:pt x="653344" y="362591"/>
                </a:cubicBezTo>
                <a:cubicBezTo>
                  <a:pt x="643819" y="362591"/>
                  <a:pt x="635247" y="362591"/>
                  <a:pt x="626674" y="363544"/>
                </a:cubicBezTo>
                <a:close/>
                <a:moveTo>
                  <a:pt x="382834" y="551186"/>
                </a:moveTo>
                <a:lnTo>
                  <a:pt x="385692" y="555949"/>
                </a:lnTo>
                <a:cubicBezTo>
                  <a:pt x="390454" y="563569"/>
                  <a:pt x="396169" y="570236"/>
                  <a:pt x="401884" y="575951"/>
                </a:cubicBezTo>
                <a:cubicBezTo>
                  <a:pt x="417124" y="592144"/>
                  <a:pt x="434269" y="606431"/>
                  <a:pt x="451414" y="619766"/>
                </a:cubicBezTo>
                <a:cubicBezTo>
                  <a:pt x="454272" y="621671"/>
                  <a:pt x="456177" y="623576"/>
                  <a:pt x="458082" y="625481"/>
                </a:cubicBezTo>
                <a:lnTo>
                  <a:pt x="459987" y="627386"/>
                </a:lnTo>
                <a:lnTo>
                  <a:pt x="460939" y="629291"/>
                </a:lnTo>
                <a:cubicBezTo>
                  <a:pt x="462844" y="634054"/>
                  <a:pt x="461892" y="639769"/>
                  <a:pt x="461892" y="646436"/>
                </a:cubicBezTo>
                <a:cubicBezTo>
                  <a:pt x="460939" y="656914"/>
                  <a:pt x="460939" y="669296"/>
                  <a:pt x="467607" y="681679"/>
                </a:cubicBezTo>
                <a:cubicBezTo>
                  <a:pt x="472369" y="690251"/>
                  <a:pt x="479037" y="697871"/>
                  <a:pt x="484752" y="703586"/>
                </a:cubicBezTo>
                <a:cubicBezTo>
                  <a:pt x="492372" y="711206"/>
                  <a:pt x="499039" y="717874"/>
                  <a:pt x="500944" y="726446"/>
                </a:cubicBezTo>
                <a:cubicBezTo>
                  <a:pt x="502849" y="732161"/>
                  <a:pt x="501897" y="739781"/>
                  <a:pt x="501897" y="746449"/>
                </a:cubicBezTo>
                <a:cubicBezTo>
                  <a:pt x="500944" y="755021"/>
                  <a:pt x="500944" y="762641"/>
                  <a:pt x="502849" y="772166"/>
                </a:cubicBezTo>
                <a:cubicBezTo>
                  <a:pt x="505707" y="783596"/>
                  <a:pt x="512374" y="793121"/>
                  <a:pt x="519042" y="801694"/>
                </a:cubicBezTo>
                <a:cubicBezTo>
                  <a:pt x="523804" y="808361"/>
                  <a:pt x="528567" y="815029"/>
                  <a:pt x="531424" y="821696"/>
                </a:cubicBezTo>
                <a:cubicBezTo>
                  <a:pt x="533329" y="826459"/>
                  <a:pt x="534282" y="833126"/>
                  <a:pt x="534282" y="838841"/>
                </a:cubicBezTo>
                <a:cubicBezTo>
                  <a:pt x="535234" y="844556"/>
                  <a:pt x="535234" y="850271"/>
                  <a:pt x="537139" y="855986"/>
                </a:cubicBezTo>
                <a:cubicBezTo>
                  <a:pt x="540949" y="871226"/>
                  <a:pt x="554284" y="886466"/>
                  <a:pt x="571429" y="885514"/>
                </a:cubicBezTo>
                <a:cubicBezTo>
                  <a:pt x="587622" y="883609"/>
                  <a:pt x="599052" y="868369"/>
                  <a:pt x="600957" y="843604"/>
                </a:cubicBezTo>
                <a:cubicBezTo>
                  <a:pt x="601909" y="826459"/>
                  <a:pt x="603814" y="816934"/>
                  <a:pt x="611434" y="813124"/>
                </a:cubicBezTo>
                <a:cubicBezTo>
                  <a:pt x="613339" y="812171"/>
                  <a:pt x="615244" y="812171"/>
                  <a:pt x="618102" y="811219"/>
                </a:cubicBezTo>
                <a:cubicBezTo>
                  <a:pt x="623817" y="810266"/>
                  <a:pt x="630484" y="808361"/>
                  <a:pt x="635247" y="802646"/>
                </a:cubicBezTo>
                <a:cubicBezTo>
                  <a:pt x="643819" y="794074"/>
                  <a:pt x="641914" y="782644"/>
                  <a:pt x="640009" y="771214"/>
                </a:cubicBezTo>
                <a:cubicBezTo>
                  <a:pt x="639057" y="766451"/>
                  <a:pt x="638104" y="762641"/>
                  <a:pt x="638104" y="759784"/>
                </a:cubicBezTo>
                <a:cubicBezTo>
                  <a:pt x="638104" y="750259"/>
                  <a:pt x="647629" y="741686"/>
                  <a:pt x="656202" y="734066"/>
                </a:cubicBezTo>
                <a:lnTo>
                  <a:pt x="695254" y="700729"/>
                </a:lnTo>
                <a:cubicBezTo>
                  <a:pt x="706684" y="691204"/>
                  <a:pt x="710494" y="674059"/>
                  <a:pt x="705732" y="657866"/>
                </a:cubicBezTo>
                <a:cubicBezTo>
                  <a:pt x="701922" y="645484"/>
                  <a:pt x="692397" y="635006"/>
                  <a:pt x="680014" y="626434"/>
                </a:cubicBezTo>
                <a:cubicBezTo>
                  <a:pt x="664774" y="615956"/>
                  <a:pt x="648582" y="613099"/>
                  <a:pt x="635247" y="618814"/>
                </a:cubicBezTo>
                <a:cubicBezTo>
                  <a:pt x="630484" y="620719"/>
                  <a:pt x="626674" y="623576"/>
                  <a:pt x="623817" y="625481"/>
                </a:cubicBezTo>
                <a:cubicBezTo>
                  <a:pt x="620959" y="627386"/>
                  <a:pt x="619054" y="629291"/>
                  <a:pt x="617149" y="630244"/>
                </a:cubicBezTo>
                <a:lnTo>
                  <a:pt x="612387" y="633101"/>
                </a:lnTo>
                <a:lnTo>
                  <a:pt x="607624" y="630244"/>
                </a:lnTo>
                <a:cubicBezTo>
                  <a:pt x="606672" y="629291"/>
                  <a:pt x="603814" y="627386"/>
                  <a:pt x="600957" y="622624"/>
                </a:cubicBezTo>
                <a:cubicBezTo>
                  <a:pt x="599052" y="619766"/>
                  <a:pt x="598099" y="615004"/>
                  <a:pt x="596194" y="612146"/>
                </a:cubicBezTo>
                <a:cubicBezTo>
                  <a:pt x="594289" y="608336"/>
                  <a:pt x="592384" y="603574"/>
                  <a:pt x="590479" y="598811"/>
                </a:cubicBezTo>
                <a:cubicBezTo>
                  <a:pt x="578097" y="575951"/>
                  <a:pt x="558094" y="573094"/>
                  <a:pt x="539044" y="571189"/>
                </a:cubicBezTo>
                <a:cubicBezTo>
                  <a:pt x="536187" y="571189"/>
                  <a:pt x="532377" y="570236"/>
                  <a:pt x="529519" y="570236"/>
                </a:cubicBezTo>
                <a:cubicBezTo>
                  <a:pt x="510469" y="567379"/>
                  <a:pt x="490467" y="558806"/>
                  <a:pt x="476179" y="546424"/>
                </a:cubicBezTo>
                <a:lnTo>
                  <a:pt x="465702" y="536899"/>
                </a:lnTo>
                <a:lnTo>
                  <a:pt x="478084" y="530231"/>
                </a:lnTo>
                <a:cubicBezTo>
                  <a:pt x="483799" y="527374"/>
                  <a:pt x="494277" y="524516"/>
                  <a:pt x="499992" y="524516"/>
                </a:cubicBezTo>
                <a:cubicBezTo>
                  <a:pt x="502849" y="524516"/>
                  <a:pt x="505707" y="524516"/>
                  <a:pt x="508564" y="525469"/>
                </a:cubicBezTo>
                <a:cubicBezTo>
                  <a:pt x="515232" y="526421"/>
                  <a:pt x="523804" y="527374"/>
                  <a:pt x="531424" y="524516"/>
                </a:cubicBezTo>
                <a:cubicBezTo>
                  <a:pt x="539997" y="522611"/>
                  <a:pt x="545712" y="516896"/>
                  <a:pt x="551427" y="513086"/>
                </a:cubicBezTo>
                <a:cubicBezTo>
                  <a:pt x="553332" y="511181"/>
                  <a:pt x="555237" y="510229"/>
                  <a:pt x="557142" y="509276"/>
                </a:cubicBezTo>
                <a:cubicBezTo>
                  <a:pt x="562857" y="505466"/>
                  <a:pt x="569524" y="504514"/>
                  <a:pt x="577144" y="504514"/>
                </a:cubicBezTo>
                <a:cubicBezTo>
                  <a:pt x="592384" y="503561"/>
                  <a:pt x="612387" y="501656"/>
                  <a:pt x="616197" y="468319"/>
                </a:cubicBezTo>
                <a:cubicBezTo>
                  <a:pt x="618102" y="450221"/>
                  <a:pt x="611434" y="433076"/>
                  <a:pt x="605719" y="418789"/>
                </a:cubicBezTo>
                <a:cubicBezTo>
                  <a:pt x="600004" y="405454"/>
                  <a:pt x="595242" y="392119"/>
                  <a:pt x="590479" y="376879"/>
                </a:cubicBezTo>
                <a:lnTo>
                  <a:pt x="588574" y="372116"/>
                </a:lnTo>
                <a:cubicBezTo>
                  <a:pt x="491419" y="393071"/>
                  <a:pt x="415219" y="461651"/>
                  <a:pt x="382834" y="551186"/>
                </a:cubicBezTo>
                <a:close/>
              </a:path>
            </a:pathLst>
          </a:custGeom>
          <a:noFill/>
          <a:ln w="952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" name="Server">
            <a:extLst>
              <a:ext uri="{FF2B5EF4-FFF2-40B4-BE49-F238E27FC236}">
                <a16:creationId xmlns:a16="http://schemas.microsoft.com/office/drawing/2014/main" id="{731C2323-2BD9-A549-90B8-30F95BDAF6C2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734928" y="4806871"/>
            <a:ext cx="515866" cy="513118"/>
          </a:xfrm>
          <a:custGeom>
            <a:avLst/>
            <a:gdLst>
              <a:gd name="T0" fmla="*/ 470 w 654"/>
              <a:gd name="T1" fmla="*/ 217 h 650"/>
              <a:gd name="T2" fmla="*/ 464 w 654"/>
              <a:gd name="T3" fmla="*/ 223 h 650"/>
              <a:gd name="T4" fmla="*/ 371 w 654"/>
              <a:gd name="T5" fmla="*/ 223 h 650"/>
              <a:gd name="T6" fmla="*/ 365 w 654"/>
              <a:gd name="T7" fmla="*/ 217 h 650"/>
              <a:gd name="T8" fmla="*/ 371 w 654"/>
              <a:gd name="T9" fmla="*/ 211 h 650"/>
              <a:gd name="T10" fmla="*/ 464 w 654"/>
              <a:gd name="T11" fmla="*/ 211 h 650"/>
              <a:gd name="T12" fmla="*/ 470 w 654"/>
              <a:gd name="T13" fmla="*/ 217 h 650"/>
              <a:gd name="T14" fmla="*/ 464 w 654"/>
              <a:gd name="T15" fmla="*/ 316 h 650"/>
              <a:gd name="T16" fmla="*/ 371 w 654"/>
              <a:gd name="T17" fmla="*/ 316 h 650"/>
              <a:gd name="T18" fmla="*/ 365 w 654"/>
              <a:gd name="T19" fmla="*/ 322 h 650"/>
              <a:gd name="T20" fmla="*/ 371 w 654"/>
              <a:gd name="T21" fmla="*/ 328 h 650"/>
              <a:gd name="T22" fmla="*/ 464 w 654"/>
              <a:gd name="T23" fmla="*/ 328 h 650"/>
              <a:gd name="T24" fmla="*/ 470 w 654"/>
              <a:gd name="T25" fmla="*/ 322 h 650"/>
              <a:gd name="T26" fmla="*/ 464 w 654"/>
              <a:gd name="T27" fmla="*/ 316 h 650"/>
              <a:gd name="T28" fmla="*/ 615 w 654"/>
              <a:gd name="T29" fmla="*/ 380 h 650"/>
              <a:gd name="T30" fmla="*/ 244 w 654"/>
              <a:gd name="T31" fmla="*/ 612 h 650"/>
              <a:gd name="T32" fmla="*/ 128 w 654"/>
              <a:gd name="T33" fmla="*/ 559 h 650"/>
              <a:gd name="T34" fmla="*/ 127 w 654"/>
              <a:gd name="T35" fmla="*/ 558 h 650"/>
              <a:gd name="T36" fmla="*/ 126 w 654"/>
              <a:gd name="T37" fmla="*/ 558 h 650"/>
              <a:gd name="T38" fmla="*/ 117 w 654"/>
              <a:gd name="T39" fmla="*/ 550 h 650"/>
              <a:gd name="T40" fmla="*/ 96 w 654"/>
              <a:gd name="T41" fmla="*/ 497 h 650"/>
              <a:gd name="T42" fmla="*/ 144 w 654"/>
              <a:gd name="T43" fmla="*/ 470 h 650"/>
              <a:gd name="T44" fmla="*/ 448 w 654"/>
              <a:gd name="T45" fmla="*/ 466 h 650"/>
              <a:gd name="T46" fmla="*/ 496 w 654"/>
              <a:gd name="T47" fmla="*/ 436 h 650"/>
              <a:gd name="T48" fmla="*/ 497 w 654"/>
              <a:gd name="T49" fmla="*/ 423 h 650"/>
              <a:gd name="T50" fmla="*/ 448 w 654"/>
              <a:gd name="T51" fmla="*/ 386 h 650"/>
              <a:gd name="T52" fmla="*/ 164 w 654"/>
              <a:gd name="T53" fmla="*/ 386 h 650"/>
              <a:gd name="T54" fmla="*/ 132 w 654"/>
              <a:gd name="T55" fmla="*/ 413 h 650"/>
              <a:gd name="T56" fmla="*/ 54 w 654"/>
              <a:gd name="T57" fmla="*/ 449 h 650"/>
              <a:gd name="T58" fmla="*/ 26 w 654"/>
              <a:gd name="T59" fmla="*/ 424 h 650"/>
              <a:gd name="T60" fmla="*/ 22 w 654"/>
              <a:gd name="T61" fmla="*/ 418 h 650"/>
              <a:gd name="T62" fmla="*/ 12 w 654"/>
              <a:gd name="T63" fmla="*/ 384 h 650"/>
              <a:gd name="T64" fmla="*/ 11 w 654"/>
              <a:gd name="T65" fmla="*/ 240 h 650"/>
              <a:gd name="T66" fmla="*/ 313 w 654"/>
              <a:gd name="T67" fmla="*/ 0 h 650"/>
              <a:gd name="T68" fmla="*/ 383 w 654"/>
              <a:gd name="T69" fmla="*/ 8 h 650"/>
              <a:gd name="T70" fmla="*/ 615 w 654"/>
              <a:gd name="T71" fmla="*/ 380 h 650"/>
              <a:gd name="T72" fmla="*/ 503 w 654"/>
              <a:gd name="T73" fmla="*/ 319 h 650"/>
              <a:gd name="T74" fmla="*/ 463 w 654"/>
              <a:gd name="T75" fmla="*/ 279 h 650"/>
              <a:gd name="T76" fmla="*/ 164 w 654"/>
              <a:gd name="T77" fmla="*/ 279 h 650"/>
              <a:gd name="T78" fmla="*/ 125 w 654"/>
              <a:gd name="T79" fmla="*/ 319 h 650"/>
              <a:gd name="T80" fmla="*/ 125 w 654"/>
              <a:gd name="T81" fmla="*/ 325 h 650"/>
              <a:gd name="T82" fmla="*/ 164 w 654"/>
              <a:gd name="T83" fmla="*/ 364 h 650"/>
              <a:gd name="T84" fmla="*/ 463 w 654"/>
              <a:gd name="T85" fmla="*/ 364 h 650"/>
              <a:gd name="T86" fmla="*/ 503 w 654"/>
              <a:gd name="T87" fmla="*/ 325 h 650"/>
              <a:gd name="T88" fmla="*/ 503 w 654"/>
              <a:gd name="T89" fmla="*/ 319 h 650"/>
              <a:gd name="T90" fmla="*/ 503 w 654"/>
              <a:gd name="T91" fmla="*/ 214 h 650"/>
              <a:gd name="T92" fmla="*/ 463 w 654"/>
              <a:gd name="T93" fmla="*/ 174 h 650"/>
              <a:gd name="T94" fmla="*/ 164 w 654"/>
              <a:gd name="T95" fmla="*/ 174 h 650"/>
              <a:gd name="T96" fmla="*/ 125 w 654"/>
              <a:gd name="T97" fmla="*/ 214 h 650"/>
              <a:gd name="T98" fmla="*/ 125 w 654"/>
              <a:gd name="T99" fmla="*/ 220 h 650"/>
              <a:gd name="T100" fmla="*/ 164 w 654"/>
              <a:gd name="T101" fmla="*/ 259 h 650"/>
              <a:gd name="T102" fmla="*/ 463 w 654"/>
              <a:gd name="T103" fmla="*/ 259 h 650"/>
              <a:gd name="T104" fmla="*/ 503 w 654"/>
              <a:gd name="T105" fmla="*/ 220 h 650"/>
              <a:gd name="T106" fmla="*/ 503 w 654"/>
              <a:gd name="T107" fmla="*/ 214 h 650"/>
              <a:gd name="T108" fmla="*/ 464 w 654"/>
              <a:gd name="T109" fmla="*/ 433 h 650"/>
              <a:gd name="T110" fmla="*/ 470 w 654"/>
              <a:gd name="T111" fmla="*/ 427 h 650"/>
              <a:gd name="T112" fmla="*/ 464 w 654"/>
              <a:gd name="T113" fmla="*/ 421 h 650"/>
              <a:gd name="T114" fmla="*/ 371 w 654"/>
              <a:gd name="T115" fmla="*/ 421 h 650"/>
              <a:gd name="T116" fmla="*/ 365 w 654"/>
              <a:gd name="T117" fmla="*/ 427 h 650"/>
              <a:gd name="T118" fmla="*/ 371 w 654"/>
              <a:gd name="T119" fmla="*/ 433 h 650"/>
              <a:gd name="T120" fmla="*/ 464 w 654"/>
              <a:gd name="T121" fmla="*/ 433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54" h="650">
                <a:moveTo>
                  <a:pt x="470" y="217"/>
                </a:moveTo>
                <a:cubicBezTo>
                  <a:pt x="470" y="220"/>
                  <a:pt x="467" y="223"/>
                  <a:pt x="464" y="223"/>
                </a:cubicBezTo>
                <a:cubicBezTo>
                  <a:pt x="371" y="223"/>
                  <a:pt x="371" y="223"/>
                  <a:pt x="371" y="223"/>
                </a:cubicBezTo>
                <a:cubicBezTo>
                  <a:pt x="368" y="223"/>
                  <a:pt x="365" y="220"/>
                  <a:pt x="365" y="217"/>
                </a:cubicBezTo>
                <a:cubicBezTo>
                  <a:pt x="365" y="213"/>
                  <a:pt x="368" y="211"/>
                  <a:pt x="371" y="211"/>
                </a:cubicBezTo>
                <a:cubicBezTo>
                  <a:pt x="464" y="211"/>
                  <a:pt x="464" y="211"/>
                  <a:pt x="464" y="211"/>
                </a:cubicBezTo>
                <a:cubicBezTo>
                  <a:pt x="467" y="211"/>
                  <a:pt x="470" y="213"/>
                  <a:pt x="470" y="217"/>
                </a:cubicBezTo>
                <a:close/>
                <a:moveTo>
                  <a:pt x="464" y="316"/>
                </a:moveTo>
                <a:cubicBezTo>
                  <a:pt x="371" y="316"/>
                  <a:pt x="371" y="316"/>
                  <a:pt x="371" y="316"/>
                </a:cubicBezTo>
                <a:cubicBezTo>
                  <a:pt x="368" y="316"/>
                  <a:pt x="365" y="318"/>
                  <a:pt x="365" y="322"/>
                </a:cubicBezTo>
                <a:cubicBezTo>
                  <a:pt x="365" y="325"/>
                  <a:pt x="368" y="328"/>
                  <a:pt x="371" y="328"/>
                </a:cubicBezTo>
                <a:cubicBezTo>
                  <a:pt x="464" y="328"/>
                  <a:pt x="464" y="328"/>
                  <a:pt x="464" y="328"/>
                </a:cubicBezTo>
                <a:cubicBezTo>
                  <a:pt x="467" y="328"/>
                  <a:pt x="470" y="325"/>
                  <a:pt x="470" y="322"/>
                </a:cubicBezTo>
                <a:cubicBezTo>
                  <a:pt x="470" y="318"/>
                  <a:pt x="467" y="316"/>
                  <a:pt x="464" y="316"/>
                </a:cubicBezTo>
                <a:close/>
                <a:moveTo>
                  <a:pt x="615" y="380"/>
                </a:moveTo>
                <a:cubicBezTo>
                  <a:pt x="577" y="546"/>
                  <a:pt x="410" y="650"/>
                  <a:pt x="244" y="612"/>
                </a:cubicBezTo>
                <a:cubicBezTo>
                  <a:pt x="202" y="602"/>
                  <a:pt x="163" y="585"/>
                  <a:pt x="128" y="559"/>
                </a:cubicBezTo>
                <a:cubicBezTo>
                  <a:pt x="127" y="558"/>
                  <a:pt x="127" y="558"/>
                  <a:pt x="127" y="558"/>
                </a:cubicBezTo>
                <a:cubicBezTo>
                  <a:pt x="126" y="558"/>
                  <a:pt x="126" y="558"/>
                  <a:pt x="126" y="558"/>
                </a:cubicBezTo>
                <a:cubicBezTo>
                  <a:pt x="123" y="555"/>
                  <a:pt x="120" y="553"/>
                  <a:pt x="117" y="550"/>
                </a:cubicBezTo>
                <a:cubicBezTo>
                  <a:pt x="97" y="535"/>
                  <a:pt x="88" y="516"/>
                  <a:pt x="96" y="497"/>
                </a:cubicBezTo>
                <a:cubicBezTo>
                  <a:pt x="96" y="497"/>
                  <a:pt x="106" y="472"/>
                  <a:pt x="144" y="470"/>
                </a:cubicBezTo>
                <a:cubicBezTo>
                  <a:pt x="221" y="468"/>
                  <a:pt x="448" y="466"/>
                  <a:pt x="448" y="466"/>
                </a:cubicBezTo>
                <a:cubicBezTo>
                  <a:pt x="471" y="466"/>
                  <a:pt x="492" y="463"/>
                  <a:pt x="496" y="436"/>
                </a:cubicBezTo>
                <a:cubicBezTo>
                  <a:pt x="497" y="432"/>
                  <a:pt x="497" y="428"/>
                  <a:pt x="497" y="423"/>
                </a:cubicBezTo>
                <a:cubicBezTo>
                  <a:pt x="497" y="401"/>
                  <a:pt x="474" y="386"/>
                  <a:pt x="448" y="386"/>
                </a:cubicBezTo>
                <a:cubicBezTo>
                  <a:pt x="164" y="386"/>
                  <a:pt x="164" y="386"/>
                  <a:pt x="164" y="386"/>
                </a:cubicBezTo>
                <a:cubicBezTo>
                  <a:pt x="145" y="387"/>
                  <a:pt x="141" y="397"/>
                  <a:pt x="132" y="413"/>
                </a:cubicBezTo>
                <a:cubicBezTo>
                  <a:pt x="112" y="446"/>
                  <a:pt x="74" y="455"/>
                  <a:pt x="54" y="449"/>
                </a:cubicBezTo>
                <a:cubicBezTo>
                  <a:pt x="36" y="443"/>
                  <a:pt x="31" y="434"/>
                  <a:pt x="26" y="424"/>
                </a:cubicBezTo>
                <a:cubicBezTo>
                  <a:pt x="24" y="422"/>
                  <a:pt x="23" y="420"/>
                  <a:pt x="22" y="418"/>
                </a:cubicBezTo>
                <a:cubicBezTo>
                  <a:pt x="17" y="405"/>
                  <a:pt x="14" y="395"/>
                  <a:pt x="12" y="384"/>
                </a:cubicBezTo>
                <a:cubicBezTo>
                  <a:pt x="0" y="339"/>
                  <a:pt x="0" y="290"/>
                  <a:pt x="11" y="240"/>
                </a:cubicBezTo>
                <a:cubicBezTo>
                  <a:pt x="44" y="97"/>
                  <a:pt x="172" y="0"/>
                  <a:pt x="313" y="0"/>
                </a:cubicBezTo>
                <a:cubicBezTo>
                  <a:pt x="337" y="0"/>
                  <a:pt x="360" y="2"/>
                  <a:pt x="383" y="8"/>
                </a:cubicBezTo>
                <a:cubicBezTo>
                  <a:pt x="550" y="46"/>
                  <a:pt x="654" y="213"/>
                  <a:pt x="615" y="380"/>
                </a:cubicBezTo>
                <a:close/>
                <a:moveTo>
                  <a:pt x="503" y="319"/>
                </a:moveTo>
                <a:cubicBezTo>
                  <a:pt x="503" y="297"/>
                  <a:pt x="485" y="279"/>
                  <a:pt x="463" y="279"/>
                </a:cubicBezTo>
                <a:cubicBezTo>
                  <a:pt x="164" y="279"/>
                  <a:pt x="164" y="279"/>
                  <a:pt x="164" y="279"/>
                </a:cubicBezTo>
                <a:cubicBezTo>
                  <a:pt x="143" y="279"/>
                  <a:pt x="125" y="297"/>
                  <a:pt x="125" y="319"/>
                </a:cubicBezTo>
                <a:cubicBezTo>
                  <a:pt x="125" y="325"/>
                  <a:pt x="125" y="325"/>
                  <a:pt x="125" y="325"/>
                </a:cubicBezTo>
                <a:cubicBezTo>
                  <a:pt x="125" y="346"/>
                  <a:pt x="143" y="364"/>
                  <a:pt x="164" y="364"/>
                </a:cubicBezTo>
                <a:cubicBezTo>
                  <a:pt x="463" y="364"/>
                  <a:pt x="463" y="364"/>
                  <a:pt x="463" y="364"/>
                </a:cubicBezTo>
                <a:cubicBezTo>
                  <a:pt x="485" y="364"/>
                  <a:pt x="503" y="346"/>
                  <a:pt x="503" y="325"/>
                </a:cubicBezTo>
                <a:lnTo>
                  <a:pt x="503" y="319"/>
                </a:lnTo>
                <a:close/>
                <a:moveTo>
                  <a:pt x="503" y="214"/>
                </a:moveTo>
                <a:cubicBezTo>
                  <a:pt x="503" y="192"/>
                  <a:pt x="485" y="174"/>
                  <a:pt x="463" y="174"/>
                </a:cubicBezTo>
                <a:cubicBezTo>
                  <a:pt x="164" y="174"/>
                  <a:pt x="164" y="174"/>
                  <a:pt x="164" y="174"/>
                </a:cubicBezTo>
                <a:cubicBezTo>
                  <a:pt x="143" y="174"/>
                  <a:pt x="125" y="192"/>
                  <a:pt x="125" y="214"/>
                </a:cubicBezTo>
                <a:cubicBezTo>
                  <a:pt x="125" y="220"/>
                  <a:pt x="125" y="220"/>
                  <a:pt x="125" y="220"/>
                </a:cubicBezTo>
                <a:cubicBezTo>
                  <a:pt x="125" y="241"/>
                  <a:pt x="143" y="259"/>
                  <a:pt x="164" y="259"/>
                </a:cubicBezTo>
                <a:cubicBezTo>
                  <a:pt x="463" y="259"/>
                  <a:pt x="463" y="259"/>
                  <a:pt x="463" y="259"/>
                </a:cubicBezTo>
                <a:cubicBezTo>
                  <a:pt x="485" y="259"/>
                  <a:pt x="503" y="241"/>
                  <a:pt x="503" y="220"/>
                </a:cubicBezTo>
                <a:lnTo>
                  <a:pt x="503" y="214"/>
                </a:lnTo>
                <a:close/>
                <a:moveTo>
                  <a:pt x="464" y="433"/>
                </a:moveTo>
                <a:cubicBezTo>
                  <a:pt x="467" y="433"/>
                  <a:pt x="470" y="430"/>
                  <a:pt x="470" y="427"/>
                </a:cubicBezTo>
                <a:cubicBezTo>
                  <a:pt x="470" y="423"/>
                  <a:pt x="467" y="421"/>
                  <a:pt x="464" y="421"/>
                </a:cubicBezTo>
                <a:cubicBezTo>
                  <a:pt x="371" y="421"/>
                  <a:pt x="371" y="421"/>
                  <a:pt x="371" y="421"/>
                </a:cubicBezTo>
                <a:cubicBezTo>
                  <a:pt x="368" y="421"/>
                  <a:pt x="365" y="423"/>
                  <a:pt x="365" y="427"/>
                </a:cubicBezTo>
                <a:cubicBezTo>
                  <a:pt x="365" y="430"/>
                  <a:pt x="368" y="433"/>
                  <a:pt x="371" y="433"/>
                </a:cubicBezTo>
                <a:lnTo>
                  <a:pt x="464" y="433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Link_3">
            <a:extLst>
              <a:ext uri="{FF2B5EF4-FFF2-40B4-BE49-F238E27FC236}">
                <a16:creationId xmlns:a16="http://schemas.microsoft.com/office/drawing/2014/main" id="{8CD17F50-E11A-B944-880E-71458A1D96B4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9485334" y="4792482"/>
            <a:ext cx="515866" cy="497871"/>
          </a:xfrm>
          <a:custGeom>
            <a:avLst/>
            <a:gdLst>
              <a:gd name="T0" fmla="*/ 0 w 6803"/>
              <a:gd name="T1" fmla="*/ 3402 h 6803"/>
              <a:gd name="T2" fmla="*/ 1640 w 6803"/>
              <a:gd name="T3" fmla="*/ 5341 h 6803"/>
              <a:gd name="T4" fmla="*/ 1230 w 6803"/>
              <a:gd name="T5" fmla="*/ 4985 h 6803"/>
              <a:gd name="T6" fmla="*/ 1424 w 6803"/>
              <a:gd name="T7" fmla="*/ 3525 h 6803"/>
              <a:gd name="T8" fmla="*/ 2522 w 6803"/>
              <a:gd name="T9" fmla="*/ 2754 h 6803"/>
              <a:gd name="T10" fmla="*/ 3265 w 6803"/>
              <a:gd name="T11" fmla="*/ 2589 h 6803"/>
              <a:gd name="T12" fmla="*/ 3951 w 6803"/>
              <a:gd name="T13" fmla="*/ 3064 h 6803"/>
              <a:gd name="T14" fmla="*/ 3769 w 6803"/>
              <a:gd name="T15" fmla="*/ 3445 h 6803"/>
              <a:gd name="T16" fmla="*/ 3575 w 6803"/>
              <a:gd name="T17" fmla="*/ 3349 h 6803"/>
              <a:gd name="T18" fmla="*/ 3183 w 6803"/>
              <a:gd name="T19" fmla="*/ 3056 h 6803"/>
              <a:gd name="T20" fmla="*/ 2790 w 6803"/>
              <a:gd name="T21" fmla="*/ 3139 h 6803"/>
              <a:gd name="T22" fmla="*/ 1568 w 6803"/>
              <a:gd name="T23" fmla="*/ 4644 h 6803"/>
              <a:gd name="T24" fmla="*/ 2053 w 6803"/>
              <a:gd name="T25" fmla="*/ 4951 h 6803"/>
              <a:gd name="T26" fmla="*/ 3003 w 6803"/>
              <a:gd name="T27" fmla="*/ 4380 h 6803"/>
              <a:gd name="T28" fmla="*/ 3142 w 6803"/>
              <a:gd name="T29" fmla="*/ 4338 h 6803"/>
              <a:gd name="T30" fmla="*/ 3267 w 6803"/>
              <a:gd name="T31" fmla="*/ 4773 h 6803"/>
              <a:gd name="T32" fmla="*/ 2580 w 6803"/>
              <a:gd name="T33" fmla="*/ 5259 h 6803"/>
              <a:gd name="T34" fmla="*/ 2499 w 6803"/>
              <a:gd name="T35" fmla="*/ 5316 h 6803"/>
              <a:gd name="T36" fmla="*/ 3402 w 6803"/>
              <a:gd name="T37" fmla="*/ 6803 h 6803"/>
              <a:gd name="T38" fmla="*/ 3402 w 6803"/>
              <a:gd name="T39" fmla="*/ 0 h 6803"/>
              <a:gd name="T40" fmla="*/ 4282 w 6803"/>
              <a:gd name="T41" fmla="*/ 4050 h 6803"/>
              <a:gd name="T42" fmla="*/ 3715 w 6803"/>
              <a:gd name="T43" fmla="*/ 4230 h 6803"/>
              <a:gd name="T44" fmla="*/ 2897 w 6803"/>
              <a:gd name="T45" fmla="*/ 3804 h 6803"/>
              <a:gd name="T46" fmla="*/ 2903 w 6803"/>
              <a:gd name="T47" fmla="*/ 3400 h 6803"/>
              <a:gd name="T48" fmla="*/ 3238 w 6803"/>
              <a:gd name="T49" fmla="*/ 3467 h 6803"/>
              <a:gd name="T50" fmla="*/ 3621 w 6803"/>
              <a:gd name="T51" fmla="*/ 3748 h 6803"/>
              <a:gd name="T52" fmla="*/ 4014 w 6803"/>
              <a:gd name="T53" fmla="*/ 3665 h 6803"/>
              <a:gd name="T54" fmla="*/ 5236 w 6803"/>
              <a:gd name="T55" fmla="*/ 2160 h 6803"/>
              <a:gd name="T56" fmla="*/ 4751 w 6803"/>
              <a:gd name="T57" fmla="*/ 1853 h 6803"/>
              <a:gd name="T58" fmla="*/ 3800 w 6803"/>
              <a:gd name="T59" fmla="*/ 2424 h 6803"/>
              <a:gd name="T60" fmla="*/ 3662 w 6803"/>
              <a:gd name="T61" fmla="*/ 2466 h 6803"/>
              <a:gd name="T62" fmla="*/ 3528 w 6803"/>
              <a:gd name="T63" fmla="*/ 2038 h 6803"/>
              <a:gd name="T64" fmla="*/ 3531 w 6803"/>
              <a:gd name="T65" fmla="*/ 2035 h 6803"/>
              <a:gd name="T66" fmla="*/ 3540 w 6803"/>
              <a:gd name="T67" fmla="*/ 2029 h 6803"/>
              <a:gd name="T68" fmla="*/ 4750 w 6803"/>
              <a:gd name="T69" fmla="*/ 1380 h 6803"/>
              <a:gd name="T70" fmla="*/ 5622 w 6803"/>
              <a:gd name="T71" fmla="*/ 1888 h 6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03" h="6803">
                <a:moveTo>
                  <a:pt x="3402" y="0"/>
                </a:moveTo>
                <a:cubicBezTo>
                  <a:pt x="1523" y="0"/>
                  <a:pt x="0" y="1523"/>
                  <a:pt x="0" y="3402"/>
                </a:cubicBezTo>
                <a:cubicBezTo>
                  <a:pt x="0" y="4358"/>
                  <a:pt x="397" y="5219"/>
                  <a:pt x="1029" y="5839"/>
                </a:cubicBezTo>
                <a:cubicBezTo>
                  <a:pt x="1527" y="6327"/>
                  <a:pt x="2070" y="5569"/>
                  <a:pt x="1640" y="5341"/>
                </a:cubicBezTo>
                <a:cubicBezTo>
                  <a:pt x="1640" y="5341"/>
                  <a:pt x="1648" y="5341"/>
                  <a:pt x="1661" y="5341"/>
                </a:cubicBezTo>
                <a:cubicBezTo>
                  <a:pt x="1491" y="5266"/>
                  <a:pt x="1341" y="5144"/>
                  <a:pt x="1230" y="4985"/>
                </a:cubicBezTo>
                <a:cubicBezTo>
                  <a:pt x="1182" y="4916"/>
                  <a:pt x="1182" y="4916"/>
                  <a:pt x="1182" y="4916"/>
                </a:cubicBezTo>
                <a:cubicBezTo>
                  <a:pt x="868" y="4465"/>
                  <a:pt x="977" y="3842"/>
                  <a:pt x="1424" y="3525"/>
                </a:cubicBezTo>
                <a:cubicBezTo>
                  <a:pt x="1427" y="3524"/>
                  <a:pt x="1427" y="3524"/>
                  <a:pt x="1427" y="3524"/>
                </a:cubicBezTo>
                <a:cubicBezTo>
                  <a:pt x="2522" y="2754"/>
                  <a:pt x="2522" y="2754"/>
                  <a:pt x="2522" y="2754"/>
                </a:cubicBezTo>
                <a:cubicBezTo>
                  <a:pt x="2689" y="2636"/>
                  <a:pt x="2885" y="2574"/>
                  <a:pt x="3088" y="2574"/>
                </a:cubicBezTo>
                <a:cubicBezTo>
                  <a:pt x="3147" y="2574"/>
                  <a:pt x="3206" y="2579"/>
                  <a:pt x="3265" y="2589"/>
                </a:cubicBezTo>
                <a:cubicBezTo>
                  <a:pt x="3527" y="2636"/>
                  <a:pt x="3755" y="2782"/>
                  <a:pt x="3907" y="3000"/>
                </a:cubicBezTo>
                <a:cubicBezTo>
                  <a:pt x="3951" y="3064"/>
                  <a:pt x="3951" y="3064"/>
                  <a:pt x="3951" y="3064"/>
                </a:cubicBezTo>
                <a:cubicBezTo>
                  <a:pt x="4030" y="3176"/>
                  <a:pt x="4007" y="3328"/>
                  <a:pt x="3901" y="3403"/>
                </a:cubicBezTo>
                <a:cubicBezTo>
                  <a:pt x="3862" y="3431"/>
                  <a:pt x="3817" y="3445"/>
                  <a:pt x="3769" y="3445"/>
                </a:cubicBezTo>
                <a:cubicBezTo>
                  <a:pt x="3694" y="3445"/>
                  <a:pt x="3623" y="3409"/>
                  <a:pt x="3575" y="3349"/>
                </a:cubicBezTo>
                <a:cubicBezTo>
                  <a:pt x="3575" y="3349"/>
                  <a:pt x="3575" y="3349"/>
                  <a:pt x="3575" y="3349"/>
                </a:cubicBezTo>
                <a:cubicBezTo>
                  <a:pt x="3520" y="3271"/>
                  <a:pt x="3520" y="3271"/>
                  <a:pt x="3520" y="3271"/>
                </a:cubicBezTo>
                <a:cubicBezTo>
                  <a:pt x="3441" y="3157"/>
                  <a:pt x="3321" y="3080"/>
                  <a:pt x="3183" y="3056"/>
                </a:cubicBezTo>
                <a:cubicBezTo>
                  <a:pt x="3150" y="3050"/>
                  <a:pt x="3117" y="3047"/>
                  <a:pt x="3085" y="3047"/>
                </a:cubicBezTo>
                <a:cubicBezTo>
                  <a:pt x="2977" y="3047"/>
                  <a:pt x="2875" y="3079"/>
                  <a:pt x="2790" y="3139"/>
                </a:cubicBezTo>
                <a:cubicBezTo>
                  <a:pt x="1695" y="3913"/>
                  <a:pt x="1695" y="3913"/>
                  <a:pt x="1695" y="3913"/>
                </a:cubicBezTo>
                <a:cubicBezTo>
                  <a:pt x="1460" y="4079"/>
                  <a:pt x="1403" y="4407"/>
                  <a:pt x="1568" y="4644"/>
                </a:cubicBezTo>
                <a:cubicBezTo>
                  <a:pt x="1616" y="4714"/>
                  <a:pt x="1616" y="4714"/>
                  <a:pt x="1616" y="4714"/>
                </a:cubicBezTo>
                <a:cubicBezTo>
                  <a:pt x="1719" y="4862"/>
                  <a:pt x="1883" y="4951"/>
                  <a:pt x="2053" y="4951"/>
                </a:cubicBezTo>
                <a:cubicBezTo>
                  <a:pt x="2146" y="4951"/>
                  <a:pt x="2235" y="4923"/>
                  <a:pt x="2310" y="4871"/>
                </a:cubicBezTo>
                <a:cubicBezTo>
                  <a:pt x="3003" y="4380"/>
                  <a:pt x="3003" y="4380"/>
                  <a:pt x="3003" y="4380"/>
                </a:cubicBezTo>
                <a:cubicBezTo>
                  <a:pt x="3004" y="4380"/>
                  <a:pt x="3004" y="4380"/>
                  <a:pt x="3004" y="4380"/>
                </a:cubicBezTo>
                <a:cubicBezTo>
                  <a:pt x="3045" y="4353"/>
                  <a:pt x="3093" y="4338"/>
                  <a:pt x="3142" y="4338"/>
                </a:cubicBezTo>
                <a:cubicBezTo>
                  <a:pt x="3219" y="4338"/>
                  <a:pt x="3291" y="4375"/>
                  <a:pt x="3334" y="4436"/>
                </a:cubicBezTo>
                <a:cubicBezTo>
                  <a:pt x="3408" y="4543"/>
                  <a:pt x="3379" y="4694"/>
                  <a:pt x="3267" y="4773"/>
                </a:cubicBezTo>
                <a:cubicBezTo>
                  <a:pt x="3264" y="4775"/>
                  <a:pt x="3264" y="4775"/>
                  <a:pt x="3264" y="4775"/>
                </a:cubicBezTo>
                <a:cubicBezTo>
                  <a:pt x="2580" y="5259"/>
                  <a:pt x="2580" y="5259"/>
                  <a:pt x="2580" y="5259"/>
                </a:cubicBezTo>
                <a:cubicBezTo>
                  <a:pt x="2550" y="5280"/>
                  <a:pt x="2519" y="5298"/>
                  <a:pt x="2487" y="5315"/>
                </a:cubicBezTo>
                <a:cubicBezTo>
                  <a:pt x="2496" y="5315"/>
                  <a:pt x="2500" y="5315"/>
                  <a:pt x="2499" y="5316"/>
                </a:cubicBezTo>
                <a:cubicBezTo>
                  <a:pt x="2146" y="5493"/>
                  <a:pt x="1754" y="6668"/>
                  <a:pt x="3116" y="6792"/>
                </a:cubicBezTo>
                <a:cubicBezTo>
                  <a:pt x="3211" y="6800"/>
                  <a:pt x="3306" y="6803"/>
                  <a:pt x="3402" y="6803"/>
                </a:cubicBezTo>
                <a:cubicBezTo>
                  <a:pt x="5281" y="6803"/>
                  <a:pt x="6803" y="5281"/>
                  <a:pt x="6803" y="3402"/>
                </a:cubicBezTo>
                <a:cubicBezTo>
                  <a:pt x="6803" y="1523"/>
                  <a:pt x="5281" y="0"/>
                  <a:pt x="3402" y="0"/>
                </a:cubicBezTo>
                <a:close/>
                <a:moveTo>
                  <a:pt x="5380" y="3279"/>
                </a:moveTo>
                <a:cubicBezTo>
                  <a:pt x="4282" y="4050"/>
                  <a:pt x="4282" y="4050"/>
                  <a:pt x="4282" y="4050"/>
                </a:cubicBezTo>
                <a:cubicBezTo>
                  <a:pt x="4115" y="4168"/>
                  <a:pt x="3919" y="4230"/>
                  <a:pt x="3715" y="4230"/>
                </a:cubicBezTo>
                <a:cubicBezTo>
                  <a:pt x="3715" y="4230"/>
                  <a:pt x="3715" y="4230"/>
                  <a:pt x="3715" y="4230"/>
                </a:cubicBezTo>
                <a:cubicBezTo>
                  <a:pt x="3657" y="4230"/>
                  <a:pt x="3597" y="4225"/>
                  <a:pt x="3539" y="4215"/>
                </a:cubicBezTo>
                <a:cubicBezTo>
                  <a:pt x="3277" y="4168"/>
                  <a:pt x="3049" y="4022"/>
                  <a:pt x="2897" y="3804"/>
                </a:cubicBezTo>
                <a:cubicBezTo>
                  <a:pt x="2852" y="3740"/>
                  <a:pt x="2852" y="3740"/>
                  <a:pt x="2852" y="3740"/>
                </a:cubicBezTo>
                <a:cubicBezTo>
                  <a:pt x="2774" y="3628"/>
                  <a:pt x="2797" y="3476"/>
                  <a:pt x="2903" y="3400"/>
                </a:cubicBezTo>
                <a:cubicBezTo>
                  <a:pt x="2941" y="3373"/>
                  <a:pt x="2987" y="3359"/>
                  <a:pt x="3034" y="3359"/>
                </a:cubicBezTo>
                <a:cubicBezTo>
                  <a:pt x="3114" y="3359"/>
                  <a:pt x="3190" y="3399"/>
                  <a:pt x="3238" y="3467"/>
                </a:cubicBezTo>
                <a:cubicBezTo>
                  <a:pt x="3283" y="3532"/>
                  <a:pt x="3283" y="3532"/>
                  <a:pt x="3283" y="3532"/>
                </a:cubicBezTo>
                <a:cubicBezTo>
                  <a:pt x="3363" y="3647"/>
                  <a:pt x="3483" y="3724"/>
                  <a:pt x="3621" y="3748"/>
                </a:cubicBezTo>
                <a:cubicBezTo>
                  <a:pt x="3654" y="3754"/>
                  <a:pt x="3687" y="3757"/>
                  <a:pt x="3719" y="3757"/>
                </a:cubicBezTo>
                <a:cubicBezTo>
                  <a:pt x="3827" y="3757"/>
                  <a:pt x="3929" y="3725"/>
                  <a:pt x="4014" y="3665"/>
                </a:cubicBezTo>
                <a:cubicBezTo>
                  <a:pt x="5108" y="2891"/>
                  <a:pt x="5108" y="2891"/>
                  <a:pt x="5108" y="2891"/>
                </a:cubicBezTo>
                <a:cubicBezTo>
                  <a:pt x="5344" y="2725"/>
                  <a:pt x="5401" y="2397"/>
                  <a:pt x="5236" y="2160"/>
                </a:cubicBezTo>
                <a:cubicBezTo>
                  <a:pt x="5188" y="2090"/>
                  <a:pt x="5188" y="2090"/>
                  <a:pt x="5188" y="2090"/>
                </a:cubicBezTo>
                <a:cubicBezTo>
                  <a:pt x="5085" y="1942"/>
                  <a:pt x="4921" y="1853"/>
                  <a:pt x="4751" y="1853"/>
                </a:cubicBezTo>
                <a:cubicBezTo>
                  <a:pt x="4658" y="1853"/>
                  <a:pt x="4569" y="1881"/>
                  <a:pt x="4494" y="1933"/>
                </a:cubicBezTo>
                <a:cubicBezTo>
                  <a:pt x="3800" y="2424"/>
                  <a:pt x="3800" y="2424"/>
                  <a:pt x="3800" y="2424"/>
                </a:cubicBezTo>
                <a:cubicBezTo>
                  <a:pt x="3800" y="2424"/>
                  <a:pt x="3800" y="2424"/>
                  <a:pt x="3800" y="2424"/>
                </a:cubicBezTo>
                <a:cubicBezTo>
                  <a:pt x="3758" y="2451"/>
                  <a:pt x="3711" y="2466"/>
                  <a:pt x="3662" y="2466"/>
                </a:cubicBezTo>
                <a:cubicBezTo>
                  <a:pt x="3585" y="2466"/>
                  <a:pt x="3513" y="2429"/>
                  <a:pt x="3470" y="2368"/>
                </a:cubicBezTo>
                <a:cubicBezTo>
                  <a:pt x="3398" y="2264"/>
                  <a:pt x="3424" y="2118"/>
                  <a:pt x="3528" y="2038"/>
                </a:cubicBezTo>
                <a:cubicBezTo>
                  <a:pt x="3528" y="2038"/>
                  <a:pt x="3528" y="2038"/>
                  <a:pt x="3528" y="2038"/>
                </a:cubicBezTo>
                <a:cubicBezTo>
                  <a:pt x="3531" y="2035"/>
                  <a:pt x="3531" y="2035"/>
                  <a:pt x="3531" y="2035"/>
                </a:cubicBezTo>
                <a:cubicBezTo>
                  <a:pt x="3533" y="2034"/>
                  <a:pt x="3535" y="2033"/>
                  <a:pt x="3536" y="2031"/>
                </a:cubicBezTo>
                <a:cubicBezTo>
                  <a:pt x="3540" y="2029"/>
                  <a:pt x="3540" y="2029"/>
                  <a:pt x="3540" y="2029"/>
                </a:cubicBezTo>
                <a:cubicBezTo>
                  <a:pt x="4224" y="1545"/>
                  <a:pt x="4224" y="1545"/>
                  <a:pt x="4224" y="1545"/>
                </a:cubicBezTo>
                <a:cubicBezTo>
                  <a:pt x="4378" y="1437"/>
                  <a:pt x="4560" y="1380"/>
                  <a:pt x="4750" y="1380"/>
                </a:cubicBezTo>
                <a:cubicBezTo>
                  <a:pt x="5075" y="1380"/>
                  <a:pt x="5383" y="1544"/>
                  <a:pt x="5574" y="1819"/>
                </a:cubicBezTo>
                <a:cubicBezTo>
                  <a:pt x="5622" y="1888"/>
                  <a:pt x="5622" y="1888"/>
                  <a:pt x="5622" y="1888"/>
                </a:cubicBezTo>
                <a:cubicBezTo>
                  <a:pt x="5936" y="2339"/>
                  <a:pt x="5827" y="2962"/>
                  <a:pt x="5380" y="3279"/>
                </a:cubicBez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Go_To_Follow">
            <a:extLst>
              <a:ext uri="{FF2B5EF4-FFF2-40B4-BE49-F238E27FC236}">
                <a16:creationId xmlns:a16="http://schemas.microsoft.com/office/drawing/2014/main" id="{F6EBA689-A2E1-5F42-B639-2FA55413121B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81461" y="4373250"/>
            <a:ext cx="451607" cy="445719"/>
          </a:xfrm>
          <a:custGeom>
            <a:avLst/>
            <a:gdLst>
              <a:gd name="T0" fmla="*/ 3980 w 7104"/>
              <a:gd name="T1" fmla="*/ 287 h 7297"/>
              <a:gd name="T2" fmla="*/ 105 w 7104"/>
              <a:gd name="T3" fmla="*/ 3129 h 7297"/>
              <a:gd name="T4" fmla="*/ 363 w 7104"/>
              <a:gd name="T5" fmla="*/ 5043 h 7297"/>
              <a:gd name="T6" fmla="*/ 1214 w 7104"/>
              <a:gd name="T7" fmla="*/ 5182 h 7297"/>
              <a:gd name="T8" fmla="*/ 2956 w 7104"/>
              <a:gd name="T9" fmla="*/ 3719 h 7297"/>
              <a:gd name="T10" fmla="*/ 2510 w 7104"/>
              <a:gd name="T11" fmla="*/ 3336 h 7297"/>
              <a:gd name="T12" fmla="*/ 1406 w 7104"/>
              <a:gd name="T13" fmla="*/ 2412 h 7297"/>
              <a:gd name="T14" fmla="*/ 1391 w 7104"/>
              <a:gd name="T15" fmla="*/ 2317 h 7297"/>
              <a:gd name="T16" fmla="*/ 1527 w 7104"/>
              <a:gd name="T17" fmla="*/ 2153 h 7297"/>
              <a:gd name="T18" fmla="*/ 1805 w 7104"/>
              <a:gd name="T19" fmla="*/ 1992 h 7297"/>
              <a:gd name="T20" fmla="*/ 2106 w 7104"/>
              <a:gd name="T21" fmla="*/ 2101 h 7297"/>
              <a:gd name="T22" fmla="*/ 3502 w 7104"/>
              <a:gd name="T23" fmla="*/ 3273 h 7297"/>
              <a:gd name="T24" fmla="*/ 3731 w 7104"/>
              <a:gd name="T25" fmla="*/ 3716 h 7297"/>
              <a:gd name="T26" fmla="*/ 3500 w 7104"/>
              <a:gd name="T27" fmla="*/ 4164 h 7297"/>
              <a:gd name="T28" fmla="*/ 3500 w 7104"/>
              <a:gd name="T29" fmla="*/ 4165 h 7297"/>
              <a:gd name="T30" fmla="*/ 1836 w 7104"/>
              <a:gd name="T31" fmla="*/ 5559 h 7297"/>
              <a:gd name="T32" fmla="*/ 1615 w 7104"/>
              <a:gd name="T33" fmla="*/ 6505 h 7297"/>
              <a:gd name="T34" fmla="*/ 2942 w 7104"/>
              <a:gd name="T35" fmla="*/ 7010 h 7297"/>
              <a:gd name="T36" fmla="*/ 6817 w 7104"/>
              <a:gd name="T37" fmla="*/ 4168 h 7297"/>
              <a:gd name="T38" fmla="*/ 3980 w 7104"/>
              <a:gd name="T39" fmla="*/ 287 h 7297"/>
              <a:gd name="T40" fmla="*/ 5627 w 7104"/>
              <a:gd name="T41" fmla="*/ 4164 h 7297"/>
              <a:gd name="T42" fmla="*/ 5627 w 7104"/>
              <a:gd name="T43" fmla="*/ 4165 h 7297"/>
              <a:gd name="T44" fmla="*/ 4224 w 7104"/>
              <a:gd name="T45" fmla="*/ 5327 h 7297"/>
              <a:gd name="T46" fmla="*/ 3922 w 7104"/>
              <a:gd name="T47" fmla="*/ 5435 h 7297"/>
              <a:gd name="T48" fmla="*/ 3646 w 7104"/>
              <a:gd name="T49" fmla="*/ 5272 h 7297"/>
              <a:gd name="T50" fmla="*/ 3510 w 7104"/>
              <a:gd name="T51" fmla="*/ 5107 h 7297"/>
              <a:gd name="T52" fmla="*/ 3526 w 7104"/>
              <a:gd name="T53" fmla="*/ 5013 h 7297"/>
              <a:gd name="T54" fmla="*/ 4635 w 7104"/>
              <a:gd name="T55" fmla="*/ 4094 h 7297"/>
              <a:gd name="T56" fmla="*/ 5083 w 7104"/>
              <a:gd name="T57" fmla="*/ 3719 h 7297"/>
              <a:gd name="T58" fmla="*/ 4637 w 7104"/>
              <a:gd name="T59" fmla="*/ 3336 h 7297"/>
              <a:gd name="T60" fmla="*/ 3533 w 7104"/>
              <a:gd name="T61" fmla="*/ 2412 h 7297"/>
              <a:gd name="T62" fmla="*/ 3517 w 7104"/>
              <a:gd name="T63" fmla="*/ 2317 h 7297"/>
              <a:gd name="T64" fmla="*/ 3654 w 7104"/>
              <a:gd name="T65" fmla="*/ 2153 h 7297"/>
              <a:gd name="T66" fmla="*/ 3931 w 7104"/>
              <a:gd name="T67" fmla="*/ 1992 h 7297"/>
              <a:gd name="T68" fmla="*/ 4232 w 7104"/>
              <a:gd name="T69" fmla="*/ 2101 h 7297"/>
              <a:gd name="T70" fmla="*/ 5629 w 7104"/>
              <a:gd name="T71" fmla="*/ 3273 h 7297"/>
              <a:gd name="T72" fmla="*/ 5857 w 7104"/>
              <a:gd name="T73" fmla="*/ 3716 h 7297"/>
              <a:gd name="T74" fmla="*/ 5627 w 7104"/>
              <a:gd name="T75" fmla="*/ 4164 h 7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04" h="7297">
                <a:moveTo>
                  <a:pt x="3980" y="287"/>
                </a:moveTo>
                <a:cubicBezTo>
                  <a:pt x="2126" y="0"/>
                  <a:pt x="391" y="1272"/>
                  <a:pt x="105" y="3129"/>
                </a:cubicBezTo>
                <a:cubicBezTo>
                  <a:pt x="0" y="3804"/>
                  <a:pt x="47" y="4492"/>
                  <a:pt x="363" y="5043"/>
                </a:cubicBezTo>
                <a:cubicBezTo>
                  <a:pt x="647" y="5538"/>
                  <a:pt x="996" y="5314"/>
                  <a:pt x="1214" y="5182"/>
                </a:cubicBezTo>
                <a:cubicBezTo>
                  <a:pt x="2956" y="3719"/>
                  <a:pt x="2956" y="3719"/>
                  <a:pt x="2956" y="3719"/>
                </a:cubicBezTo>
                <a:cubicBezTo>
                  <a:pt x="2510" y="3336"/>
                  <a:pt x="2510" y="3336"/>
                  <a:pt x="2510" y="3336"/>
                </a:cubicBezTo>
                <a:cubicBezTo>
                  <a:pt x="1406" y="2412"/>
                  <a:pt x="1406" y="2412"/>
                  <a:pt x="1406" y="2412"/>
                </a:cubicBezTo>
                <a:cubicBezTo>
                  <a:pt x="1371" y="2381"/>
                  <a:pt x="1363" y="2350"/>
                  <a:pt x="1391" y="2317"/>
                </a:cubicBezTo>
                <a:cubicBezTo>
                  <a:pt x="1527" y="2153"/>
                  <a:pt x="1527" y="2153"/>
                  <a:pt x="1527" y="2153"/>
                </a:cubicBezTo>
                <a:cubicBezTo>
                  <a:pt x="1611" y="2053"/>
                  <a:pt x="1702" y="2001"/>
                  <a:pt x="1805" y="1992"/>
                </a:cubicBezTo>
                <a:cubicBezTo>
                  <a:pt x="1907" y="1982"/>
                  <a:pt x="2006" y="2018"/>
                  <a:pt x="2106" y="2101"/>
                </a:cubicBezTo>
                <a:cubicBezTo>
                  <a:pt x="3502" y="3273"/>
                  <a:pt x="3502" y="3273"/>
                  <a:pt x="3502" y="3273"/>
                </a:cubicBezTo>
                <a:cubicBezTo>
                  <a:pt x="3647" y="3399"/>
                  <a:pt x="3731" y="3542"/>
                  <a:pt x="3731" y="3716"/>
                </a:cubicBezTo>
                <a:cubicBezTo>
                  <a:pt x="3730" y="3890"/>
                  <a:pt x="3627" y="4049"/>
                  <a:pt x="3500" y="4164"/>
                </a:cubicBezTo>
                <a:cubicBezTo>
                  <a:pt x="3500" y="4165"/>
                  <a:pt x="3500" y="4165"/>
                  <a:pt x="3500" y="4165"/>
                </a:cubicBezTo>
                <a:cubicBezTo>
                  <a:pt x="1836" y="5559"/>
                  <a:pt x="1836" y="5559"/>
                  <a:pt x="1836" y="5559"/>
                </a:cubicBezTo>
                <a:cubicBezTo>
                  <a:pt x="1763" y="5619"/>
                  <a:pt x="1103" y="6076"/>
                  <a:pt x="1615" y="6505"/>
                </a:cubicBezTo>
                <a:cubicBezTo>
                  <a:pt x="1972" y="6803"/>
                  <a:pt x="2453" y="6934"/>
                  <a:pt x="2942" y="7010"/>
                </a:cubicBezTo>
                <a:cubicBezTo>
                  <a:pt x="4796" y="7297"/>
                  <a:pt x="6531" y="6025"/>
                  <a:pt x="6817" y="4168"/>
                </a:cubicBezTo>
                <a:cubicBezTo>
                  <a:pt x="7104" y="2312"/>
                  <a:pt x="5834" y="574"/>
                  <a:pt x="3980" y="287"/>
                </a:cubicBezTo>
                <a:close/>
                <a:moveTo>
                  <a:pt x="5627" y="4164"/>
                </a:moveTo>
                <a:cubicBezTo>
                  <a:pt x="5627" y="4165"/>
                  <a:pt x="5627" y="4165"/>
                  <a:pt x="5627" y="4165"/>
                </a:cubicBezTo>
                <a:cubicBezTo>
                  <a:pt x="4224" y="5327"/>
                  <a:pt x="4224" y="5327"/>
                  <a:pt x="4224" y="5327"/>
                </a:cubicBezTo>
                <a:cubicBezTo>
                  <a:pt x="4124" y="5410"/>
                  <a:pt x="4025" y="5445"/>
                  <a:pt x="3922" y="5435"/>
                </a:cubicBezTo>
                <a:cubicBezTo>
                  <a:pt x="3820" y="5425"/>
                  <a:pt x="3729" y="5372"/>
                  <a:pt x="3646" y="5272"/>
                </a:cubicBezTo>
                <a:cubicBezTo>
                  <a:pt x="3510" y="5107"/>
                  <a:pt x="3510" y="5107"/>
                  <a:pt x="3510" y="5107"/>
                </a:cubicBezTo>
                <a:cubicBezTo>
                  <a:pt x="3484" y="5075"/>
                  <a:pt x="3490" y="5043"/>
                  <a:pt x="3526" y="5013"/>
                </a:cubicBezTo>
                <a:cubicBezTo>
                  <a:pt x="4635" y="4094"/>
                  <a:pt x="4635" y="4094"/>
                  <a:pt x="4635" y="4094"/>
                </a:cubicBezTo>
                <a:cubicBezTo>
                  <a:pt x="5083" y="3719"/>
                  <a:pt x="5083" y="3719"/>
                  <a:pt x="5083" y="3719"/>
                </a:cubicBezTo>
                <a:cubicBezTo>
                  <a:pt x="4637" y="3336"/>
                  <a:pt x="4637" y="3336"/>
                  <a:pt x="4637" y="3336"/>
                </a:cubicBezTo>
                <a:cubicBezTo>
                  <a:pt x="3533" y="2412"/>
                  <a:pt x="3533" y="2412"/>
                  <a:pt x="3533" y="2412"/>
                </a:cubicBezTo>
                <a:cubicBezTo>
                  <a:pt x="3497" y="2381"/>
                  <a:pt x="3490" y="2350"/>
                  <a:pt x="3517" y="2317"/>
                </a:cubicBezTo>
                <a:cubicBezTo>
                  <a:pt x="3654" y="2153"/>
                  <a:pt x="3654" y="2153"/>
                  <a:pt x="3654" y="2153"/>
                </a:cubicBezTo>
                <a:cubicBezTo>
                  <a:pt x="3738" y="2053"/>
                  <a:pt x="3829" y="2001"/>
                  <a:pt x="3931" y="1992"/>
                </a:cubicBezTo>
                <a:cubicBezTo>
                  <a:pt x="4034" y="1982"/>
                  <a:pt x="4133" y="2018"/>
                  <a:pt x="4232" y="2101"/>
                </a:cubicBezTo>
                <a:cubicBezTo>
                  <a:pt x="5629" y="3273"/>
                  <a:pt x="5629" y="3273"/>
                  <a:pt x="5629" y="3273"/>
                </a:cubicBezTo>
                <a:cubicBezTo>
                  <a:pt x="5773" y="3399"/>
                  <a:pt x="5858" y="3542"/>
                  <a:pt x="5857" y="3716"/>
                </a:cubicBezTo>
                <a:cubicBezTo>
                  <a:pt x="5857" y="3890"/>
                  <a:pt x="5754" y="4049"/>
                  <a:pt x="5627" y="416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9" name="Group">
            <a:extLst>
              <a:ext uri="{FF2B5EF4-FFF2-40B4-BE49-F238E27FC236}">
                <a16:creationId xmlns:a16="http://schemas.microsoft.com/office/drawing/2014/main" id="{9E6D8A6D-FBAE-D04C-97AC-B79B8C09FACE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083697" y="4764157"/>
            <a:ext cx="550318" cy="574616"/>
            <a:chOff x="5254" y="1153"/>
            <a:chExt cx="838" cy="875"/>
          </a:xfrm>
          <a:noFill/>
        </p:grpSpPr>
        <p:sp>
          <p:nvSpPr>
            <p:cNvPr id="50" name="Line 74">
              <a:extLst>
                <a:ext uri="{FF2B5EF4-FFF2-40B4-BE49-F238E27FC236}">
                  <a16:creationId xmlns:a16="http://schemas.microsoft.com/office/drawing/2014/main" id="{F324F492-CCAC-5841-A331-DAC4F6871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0" y="1887"/>
              <a:ext cx="0" cy="0"/>
            </a:xfrm>
            <a:prstGeom prst="line">
              <a:avLst/>
            </a:prstGeom>
            <a:grpFill/>
            <a:ln w="158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 75">
              <a:extLst>
                <a:ext uri="{FF2B5EF4-FFF2-40B4-BE49-F238E27FC236}">
                  <a16:creationId xmlns:a16="http://schemas.microsoft.com/office/drawing/2014/main" id="{6BEB1BC0-5ED1-7244-AEA1-41079B80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1153"/>
              <a:ext cx="838" cy="875"/>
            </a:xfrm>
            <a:custGeom>
              <a:avLst/>
              <a:gdLst>
                <a:gd name="T0" fmla="*/ 5202 w 7419"/>
                <a:gd name="T1" fmla="*/ 866 h 7737"/>
                <a:gd name="T2" fmla="*/ 628 w 7419"/>
                <a:gd name="T3" fmla="*/ 2270 h 7737"/>
                <a:gd name="T4" fmla="*/ 767 w 7419"/>
                <a:gd name="T5" fmla="*/ 5645 h 7737"/>
                <a:gd name="T6" fmla="*/ 1826 w 7419"/>
                <a:gd name="T7" fmla="*/ 5687 h 7737"/>
                <a:gd name="T8" fmla="*/ 2033 w 7419"/>
                <a:gd name="T9" fmla="*/ 5178 h 7737"/>
                <a:gd name="T10" fmla="*/ 901 w 7419"/>
                <a:gd name="T11" fmla="*/ 4894 h 7737"/>
                <a:gd name="T12" fmla="*/ 880 w 7419"/>
                <a:gd name="T13" fmla="*/ 4889 h 7737"/>
                <a:gd name="T14" fmla="*/ 1080 w 7419"/>
                <a:gd name="T15" fmla="*/ 4713 h 7737"/>
                <a:gd name="T16" fmla="*/ 1467 w 7419"/>
                <a:gd name="T17" fmla="*/ 4476 h 7737"/>
                <a:gd name="T18" fmla="*/ 1476 w 7419"/>
                <a:gd name="T19" fmla="*/ 4418 h 7737"/>
                <a:gd name="T20" fmla="*/ 1401 w 7419"/>
                <a:gd name="T21" fmla="*/ 4209 h 7737"/>
                <a:gd name="T22" fmla="*/ 1354 w 7419"/>
                <a:gd name="T23" fmla="*/ 4182 h 7737"/>
                <a:gd name="T24" fmla="*/ 1293 w 7419"/>
                <a:gd name="T25" fmla="*/ 3999 h 7737"/>
                <a:gd name="T26" fmla="*/ 1293 w 7419"/>
                <a:gd name="T27" fmla="*/ 3911 h 7737"/>
                <a:gd name="T28" fmla="*/ 1275 w 7419"/>
                <a:gd name="T29" fmla="*/ 3616 h 7737"/>
                <a:gd name="T30" fmla="*/ 1345 w 7419"/>
                <a:gd name="T31" fmla="*/ 3459 h 7737"/>
                <a:gd name="T32" fmla="*/ 1556 w 7419"/>
                <a:gd name="T33" fmla="*/ 3344 h 7737"/>
                <a:gd name="T34" fmla="*/ 1944 w 7419"/>
                <a:gd name="T35" fmla="*/ 3434 h 7737"/>
                <a:gd name="T36" fmla="*/ 2027 w 7419"/>
                <a:gd name="T37" fmla="*/ 3695 h 7737"/>
                <a:gd name="T38" fmla="*/ 2031 w 7419"/>
                <a:gd name="T39" fmla="*/ 3952 h 7737"/>
                <a:gd name="T40" fmla="*/ 1970 w 7419"/>
                <a:gd name="T41" fmla="*/ 4152 h 7737"/>
                <a:gd name="T42" fmla="*/ 1943 w 7419"/>
                <a:gd name="T43" fmla="*/ 4294 h 7737"/>
                <a:gd name="T44" fmla="*/ 1967 w 7419"/>
                <a:gd name="T45" fmla="*/ 4439 h 7737"/>
                <a:gd name="T46" fmla="*/ 2881 w 7419"/>
                <a:gd name="T47" fmla="*/ 4228 h 7737"/>
                <a:gd name="T48" fmla="*/ 2899 w 7419"/>
                <a:gd name="T49" fmla="*/ 4110 h 7737"/>
                <a:gd name="T50" fmla="*/ 2746 w 7419"/>
                <a:gd name="T51" fmla="*/ 3685 h 7737"/>
                <a:gd name="T52" fmla="*/ 2649 w 7419"/>
                <a:gd name="T53" fmla="*/ 3631 h 7737"/>
                <a:gd name="T54" fmla="*/ 2526 w 7419"/>
                <a:gd name="T55" fmla="*/ 3257 h 7737"/>
                <a:gd name="T56" fmla="*/ 2527 w 7419"/>
                <a:gd name="T57" fmla="*/ 3079 h 7737"/>
                <a:gd name="T58" fmla="*/ 2489 w 7419"/>
                <a:gd name="T59" fmla="*/ 2477 h 7737"/>
                <a:gd name="T60" fmla="*/ 2632 w 7419"/>
                <a:gd name="T61" fmla="*/ 2158 h 7737"/>
                <a:gd name="T62" fmla="*/ 3062 w 7419"/>
                <a:gd name="T63" fmla="*/ 1924 h 7737"/>
                <a:gd name="T64" fmla="*/ 3851 w 7419"/>
                <a:gd name="T65" fmla="*/ 2108 h 7737"/>
                <a:gd name="T66" fmla="*/ 4021 w 7419"/>
                <a:gd name="T67" fmla="*/ 2638 h 7737"/>
                <a:gd name="T68" fmla="*/ 4028 w 7419"/>
                <a:gd name="T69" fmla="*/ 3161 h 7737"/>
                <a:gd name="T70" fmla="*/ 3905 w 7419"/>
                <a:gd name="T71" fmla="*/ 3569 h 7737"/>
                <a:gd name="T72" fmla="*/ 3849 w 7419"/>
                <a:gd name="T73" fmla="*/ 3859 h 7737"/>
                <a:gd name="T74" fmla="*/ 3899 w 7419"/>
                <a:gd name="T75" fmla="*/ 4153 h 7737"/>
                <a:gd name="T76" fmla="*/ 4723 w 7419"/>
                <a:gd name="T77" fmla="*/ 4280 h 7737"/>
                <a:gd name="T78" fmla="*/ 4745 w 7419"/>
                <a:gd name="T79" fmla="*/ 4198 h 7737"/>
                <a:gd name="T80" fmla="*/ 4668 w 7419"/>
                <a:gd name="T81" fmla="*/ 3884 h 7737"/>
                <a:gd name="T82" fmla="*/ 4604 w 7419"/>
                <a:gd name="T83" fmla="*/ 3838 h 7737"/>
                <a:gd name="T84" fmla="*/ 4544 w 7419"/>
                <a:gd name="T85" fmla="*/ 3563 h 7737"/>
                <a:gd name="T86" fmla="*/ 4558 w 7419"/>
                <a:gd name="T87" fmla="*/ 3437 h 7737"/>
                <a:gd name="T88" fmla="*/ 4577 w 7419"/>
                <a:gd name="T89" fmla="*/ 3006 h 7737"/>
                <a:gd name="T90" fmla="*/ 4702 w 7419"/>
                <a:gd name="T91" fmla="*/ 2789 h 7737"/>
                <a:gd name="T92" fmla="*/ 5026 w 7419"/>
                <a:gd name="T93" fmla="*/ 2654 h 7737"/>
                <a:gd name="T94" fmla="*/ 5573 w 7419"/>
                <a:gd name="T95" fmla="*/ 2844 h 7737"/>
                <a:gd name="T96" fmla="*/ 5654 w 7419"/>
                <a:gd name="T97" fmla="*/ 3234 h 7737"/>
                <a:gd name="T98" fmla="*/ 5620 w 7419"/>
                <a:gd name="T99" fmla="*/ 3607 h 7737"/>
                <a:gd name="T100" fmla="*/ 5502 w 7419"/>
                <a:gd name="T101" fmla="*/ 3887 h 7737"/>
                <a:gd name="T102" fmla="*/ 5440 w 7419"/>
                <a:gd name="T103" fmla="*/ 4090 h 7737"/>
                <a:gd name="T104" fmla="*/ 5453 w 7419"/>
                <a:gd name="T105" fmla="*/ 4302 h 7737"/>
                <a:gd name="T106" fmla="*/ 5761 w 7419"/>
                <a:gd name="T107" fmla="*/ 4550 h 7737"/>
                <a:gd name="T108" fmla="*/ 6139 w 7419"/>
                <a:gd name="T109" fmla="*/ 4700 h 7737"/>
                <a:gd name="T110" fmla="*/ 6297 w 7419"/>
                <a:gd name="T111" fmla="*/ 4899 h 7737"/>
                <a:gd name="T112" fmla="*/ 5573 w 7419"/>
                <a:gd name="T113" fmla="*/ 5090 h 7737"/>
                <a:gd name="T114" fmla="*/ 2405 w 7419"/>
                <a:gd name="T115" fmla="*/ 5243 h 7737"/>
                <a:gd name="T116" fmla="*/ 2186 w 7419"/>
                <a:gd name="T117" fmla="*/ 5819 h 7737"/>
                <a:gd name="T118" fmla="*/ 2728 w 7419"/>
                <a:gd name="T119" fmla="*/ 7080 h 7737"/>
                <a:gd name="T120" fmla="*/ 6617 w 7419"/>
                <a:gd name="T121" fmla="*/ 5406 h 7737"/>
                <a:gd name="T122" fmla="*/ 5202 w 7419"/>
                <a:gd name="T123" fmla="*/ 866 h 7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19" h="7737">
                  <a:moveTo>
                    <a:pt x="5202" y="866"/>
                  </a:moveTo>
                  <a:cubicBezTo>
                    <a:pt x="3548" y="0"/>
                    <a:pt x="1500" y="628"/>
                    <a:pt x="628" y="2270"/>
                  </a:cubicBezTo>
                  <a:cubicBezTo>
                    <a:pt x="40" y="3376"/>
                    <a:pt x="0" y="4645"/>
                    <a:pt x="767" y="5645"/>
                  </a:cubicBezTo>
                  <a:cubicBezTo>
                    <a:pt x="1016" y="5968"/>
                    <a:pt x="1482" y="6071"/>
                    <a:pt x="1826" y="5687"/>
                  </a:cubicBezTo>
                  <a:cubicBezTo>
                    <a:pt x="1974" y="5521"/>
                    <a:pt x="1980" y="5370"/>
                    <a:pt x="2033" y="5178"/>
                  </a:cubicBezTo>
                  <a:cubicBezTo>
                    <a:pt x="1615" y="5098"/>
                    <a:pt x="1233" y="4996"/>
                    <a:pt x="901" y="4894"/>
                  </a:cubicBezTo>
                  <a:cubicBezTo>
                    <a:pt x="894" y="4892"/>
                    <a:pt x="887" y="4890"/>
                    <a:pt x="880" y="4889"/>
                  </a:cubicBezTo>
                  <a:cubicBezTo>
                    <a:pt x="890" y="4834"/>
                    <a:pt x="1051" y="4718"/>
                    <a:pt x="1080" y="4713"/>
                  </a:cubicBezTo>
                  <a:cubicBezTo>
                    <a:pt x="1331" y="4621"/>
                    <a:pt x="1339" y="4594"/>
                    <a:pt x="1467" y="4476"/>
                  </a:cubicBezTo>
                  <a:cubicBezTo>
                    <a:pt x="1479" y="4465"/>
                    <a:pt x="1482" y="4435"/>
                    <a:pt x="1476" y="4418"/>
                  </a:cubicBezTo>
                  <a:cubicBezTo>
                    <a:pt x="1454" y="4347"/>
                    <a:pt x="1429" y="4277"/>
                    <a:pt x="1401" y="4209"/>
                  </a:cubicBezTo>
                  <a:cubicBezTo>
                    <a:pt x="1396" y="4196"/>
                    <a:pt x="1359" y="4195"/>
                    <a:pt x="1354" y="4182"/>
                  </a:cubicBezTo>
                  <a:cubicBezTo>
                    <a:pt x="1330" y="4122"/>
                    <a:pt x="1309" y="4061"/>
                    <a:pt x="1293" y="3999"/>
                  </a:cubicBezTo>
                  <a:cubicBezTo>
                    <a:pt x="1286" y="3971"/>
                    <a:pt x="1295" y="3940"/>
                    <a:pt x="1293" y="3911"/>
                  </a:cubicBezTo>
                  <a:cubicBezTo>
                    <a:pt x="1287" y="3813"/>
                    <a:pt x="1269" y="3714"/>
                    <a:pt x="1275" y="3616"/>
                  </a:cubicBezTo>
                  <a:cubicBezTo>
                    <a:pt x="1278" y="3562"/>
                    <a:pt x="1313" y="3506"/>
                    <a:pt x="1345" y="3459"/>
                  </a:cubicBezTo>
                  <a:cubicBezTo>
                    <a:pt x="1393" y="3386"/>
                    <a:pt x="1483" y="3369"/>
                    <a:pt x="1556" y="3344"/>
                  </a:cubicBezTo>
                  <a:cubicBezTo>
                    <a:pt x="1697" y="3296"/>
                    <a:pt x="1832" y="3350"/>
                    <a:pt x="1944" y="3434"/>
                  </a:cubicBezTo>
                  <a:cubicBezTo>
                    <a:pt x="2024" y="3494"/>
                    <a:pt x="2031" y="3598"/>
                    <a:pt x="2027" y="3695"/>
                  </a:cubicBezTo>
                  <a:cubicBezTo>
                    <a:pt x="2024" y="3780"/>
                    <a:pt x="2011" y="3864"/>
                    <a:pt x="2031" y="3952"/>
                  </a:cubicBezTo>
                  <a:cubicBezTo>
                    <a:pt x="2046" y="4018"/>
                    <a:pt x="2033" y="4092"/>
                    <a:pt x="1970" y="4152"/>
                  </a:cubicBezTo>
                  <a:cubicBezTo>
                    <a:pt x="1941" y="4180"/>
                    <a:pt x="1943" y="4246"/>
                    <a:pt x="1943" y="4294"/>
                  </a:cubicBezTo>
                  <a:cubicBezTo>
                    <a:pt x="1942" y="4344"/>
                    <a:pt x="1945" y="4408"/>
                    <a:pt x="1967" y="4439"/>
                  </a:cubicBezTo>
                  <a:cubicBezTo>
                    <a:pt x="2026" y="4521"/>
                    <a:pt x="2713" y="4656"/>
                    <a:pt x="2881" y="4228"/>
                  </a:cubicBezTo>
                  <a:cubicBezTo>
                    <a:pt x="2892" y="4199"/>
                    <a:pt x="2910" y="4146"/>
                    <a:pt x="2899" y="4110"/>
                  </a:cubicBezTo>
                  <a:cubicBezTo>
                    <a:pt x="2854" y="3966"/>
                    <a:pt x="2804" y="3824"/>
                    <a:pt x="2746" y="3685"/>
                  </a:cubicBezTo>
                  <a:cubicBezTo>
                    <a:pt x="2735" y="3658"/>
                    <a:pt x="2660" y="3657"/>
                    <a:pt x="2649" y="3631"/>
                  </a:cubicBezTo>
                  <a:cubicBezTo>
                    <a:pt x="2601" y="3509"/>
                    <a:pt x="2559" y="3384"/>
                    <a:pt x="2526" y="3257"/>
                  </a:cubicBezTo>
                  <a:cubicBezTo>
                    <a:pt x="2512" y="3201"/>
                    <a:pt x="2531" y="3138"/>
                    <a:pt x="2527" y="3079"/>
                  </a:cubicBezTo>
                  <a:cubicBezTo>
                    <a:pt x="2514" y="2878"/>
                    <a:pt x="2478" y="2677"/>
                    <a:pt x="2489" y="2477"/>
                  </a:cubicBezTo>
                  <a:cubicBezTo>
                    <a:pt x="2496" y="2368"/>
                    <a:pt x="2567" y="2254"/>
                    <a:pt x="2632" y="2158"/>
                  </a:cubicBezTo>
                  <a:cubicBezTo>
                    <a:pt x="2730" y="2010"/>
                    <a:pt x="2913" y="1974"/>
                    <a:pt x="3062" y="1924"/>
                  </a:cubicBezTo>
                  <a:cubicBezTo>
                    <a:pt x="3348" y="1827"/>
                    <a:pt x="3624" y="1937"/>
                    <a:pt x="3851" y="2108"/>
                  </a:cubicBezTo>
                  <a:cubicBezTo>
                    <a:pt x="4015" y="2230"/>
                    <a:pt x="4029" y="2441"/>
                    <a:pt x="4021" y="2638"/>
                  </a:cubicBezTo>
                  <a:cubicBezTo>
                    <a:pt x="4014" y="2813"/>
                    <a:pt x="3988" y="2982"/>
                    <a:pt x="4028" y="3161"/>
                  </a:cubicBezTo>
                  <a:cubicBezTo>
                    <a:pt x="4059" y="3297"/>
                    <a:pt x="4032" y="3447"/>
                    <a:pt x="3905" y="3569"/>
                  </a:cubicBezTo>
                  <a:cubicBezTo>
                    <a:pt x="3846" y="3626"/>
                    <a:pt x="3850" y="3760"/>
                    <a:pt x="3849" y="3859"/>
                  </a:cubicBezTo>
                  <a:cubicBezTo>
                    <a:pt x="3848" y="3960"/>
                    <a:pt x="3860" y="4086"/>
                    <a:pt x="3899" y="4153"/>
                  </a:cubicBezTo>
                  <a:cubicBezTo>
                    <a:pt x="4104" y="4512"/>
                    <a:pt x="4588" y="4596"/>
                    <a:pt x="4723" y="4280"/>
                  </a:cubicBezTo>
                  <a:cubicBezTo>
                    <a:pt x="4732" y="4259"/>
                    <a:pt x="4750" y="4224"/>
                    <a:pt x="4745" y="4198"/>
                  </a:cubicBezTo>
                  <a:cubicBezTo>
                    <a:pt x="4724" y="4092"/>
                    <a:pt x="4699" y="3987"/>
                    <a:pt x="4668" y="3884"/>
                  </a:cubicBezTo>
                  <a:cubicBezTo>
                    <a:pt x="4663" y="3864"/>
                    <a:pt x="4609" y="3858"/>
                    <a:pt x="4604" y="3838"/>
                  </a:cubicBezTo>
                  <a:cubicBezTo>
                    <a:pt x="4578" y="3748"/>
                    <a:pt x="4558" y="3656"/>
                    <a:pt x="4544" y="3563"/>
                  </a:cubicBezTo>
                  <a:cubicBezTo>
                    <a:pt x="4538" y="3523"/>
                    <a:pt x="4556" y="3479"/>
                    <a:pt x="4558" y="3437"/>
                  </a:cubicBezTo>
                  <a:cubicBezTo>
                    <a:pt x="4564" y="3293"/>
                    <a:pt x="4554" y="3147"/>
                    <a:pt x="4577" y="3006"/>
                  </a:cubicBezTo>
                  <a:cubicBezTo>
                    <a:pt x="4590" y="2928"/>
                    <a:pt x="4649" y="2853"/>
                    <a:pt x="4702" y="2789"/>
                  </a:cubicBezTo>
                  <a:cubicBezTo>
                    <a:pt x="4783" y="2691"/>
                    <a:pt x="4916" y="2679"/>
                    <a:pt x="5026" y="2654"/>
                  </a:cubicBezTo>
                  <a:cubicBezTo>
                    <a:pt x="5236" y="2607"/>
                    <a:pt x="5424" y="2706"/>
                    <a:pt x="5573" y="2844"/>
                  </a:cubicBezTo>
                  <a:cubicBezTo>
                    <a:pt x="5681" y="2943"/>
                    <a:pt x="5674" y="3094"/>
                    <a:pt x="5654" y="3234"/>
                  </a:cubicBezTo>
                  <a:cubicBezTo>
                    <a:pt x="5636" y="3357"/>
                    <a:pt x="5605" y="3476"/>
                    <a:pt x="5620" y="3607"/>
                  </a:cubicBezTo>
                  <a:cubicBezTo>
                    <a:pt x="5632" y="3706"/>
                    <a:pt x="5601" y="3810"/>
                    <a:pt x="5502" y="3887"/>
                  </a:cubicBezTo>
                  <a:cubicBezTo>
                    <a:pt x="5455" y="3923"/>
                    <a:pt x="5448" y="4019"/>
                    <a:pt x="5440" y="4090"/>
                  </a:cubicBezTo>
                  <a:cubicBezTo>
                    <a:pt x="5432" y="4161"/>
                    <a:pt x="5415" y="4262"/>
                    <a:pt x="5453" y="4302"/>
                  </a:cubicBezTo>
                  <a:cubicBezTo>
                    <a:pt x="5542" y="4396"/>
                    <a:pt x="5614" y="4514"/>
                    <a:pt x="5761" y="4550"/>
                  </a:cubicBezTo>
                  <a:cubicBezTo>
                    <a:pt x="5892" y="4583"/>
                    <a:pt x="6033" y="4623"/>
                    <a:pt x="6139" y="4700"/>
                  </a:cubicBezTo>
                  <a:cubicBezTo>
                    <a:pt x="6258" y="4790"/>
                    <a:pt x="6266" y="4833"/>
                    <a:pt x="6297" y="4899"/>
                  </a:cubicBezTo>
                  <a:cubicBezTo>
                    <a:pt x="6022" y="4977"/>
                    <a:pt x="5785" y="5041"/>
                    <a:pt x="5573" y="5090"/>
                  </a:cubicBezTo>
                  <a:cubicBezTo>
                    <a:pt x="4477" y="5409"/>
                    <a:pt x="3366" y="5390"/>
                    <a:pt x="2405" y="5243"/>
                  </a:cubicBezTo>
                  <a:cubicBezTo>
                    <a:pt x="2277" y="5473"/>
                    <a:pt x="2227" y="5586"/>
                    <a:pt x="2186" y="5819"/>
                  </a:cubicBezTo>
                  <a:cubicBezTo>
                    <a:pt x="2117" y="6209"/>
                    <a:pt x="2203" y="6834"/>
                    <a:pt x="2728" y="7080"/>
                  </a:cubicBezTo>
                  <a:cubicBezTo>
                    <a:pt x="4134" y="7737"/>
                    <a:pt x="5862" y="6827"/>
                    <a:pt x="6617" y="5406"/>
                  </a:cubicBezTo>
                  <a:cubicBezTo>
                    <a:pt x="7419" y="3897"/>
                    <a:pt x="6927" y="1769"/>
                    <a:pt x="5202" y="866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52" name="Rectangle: Rounded Corners 26">
            <a:extLst>
              <a:ext uri="{FF2B5EF4-FFF2-40B4-BE49-F238E27FC236}">
                <a16:creationId xmlns:a16="http://schemas.microsoft.com/office/drawing/2014/main" id="{A8D120A4-F524-2841-9944-EC3183E59778}"/>
              </a:ext>
            </a:extLst>
          </p:cNvPr>
          <p:cNvSpPr/>
          <p:nvPr/>
        </p:nvSpPr>
        <p:spPr bwMode="gray">
          <a:xfrm>
            <a:off x="6579906" y="1489521"/>
            <a:ext cx="4865028" cy="2718342"/>
          </a:xfrm>
          <a:prstGeom prst="roundRect">
            <a:avLst>
              <a:gd name="adj" fmla="val 2757"/>
            </a:avLst>
          </a:prstGeom>
          <a:noFill/>
          <a:ln w="190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2B5332-2806-7746-843E-70DD6F184C99}"/>
              </a:ext>
            </a:extLst>
          </p:cNvPr>
          <p:cNvSpPr txBox="1"/>
          <p:nvPr/>
        </p:nvSpPr>
        <p:spPr bwMode="gray">
          <a:xfrm>
            <a:off x="6787559" y="1356975"/>
            <a:ext cx="115095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Proposal </a:t>
            </a:r>
          </a:p>
        </p:txBody>
      </p:sp>
      <p:sp>
        <p:nvSpPr>
          <p:cNvPr id="7" name="Flowchart: Sort 6">
            <a:extLst>
              <a:ext uri="{FF2B5EF4-FFF2-40B4-BE49-F238E27FC236}">
                <a16:creationId xmlns:a16="http://schemas.microsoft.com/office/drawing/2014/main" id="{2C4ED2C1-7324-4CC5-9BD0-0E977ED9F6FF}"/>
              </a:ext>
            </a:extLst>
          </p:cNvPr>
          <p:cNvSpPr/>
          <p:nvPr/>
        </p:nvSpPr>
        <p:spPr bwMode="gray">
          <a:xfrm>
            <a:off x="1699198" y="5312137"/>
            <a:ext cx="168813" cy="178191"/>
          </a:xfrm>
          <a:prstGeom prst="flowChartSor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8" name="Flowchart: Sort 57">
            <a:extLst>
              <a:ext uri="{FF2B5EF4-FFF2-40B4-BE49-F238E27FC236}">
                <a16:creationId xmlns:a16="http://schemas.microsoft.com/office/drawing/2014/main" id="{A38B3FBD-80D2-4749-9CC0-E7D097211629}"/>
              </a:ext>
            </a:extLst>
          </p:cNvPr>
          <p:cNvSpPr/>
          <p:nvPr/>
        </p:nvSpPr>
        <p:spPr bwMode="gray">
          <a:xfrm>
            <a:off x="4261761" y="5312137"/>
            <a:ext cx="168813" cy="178191"/>
          </a:xfrm>
          <a:prstGeom prst="flowChartSor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9" name="Flowchart: Sort 58">
            <a:extLst>
              <a:ext uri="{FF2B5EF4-FFF2-40B4-BE49-F238E27FC236}">
                <a16:creationId xmlns:a16="http://schemas.microsoft.com/office/drawing/2014/main" id="{03CE1BEA-81D1-43EF-B430-CB626294E218}"/>
              </a:ext>
            </a:extLst>
          </p:cNvPr>
          <p:cNvSpPr/>
          <p:nvPr/>
        </p:nvSpPr>
        <p:spPr bwMode="gray">
          <a:xfrm>
            <a:off x="6899350" y="5312137"/>
            <a:ext cx="168813" cy="178191"/>
          </a:xfrm>
          <a:prstGeom prst="flowChartSor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0" name="Flowchart: Sort 59">
            <a:extLst>
              <a:ext uri="{FF2B5EF4-FFF2-40B4-BE49-F238E27FC236}">
                <a16:creationId xmlns:a16="http://schemas.microsoft.com/office/drawing/2014/main" id="{80AC4A9F-5328-4FF4-9A89-6C7771DF2E44}"/>
              </a:ext>
            </a:extLst>
          </p:cNvPr>
          <p:cNvSpPr/>
          <p:nvPr/>
        </p:nvSpPr>
        <p:spPr bwMode="gray">
          <a:xfrm>
            <a:off x="9658861" y="5312137"/>
            <a:ext cx="168813" cy="178191"/>
          </a:xfrm>
          <a:prstGeom prst="flowChartSor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214BD74-3796-446A-8E05-F42A403A88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</a:p>
        </p:txBody>
      </p:sp>
    </p:spTree>
    <p:extLst>
      <p:ext uri="{BB962C8B-B14F-4D97-AF65-F5344CB8AC3E}">
        <p14:creationId xmlns:p14="http://schemas.microsoft.com/office/powerpoint/2010/main" val="23967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7" grpId="0" animBg="1"/>
      <p:bldP spid="21" grpId="0" animBg="1"/>
      <p:bldP spid="28" grpId="0" animBg="1"/>
      <p:bldP spid="20" grpId="0"/>
      <p:bldP spid="29" grpId="0"/>
      <p:bldP spid="31" grpId="0" animBg="1"/>
      <p:bldP spid="26" grpId="0" animBg="1"/>
      <p:bldP spid="23" grpId="0" animBg="1"/>
      <p:bldP spid="22" grpId="0" animBg="1"/>
      <p:bldP spid="11" grpId="0"/>
      <p:bldP spid="33" grpId="0"/>
      <p:bldP spid="34" grpId="0"/>
      <p:bldP spid="35" grpId="0"/>
      <p:bldP spid="38" grpId="0"/>
      <p:bldP spid="39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7" grpId="0" animBg="1"/>
      <p:bldP spid="58" grpId="0" animBg="1"/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138B35B-60A1-4BC6-9E9C-A1D328E777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138B35B-60A1-4BC6-9E9C-A1D328E77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87B066-837D-40BE-9054-0B2AED52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04813"/>
            <a:ext cx="10944225" cy="325952"/>
          </a:xfrm>
        </p:spPr>
        <p:txBody>
          <a:bodyPr vert="horz"/>
          <a:lstStyle/>
          <a:p>
            <a:r>
              <a:rPr lang="en-GB"/>
              <a:t>The truth about infertility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03BA4-20B6-4CB9-AE5A-44751ADE22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1740F-D16D-4CF1-ADCC-C101EED218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FEDAA-F812-49B4-AF85-8EB728117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9" y="1392800"/>
            <a:ext cx="5142666" cy="6347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8287033-009C-47F4-A4EA-F11D44842E1D}"/>
              </a:ext>
            </a:extLst>
          </p:cNvPr>
          <p:cNvGrpSpPr/>
          <p:nvPr/>
        </p:nvGrpSpPr>
        <p:grpSpPr>
          <a:xfrm>
            <a:off x="6328094" y="1429158"/>
            <a:ext cx="5358089" cy="1912428"/>
            <a:chOff x="623886" y="2571573"/>
            <a:chExt cx="5516280" cy="19688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2AF992-EC9F-499F-B142-6A4AAD802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4899" b="18528"/>
            <a:stretch/>
          </p:blipFill>
          <p:spPr>
            <a:xfrm>
              <a:off x="623886" y="2571573"/>
              <a:ext cx="5472113" cy="1824803"/>
            </a:xfrm>
            <a:prstGeom prst="rect">
              <a:avLst/>
            </a:prstGeom>
          </p:spPr>
        </p:pic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A2210C2-25CF-4BF1-9E6B-37CEDE36DC32}"/>
                </a:ext>
              </a:extLst>
            </p:cNvPr>
            <p:cNvSpPr/>
            <p:nvPr/>
          </p:nvSpPr>
          <p:spPr bwMode="gray">
            <a:xfrm>
              <a:off x="4717053" y="3284913"/>
              <a:ext cx="1423113" cy="125555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4F5B91-E7FD-43DF-A9C7-0D710E92AD04}"/>
              </a:ext>
            </a:extLst>
          </p:cNvPr>
          <p:cNvGrpSpPr/>
          <p:nvPr/>
        </p:nvGrpSpPr>
        <p:grpSpPr>
          <a:xfrm>
            <a:off x="623886" y="2308084"/>
            <a:ext cx="4741327" cy="3473647"/>
            <a:chOff x="-63093" y="567789"/>
            <a:chExt cx="6159092" cy="451234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3DE807-F3DA-4E33-92C7-5926795C3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79"/>
            <a:stretch/>
          </p:blipFill>
          <p:spPr>
            <a:xfrm>
              <a:off x="-63093" y="567789"/>
              <a:ext cx="6159092" cy="444242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4CF907-A800-4892-A9E8-909D6EEA1E6B}"/>
                </a:ext>
              </a:extLst>
            </p:cNvPr>
            <p:cNvSpPr/>
            <p:nvPr/>
          </p:nvSpPr>
          <p:spPr bwMode="gray">
            <a:xfrm>
              <a:off x="1543050" y="4863964"/>
              <a:ext cx="4552949" cy="216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33FC98-CC19-4142-B8B7-C34D5DAD81DF}"/>
              </a:ext>
            </a:extLst>
          </p:cNvPr>
          <p:cNvGrpSpPr/>
          <p:nvPr/>
        </p:nvGrpSpPr>
        <p:grpSpPr>
          <a:xfrm>
            <a:off x="6096000" y="3429000"/>
            <a:ext cx="5472113" cy="2688116"/>
            <a:chOff x="6096000" y="3429000"/>
            <a:chExt cx="5472113" cy="268811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1716BB-6D8A-4E69-AF28-3D82D658C04D}"/>
                </a:ext>
              </a:extLst>
            </p:cNvPr>
            <p:cNvSpPr/>
            <p:nvPr/>
          </p:nvSpPr>
          <p:spPr bwMode="gray">
            <a:xfrm>
              <a:off x="6096000" y="3429000"/>
              <a:ext cx="5472113" cy="2688116"/>
            </a:xfrm>
            <a:prstGeom prst="roundRect">
              <a:avLst>
                <a:gd name="adj" fmla="val 5192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6C7A788-1AF1-4C76-9192-B5CD30729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07424" y="3663511"/>
              <a:ext cx="2860688" cy="242931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7DA257-E18F-4FD4-A679-44C9726FB694}"/>
                </a:ext>
              </a:extLst>
            </p:cNvPr>
            <p:cNvSpPr txBox="1"/>
            <p:nvPr/>
          </p:nvSpPr>
          <p:spPr bwMode="gray">
            <a:xfrm>
              <a:off x="6328094" y="3595806"/>
              <a:ext cx="2241528" cy="64633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A5CD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INFERTILITY IS NOT JUST A WOMAN’S PROBLEM     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AB8159A-A109-4717-BDFD-28D3F4289CB2}"/>
                </a:ext>
              </a:extLst>
            </p:cNvPr>
            <p:cNvSpPr/>
            <p:nvPr/>
          </p:nvSpPr>
          <p:spPr bwMode="gray">
            <a:xfrm>
              <a:off x="8383837" y="4870607"/>
              <a:ext cx="601852" cy="1222218"/>
            </a:xfrm>
            <a:prstGeom prst="roundRect">
              <a:avLst>
                <a:gd name="adj" fmla="val 5192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D2603A5-17CF-4A11-93AF-F11EC0EFA61C}"/>
                </a:ext>
              </a:extLst>
            </p:cNvPr>
            <p:cNvSpPr/>
            <p:nvPr/>
          </p:nvSpPr>
          <p:spPr bwMode="gray">
            <a:xfrm>
              <a:off x="8832056" y="5876652"/>
              <a:ext cx="601852" cy="216173"/>
            </a:xfrm>
            <a:prstGeom prst="roundRect">
              <a:avLst>
                <a:gd name="adj" fmla="val 5192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164A58D-25BF-4416-936F-3231B13E50F3}"/>
              </a:ext>
            </a:extLst>
          </p:cNvPr>
          <p:cNvSpPr/>
          <p:nvPr/>
        </p:nvSpPr>
        <p:spPr bwMode="gray">
          <a:xfrm>
            <a:off x="9790881" y="6360711"/>
            <a:ext cx="1895302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138B35B-60A1-4BC6-9E9C-A1D328E777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138B35B-60A1-4BC6-9E9C-A1D328E77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87B066-837D-40BE-9054-0B2AED52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04813"/>
            <a:ext cx="10944225" cy="325952"/>
          </a:xfrm>
        </p:spPr>
        <p:txBody>
          <a:bodyPr vert="horz"/>
          <a:lstStyle/>
          <a:p>
            <a:r>
              <a:rPr lang="en-GB"/>
              <a:t>The truth about infertility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03BA4-20B6-4CB9-AE5A-44751ADE22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1740F-D16D-4CF1-ADCC-C101EED218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72F5C6-AD0F-4FAA-B19A-DD7CE1E6ED01}"/>
              </a:ext>
            </a:extLst>
          </p:cNvPr>
          <p:cNvGrpSpPr/>
          <p:nvPr/>
        </p:nvGrpSpPr>
        <p:grpSpPr>
          <a:xfrm>
            <a:off x="6510336" y="1665078"/>
            <a:ext cx="4765456" cy="4113426"/>
            <a:chOff x="6510336" y="1665078"/>
            <a:chExt cx="4765456" cy="41134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6982AC-EF36-456A-8FA9-8145C9173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789"/>
            <a:stretch/>
          </p:blipFill>
          <p:spPr>
            <a:xfrm>
              <a:off x="6510336" y="3637526"/>
              <a:ext cx="4765455" cy="214097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9FD57C-057D-486F-80FE-5D2C30D56111}"/>
                </a:ext>
              </a:extLst>
            </p:cNvPr>
            <p:cNvSpPr txBox="1"/>
            <p:nvPr/>
          </p:nvSpPr>
          <p:spPr bwMode="gray">
            <a:xfrm>
              <a:off x="6727726" y="1665078"/>
              <a:ext cx="4384713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all" spc="0" normalizeH="0" baseline="0" noProof="0">
                  <a:ln>
                    <a:noFill/>
                  </a:ln>
                  <a:solidFill>
                    <a:srgbClr val="A5CD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immense impact on emotions and quality of life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76ECC5-69C3-4731-89E9-C85CB042AF94}"/>
                </a:ext>
              </a:extLst>
            </p:cNvPr>
            <p:cNvSpPr txBox="1"/>
            <p:nvPr/>
          </p:nvSpPr>
          <p:spPr bwMode="gray">
            <a:xfrm>
              <a:off x="6727726" y="2570241"/>
              <a:ext cx="4548066" cy="55399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Infertility can affect a couple’s quality of life, individually, their relationship with each other, and their relationships with those closest to them.</a:t>
              </a:r>
              <a:r>
                <a:rPr kumimoji="0" lang="en-GB" sz="1200" b="0" i="0" u="none" strike="noStrike" kern="1200" cap="none" spc="0" normalizeH="0" baseline="30000" noProof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9,10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A1EF6D-DBF8-4A36-85C2-9A334731C447}"/>
              </a:ext>
            </a:extLst>
          </p:cNvPr>
          <p:cNvGrpSpPr/>
          <p:nvPr/>
        </p:nvGrpSpPr>
        <p:grpSpPr>
          <a:xfrm>
            <a:off x="624001" y="1484313"/>
            <a:ext cx="5471999" cy="4627479"/>
            <a:chOff x="624001" y="1484313"/>
            <a:chExt cx="5471999" cy="462747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E6F58F-60AA-4D7D-A48B-F27274F045E0}"/>
                </a:ext>
              </a:extLst>
            </p:cNvPr>
            <p:cNvSpPr/>
            <p:nvPr/>
          </p:nvSpPr>
          <p:spPr bwMode="gray">
            <a:xfrm>
              <a:off x="624001" y="1484313"/>
              <a:ext cx="5471999" cy="4627479"/>
            </a:xfrm>
            <a:prstGeom prst="roundRect">
              <a:avLst>
                <a:gd name="adj" fmla="val 5716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CA7D8D-FE52-4844-A21F-59A74D167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0947" y="1520825"/>
              <a:ext cx="3258106" cy="4590967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1C55FBD-531B-4CB7-A9C9-D9B1FBA0BC8E}"/>
                </a:ext>
              </a:extLst>
            </p:cNvPr>
            <p:cNvSpPr/>
            <p:nvPr/>
          </p:nvSpPr>
          <p:spPr bwMode="gray">
            <a:xfrm>
              <a:off x="4307595" y="1520825"/>
              <a:ext cx="1657003" cy="363060"/>
            </a:xfrm>
            <a:prstGeom prst="roundRect">
              <a:avLst>
                <a:gd name="adj" fmla="val 5716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B3ADF-A246-4354-9D28-D57750E2F74C}"/>
              </a:ext>
            </a:extLst>
          </p:cNvPr>
          <p:cNvSpPr/>
          <p:nvPr/>
        </p:nvSpPr>
        <p:spPr bwMode="gray">
          <a:xfrm>
            <a:off x="9790881" y="6360711"/>
            <a:ext cx="1895302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138B35B-60A1-4BC6-9E9C-A1D328E777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138B35B-60A1-4BC6-9E9C-A1D328E77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87B066-837D-40BE-9054-0B2AED52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04813"/>
            <a:ext cx="10944225" cy="325952"/>
          </a:xfrm>
        </p:spPr>
        <p:txBody>
          <a:bodyPr vert="horz"/>
          <a:lstStyle/>
          <a:p>
            <a:r>
              <a:rPr lang="en-GB"/>
              <a:t>The truth about infertility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03BA4-20B6-4CB9-AE5A-44751ADE22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1740F-D16D-4CF1-ADCC-C101EED218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E12B99-BE75-451E-B936-B9210E0F67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81"/>
          <a:stretch/>
        </p:blipFill>
        <p:spPr>
          <a:xfrm>
            <a:off x="7858065" y="846972"/>
            <a:ext cx="4333935" cy="54178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8B89C3-77A0-4883-8E63-4D5911037D36}"/>
              </a:ext>
            </a:extLst>
          </p:cNvPr>
          <p:cNvSpPr/>
          <p:nvPr/>
        </p:nvSpPr>
        <p:spPr bwMode="gray">
          <a:xfrm>
            <a:off x="7532370" y="5886450"/>
            <a:ext cx="914400" cy="5762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A5FE7B-6332-4711-835C-90238D256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87" y="1418582"/>
            <a:ext cx="3507324" cy="47559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0F9677-2AAE-4B5D-86F5-35A12D52E85C}"/>
              </a:ext>
            </a:extLst>
          </p:cNvPr>
          <p:cNvSpPr/>
          <p:nvPr/>
        </p:nvSpPr>
        <p:spPr bwMode="gray">
          <a:xfrm>
            <a:off x="9790881" y="6360711"/>
            <a:ext cx="1895302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484E6-DD6C-43D7-AE4A-A27C6A891C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189" t="13729" b="52451"/>
          <a:stretch/>
        </p:blipFill>
        <p:spPr>
          <a:xfrm>
            <a:off x="5140404" y="2281725"/>
            <a:ext cx="2164946" cy="2852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012815-D8EF-448D-A416-99740051E230}"/>
              </a:ext>
            </a:extLst>
          </p:cNvPr>
          <p:cNvSpPr/>
          <p:nvPr/>
        </p:nvSpPr>
        <p:spPr bwMode="gray">
          <a:xfrm>
            <a:off x="2952520" y="2137271"/>
            <a:ext cx="1220922" cy="1454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4">
            <a:extLst>
              <a:ext uri="{FF2B5EF4-FFF2-40B4-BE49-F238E27FC236}">
                <a16:creationId xmlns:a16="http://schemas.microsoft.com/office/drawing/2014/main" id="{58DA7D81-0724-7B46-AEE3-FF4824FB0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33421"/>
          <a:stretch/>
        </p:blipFill>
        <p:spPr>
          <a:xfrm>
            <a:off x="1637577" y="1401073"/>
            <a:ext cx="1259363" cy="1257711"/>
          </a:xfrm>
          <a:prstGeom prst="ellipse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56720-ADA3-A145-9048-EA7E08959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ITU/WHO TG-Fertility | Progress and current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2D2D41-AB5B-8F49-97E4-60C47D0C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TG-Fertility consists of a multidisciplinary team of 8 experts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571FF-E8FB-B948-BD9D-6B7D471A16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C9C34-970E-0A4D-B3BA-BC9DEEFA9D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79CE8-37F3-BA46-B232-216DF6C37337}"/>
              </a:ext>
            </a:extLst>
          </p:cNvPr>
          <p:cNvSpPr txBox="1"/>
          <p:nvPr/>
        </p:nvSpPr>
        <p:spPr bwMode="gray">
          <a:xfrm>
            <a:off x="1306775" y="2787912"/>
            <a:ext cx="1954925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Alison Campbell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Fertility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406C72-7EBA-5249-9B33-884F1FECDD2E}"/>
              </a:ext>
            </a:extLst>
          </p:cNvPr>
          <p:cNvGrpSpPr/>
          <p:nvPr/>
        </p:nvGrpSpPr>
        <p:grpSpPr>
          <a:xfrm>
            <a:off x="3589292" y="1431795"/>
            <a:ext cx="2506708" cy="1848560"/>
            <a:chOff x="2649383" y="1498214"/>
            <a:chExt cx="2506708" cy="1848560"/>
          </a:xfrm>
        </p:grpSpPr>
        <p:pic>
          <p:nvPicPr>
            <p:cNvPr id="21512" name="Picture 8" descr="Dr. Dan Nayot">
              <a:extLst>
                <a:ext uri="{FF2B5EF4-FFF2-40B4-BE49-F238E27FC236}">
                  <a16:creationId xmlns:a16="http://schemas.microsoft.com/office/drawing/2014/main" id="{2AD687D1-CF15-D147-AB20-8C6903CB8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230" y="1498214"/>
              <a:ext cx="1257710" cy="125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608E9D-B219-6D46-A92F-BFE52960BAAB}"/>
                </a:ext>
              </a:extLst>
            </p:cNvPr>
            <p:cNvSpPr txBox="1"/>
            <p:nvPr/>
          </p:nvSpPr>
          <p:spPr bwMode="gray">
            <a:xfrm>
              <a:off x="2649383" y="2854331"/>
              <a:ext cx="2506708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Dan N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ayot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Fertility Partners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F9C5C1-A8A5-5D43-A791-6AE2DD30E7AF}"/>
              </a:ext>
            </a:extLst>
          </p:cNvPr>
          <p:cNvGrpSpPr/>
          <p:nvPr/>
        </p:nvGrpSpPr>
        <p:grpSpPr>
          <a:xfrm>
            <a:off x="8716664" y="1442585"/>
            <a:ext cx="1817741" cy="1874363"/>
            <a:chOff x="7857725" y="1560687"/>
            <a:chExt cx="1817741" cy="1874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91D6C1-ADD0-A64A-9A46-D0AFDB050016}"/>
                </a:ext>
              </a:extLst>
            </p:cNvPr>
            <p:cNvSpPr/>
            <p:nvPr/>
          </p:nvSpPr>
          <p:spPr>
            <a:xfrm>
              <a:off x="7857725" y="2850275"/>
              <a:ext cx="18177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Gerard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Letterie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Seattle Fertility</a:t>
              </a:r>
            </a:p>
          </p:txBody>
        </p:sp>
        <p:pic>
          <p:nvPicPr>
            <p:cNvPr id="21514" name="Picture 10" descr="Gerard S. Letterie, DO - Seattle Fertility">
              <a:extLst>
                <a:ext uri="{FF2B5EF4-FFF2-40B4-BE49-F238E27FC236}">
                  <a16:creationId xmlns:a16="http://schemas.microsoft.com/office/drawing/2014/main" id="{055FA9C2-2175-E248-970F-E98755405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741" y="1560687"/>
              <a:ext cx="1257710" cy="118693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62E3A7-24D0-E048-850C-527EDACAB1C1}"/>
              </a:ext>
            </a:extLst>
          </p:cNvPr>
          <p:cNvGrpSpPr/>
          <p:nvPr/>
        </p:nvGrpSpPr>
        <p:grpSpPr>
          <a:xfrm>
            <a:off x="6318840" y="3646912"/>
            <a:ext cx="1824089" cy="1977814"/>
            <a:chOff x="5608498" y="3724975"/>
            <a:chExt cx="1824089" cy="1977814"/>
          </a:xfrm>
        </p:grpSpPr>
        <p:pic>
          <p:nvPicPr>
            <p:cNvPr id="21516" name="Picture 12" descr="IVF Labs – IVF Research – National IVF Lab Network Ovation Fertility">
              <a:extLst>
                <a:ext uri="{FF2B5EF4-FFF2-40B4-BE49-F238E27FC236}">
                  <a16:creationId xmlns:a16="http://schemas.microsoft.com/office/drawing/2014/main" id="{DD6A9CE2-BA2D-C742-A123-0E1267CA8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687" y="3724975"/>
              <a:ext cx="1257710" cy="125771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216A42-7B2E-2342-8E62-D9C1556B8734}"/>
                </a:ext>
              </a:extLst>
            </p:cNvPr>
            <p:cNvSpPr/>
            <p:nvPr/>
          </p:nvSpPr>
          <p:spPr>
            <a:xfrm>
              <a:off x="5608498" y="5118014"/>
              <a:ext cx="18240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Tex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VerMiylea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Ovation Fertility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BE4309-5633-CB44-9359-8E492C13CA88}"/>
              </a:ext>
            </a:extLst>
          </p:cNvPr>
          <p:cNvGrpSpPr/>
          <p:nvPr/>
        </p:nvGrpSpPr>
        <p:grpSpPr>
          <a:xfrm>
            <a:off x="655674" y="3698606"/>
            <a:ext cx="3404473" cy="2161799"/>
            <a:chOff x="-50847" y="3787213"/>
            <a:chExt cx="3404473" cy="2161799"/>
          </a:xfrm>
        </p:grpSpPr>
        <p:pic>
          <p:nvPicPr>
            <p:cNvPr id="21518" name="Picture 14" descr="Stefan Wagner (@wgnrstfn) | Twitter">
              <a:extLst>
                <a:ext uri="{FF2B5EF4-FFF2-40B4-BE49-F238E27FC236}">
                  <a16:creationId xmlns:a16="http://schemas.microsoft.com/office/drawing/2014/main" id="{1B55DC8C-4132-D34D-823F-46BE9846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534" y="3787213"/>
              <a:ext cx="1257710" cy="125771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3611EE-896E-D744-A21F-96A745BD9209}"/>
                </a:ext>
              </a:extLst>
            </p:cNvPr>
            <p:cNvSpPr/>
            <p:nvPr/>
          </p:nvSpPr>
          <p:spPr>
            <a:xfrm>
              <a:off x="-50847" y="5118015"/>
              <a:ext cx="34044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Stefan Wagner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European School of Management &amp; Technology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02383A-948F-0F4E-ACC2-8E5327DCCBF2}"/>
              </a:ext>
            </a:extLst>
          </p:cNvPr>
          <p:cNvGrpSpPr/>
          <p:nvPr/>
        </p:nvGrpSpPr>
        <p:grpSpPr>
          <a:xfrm>
            <a:off x="8724679" y="3655771"/>
            <a:ext cx="1809726" cy="1947564"/>
            <a:chOff x="7899666" y="3743581"/>
            <a:chExt cx="1809726" cy="1947564"/>
          </a:xfrm>
        </p:grpSpPr>
        <p:pic>
          <p:nvPicPr>
            <p:cNvPr id="21522" name="Picture 18" descr="HealthXL Digital Health Meeting | Masterclass - Trial design for digital  health products">
              <a:extLst>
                <a:ext uri="{FF2B5EF4-FFF2-40B4-BE49-F238E27FC236}">
                  <a16:creationId xmlns:a16="http://schemas.microsoft.com/office/drawing/2014/main" id="{365F32D9-3A37-F341-9500-DE4087FDD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674" y="3743581"/>
              <a:ext cx="1257711" cy="125771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3DFD75-0A5E-3C4E-8D4D-62648C9280EA}"/>
                </a:ext>
              </a:extLst>
            </p:cNvPr>
            <p:cNvSpPr/>
            <p:nvPr/>
          </p:nvSpPr>
          <p:spPr>
            <a:xfrm>
              <a:off x="7899666" y="5106370"/>
              <a:ext cx="18097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Wenjing Zheng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Merck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KGaA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73426B-DBA1-CC4F-8CBA-A9C2464A4A11}"/>
              </a:ext>
            </a:extLst>
          </p:cNvPr>
          <p:cNvGrpSpPr/>
          <p:nvPr/>
        </p:nvGrpSpPr>
        <p:grpSpPr>
          <a:xfrm>
            <a:off x="6241524" y="1401073"/>
            <a:ext cx="1923540" cy="1915875"/>
            <a:chOff x="5509047" y="1519175"/>
            <a:chExt cx="1923540" cy="1915875"/>
          </a:xfrm>
        </p:grpSpPr>
        <p:pic>
          <p:nvPicPr>
            <p:cNvPr id="21526" name="Picture 22" descr="High-Tech Women 2020: From Cybersecurity to Artificial Intelligence.">
              <a:extLst>
                <a:ext uri="{FF2B5EF4-FFF2-40B4-BE49-F238E27FC236}">
                  <a16:creationId xmlns:a16="http://schemas.microsoft.com/office/drawing/2014/main" id="{5D9F63A5-36E2-4F42-9802-28DBA3517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961" y="1519175"/>
              <a:ext cx="1257711" cy="125771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9B4EC1-A8EF-7D4D-A9B5-05247C4CE5F6}"/>
                </a:ext>
              </a:extLst>
            </p:cNvPr>
            <p:cNvSpPr/>
            <p:nvPr/>
          </p:nvSpPr>
          <p:spPr>
            <a:xfrm>
              <a:off x="5509047" y="2850275"/>
              <a:ext cx="19235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Eleonora Lippolis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Merck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KGaA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B0B508-7040-A541-AE14-50A803BA0F55}"/>
              </a:ext>
            </a:extLst>
          </p:cNvPr>
          <p:cNvGrpSpPr/>
          <p:nvPr/>
        </p:nvGrpSpPr>
        <p:grpSpPr>
          <a:xfrm>
            <a:off x="3940187" y="3630116"/>
            <a:ext cx="1804918" cy="2005338"/>
            <a:chOff x="3254230" y="3685807"/>
            <a:chExt cx="1804918" cy="2005338"/>
          </a:xfrm>
        </p:grpSpPr>
        <p:pic>
          <p:nvPicPr>
            <p:cNvPr id="21524" name="Picture 20" descr="Susanna Brandi's email &amp; phone | Merck Kgaa, Darmstadt, Germany's Associate  Director email">
              <a:extLst>
                <a:ext uri="{FF2B5EF4-FFF2-40B4-BE49-F238E27FC236}">
                  <a16:creationId xmlns:a16="http://schemas.microsoft.com/office/drawing/2014/main" id="{132AFEED-A087-E147-8FAA-DF9518FE8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73" y="3685807"/>
              <a:ext cx="1318032" cy="131803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1EBE91-4FE6-6A4F-926A-63726B5298AC}"/>
                </a:ext>
              </a:extLst>
            </p:cNvPr>
            <p:cNvSpPr/>
            <p:nvPr/>
          </p:nvSpPr>
          <p:spPr>
            <a:xfrm>
              <a:off x="3254230" y="5106370"/>
              <a:ext cx="18049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Susanna Brandi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Merck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KGaA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1" name="Bulb efficient">
            <a:extLst>
              <a:ext uri="{FF2B5EF4-FFF2-40B4-BE49-F238E27FC236}">
                <a16:creationId xmlns:a16="http://schemas.microsoft.com/office/drawing/2014/main" id="{E71C08CE-C3B8-4879-89B3-B91F9B3C6D34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584243" y="3438398"/>
            <a:ext cx="529596" cy="548829"/>
          </a:xfrm>
          <a:custGeom>
            <a:avLst/>
            <a:gdLst>
              <a:gd name="T0" fmla="*/ 3402 w 6803"/>
              <a:gd name="T1" fmla="*/ 0 h 7052"/>
              <a:gd name="T2" fmla="*/ 0 w 6803"/>
              <a:gd name="T3" fmla="*/ 3454 h 7052"/>
              <a:gd name="T4" fmla="*/ 2349 w 6803"/>
              <a:gd name="T5" fmla="*/ 6741 h 7052"/>
              <a:gd name="T6" fmla="*/ 3045 w 6803"/>
              <a:gd name="T7" fmla="*/ 5908 h 7052"/>
              <a:gd name="T8" fmla="*/ 2995 w 6803"/>
              <a:gd name="T9" fmla="*/ 5820 h 7052"/>
              <a:gd name="T10" fmla="*/ 3095 w 6803"/>
              <a:gd name="T11" fmla="*/ 5718 h 7052"/>
              <a:gd name="T12" fmla="*/ 3709 w 6803"/>
              <a:gd name="T13" fmla="*/ 5718 h 7052"/>
              <a:gd name="T14" fmla="*/ 3809 w 6803"/>
              <a:gd name="T15" fmla="*/ 5820 h 7052"/>
              <a:gd name="T16" fmla="*/ 3765 w 6803"/>
              <a:gd name="T17" fmla="*/ 5904 h 7052"/>
              <a:gd name="T18" fmla="*/ 3766 w 6803"/>
              <a:gd name="T19" fmla="*/ 5904 h 7052"/>
              <a:gd name="T20" fmla="*/ 4436 w 6803"/>
              <a:gd name="T21" fmla="*/ 6744 h 7052"/>
              <a:gd name="T22" fmla="*/ 6803 w 6803"/>
              <a:gd name="T23" fmla="*/ 3454 h 7052"/>
              <a:gd name="T24" fmla="*/ 3402 w 6803"/>
              <a:gd name="T25" fmla="*/ 0 h 7052"/>
              <a:gd name="T26" fmla="*/ 3856 w 6803"/>
              <a:gd name="T27" fmla="*/ 5520 h 7052"/>
              <a:gd name="T28" fmla="*/ 2947 w 6803"/>
              <a:gd name="T29" fmla="*/ 5520 h 7052"/>
              <a:gd name="T30" fmla="*/ 2851 w 6803"/>
              <a:gd name="T31" fmla="*/ 5416 h 7052"/>
              <a:gd name="T32" fmla="*/ 2947 w 6803"/>
              <a:gd name="T33" fmla="*/ 5313 h 7052"/>
              <a:gd name="T34" fmla="*/ 3856 w 6803"/>
              <a:gd name="T35" fmla="*/ 5313 h 7052"/>
              <a:gd name="T36" fmla="*/ 3953 w 6803"/>
              <a:gd name="T37" fmla="*/ 5416 h 7052"/>
              <a:gd name="T38" fmla="*/ 3856 w 6803"/>
              <a:gd name="T39" fmla="*/ 5520 h 7052"/>
              <a:gd name="T40" fmla="*/ 4019 w 6803"/>
              <a:gd name="T41" fmla="*/ 5119 h 7052"/>
              <a:gd name="T42" fmla="*/ 2785 w 6803"/>
              <a:gd name="T43" fmla="*/ 5119 h 7052"/>
              <a:gd name="T44" fmla="*/ 2686 w 6803"/>
              <a:gd name="T45" fmla="*/ 5013 h 7052"/>
              <a:gd name="T46" fmla="*/ 2785 w 6803"/>
              <a:gd name="T47" fmla="*/ 4907 h 7052"/>
              <a:gd name="T48" fmla="*/ 4019 w 6803"/>
              <a:gd name="T49" fmla="*/ 4907 h 7052"/>
              <a:gd name="T50" fmla="*/ 4118 w 6803"/>
              <a:gd name="T51" fmla="*/ 5013 h 7052"/>
              <a:gd name="T52" fmla="*/ 4019 w 6803"/>
              <a:gd name="T53" fmla="*/ 5119 h 7052"/>
              <a:gd name="T54" fmla="*/ 4511 w 6803"/>
              <a:gd name="T55" fmla="*/ 3464 h 7052"/>
              <a:gd name="T56" fmla="*/ 4290 w 6803"/>
              <a:gd name="T57" fmla="*/ 4429 h 7052"/>
              <a:gd name="T58" fmla="*/ 3938 w 6803"/>
              <a:gd name="T59" fmla="*/ 4706 h 7052"/>
              <a:gd name="T60" fmla="*/ 3402 w 6803"/>
              <a:gd name="T61" fmla="*/ 4706 h 7052"/>
              <a:gd name="T62" fmla="*/ 2866 w 6803"/>
              <a:gd name="T63" fmla="*/ 4706 h 7052"/>
              <a:gd name="T64" fmla="*/ 2514 w 6803"/>
              <a:gd name="T65" fmla="*/ 4429 h 7052"/>
              <a:gd name="T66" fmla="*/ 2292 w 6803"/>
              <a:gd name="T67" fmla="*/ 3464 h 7052"/>
              <a:gd name="T68" fmla="*/ 1970 w 6803"/>
              <a:gd name="T69" fmla="*/ 2489 h 7052"/>
              <a:gd name="T70" fmla="*/ 3402 w 6803"/>
              <a:gd name="T71" fmla="*/ 842 h 7052"/>
              <a:gd name="T72" fmla="*/ 4834 w 6803"/>
              <a:gd name="T73" fmla="*/ 2489 h 7052"/>
              <a:gd name="T74" fmla="*/ 4511 w 6803"/>
              <a:gd name="T75" fmla="*/ 3464 h 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03" h="7052">
                <a:moveTo>
                  <a:pt x="3402" y="0"/>
                </a:moveTo>
                <a:cubicBezTo>
                  <a:pt x="1523" y="0"/>
                  <a:pt x="0" y="1547"/>
                  <a:pt x="0" y="3454"/>
                </a:cubicBezTo>
                <a:cubicBezTo>
                  <a:pt x="0" y="4989"/>
                  <a:pt x="1014" y="6210"/>
                  <a:pt x="2349" y="6741"/>
                </a:cubicBezTo>
                <a:cubicBezTo>
                  <a:pt x="3132" y="7052"/>
                  <a:pt x="3364" y="6111"/>
                  <a:pt x="3045" y="5908"/>
                </a:cubicBezTo>
                <a:cubicBezTo>
                  <a:pt x="3015" y="5890"/>
                  <a:pt x="2995" y="5858"/>
                  <a:pt x="2995" y="5820"/>
                </a:cubicBezTo>
                <a:cubicBezTo>
                  <a:pt x="2995" y="5764"/>
                  <a:pt x="3039" y="5718"/>
                  <a:pt x="3095" y="5718"/>
                </a:cubicBezTo>
                <a:cubicBezTo>
                  <a:pt x="3709" y="5718"/>
                  <a:pt x="3709" y="5718"/>
                  <a:pt x="3709" y="5718"/>
                </a:cubicBezTo>
                <a:cubicBezTo>
                  <a:pt x="3764" y="5718"/>
                  <a:pt x="3809" y="5764"/>
                  <a:pt x="3809" y="5820"/>
                </a:cubicBezTo>
                <a:cubicBezTo>
                  <a:pt x="3809" y="5855"/>
                  <a:pt x="3791" y="5885"/>
                  <a:pt x="3765" y="5904"/>
                </a:cubicBezTo>
                <a:cubicBezTo>
                  <a:pt x="3765" y="5904"/>
                  <a:pt x="3766" y="5904"/>
                  <a:pt x="3766" y="5904"/>
                </a:cubicBezTo>
                <a:cubicBezTo>
                  <a:pt x="3388" y="6127"/>
                  <a:pt x="3577" y="7024"/>
                  <a:pt x="4436" y="6744"/>
                </a:cubicBezTo>
                <a:cubicBezTo>
                  <a:pt x="5808" y="6296"/>
                  <a:pt x="6803" y="4996"/>
                  <a:pt x="6803" y="3454"/>
                </a:cubicBezTo>
                <a:cubicBezTo>
                  <a:pt x="6803" y="1547"/>
                  <a:pt x="5281" y="0"/>
                  <a:pt x="3402" y="0"/>
                </a:cubicBezTo>
                <a:close/>
                <a:moveTo>
                  <a:pt x="3856" y="5520"/>
                </a:moveTo>
                <a:cubicBezTo>
                  <a:pt x="2947" y="5520"/>
                  <a:pt x="2947" y="5520"/>
                  <a:pt x="2947" y="5520"/>
                </a:cubicBezTo>
                <a:cubicBezTo>
                  <a:pt x="2894" y="5520"/>
                  <a:pt x="2851" y="5473"/>
                  <a:pt x="2851" y="5416"/>
                </a:cubicBezTo>
                <a:cubicBezTo>
                  <a:pt x="2851" y="5359"/>
                  <a:pt x="2894" y="5313"/>
                  <a:pt x="2947" y="5313"/>
                </a:cubicBezTo>
                <a:cubicBezTo>
                  <a:pt x="3856" y="5313"/>
                  <a:pt x="3856" y="5313"/>
                  <a:pt x="3856" y="5313"/>
                </a:cubicBezTo>
                <a:cubicBezTo>
                  <a:pt x="3910" y="5313"/>
                  <a:pt x="3953" y="5359"/>
                  <a:pt x="3953" y="5416"/>
                </a:cubicBezTo>
                <a:cubicBezTo>
                  <a:pt x="3953" y="5473"/>
                  <a:pt x="3910" y="5520"/>
                  <a:pt x="3856" y="5520"/>
                </a:cubicBezTo>
                <a:close/>
                <a:moveTo>
                  <a:pt x="4019" y="5119"/>
                </a:moveTo>
                <a:cubicBezTo>
                  <a:pt x="2785" y="5119"/>
                  <a:pt x="2785" y="5119"/>
                  <a:pt x="2785" y="5119"/>
                </a:cubicBezTo>
                <a:cubicBezTo>
                  <a:pt x="2730" y="5119"/>
                  <a:pt x="2686" y="5071"/>
                  <a:pt x="2686" y="5013"/>
                </a:cubicBezTo>
                <a:cubicBezTo>
                  <a:pt x="2686" y="4954"/>
                  <a:pt x="2730" y="4907"/>
                  <a:pt x="2785" y="4907"/>
                </a:cubicBezTo>
                <a:cubicBezTo>
                  <a:pt x="4019" y="4907"/>
                  <a:pt x="4019" y="4907"/>
                  <a:pt x="4019" y="4907"/>
                </a:cubicBezTo>
                <a:cubicBezTo>
                  <a:pt x="4074" y="4907"/>
                  <a:pt x="4118" y="4954"/>
                  <a:pt x="4118" y="5013"/>
                </a:cubicBezTo>
                <a:cubicBezTo>
                  <a:pt x="4118" y="5071"/>
                  <a:pt x="4074" y="5119"/>
                  <a:pt x="4019" y="5119"/>
                </a:cubicBezTo>
                <a:close/>
                <a:moveTo>
                  <a:pt x="4511" y="3464"/>
                </a:moveTo>
                <a:cubicBezTo>
                  <a:pt x="4390" y="3636"/>
                  <a:pt x="4285" y="4147"/>
                  <a:pt x="4290" y="4429"/>
                </a:cubicBezTo>
                <a:cubicBezTo>
                  <a:pt x="4290" y="4429"/>
                  <a:pt x="4320" y="4722"/>
                  <a:pt x="3938" y="4706"/>
                </a:cubicBezTo>
                <a:cubicBezTo>
                  <a:pt x="3402" y="4706"/>
                  <a:pt x="3402" y="4706"/>
                  <a:pt x="3402" y="4706"/>
                </a:cubicBezTo>
                <a:cubicBezTo>
                  <a:pt x="2866" y="4706"/>
                  <a:pt x="2866" y="4706"/>
                  <a:pt x="2866" y="4706"/>
                </a:cubicBezTo>
                <a:cubicBezTo>
                  <a:pt x="2484" y="4722"/>
                  <a:pt x="2514" y="4429"/>
                  <a:pt x="2514" y="4429"/>
                </a:cubicBezTo>
                <a:cubicBezTo>
                  <a:pt x="2519" y="4147"/>
                  <a:pt x="2414" y="3636"/>
                  <a:pt x="2292" y="3464"/>
                </a:cubicBezTo>
                <a:cubicBezTo>
                  <a:pt x="2292" y="3464"/>
                  <a:pt x="1970" y="3010"/>
                  <a:pt x="1970" y="2489"/>
                </a:cubicBezTo>
                <a:cubicBezTo>
                  <a:pt x="1970" y="1584"/>
                  <a:pt x="2610" y="849"/>
                  <a:pt x="3402" y="842"/>
                </a:cubicBezTo>
                <a:cubicBezTo>
                  <a:pt x="4194" y="849"/>
                  <a:pt x="4834" y="1584"/>
                  <a:pt x="4834" y="2489"/>
                </a:cubicBezTo>
                <a:cubicBezTo>
                  <a:pt x="4834" y="3010"/>
                  <a:pt x="4511" y="3464"/>
                  <a:pt x="4511" y="3464"/>
                </a:cubicBezTo>
                <a:close/>
              </a:path>
            </a:pathLst>
          </a:custGeom>
          <a:solidFill>
            <a:srgbClr val="FFC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First Aid">
            <a:extLst>
              <a:ext uri="{FF2B5EF4-FFF2-40B4-BE49-F238E27FC236}">
                <a16:creationId xmlns:a16="http://schemas.microsoft.com/office/drawing/2014/main" id="{59311FA7-2F33-4E8D-A363-59911305A203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0048211" y="1380484"/>
            <a:ext cx="556010" cy="556010"/>
          </a:xfrm>
          <a:custGeom>
            <a:avLst/>
            <a:gdLst>
              <a:gd name="T0" fmla="*/ 131 w 332"/>
              <a:gd name="T1" fmla="*/ 98 h 332"/>
              <a:gd name="T2" fmla="*/ 197 w 332"/>
              <a:gd name="T3" fmla="*/ 98 h 332"/>
              <a:gd name="T4" fmla="*/ 197 w 332"/>
              <a:gd name="T5" fmla="*/ 119 h 332"/>
              <a:gd name="T6" fmla="*/ 217 w 332"/>
              <a:gd name="T7" fmla="*/ 119 h 332"/>
              <a:gd name="T8" fmla="*/ 217 w 332"/>
              <a:gd name="T9" fmla="*/ 92 h 332"/>
              <a:gd name="T10" fmla="*/ 204 w 332"/>
              <a:gd name="T11" fmla="*/ 80 h 332"/>
              <a:gd name="T12" fmla="*/ 124 w 332"/>
              <a:gd name="T13" fmla="*/ 80 h 332"/>
              <a:gd name="T14" fmla="*/ 111 w 332"/>
              <a:gd name="T15" fmla="*/ 92 h 332"/>
              <a:gd name="T16" fmla="*/ 112 w 332"/>
              <a:gd name="T17" fmla="*/ 132 h 332"/>
              <a:gd name="T18" fmla="*/ 85 w 332"/>
              <a:gd name="T19" fmla="*/ 132 h 332"/>
              <a:gd name="T20" fmla="*/ 71 w 332"/>
              <a:gd name="T21" fmla="*/ 146 h 332"/>
              <a:gd name="T22" fmla="*/ 71 w 332"/>
              <a:gd name="T23" fmla="*/ 224 h 332"/>
              <a:gd name="T24" fmla="*/ 72 w 332"/>
              <a:gd name="T25" fmla="*/ 238 h 332"/>
              <a:gd name="T26" fmla="*/ 68 w 332"/>
              <a:gd name="T27" fmla="*/ 255 h 332"/>
              <a:gd name="T28" fmla="*/ 15 w 332"/>
              <a:gd name="T29" fmla="*/ 237 h 332"/>
              <a:gd name="T30" fmla="*/ 13 w 332"/>
              <a:gd name="T31" fmla="*/ 231 h 332"/>
              <a:gd name="T32" fmla="*/ 0 w 332"/>
              <a:gd name="T33" fmla="*/ 166 h 332"/>
              <a:gd name="T34" fmla="*/ 166 w 332"/>
              <a:gd name="T35" fmla="*/ 0 h 332"/>
              <a:gd name="T36" fmla="*/ 332 w 332"/>
              <a:gd name="T37" fmla="*/ 166 h 332"/>
              <a:gd name="T38" fmla="*/ 166 w 332"/>
              <a:gd name="T39" fmla="*/ 332 h 332"/>
              <a:gd name="T40" fmla="*/ 91 w 332"/>
              <a:gd name="T41" fmla="*/ 316 h 332"/>
              <a:gd name="T42" fmla="*/ 79 w 332"/>
              <a:gd name="T43" fmla="*/ 301 h 332"/>
              <a:gd name="T44" fmla="*/ 94 w 332"/>
              <a:gd name="T45" fmla="*/ 267 h 332"/>
              <a:gd name="T46" fmla="*/ 113 w 332"/>
              <a:gd name="T47" fmla="*/ 264 h 332"/>
              <a:gd name="T48" fmla="*/ 247 w 332"/>
              <a:gd name="T49" fmla="*/ 265 h 332"/>
              <a:gd name="T50" fmla="*/ 261 w 332"/>
              <a:gd name="T51" fmla="*/ 250 h 332"/>
              <a:gd name="T52" fmla="*/ 261 w 332"/>
              <a:gd name="T53" fmla="*/ 146 h 332"/>
              <a:gd name="T54" fmla="*/ 247 w 332"/>
              <a:gd name="T55" fmla="*/ 132 h 332"/>
              <a:gd name="T56" fmla="*/ 215 w 332"/>
              <a:gd name="T57" fmla="*/ 132 h 332"/>
              <a:gd name="T58" fmla="*/ 131 w 332"/>
              <a:gd name="T59" fmla="*/ 132 h 332"/>
              <a:gd name="T60" fmla="*/ 131 w 332"/>
              <a:gd name="T61" fmla="*/ 98 h 332"/>
              <a:gd name="T62" fmla="*/ 184 w 332"/>
              <a:gd name="T63" fmla="*/ 185 h 332"/>
              <a:gd name="T64" fmla="*/ 177 w 332"/>
              <a:gd name="T65" fmla="*/ 178 h 332"/>
              <a:gd name="T66" fmla="*/ 177 w 332"/>
              <a:gd name="T67" fmla="*/ 166 h 332"/>
              <a:gd name="T68" fmla="*/ 171 w 332"/>
              <a:gd name="T69" fmla="*/ 159 h 332"/>
              <a:gd name="T70" fmla="*/ 161 w 332"/>
              <a:gd name="T71" fmla="*/ 159 h 332"/>
              <a:gd name="T72" fmla="*/ 155 w 332"/>
              <a:gd name="T73" fmla="*/ 166 h 332"/>
              <a:gd name="T74" fmla="*/ 155 w 332"/>
              <a:gd name="T75" fmla="*/ 178 h 332"/>
              <a:gd name="T76" fmla="*/ 148 w 332"/>
              <a:gd name="T77" fmla="*/ 185 h 332"/>
              <a:gd name="T78" fmla="*/ 135 w 332"/>
              <a:gd name="T79" fmla="*/ 185 h 332"/>
              <a:gd name="T80" fmla="*/ 129 w 332"/>
              <a:gd name="T81" fmla="*/ 191 h 332"/>
              <a:gd name="T82" fmla="*/ 129 w 332"/>
              <a:gd name="T83" fmla="*/ 201 h 332"/>
              <a:gd name="T84" fmla="*/ 135 w 332"/>
              <a:gd name="T85" fmla="*/ 207 h 332"/>
              <a:gd name="T86" fmla="*/ 148 w 332"/>
              <a:gd name="T87" fmla="*/ 207 h 332"/>
              <a:gd name="T88" fmla="*/ 155 w 332"/>
              <a:gd name="T89" fmla="*/ 214 h 332"/>
              <a:gd name="T90" fmla="*/ 155 w 332"/>
              <a:gd name="T91" fmla="*/ 227 h 332"/>
              <a:gd name="T92" fmla="*/ 161 w 332"/>
              <a:gd name="T93" fmla="*/ 233 h 332"/>
              <a:gd name="T94" fmla="*/ 171 w 332"/>
              <a:gd name="T95" fmla="*/ 233 h 332"/>
              <a:gd name="T96" fmla="*/ 177 w 332"/>
              <a:gd name="T97" fmla="*/ 227 h 332"/>
              <a:gd name="T98" fmla="*/ 177 w 332"/>
              <a:gd name="T99" fmla="*/ 214 h 332"/>
              <a:gd name="T100" fmla="*/ 184 w 332"/>
              <a:gd name="T101" fmla="*/ 207 h 332"/>
              <a:gd name="T102" fmla="*/ 196 w 332"/>
              <a:gd name="T103" fmla="*/ 207 h 332"/>
              <a:gd name="T104" fmla="*/ 203 w 332"/>
              <a:gd name="T105" fmla="*/ 201 h 332"/>
              <a:gd name="T106" fmla="*/ 203 w 332"/>
              <a:gd name="T107" fmla="*/ 191 h 332"/>
              <a:gd name="T108" fmla="*/ 196 w 332"/>
              <a:gd name="T109" fmla="*/ 185 h 332"/>
              <a:gd name="T110" fmla="*/ 184 w 332"/>
              <a:gd name="T111" fmla="*/ 185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2" h="332">
                <a:moveTo>
                  <a:pt x="131" y="98"/>
                </a:moveTo>
                <a:cubicBezTo>
                  <a:pt x="197" y="98"/>
                  <a:pt x="197" y="98"/>
                  <a:pt x="197" y="98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5"/>
                  <a:pt x="211" y="80"/>
                  <a:pt x="20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17" y="80"/>
                  <a:pt x="111" y="85"/>
                  <a:pt x="111" y="9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77" y="132"/>
                  <a:pt x="71" y="138"/>
                  <a:pt x="71" y="146"/>
                </a:cubicBezTo>
                <a:cubicBezTo>
                  <a:pt x="71" y="172"/>
                  <a:pt x="70" y="198"/>
                  <a:pt x="71" y="224"/>
                </a:cubicBezTo>
                <a:cubicBezTo>
                  <a:pt x="71" y="229"/>
                  <a:pt x="72" y="233"/>
                  <a:pt x="72" y="238"/>
                </a:cubicBezTo>
                <a:cubicBezTo>
                  <a:pt x="71" y="242"/>
                  <a:pt x="71" y="251"/>
                  <a:pt x="68" y="255"/>
                </a:cubicBezTo>
                <a:cubicBezTo>
                  <a:pt x="49" y="278"/>
                  <a:pt x="26" y="256"/>
                  <a:pt x="15" y="237"/>
                </a:cubicBezTo>
                <a:cubicBezTo>
                  <a:pt x="13" y="231"/>
                  <a:pt x="13" y="231"/>
                  <a:pt x="13" y="231"/>
                </a:cubicBezTo>
                <a:cubicBezTo>
                  <a:pt x="4" y="211"/>
                  <a:pt x="0" y="189"/>
                  <a:pt x="0" y="166"/>
                </a:cubicBezTo>
                <a:cubicBezTo>
                  <a:pt x="0" y="75"/>
                  <a:pt x="74" y="0"/>
                  <a:pt x="166" y="0"/>
                </a:cubicBezTo>
                <a:cubicBezTo>
                  <a:pt x="258" y="0"/>
                  <a:pt x="332" y="75"/>
                  <a:pt x="332" y="166"/>
                </a:cubicBezTo>
                <a:cubicBezTo>
                  <a:pt x="332" y="258"/>
                  <a:pt x="258" y="332"/>
                  <a:pt x="166" y="332"/>
                </a:cubicBezTo>
                <a:cubicBezTo>
                  <a:pt x="142" y="332"/>
                  <a:pt x="111" y="330"/>
                  <a:pt x="91" y="316"/>
                </a:cubicBezTo>
                <a:cubicBezTo>
                  <a:pt x="86" y="312"/>
                  <a:pt x="81" y="307"/>
                  <a:pt x="79" y="301"/>
                </a:cubicBezTo>
                <a:cubicBezTo>
                  <a:pt x="72" y="287"/>
                  <a:pt x="80" y="272"/>
                  <a:pt x="94" y="267"/>
                </a:cubicBezTo>
                <a:cubicBezTo>
                  <a:pt x="100" y="265"/>
                  <a:pt x="107" y="264"/>
                  <a:pt x="113" y="264"/>
                </a:cubicBezTo>
                <a:cubicBezTo>
                  <a:pt x="247" y="265"/>
                  <a:pt x="247" y="265"/>
                  <a:pt x="247" y="265"/>
                </a:cubicBezTo>
                <a:cubicBezTo>
                  <a:pt x="255" y="265"/>
                  <a:pt x="261" y="258"/>
                  <a:pt x="261" y="250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1" y="138"/>
                  <a:pt x="255" y="132"/>
                  <a:pt x="247" y="132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131" y="132"/>
                  <a:pt x="131" y="132"/>
                  <a:pt x="131" y="132"/>
                </a:cubicBezTo>
                <a:lnTo>
                  <a:pt x="131" y="98"/>
                </a:lnTo>
                <a:close/>
                <a:moveTo>
                  <a:pt x="184" y="185"/>
                </a:moveTo>
                <a:cubicBezTo>
                  <a:pt x="180" y="185"/>
                  <a:pt x="177" y="182"/>
                  <a:pt x="177" y="178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2"/>
                  <a:pt x="174" y="159"/>
                  <a:pt x="17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8" y="159"/>
                  <a:pt x="155" y="162"/>
                  <a:pt x="155" y="166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82"/>
                  <a:pt x="152" y="185"/>
                  <a:pt x="148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32" y="185"/>
                  <a:pt x="129" y="188"/>
                  <a:pt x="129" y="191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4"/>
                  <a:pt x="132" y="207"/>
                  <a:pt x="135" y="207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52" y="207"/>
                  <a:pt x="155" y="210"/>
                  <a:pt x="155" y="214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55" y="230"/>
                  <a:pt x="158" y="233"/>
                  <a:pt x="161" y="233"/>
                </a:cubicBezTo>
                <a:cubicBezTo>
                  <a:pt x="171" y="233"/>
                  <a:pt x="171" y="233"/>
                  <a:pt x="171" y="233"/>
                </a:cubicBezTo>
                <a:cubicBezTo>
                  <a:pt x="174" y="233"/>
                  <a:pt x="177" y="230"/>
                  <a:pt x="177" y="227"/>
                </a:cubicBezTo>
                <a:cubicBezTo>
                  <a:pt x="177" y="214"/>
                  <a:pt x="177" y="214"/>
                  <a:pt x="177" y="214"/>
                </a:cubicBezTo>
                <a:cubicBezTo>
                  <a:pt x="177" y="210"/>
                  <a:pt x="180" y="207"/>
                  <a:pt x="184" y="207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200" y="207"/>
                  <a:pt x="203" y="204"/>
                  <a:pt x="203" y="201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203" y="188"/>
                  <a:pt x="200" y="185"/>
                  <a:pt x="196" y="185"/>
                </a:cubicBezTo>
                <a:lnTo>
                  <a:pt x="184" y="1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First Aid">
            <a:extLst>
              <a:ext uri="{FF2B5EF4-FFF2-40B4-BE49-F238E27FC236}">
                <a16:creationId xmlns:a16="http://schemas.microsoft.com/office/drawing/2014/main" id="{E1FA65B2-EFEB-4FE2-AC1A-5C9C1E6DBCFF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158158" y="1239185"/>
            <a:ext cx="556010" cy="556010"/>
          </a:xfrm>
          <a:custGeom>
            <a:avLst/>
            <a:gdLst>
              <a:gd name="T0" fmla="*/ 131 w 332"/>
              <a:gd name="T1" fmla="*/ 98 h 332"/>
              <a:gd name="T2" fmla="*/ 197 w 332"/>
              <a:gd name="T3" fmla="*/ 98 h 332"/>
              <a:gd name="T4" fmla="*/ 197 w 332"/>
              <a:gd name="T5" fmla="*/ 119 h 332"/>
              <a:gd name="T6" fmla="*/ 217 w 332"/>
              <a:gd name="T7" fmla="*/ 119 h 332"/>
              <a:gd name="T8" fmla="*/ 217 w 332"/>
              <a:gd name="T9" fmla="*/ 92 h 332"/>
              <a:gd name="T10" fmla="*/ 204 w 332"/>
              <a:gd name="T11" fmla="*/ 80 h 332"/>
              <a:gd name="T12" fmla="*/ 124 w 332"/>
              <a:gd name="T13" fmla="*/ 80 h 332"/>
              <a:gd name="T14" fmla="*/ 111 w 332"/>
              <a:gd name="T15" fmla="*/ 92 h 332"/>
              <a:gd name="T16" fmla="*/ 112 w 332"/>
              <a:gd name="T17" fmla="*/ 132 h 332"/>
              <a:gd name="T18" fmla="*/ 85 w 332"/>
              <a:gd name="T19" fmla="*/ 132 h 332"/>
              <a:gd name="T20" fmla="*/ 71 w 332"/>
              <a:gd name="T21" fmla="*/ 146 h 332"/>
              <a:gd name="T22" fmla="*/ 71 w 332"/>
              <a:gd name="T23" fmla="*/ 224 h 332"/>
              <a:gd name="T24" fmla="*/ 72 w 332"/>
              <a:gd name="T25" fmla="*/ 238 h 332"/>
              <a:gd name="T26" fmla="*/ 68 w 332"/>
              <a:gd name="T27" fmla="*/ 255 h 332"/>
              <a:gd name="T28" fmla="*/ 15 w 332"/>
              <a:gd name="T29" fmla="*/ 237 h 332"/>
              <a:gd name="T30" fmla="*/ 13 w 332"/>
              <a:gd name="T31" fmla="*/ 231 h 332"/>
              <a:gd name="T32" fmla="*/ 0 w 332"/>
              <a:gd name="T33" fmla="*/ 166 h 332"/>
              <a:gd name="T34" fmla="*/ 166 w 332"/>
              <a:gd name="T35" fmla="*/ 0 h 332"/>
              <a:gd name="T36" fmla="*/ 332 w 332"/>
              <a:gd name="T37" fmla="*/ 166 h 332"/>
              <a:gd name="T38" fmla="*/ 166 w 332"/>
              <a:gd name="T39" fmla="*/ 332 h 332"/>
              <a:gd name="T40" fmla="*/ 91 w 332"/>
              <a:gd name="T41" fmla="*/ 316 h 332"/>
              <a:gd name="T42" fmla="*/ 79 w 332"/>
              <a:gd name="T43" fmla="*/ 301 h 332"/>
              <a:gd name="T44" fmla="*/ 94 w 332"/>
              <a:gd name="T45" fmla="*/ 267 h 332"/>
              <a:gd name="T46" fmla="*/ 113 w 332"/>
              <a:gd name="T47" fmla="*/ 264 h 332"/>
              <a:gd name="T48" fmla="*/ 247 w 332"/>
              <a:gd name="T49" fmla="*/ 265 h 332"/>
              <a:gd name="T50" fmla="*/ 261 w 332"/>
              <a:gd name="T51" fmla="*/ 250 h 332"/>
              <a:gd name="T52" fmla="*/ 261 w 332"/>
              <a:gd name="T53" fmla="*/ 146 h 332"/>
              <a:gd name="T54" fmla="*/ 247 w 332"/>
              <a:gd name="T55" fmla="*/ 132 h 332"/>
              <a:gd name="T56" fmla="*/ 215 w 332"/>
              <a:gd name="T57" fmla="*/ 132 h 332"/>
              <a:gd name="T58" fmla="*/ 131 w 332"/>
              <a:gd name="T59" fmla="*/ 132 h 332"/>
              <a:gd name="T60" fmla="*/ 131 w 332"/>
              <a:gd name="T61" fmla="*/ 98 h 332"/>
              <a:gd name="T62" fmla="*/ 184 w 332"/>
              <a:gd name="T63" fmla="*/ 185 h 332"/>
              <a:gd name="T64" fmla="*/ 177 w 332"/>
              <a:gd name="T65" fmla="*/ 178 h 332"/>
              <a:gd name="T66" fmla="*/ 177 w 332"/>
              <a:gd name="T67" fmla="*/ 166 h 332"/>
              <a:gd name="T68" fmla="*/ 171 w 332"/>
              <a:gd name="T69" fmla="*/ 159 h 332"/>
              <a:gd name="T70" fmla="*/ 161 w 332"/>
              <a:gd name="T71" fmla="*/ 159 h 332"/>
              <a:gd name="T72" fmla="*/ 155 w 332"/>
              <a:gd name="T73" fmla="*/ 166 h 332"/>
              <a:gd name="T74" fmla="*/ 155 w 332"/>
              <a:gd name="T75" fmla="*/ 178 h 332"/>
              <a:gd name="T76" fmla="*/ 148 w 332"/>
              <a:gd name="T77" fmla="*/ 185 h 332"/>
              <a:gd name="T78" fmla="*/ 135 w 332"/>
              <a:gd name="T79" fmla="*/ 185 h 332"/>
              <a:gd name="T80" fmla="*/ 129 w 332"/>
              <a:gd name="T81" fmla="*/ 191 h 332"/>
              <a:gd name="T82" fmla="*/ 129 w 332"/>
              <a:gd name="T83" fmla="*/ 201 h 332"/>
              <a:gd name="T84" fmla="*/ 135 w 332"/>
              <a:gd name="T85" fmla="*/ 207 h 332"/>
              <a:gd name="T86" fmla="*/ 148 w 332"/>
              <a:gd name="T87" fmla="*/ 207 h 332"/>
              <a:gd name="T88" fmla="*/ 155 w 332"/>
              <a:gd name="T89" fmla="*/ 214 h 332"/>
              <a:gd name="T90" fmla="*/ 155 w 332"/>
              <a:gd name="T91" fmla="*/ 227 h 332"/>
              <a:gd name="T92" fmla="*/ 161 w 332"/>
              <a:gd name="T93" fmla="*/ 233 h 332"/>
              <a:gd name="T94" fmla="*/ 171 w 332"/>
              <a:gd name="T95" fmla="*/ 233 h 332"/>
              <a:gd name="T96" fmla="*/ 177 w 332"/>
              <a:gd name="T97" fmla="*/ 227 h 332"/>
              <a:gd name="T98" fmla="*/ 177 w 332"/>
              <a:gd name="T99" fmla="*/ 214 h 332"/>
              <a:gd name="T100" fmla="*/ 184 w 332"/>
              <a:gd name="T101" fmla="*/ 207 h 332"/>
              <a:gd name="T102" fmla="*/ 196 w 332"/>
              <a:gd name="T103" fmla="*/ 207 h 332"/>
              <a:gd name="T104" fmla="*/ 203 w 332"/>
              <a:gd name="T105" fmla="*/ 201 h 332"/>
              <a:gd name="T106" fmla="*/ 203 w 332"/>
              <a:gd name="T107" fmla="*/ 191 h 332"/>
              <a:gd name="T108" fmla="*/ 196 w 332"/>
              <a:gd name="T109" fmla="*/ 185 h 332"/>
              <a:gd name="T110" fmla="*/ 184 w 332"/>
              <a:gd name="T111" fmla="*/ 185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2" h="332">
                <a:moveTo>
                  <a:pt x="131" y="98"/>
                </a:moveTo>
                <a:cubicBezTo>
                  <a:pt x="197" y="98"/>
                  <a:pt x="197" y="98"/>
                  <a:pt x="197" y="98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5"/>
                  <a:pt x="211" y="80"/>
                  <a:pt x="20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17" y="80"/>
                  <a:pt x="111" y="85"/>
                  <a:pt x="111" y="9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77" y="132"/>
                  <a:pt x="71" y="138"/>
                  <a:pt x="71" y="146"/>
                </a:cubicBezTo>
                <a:cubicBezTo>
                  <a:pt x="71" y="172"/>
                  <a:pt x="70" y="198"/>
                  <a:pt x="71" y="224"/>
                </a:cubicBezTo>
                <a:cubicBezTo>
                  <a:pt x="71" y="229"/>
                  <a:pt x="72" y="233"/>
                  <a:pt x="72" y="238"/>
                </a:cubicBezTo>
                <a:cubicBezTo>
                  <a:pt x="71" y="242"/>
                  <a:pt x="71" y="251"/>
                  <a:pt x="68" y="255"/>
                </a:cubicBezTo>
                <a:cubicBezTo>
                  <a:pt x="49" y="278"/>
                  <a:pt x="26" y="256"/>
                  <a:pt x="15" y="237"/>
                </a:cubicBezTo>
                <a:cubicBezTo>
                  <a:pt x="13" y="231"/>
                  <a:pt x="13" y="231"/>
                  <a:pt x="13" y="231"/>
                </a:cubicBezTo>
                <a:cubicBezTo>
                  <a:pt x="4" y="211"/>
                  <a:pt x="0" y="189"/>
                  <a:pt x="0" y="166"/>
                </a:cubicBezTo>
                <a:cubicBezTo>
                  <a:pt x="0" y="75"/>
                  <a:pt x="74" y="0"/>
                  <a:pt x="166" y="0"/>
                </a:cubicBezTo>
                <a:cubicBezTo>
                  <a:pt x="258" y="0"/>
                  <a:pt x="332" y="75"/>
                  <a:pt x="332" y="166"/>
                </a:cubicBezTo>
                <a:cubicBezTo>
                  <a:pt x="332" y="258"/>
                  <a:pt x="258" y="332"/>
                  <a:pt x="166" y="332"/>
                </a:cubicBezTo>
                <a:cubicBezTo>
                  <a:pt x="142" y="332"/>
                  <a:pt x="111" y="330"/>
                  <a:pt x="91" y="316"/>
                </a:cubicBezTo>
                <a:cubicBezTo>
                  <a:pt x="86" y="312"/>
                  <a:pt x="81" y="307"/>
                  <a:pt x="79" y="301"/>
                </a:cubicBezTo>
                <a:cubicBezTo>
                  <a:pt x="72" y="287"/>
                  <a:pt x="80" y="272"/>
                  <a:pt x="94" y="267"/>
                </a:cubicBezTo>
                <a:cubicBezTo>
                  <a:pt x="100" y="265"/>
                  <a:pt x="107" y="264"/>
                  <a:pt x="113" y="264"/>
                </a:cubicBezTo>
                <a:cubicBezTo>
                  <a:pt x="247" y="265"/>
                  <a:pt x="247" y="265"/>
                  <a:pt x="247" y="265"/>
                </a:cubicBezTo>
                <a:cubicBezTo>
                  <a:pt x="255" y="265"/>
                  <a:pt x="261" y="258"/>
                  <a:pt x="261" y="250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1" y="138"/>
                  <a:pt x="255" y="132"/>
                  <a:pt x="247" y="132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131" y="132"/>
                  <a:pt x="131" y="132"/>
                  <a:pt x="131" y="132"/>
                </a:cubicBezTo>
                <a:lnTo>
                  <a:pt x="131" y="98"/>
                </a:lnTo>
                <a:close/>
                <a:moveTo>
                  <a:pt x="184" y="185"/>
                </a:moveTo>
                <a:cubicBezTo>
                  <a:pt x="180" y="185"/>
                  <a:pt x="177" y="182"/>
                  <a:pt x="177" y="178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2"/>
                  <a:pt x="174" y="159"/>
                  <a:pt x="17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8" y="159"/>
                  <a:pt x="155" y="162"/>
                  <a:pt x="155" y="166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82"/>
                  <a:pt x="152" y="185"/>
                  <a:pt x="148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32" y="185"/>
                  <a:pt x="129" y="188"/>
                  <a:pt x="129" y="191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4"/>
                  <a:pt x="132" y="207"/>
                  <a:pt x="135" y="207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52" y="207"/>
                  <a:pt x="155" y="210"/>
                  <a:pt x="155" y="214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55" y="230"/>
                  <a:pt x="158" y="233"/>
                  <a:pt x="161" y="233"/>
                </a:cubicBezTo>
                <a:cubicBezTo>
                  <a:pt x="171" y="233"/>
                  <a:pt x="171" y="233"/>
                  <a:pt x="171" y="233"/>
                </a:cubicBezTo>
                <a:cubicBezTo>
                  <a:pt x="174" y="233"/>
                  <a:pt x="177" y="230"/>
                  <a:pt x="177" y="227"/>
                </a:cubicBezTo>
                <a:cubicBezTo>
                  <a:pt x="177" y="214"/>
                  <a:pt x="177" y="214"/>
                  <a:pt x="177" y="214"/>
                </a:cubicBezTo>
                <a:cubicBezTo>
                  <a:pt x="177" y="210"/>
                  <a:pt x="180" y="207"/>
                  <a:pt x="184" y="207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200" y="207"/>
                  <a:pt x="203" y="204"/>
                  <a:pt x="203" y="201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203" y="188"/>
                  <a:pt x="200" y="185"/>
                  <a:pt x="196" y="185"/>
                </a:cubicBezTo>
                <a:lnTo>
                  <a:pt x="184" y="1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Microscope">
            <a:extLst>
              <a:ext uri="{FF2B5EF4-FFF2-40B4-BE49-F238E27FC236}">
                <a16:creationId xmlns:a16="http://schemas.microsoft.com/office/drawing/2014/main" id="{4C5337E0-DEB1-4296-8DB8-0F9EB24D1855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85334" y="1264277"/>
            <a:ext cx="556010" cy="533488"/>
          </a:xfrm>
          <a:custGeom>
            <a:avLst/>
            <a:gdLst>
              <a:gd name="T0" fmla="*/ 334 w 334"/>
              <a:gd name="T1" fmla="*/ 167 h 320"/>
              <a:gd name="T2" fmla="*/ 255 w 334"/>
              <a:gd name="T3" fmla="*/ 309 h 320"/>
              <a:gd name="T4" fmla="*/ 254 w 334"/>
              <a:gd name="T5" fmla="*/ 309 h 320"/>
              <a:gd name="T6" fmla="*/ 251 w 334"/>
              <a:gd name="T7" fmla="*/ 310 h 320"/>
              <a:gd name="T8" fmla="*/ 245 w 334"/>
              <a:gd name="T9" fmla="*/ 307 h 320"/>
              <a:gd name="T10" fmla="*/ 244 w 334"/>
              <a:gd name="T11" fmla="*/ 306 h 320"/>
              <a:gd name="T12" fmla="*/ 210 w 334"/>
              <a:gd name="T13" fmla="*/ 258 h 320"/>
              <a:gd name="T14" fmla="*/ 255 w 334"/>
              <a:gd name="T15" fmla="*/ 182 h 320"/>
              <a:gd name="T16" fmla="*/ 225 w 334"/>
              <a:gd name="T17" fmla="*/ 116 h 320"/>
              <a:gd name="T18" fmla="*/ 225 w 334"/>
              <a:gd name="T19" fmla="*/ 116 h 320"/>
              <a:gd name="T20" fmla="*/ 223 w 334"/>
              <a:gd name="T21" fmla="*/ 111 h 320"/>
              <a:gd name="T22" fmla="*/ 225 w 334"/>
              <a:gd name="T23" fmla="*/ 106 h 320"/>
              <a:gd name="T24" fmla="*/ 225 w 334"/>
              <a:gd name="T25" fmla="*/ 106 h 320"/>
              <a:gd name="T26" fmla="*/ 225 w 334"/>
              <a:gd name="T27" fmla="*/ 106 h 320"/>
              <a:gd name="T28" fmla="*/ 225 w 334"/>
              <a:gd name="T29" fmla="*/ 106 h 320"/>
              <a:gd name="T30" fmla="*/ 230 w 334"/>
              <a:gd name="T31" fmla="*/ 101 h 320"/>
              <a:gd name="T32" fmla="*/ 230 w 334"/>
              <a:gd name="T33" fmla="*/ 84 h 320"/>
              <a:gd name="T34" fmla="*/ 229 w 334"/>
              <a:gd name="T35" fmla="*/ 83 h 320"/>
              <a:gd name="T36" fmla="*/ 237 w 334"/>
              <a:gd name="T37" fmla="*/ 76 h 320"/>
              <a:gd name="T38" fmla="*/ 239 w 334"/>
              <a:gd name="T39" fmla="*/ 62 h 320"/>
              <a:gd name="T40" fmla="*/ 220 w 334"/>
              <a:gd name="T41" fmla="*/ 60 h 320"/>
              <a:gd name="T42" fmla="*/ 213 w 334"/>
              <a:gd name="T43" fmla="*/ 67 h 320"/>
              <a:gd name="T44" fmla="*/ 213 w 334"/>
              <a:gd name="T45" fmla="*/ 66 h 320"/>
              <a:gd name="T46" fmla="*/ 196 w 334"/>
              <a:gd name="T47" fmla="*/ 66 h 320"/>
              <a:gd name="T48" fmla="*/ 157 w 334"/>
              <a:gd name="T49" fmla="*/ 106 h 320"/>
              <a:gd name="T50" fmla="*/ 126 w 334"/>
              <a:gd name="T51" fmla="*/ 136 h 320"/>
              <a:gd name="T52" fmla="*/ 126 w 334"/>
              <a:gd name="T53" fmla="*/ 153 h 320"/>
              <a:gd name="T54" fmla="*/ 144 w 334"/>
              <a:gd name="T55" fmla="*/ 170 h 320"/>
              <a:gd name="T56" fmla="*/ 161 w 334"/>
              <a:gd name="T57" fmla="*/ 170 h 320"/>
              <a:gd name="T58" fmla="*/ 198 w 334"/>
              <a:gd name="T59" fmla="*/ 134 h 320"/>
              <a:gd name="T60" fmla="*/ 198 w 334"/>
              <a:gd name="T61" fmla="*/ 134 h 320"/>
              <a:gd name="T62" fmla="*/ 203 w 334"/>
              <a:gd name="T63" fmla="*/ 131 h 320"/>
              <a:gd name="T64" fmla="*/ 208 w 334"/>
              <a:gd name="T65" fmla="*/ 134 h 320"/>
              <a:gd name="T66" fmla="*/ 208 w 334"/>
              <a:gd name="T67" fmla="*/ 134 h 320"/>
              <a:gd name="T68" fmla="*/ 208 w 334"/>
              <a:gd name="T69" fmla="*/ 134 h 320"/>
              <a:gd name="T70" fmla="*/ 232 w 334"/>
              <a:gd name="T71" fmla="*/ 182 h 320"/>
              <a:gd name="T72" fmla="*/ 172 w 334"/>
              <a:gd name="T73" fmla="*/ 242 h 320"/>
              <a:gd name="T74" fmla="*/ 129 w 334"/>
              <a:gd name="T75" fmla="*/ 224 h 320"/>
              <a:gd name="T76" fmla="*/ 153 w 334"/>
              <a:gd name="T77" fmla="*/ 224 h 320"/>
              <a:gd name="T78" fmla="*/ 165 w 334"/>
              <a:gd name="T79" fmla="*/ 214 h 320"/>
              <a:gd name="T80" fmla="*/ 153 w 334"/>
              <a:gd name="T81" fmla="*/ 197 h 320"/>
              <a:gd name="T82" fmla="*/ 65 w 334"/>
              <a:gd name="T83" fmla="*/ 197 h 320"/>
              <a:gd name="T84" fmla="*/ 53 w 334"/>
              <a:gd name="T85" fmla="*/ 214 h 320"/>
              <a:gd name="T86" fmla="*/ 65 w 334"/>
              <a:gd name="T87" fmla="*/ 224 h 320"/>
              <a:gd name="T88" fmla="*/ 99 w 334"/>
              <a:gd name="T89" fmla="*/ 224 h 320"/>
              <a:gd name="T90" fmla="*/ 134 w 334"/>
              <a:gd name="T91" fmla="*/ 260 h 320"/>
              <a:gd name="T92" fmla="*/ 110 w 334"/>
              <a:gd name="T93" fmla="*/ 315 h 320"/>
              <a:gd name="T94" fmla="*/ 109 w 334"/>
              <a:gd name="T95" fmla="*/ 316 h 320"/>
              <a:gd name="T96" fmla="*/ 109 w 334"/>
              <a:gd name="T97" fmla="*/ 316 h 320"/>
              <a:gd name="T98" fmla="*/ 107 w 334"/>
              <a:gd name="T99" fmla="*/ 318 h 320"/>
              <a:gd name="T100" fmla="*/ 106 w 334"/>
              <a:gd name="T101" fmla="*/ 319 h 320"/>
              <a:gd name="T102" fmla="*/ 102 w 334"/>
              <a:gd name="T103" fmla="*/ 320 h 320"/>
              <a:gd name="T104" fmla="*/ 99 w 334"/>
              <a:gd name="T105" fmla="*/ 319 h 320"/>
              <a:gd name="T106" fmla="*/ 99 w 334"/>
              <a:gd name="T107" fmla="*/ 319 h 320"/>
              <a:gd name="T108" fmla="*/ 0 w 334"/>
              <a:gd name="T109" fmla="*/ 167 h 320"/>
              <a:gd name="T110" fmla="*/ 167 w 334"/>
              <a:gd name="T111" fmla="*/ 0 h 320"/>
              <a:gd name="T112" fmla="*/ 334 w 334"/>
              <a:gd name="T113" fmla="*/ 16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4" h="320">
                <a:moveTo>
                  <a:pt x="334" y="167"/>
                </a:moveTo>
                <a:cubicBezTo>
                  <a:pt x="334" y="227"/>
                  <a:pt x="303" y="279"/>
                  <a:pt x="255" y="309"/>
                </a:cubicBezTo>
                <a:cubicBezTo>
                  <a:pt x="255" y="309"/>
                  <a:pt x="255" y="309"/>
                  <a:pt x="254" y="309"/>
                </a:cubicBezTo>
                <a:cubicBezTo>
                  <a:pt x="253" y="310"/>
                  <a:pt x="252" y="310"/>
                  <a:pt x="251" y="310"/>
                </a:cubicBezTo>
                <a:cubicBezTo>
                  <a:pt x="248" y="310"/>
                  <a:pt x="246" y="309"/>
                  <a:pt x="245" y="307"/>
                </a:cubicBezTo>
                <a:cubicBezTo>
                  <a:pt x="244" y="306"/>
                  <a:pt x="244" y="306"/>
                  <a:pt x="244" y="30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37" y="244"/>
                  <a:pt x="255" y="215"/>
                  <a:pt x="255" y="182"/>
                </a:cubicBezTo>
                <a:cubicBezTo>
                  <a:pt x="255" y="153"/>
                  <a:pt x="240" y="132"/>
                  <a:pt x="225" y="116"/>
                </a:cubicBezTo>
                <a:cubicBezTo>
                  <a:pt x="225" y="116"/>
                  <a:pt x="225" y="116"/>
                  <a:pt x="225" y="116"/>
                </a:cubicBezTo>
                <a:cubicBezTo>
                  <a:pt x="224" y="115"/>
                  <a:pt x="223" y="113"/>
                  <a:pt x="223" y="111"/>
                </a:cubicBezTo>
                <a:cubicBezTo>
                  <a:pt x="223" y="109"/>
                  <a:pt x="224" y="108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35" y="96"/>
                  <a:pt x="235" y="89"/>
                  <a:pt x="230" y="84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41" y="71"/>
                  <a:pt x="242" y="65"/>
                  <a:pt x="239" y="62"/>
                </a:cubicBezTo>
                <a:cubicBezTo>
                  <a:pt x="236" y="58"/>
                  <a:pt x="232" y="48"/>
                  <a:pt x="220" y="60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08" y="62"/>
                  <a:pt x="200" y="62"/>
                  <a:pt x="196" y="6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2" y="140"/>
                  <a:pt x="122" y="148"/>
                  <a:pt x="126" y="153"/>
                </a:cubicBezTo>
                <a:cubicBezTo>
                  <a:pt x="144" y="170"/>
                  <a:pt x="144" y="170"/>
                  <a:pt x="144" y="170"/>
                </a:cubicBezTo>
                <a:cubicBezTo>
                  <a:pt x="149" y="175"/>
                  <a:pt x="156" y="175"/>
                  <a:pt x="161" y="170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9" y="132"/>
                  <a:pt x="201" y="131"/>
                  <a:pt x="203" y="131"/>
                </a:cubicBezTo>
                <a:cubicBezTo>
                  <a:pt x="205" y="131"/>
                  <a:pt x="206" y="132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9" y="146"/>
                  <a:pt x="232" y="161"/>
                  <a:pt x="232" y="182"/>
                </a:cubicBezTo>
                <a:cubicBezTo>
                  <a:pt x="232" y="218"/>
                  <a:pt x="208" y="242"/>
                  <a:pt x="172" y="242"/>
                </a:cubicBezTo>
                <a:cubicBezTo>
                  <a:pt x="156" y="242"/>
                  <a:pt x="135" y="237"/>
                  <a:pt x="129" y="224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9" y="224"/>
                  <a:pt x="165" y="220"/>
                  <a:pt x="165" y="214"/>
                </a:cubicBezTo>
                <a:cubicBezTo>
                  <a:pt x="165" y="207"/>
                  <a:pt x="167" y="197"/>
                  <a:pt x="153" y="197"/>
                </a:cubicBezTo>
                <a:cubicBezTo>
                  <a:pt x="65" y="197"/>
                  <a:pt x="65" y="197"/>
                  <a:pt x="65" y="197"/>
                </a:cubicBezTo>
                <a:cubicBezTo>
                  <a:pt x="53" y="197"/>
                  <a:pt x="53" y="206"/>
                  <a:pt x="53" y="214"/>
                </a:cubicBezTo>
                <a:cubicBezTo>
                  <a:pt x="53" y="220"/>
                  <a:pt x="59" y="224"/>
                  <a:pt x="65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103" y="239"/>
                  <a:pt x="120" y="254"/>
                  <a:pt x="134" y="260"/>
                </a:cubicBezTo>
                <a:cubicBezTo>
                  <a:pt x="110" y="315"/>
                  <a:pt x="110" y="315"/>
                  <a:pt x="110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7"/>
                  <a:pt x="108" y="318"/>
                  <a:pt x="107" y="318"/>
                </a:cubicBezTo>
                <a:cubicBezTo>
                  <a:pt x="107" y="319"/>
                  <a:pt x="106" y="319"/>
                  <a:pt x="106" y="319"/>
                </a:cubicBezTo>
                <a:cubicBezTo>
                  <a:pt x="105" y="320"/>
                  <a:pt x="104" y="320"/>
                  <a:pt x="102" y="320"/>
                </a:cubicBezTo>
                <a:cubicBezTo>
                  <a:pt x="101" y="320"/>
                  <a:pt x="100" y="320"/>
                  <a:pt x="99" y="319"/>
                </a:cubicBezTo>
                <a:cubicBezTo>
                  <a:pt x="99" y="319"/>
                  <a:pt x="99" y="319"/>
                  <a:pt x="99" y="319"/>
                </a:cubicBezTo>
                <a:cubicBezTo>
                  <a:pt x="41" y="293"/>
                  <a:pt x="0" y="235"/>
                  <a:pt x="0" y="167"/>
                </a:cubicBezTo>
                <a:cubicBezTo>
                  <a:pt x="0" y="75"/>
                  <a:pt x="75" y="0"/>
                  <a:pt x="167" y="0"/>
                </a:cubicBezTo>
                <a:cubicBezTo>
                  <a:pt x="259" y="0"/>
                  <a:pt x="334" y="75"/>
                  <a:pt x="334" y="16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Microscope">
            <a:extLst>
              <a:ext uri="{FF2B5EF4-FFF2-40B4-BE49-F238E27FC236}">
                <a16:creationId xmlns:a16="http://schemas.microsoft.com/office/drawing/2014/main" id="{D74CE723-0A92-4471-8E61-E8EB38D77DAC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58158" y="3560082"/>
            <a:ext cx="556010" cy="533488"/>
          </a:xfrm>
          <a:custGeom>
            <a:avLst/>
            <a:gdLst>
              <a:gd name="T0" fmla="*/ 334 w 334"/>
              <a:gd name="T1" fmla="*/ 167 h 320"/>
              <a:gd name="T2" fmla="*/ 255 w 334"/>
              <a:gd name="T3" fmla="*/ 309 h 320"/>
              <a:gd name="T4" fmla="*/ 254 w 334"/>
              <a:gd name="T5" fmla="*/ 309 h 320"/>
              <a:gd name="T6" fmla="*/ 251 w 334"/>
              <a:gd name="T7" fmla="*/ 310 h 320"/>
              <a:gd name="T8" fmla="*/ 245 w 334"/>
              <a:gd name="T9" fmla="*/ 307 h 320"/>
              <a:gd name="T10" fmla="*/ 244 w 334"/>
              <a:gd name="T11" fmla="*/ 306 h 320"/>
              <a:gd name="T12" fmla="*/ 210 w 334"/>
              <a:gd name="T13" fmla="*/ 258 h 320"/>
              <a:gd name="T14" fmla="*/ 255 w 334"/>
              <a:gd name="T15" fmla="*/ 182 h 320"/>
              <a:gd name="T16" fmla="*/ 225 w 334"/>
              <a:gd name="T17" fmla="*/ 116 h 320"/>
              <a:gd name="T18" fmla="*/ 225 w 334"/>
              <a:gd name="T19" fmla="*/ 116 h 320"/>
              <a:gd name="T20" fmla="*/ 223 w 334"/>
              <a:gd name="T21" fmla="*/ 111 h 320"/>
              <a:gd name="T22" fmla="*/ 225 w 334"/>
              <a:gd name="T23" fmla="*/ 106 h 320"/>
              <a:gd name="T24" fmla="*/ 225 w 334"/>
              <a:gd name="T25" fmla="*/ 106 h 320"/>
              <a:gd name="T26" fmla="*/ 225 w 334"/>
              <a:gd name="T27" fmla="*/ 106 h 320"/>
              <a:gd name="T28" fmla="*/ 225 w 334"/>
              <a:gd name="T29" fmla="*/ 106 h 320"/>
              <a:gd name="T30" fmla="*/ 230 w 334"/>
              <a:gd name="T31" fmla="*/ 101 h 320"/>
              <a:gd name="T32" fmla="*/ 230 w 334"/>
              <a:gd name="T33" fmla="*/ 84 h 320"/>
              <a:gd name="T34" fmla="*/ 229 w 334"/>
              <a:gd name="T35" fmla="*/ 83 h 320"/>
              <a:gd name="T36" fmla="*/ 237 w 334"/>
              <a:gd name="T37" fmla="*/ 76 h 320"/>
              <a:gd name="T38" fmla="*/ 239 w 334"/>
              <a:gd name="T39" fmla="*/ 62 h 320"/>
              <a:gd name="T40" fmla="*/ 220 w 334"/>
              <a:gd name="T41" fmla="*/ 60 h 320"/>
              <a:gd name="T42" fmla="*/ 213 w 334"/>
              <a:gd name="T43" fmla="*/ 67 h 320"/>
              <a:gd name="T44" fmla="*/ 213 w 334"/>
              <a:gd name="T45" fmla="*/ 66 h 320"/>
              <a:gd name="T46" fmla="*/ 196 w 334"/>
              <a:gd name="T47" fmla="*/ 66 h 320"/>
              <a:gd name="T48" fmla="*/ 157 w 334"/>
              <a:gd name="T49" fmla="*/ 106 h 320"/>
              <a:gd name="T50" fmla="*/ 126 w 334"/>
              <a:gd name="T51" fmla="*/ 136 h 320"/>
              <a:gd name="T52" fmla="*/ 126 w 334"/>
              <a:gd name="T53" fmla="*/ 153 h 320"/>
              <a:gd name="T54" fmla="*/ 144 w 334"/>
              <a:gd name="T55" fmla="*/ 170 h 320"/>
              <a:gd name="T56" fmla="*/ 161 w 334"/>
              <a:gd name="T57" fmla="*/ 170 h 320"/>
              <a:gd name="T58" fmla="*/ 198 w 334"/>
              <a:gd name="T59" fmla="*/ 134 h 320"/>
              <a:gd name="T60" fmla="*/ 198 w 334"/>
              <a:gd name="T61" fmla="*/ 134 h 320"/>
              <a:gd name="T62" fmla="*/ 203 w 334"/>
              <a:gd name="T63" fmla="*/ 131 h 320"/>
              <a:gd name="T64" fmla="*/ 208 w 334"/>
              <a:gd name="T65" fmla="*/ 134 h 320"/>
              <a:gd name="T66" fmla="*/ 208 w 334"/>
              <a:gd name="T67" fmla="*/ 134 h 320"/>
              <a:gd name="T68" fmla="*/ 208 w 334"/>
              <a:gd name="T69" fmla="*/ 134 h 320"/>
              <a:gd name="T70" fmla="*/ 232 w 334"/>
              <a:gd name="T71" fmla="*/ 182 h 320"/>
              <a:gd name="T72" fmla="*/ 172 w 334"/>
              <a:gd name="T73" fmla="*/ 242 h 320"/>
              <a:gd name="T74" fmla="*/ 129 w 334"/>
              <a:gd name="T75" fmla="*/ 224 h 320"/>
              <a:gd name="T76" fmla="*/ 153 w 334"/>
              <a:gd name="T77" fmla="*/ 224 h 320"/>
              <a:gd name="T78" fmla="*/ 165 w 334"/>
              <a:gd name="T79" fmla="*/ 214 h 320"/>
              <a:gd name="T80" fmla="*/ 153 w 334"/>
              <a:gd name="T81" fmla="*/ 197 h 320"/>
              <a:gd name="T82" fmla="*/ 65 w 334"/>
              <a:gd name="T83" fmla="*/ 197 h 320"/>
              <a:gd name="T84" fmla="*/ 53 w 334"/>
              <a:gd name="T85" fmla="*/ 214 h 320"/>
              <a:gd name="T86" fmla="*/ 65 w 334"/>
              <a:gd name="T87" fmla="*/ 224 h 320"/>
              <a:gd name="T88" fmla="*/ 99 w 334"/>
              <a:gd name="T89" fmla="*/ 224 h 320"/>
              <a:gd name="T90" fmla="*/ 134 w 334"/>
              <a:gd name="T91" fmla="*/ 260 h 320"/>
              <a:gd name="T92" fmla="*/ 110 w 334"/>
              <a:gd name="T93" fmla="*/ 315 h 320"/>
              <a:gd name="T94" fmla="*/ 109 w 334"/>
              <a:gd name="T95" fmla="*/ 316 h 320"/>
              <a:gd name="T96" fmla="*/ 109 w 334"/>
              <a:gd name="T97" fmla="*/ 316 h 320"/>
              <a:gd name="T98" fmla="*/ 107 w 334"/>
              <a:gd name="T99" fmla="*/ 318 h 320"/>
              <a:gd name="T100" fmla="*/ 106 w 334"/>
              <a:gd name="T101" fmla="*/ 319 h 320"/>
              <a:gd name="T102" fmla="*/ 102 w 334"/>
              <a:gd name="T103" fmla="*/ 320 h 320"/>
              <a:gd name="T104" fmla="*/ 99 w 334"/>
              <a:gd name="T105" fmla="*/ 319 h 320"/>
              <a:gd name="T106" fmla="*/ 99 w 334"/>
              <a:gd name="T107" fmla="*/ 319 h 320"/>
              <a:gd name="T108" fmla="*/ 0 w 334"/>
              <a:gd name="T109" fmla="*/ 167 h 320"/>
              <a:gd name="T110" fmla="*/ 167 w 334"/>
              <a:gd name="T111" fmla="*/ 0 h 320"/>
              <a:gd name="T112" fmla="*/ 334 w 334"/>
              <a:gd name="T113" fmla="*/ 16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4" h="320">
                <a:moveTo>
                  <a:pt x="334" y="167"/>
                </a:moveTo>
                <a:cubicBezTo>
                  <a:pt x="334" y="227"/>
                  <a:pt x="303" y="279"/>
                  <a:pt x="255" y="309"/>
                </a:cubicBezTo>
                <a:cubicBezTo>
                  <a:pt x="255" y="309"/>
                  <a:pt x="255" y="309"/>
                  <a:pt x="254" y="309"/>
                </a:cubicBezTo>
                <a:cubicBezTo>
                  <a:pt x="253" y="310"/>
                  <a:pt x="252" y="310"/>
                  <a:pt x="251" y="310"/>
                </a:cubicBezTo>
                <a:cubicBezTo>
                  <a:pt x="248" y="310"/>
                  <a:pt x="246" y="309"/>
                  <a:pt x="245" y="307"/>
                </a:cubicBezTo>
                <a:cubicBezTo>
                  <a:pt x="244" y="306"/>
                  <a:pt x="244" y="306"/>
                  <a:pt x="244" y="30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37" y="244"/>
                  <a:pt x="255" y="215"/>
                  <a:pt x="255" y="182"/>
                </a:cubicBezTo>
                <a:cubicBezTo>
                  <a:pt x="255" y="153"/>
                  <a:pt x="240" y="132"/>
                  <a:pt x="225" y="116"/>
                </a:cubicBezTo>
                <a:cubicBezTo>
                  <a:pt x="225" y="116"/>
                  <a:pt x="225" y="116"/>
                  <a:pt x="225" y="116"/>
                </a:cubicBezTo>
                <a:cubicBezTo>
                  <a:pt x="224" y="115"/>
                  <a:pt x="223" y="113"/>
                  <a:pt x="223" y="111"/>
                </a:cubicBezTo>
                <a:cubicBezTo>
                  <a:pt x="223" y="109"/>
                  <a:pt x="224" y="108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35" y="96"/>
                  <a:pt x="235" y="89"/>
                  <a:pt x="230" y="84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41" y="71"/>
                  <a:pt x="242" y="65"/>
                  <a:pt x="239" y="62"/>
                </a:cubicBezTo>
                <a:cubicBezTo>
                  <a:pt x="236" y="58"/>
                  <a:pt x="232" y="48"/>
                  <a:pt x="220" y="60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08" y="62"/>
                  <a:pt x="200" y="62"/>
                  <a:pt x="196" y="6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2" y="140"/>
                  <a:pt x="122" y="148"/>
                  <a:pt x="126" y="153"/>
                </a:cubicBezTo>
                <a:cubicBezTo>
                  <a:pt x="144" y="170"/>
                  <a:pt x="144" y="170"/>
                  <a:pt x="144" y="170"/>
                </a:cubicBezTo>
                <a:cubicBezTo>
                  <a:pt x="149" y="175"/>
                  <a:pt x="156" y="175"/>
                  <a:pt x="161" y="170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9" y="132"/>
                  <a:pt x="201" y="131"/>
                  <a:pt x="203" y="131"/>
                </a:cubicBezTo>
                <a:cubicBezTo>
                  <a:pt x="205" y="131"/>
                  <a:pt x="206" y="132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9" y="146"/>
                  <a:pt x="232" y="161"/>
                  <a:pt x="232" y="182"/>
                </a:cubicBezTo>
                <a:cubicBezTo>
                  <a:pt x="232" y="218"/>
                  <a:pt x="208" y="242"/>
                  <a:pt x="172" y="242"/>
                </a:cubicBezTo>
                <a:cubicBezTo>
                  <a:pt x="156" y="242"/>
                  <a:pt x="135" y="237"/>
                  <a:pt x="129" y="224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9" y="224"/>
                  <a:pt x="165" y="220"/>
                  <a:pt x="165" y="214"/>
                </a:cubicBezTo>
                <a:cubicBezTo>
                  <a:pt x="165" y="207"/>
                  <a:pt x="167" y="197"/>
                  <a:pt x="153" y="197"/>
                </a:cubicBezTo>
                <a:cubicBezTo>
                  <a:pt x="65" y="197"/>
                  <a:pt x="65" y="197"/>
                  <a:pt x="65" y="197"/>
                </a:cubicBezTo>
                <a:cubicBezTo>
                  <a:pt x="53" y="197"/>
                  <a:pt x="53" y="206"/>
                  <a:pt x="53" y="214"/>
                </a:cubicBezTo>
                <a:cubicBezTo>
                  <a:pt x="53" y="220"/>
                  <a:pt x="59" y="224"/>
                  <a:pt x="65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103" y="239"/>
                  <a:pt x="120" y="254"/>
                  <a:pt x="134" y="260"/>
                </a:cubicBezTo>
                <a:cubicBezTo>
                  <a:pt x="110" y="315"/>
                  <a:pt x="110" y="315"/>
                  <a:pt x="110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7"/>
                  <a:pt x="108" y="318"/>
                  <a:pt x="107" y="318"/>
                </a:cubicBezTo>
                <a:cubicBezTo>
                  <a:pt x="107" y="319"/>
                  <a:pt x="106" y="319"/>
                  <a:pt x="106" y="319"/>
                </a:cubicBezTo>
                <a:cubicBezTo>
                  <a:pt x="105" y="320"/>
                  <a:pt x="104" y="320"/>
                  <a:pt x="102" y="320"/>
                </a:cubicBezTo>
                <a:cubicBezTo>
                  <a:pt x="101" y="320"/>
                  <a:pt x="100" y="320"/>
                  <a:pt x="99" y="319"/>
                </a:cubicBezTo>
                <a:cubicBezTo>
                  <a:pt x="99" y="319"/>
                  <a:pt x="99" y="319"/>
                  <a:pt x="99" y="319"/>
                </a:cubicBezTo>
                <a:cubicBezTo>
                  <a:pt x="41" y="293"/>
                  <a:pt x="0" y="235"/>
                  <a:pt x="0" y="167"/>
                </a:cubicBezTo>
                <a:cubicBezTo>
                  <a:pt x="0" y="75"/>
                  <a:pt x="75" y="0"/>
                  <a:pt x="167" y="0"/>
                </a:cubicBezTo>
                <a:cubicBezTo>
                  <a:pt x="259" y="0"/>
                  <a:pt x="334" y="75"/>
                  <a:pt x="334" y="16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Microscope">
            <a:extLst>
              <a:ext uri="{FF2B5EF4-FFF2-40B4-BE49-F238E27FC236}">
                <a16:creationId xmlns:a16="http://schemas.microsoft.com/office/drawing/2014/main" id="{94CC73A8-6C80-48AC-935B-D5A59020BD84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581734" y="3553039"/>
            <a:ext cx="556010" cy="533488"/>
          </a:xfrm>
          <a:custGeom>
            <a:avLst/>
            <a:gdLst>
              <a:gd name="T0" fmla="*/ 334 w 334"/>
              <a:gd name="T1" fmla="*/ 167 h 320"/>
              <a:gd name="T2" fmla="*/ 255 w 334"/>
              <a:gd name="T3" fmla="*/ 309 h 320"/>
              <a:gd name="T4" fmla="*/ 254 w 334"/>
              <a:gd name="T5" fmla="*/ 309 h 320"/>
              <a:gd name="T6" fmla="*/ 251 w 334"/>
              <a:gd name="T7" fmla="*/ 310 h 320"/>
              <a:gd name="T8" fmla="*/ 245 w 334"/>
              <a:gd name="T9" fmla="*/ 307 h 320"/>
              <a:gd name="T10" fmla="*/ 244 w 334"/>
              <a:gd name="T11" fmla="*/ 306 h 320"/>
              <a:gd name="T12" fmla="*/ 210 w 334"/>
              <a:gd name="T13" fmla="*/ 258 h 320"/>
              <a:gd name="T14" fmla="*/ 255 w 334"/>
              <a:gd name="T15" fmla="*/ 182 h 320"/>
              <a:gd name="T16" fmla="*/ 225 w 334"/>
              <a:gd name="T17" fmla="*/ 116 h 320"/>
              <a:gd name="T18" fmla="*/ 225 w 334"/>
              <a:gd name="T19" fmla="*/ 116 h 320"/>
              <a:gd name="T20" fmla="*/ 223 w 334"/>
              <a:gd name="T21" fmla="*/ 111 h 320"/>
              <a:gd name="T22" fmla="*/ 225 w 334"/>
              <a:gd name="T23" fmla="*/ 106 h 320"/>
              <a:gd name="T24" fmla="*/ 225 w 334"/>
              <a:gd name="T25" fmla="*/ 106 h 320"/>
              <a:gd name="T26" fmla="*/ 225 w 334"/>
              <a:gd name="T27" fmla="*/ 106 h 320"/>
              <a:gd name="T28" fmla="*/ 225 w 334"/>
              <a:gd name="T29" fmla="*/ 106 h 320"/>
              <a:gd name="T30" fmla="*/ 230 w 334"/>
              <a:gd name="T31" fmla="*/ 101 h 320"/>
              <a:gd name="T32" fmla="*/ 230 w 334"/>
              <a:gd name="T33" fmla="*/ 84 h 320"/>
              <a:gd name="T34" fmla="*/ 229 w 334"/>
              <a:gd name="T35" fmla="*/ 83 h 320"/>
              <a:gd name="T36" fmla="*/ 237 w 334"/>
              <a:gd name="T37" fmla="*/ 76 h 320"/>
              <a:gd name="T38" fmla="*/ 239 w 334"/>
              <a:gd name="T39" fmla="*/ 62 h 320"/>
              <a:gd name="T40" fmla="*/ 220 w 334"/>
              <a:gd name="T41" fmla="*/ 60 h 320"/>
              <a:gd name="T42" fmla="*/ 213 w 334"/>
              <a:gd name="T43" fmla="*/ 67 h 320"/>
              <a:gd name="T44" fmla="*/ 213 w 334"/>
              <a:gd name="T45" fmla="*/ 66 h 320"/>
              <a:gd name="T46" fmla="*/ 196 w 334"/>
              <a:gd name="T47" fmla="*/ 66 h 320"/>
              <a:gd name="T48" fmla="*/ 157 w 334"/>
              <a:gd name="T49" fmla="*/ 106 h 320"/>
              <a:gd name="T50" fmla="*/ 126 w 334"/>
              <a:gd name="T51" fmla="*/ 136 h 320"/>
              <a:gd name="T52" fmla="*/ 126 w 334"/>
              <a:gd name="T53" fmla="*/ 153 h 320"/>
              <a:gd name="T54" fmla="*/ 144 w 334"/>
              <a:gd name="T55" fmla="*/ 170 h 320"/>
              <a:gd name="T56" fmla="*/ 161 w 334"/>
              <a:gd name="T57" fmla="*/ 170 h 320"/>
              <a:gd name="T58" fmla="*/ 198 w 334"/>
              <a:gd name="T59" fmla="*/ 134 h 320"/>
              <a:gd name="T60" fmla="*/ 198 w 334"/>
              <a:gd name="T61" fmla="*/ 134 h 320"/>
              <a:gd name="T62" fmla="*/ 203 w 334"/>
              <a:gd name="T63" fmla="*/ 131 h 320"/>
              <a:gd name="T64" fmla="*/ 208 w 334"/>
              <a:gd name="T65" fmla="*/ 134 h 320"/>
              <a:gd name="T66" fmla="*/ 208 w 334"/>
              <a:gd name="T67" fmla="*/ 134 h 320"/>
              <a:gd name="T68" fmla="*/ 208 w 334"/>
              <a:gd name="T69" fmla="*/ 134 h 320"/>
              <a:gd name="T70" fmla="*/ 232 w 334"/>
              <a:gd name="T71" fmla="*/ 182 h 320"/>
              <a:gd name="T72" fmla="*/ 172 w 334"/>
              <a:gd name="T73" fmla="*/ 242 h 320"/>
              <a:gd name="T74" fmla="*/ 129 w 334"/>
              <a:gd name="T75" fmla="*/ 224 h 320"/>
              <a:gd name="T76" fmla="*/ 153 w 334"/>
              <a:gd name="T77" fmla="*/ 224 h 320"/>
              <a:gd name="T78" fmla="*/ 165 w 334"/>
              <a:gd name="T79" fmla="*/ 214 h 320"/>
              <a:gd name="T80" fmla="*/ 153 w 334"/>
              <a:gd name="T81" fmla="*/ 197 h 320"/>
              <a:gd name="T82" fmla="*/ 65 w 334"/>
              <a:gd name="T83" fmla="*/ 197 h 320"/>
              <a:gd name="T84" fmla="*/ 53 w 334"/>
              <a:gd name="T85" fmla="*/ 214 h 320"/>
              <a:gd name="T86" fmla="*/ 65 w 334"/>
              <a:gd name="T87" fmla="*/ 224 h 320"/>
              <a:gd name="T88" fmla="*/ 99 w 334"/>
              <a:gd name="T89" fmla="*/ 224 h 320"/>
              <a:gd name="T90" fmla="*/ 134 w 334"/>
              <a:gd name="T91" fmla="*/ 260 h 320"/>
              <a:gd name="T92" fmla="*/ 110 w 334"/>
              <a:gd name="T93" fmla="*/ 315 h 320"/>
              <a:gd name="T94" fmla="*/ 109 w 334"/>
              <a:gd name="T95" fmla="*/ 316 h 320"/>
              <a:gd name="T96" fmla="*/ 109 w 334"/>
              <a:gd name="T97" fmla="*/ 316 h 320"/>
              <a:gd name="T98" fmla="*/ 107 w 334"/>
              <a:gd name="T99" fmla="*/ 318 h 320"/>
              <a:gd name="T100" fmla="*/ 106 w 334"/>
              <a:gd name="T101" fmla="*/ 319 h 320"/>
              <a:gd name="T102" fmla="*/ 102 w 334"/>
              <a:gd name="T103" fmla="*/ 320 h 320"/>
              <a:gd name="T104" fmla="*/ 99 w 334"/>
              <a:gd name="T105" fmla="*/ 319 h 320"/>
              <a:gd name="T106" fmla="*/ 99 w 334"/>
              <a:gd name="T107" fmla="*/ 319 h 320"/>
              <a:gd name="T108" fmla="*/ 0 w 334"/>
              <a:gd name="T109" fmla="*/ 167 h 320"/>
              <a:gd name="T110" fmla="*/ 167 w 334"/>
              <a:gd name="T111" fmla="*/ 0 h 320"/>
              <a:gd name="T112" fmla="*/ 334 w 334"/>
              <a:gd name="T113" fmla="*/ 16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4" h="320">
                <a:moveTo>
                  <a:pt x="334" y="167"/>
                </a:moveTo>
                <a:cubicBezTo>
                  <a:pt x="334" y="227"/>
                  <a:pt x="303" y="279"/>
                  <a:pt x="255" y="309"/>
                </a:cubicBezTo>
                <a:cubicBezTo>
                  <a:pt x="255" y="309"/>
                  <a:pt x="255" y="309"/>
                  <a:pt x="254" y="309"/>
                </a:cubicBezTo>
                <a:cubicBezTo>
                  <a:pt x="253" y="310"/>
                  <a:pt x="252" y="310"/>
                  <a:pt x="251" y="310"/>
                </a:cubicBezTo>
                <a:cubicBezTo>
                  <a:pt x="248" y="310"/>
                  <a:pt x="246" y="309"/>
                  <a:pt x="245" y="307"/>
                </a:cubicBezTo>
                <a:cubicBezTo>
                  <a:pt x="244" y="306"/>
                  <a:pt x="244" y="306"/>
                  <a:pt x="244" y="30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37" y="244"/>
                  <a:pt x="255" y="215"/>
                  <a:pt x="255" y="182"/>
                </a:cubicBezTo>
                <a:cubicBezTo>
                  <a:pt x="255" y="153"/>
                  <a:pt x="240" y="132"/>
                  <a:pt x="225" y="116"/>
                </a:cubicBezTo>
                <a:cubicBezTo>
                  <a:pt x="225" y="116"/>
                  <a:pt x="225" y="116"/>
                  <a:pt x="225" y="116"/>
                </a:cubicBezTo>
                <a:cubicBezTo>
                  <a:pt x="224" y="115"/>
                  <a:pt x="223" y="113"/>
                  <a:pt x="223" y="111"/>
                </a:cubicBezTo>
                <a:cubicBezTo>
                  <a:pt x="223" y="109"/>
                  <a:pt x="224" y="108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35" y="96"/>
                  <a:pt x="235" y="89"/>
                  <a:pt x="230" y="84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41" y="71"/>
                  <a:pt x="242" y="65"/>
                  <a:pt x="239" y="62"/>
                </a:cubicBezTo>
                <a:cubicBezTo>
                  <a:pt x="236" y="58"/>
                  <a:pt x="232" y="48"/>
                  <a:pt x="220" y="60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08" y="62"/>
                  <a:pt x="200" y="62"/>
                  <a:pt x="196" y="6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2" y="140"/>
                  <a:pt x="122" y="148"/>
                  <a:pt x="126" y="153"/>
                </a:cubicBezTo>
                <a:cubicBezTo>
                  <a:pt x="144" y="170"/>
                  <a:pt x="144" y="170"/>
                  <a:pt x="144" y="170"/>
                </a:cubicBezTo>
                <a:cubicBezTo>
                  <a:pt x="149" y="175"/>
                  <a:pt x="156" y="175"/>
                  <a:pt x="161" y="170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9" y="132"/>
                  <a:pt x="201" y="131"/>
                  <a:pt x="203" y="131"/>
                </a:cubicBezTo>
                <a:cubicBezTo>
                  <a:pt x="205" y="131"/>
                  <a:pt x="206" y="132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9" y="146"/>
                  <a:pt x="232" y="161"/>
                  <a:pt x="232" y="182"/>
                </a:cubicBezTo>
                <a:cubicBezTo>
                  <a:pt x="232" y="218"/>
                  <a:pt x="208" y="242"/>
                  <a:pt x="172" y="242"/>
                </a:cubicBezTo>
                <a:cubicBezTo>
                  <a:pt x="156" y="242"/>
                  <a:pt x="135" y="237"/>
                  <a:pt x="129" y="224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9" y="224"/>
                  <a:pt x="165" y="220"/>
                  <a:pt x="165" y="214"/>
                </a:cubicBezTo>
                <a:cubicBezTo>
                  <a:pt x="165" y="207"/>
                  <a:pt x="167" y="197"/>
                  <a:pt x="153" y="197"/>
                </a:cubicBezTo>
                <a:cubicBezTo>
                  <a:pt x="65" y="197"/>
                  <a:pt x="65" y="197"/>
                  <a:pt x="65" y="197"/>
                </a:cubicBezTo>
                <a:cubicBezTo>
                  <a:pt x="53" y="197"/>
                  <a:pt x="53" y="206"/>
                  <a:pt x="53" y="214"/>
                </a:cubicBezTo>
                <a:cubicBezTo>
                  <a:pt x="53" y="220"/>
                  <a:pt x="59" y="224"/>
                  <a:pt x="65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103" y="239"/>
                  <a:pt x="120" y="254"/>
                  <a:pt x="134" y="260"/>
                </a:cubicBezTo>
                <a:cubicBezTo>
                  <a:pt x="110" y="315"/>
                  <a:pt x="110" y="315"/>
                  <a:pt x="110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7"/>
                  <a:pt x="108" y="318"/>
                  <a:pt x="107" y="318"/>
                </a:cubicBezTo>
                <a:cubicBezTo>
                  <a:pt x="107" y="319"/>
                  <a:pt x="106" y="319"/>
                  <a:pt x="106" y="319"/>
                </a:cubicBezTo>
                <a:cubicBezTo>
                  <a:pt x="105" y="320"/>
                  <a:pt x="104" y="320"/>
                  <a:pt x="102" y="320"/>
                </a:cubicBezTo>
                <a:cubicBezTo>
                  <a:pt x="101" y="320"/>
                  <a:pt x="100" y="320"/>
                  <a:pt x="99" y="319"/>
                </a:cubicBezTo>
                <a:cubicBezTo>
                  <a:pt x="99" y="319"/>
                  <a:pt x="99" y="319"/>
                  <a:pt x="99" y="319"/>
                </a:cubicBezTo>
                <a:cubicBezTo>
                  <a:pt x="41" y="293"/>
                  <a:pt x="0" y="235"/>
                  <a:pt x="0" y="167"/>
                </a:cubicBezTo>
                <a:cubicBezTo>
                  <a:pt x="0" y="75"/>
                  <a:pt x="75" y="0"/>
                  <a:pt x="167" y="0"/>
                </a:cubicBezTo>
                <a:cubicBezTo>
                  <a:pt x="259" y="0"/>
                  <a:pt x="334" y="75"/>
                  <a:pt x="334" y="16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Microscope">
            <a:extLst>
              <a:ext uri="{FF2B5EF4-FFF2-40B4-BE49-F238E27FC236}">
                <a16:creationId xmlns:a16="http://schemas.microsoft.com/office/drawing/2014/main" id="{953FE85E-9E49-4EBD-9012-40807ED8BDEB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0048211" y="3560082"/>
            <a:ext cx="556010" cy="533488"/>
          </a:xfrm>
          <a:custGeom>
            <a:avLst/>
            <a:gdLst>
              <a:gd name="T0" fmla="*/ 334 w 334"/>
              <a:gd name="T1" fmla="*/ 167 h 320"/>
              <a:gd name="T2" fmla="*/ 255 w 334"/>
              <a:gd name="T3" fmla="*/ 309 h 320"/>
              <a:gd name="T4" fmla="*/ 254 w 334"/>
              <a:gd name="T5" fmla="*/ 309 h 320"/>
              <a:gd name="T6" fmla="*/ 251 w 334"/>
              <a:gd name="T7" fmla="*/ 310 h 320"/>
              <a:gd name="T8" fmla="*/ 245 w 334"/>
              <a:gd name="T9" fmla="*/ 307 h 320"/>
              <a:gd name="T10" fmla="*/ 244 w 334"/>
              <a:gd name="T11" fmla="*/ 306 h 320"/>
              <a:gd name="T12" fmla="*/ 210 w 334"/>
              <a:gd name="T13" fmla="*/ 258 h 320"/>
              <a:gd name="T14" fmla="*/ 255 w 334"/>
              <a:gd name="T15" fmla="*/ 182 h 320"/>
              <a:gd name="T16" fmla="*/ 225 w 334"/>
              <a:gd name="T17" fmla="*/ 116 h 320"/>
              <a:gd name="T18" fmla="*/ 225 w 334"/>
              <a:gd name="T19" fmla="*/ 116 h 320"/>
              <a:gd name="T20" fmla="*/ 223 w 334"/>
              <a:gd name="T21" fmla="*/ 111 h 320"/>
              <a:gd name="T22" fmla="*/ 225 w 334"/>
              <a:gd name="T23" fmla="*/ 106 h 320"/>
              <a:gd name="T24" fmla="*/ 225 w 334"/>
              <a:gd name="T25" fmla="*/ 106 h 320"/>
              <a:gd name="T26" fmla="*/ 225 w 334"/>
              <a:gd name="T27" fmla="*/ 106 h 320"/>
              <a:gd name="T28" fmla="*/ 225 w 334"/>
              <a:gd name="T29" fmla="*/ 106 h 320"/>
              <a:gd name="T30" fmla="*/ 230 w 334"/>
              <a:gd name="T31" fmla="*/ 101 h 320"/>
              <a:gd name="T32" fmla="*/ 230 w 334"/>
              <a:gd name="T33" fmla="*/ 84 h 320"/>
              <a:gd name="T34" fmla="*/ 229 w 334"/>
              <a:gd name="T35" fmla="*/ 83 h 320"/>
              <a:gd name="T36" fmla="*/ 237 w 334"/>
              <a:gd name="T37" fmla="*/ 76 h 320"/>
              <a:gd name="T38" fmla="*/ 239 w 334"/>
              <a:gd name="T39" fmla="*/ 62 h 320"/>
              <a:gd name="T40" fmla="*/ 220 w 334"/>
              <a:gd name="T41" fmla="*/ 60 h 320"/>
              <a:gd name="T42" fmla="*/ 213 w 334"/>
              <a:gd name="T43" fmla="*/ 67 h 320"/>
              <a:gd name="T44" fmla="*/ 213 w 334"/>
              <a:gd name="T45" fmla="*/ 66 h 320"/>
              <a:gd name="T46" fmla="*/ 196 w 334"/>
              <a:gd name="T47" fmla="*/ 66 h 320"/>
              <a:gd name="T48" fmla="*/ 157 w 334"/>
              <a:gd name="T49" fmla="*/ 106 h 320"/>
              <a:gd name="T50" fmla="*/ 126 w 334"/>
              <a:gd name="T51" fmla="*/ 136 h 320"/>
              <a:gd name="T52" fmla="*/ 126 w 334"/>
              <a:gd name="T53" fmla="*/ 153 h 320"/>
              <a:gd name="T54" fmla="*/ 144 w 334"/>
              <a:gd name="T55" fmla="*/ 170 h 320"/>
              <a:gd name="T56" fmla="*/ 161 w 334"/>
              <a:gd name="T57" fmla="*/ 170 h 320"/>
              <a:gd name="T58" fmla="*/ 198 w 334"/>
              <a:gd name="T59" fmla="*/ 134 h 320"/>
              <a:gd name="T60" fmla="*/ 198 w 334"/>
              <a:gd name="T61" fmla="*/ 134 h 320"/>
              <a:gd name="T62" fmla="*/ 203 w 334"/>
              <a:gd name="T63" fmla="*/ 131 h 320"/>
              <a:gd name="T64" fmla="*/ 208 w 334"/>
              <a:gd name="T65" fmla="*/ 134 h 320"/>
              <a:gd name="T66" fmla="*/ 208 w 334"/>
              <a:gd name="T67" fmla="*/ 134 h 320"/>
              <a:gd name="T68" fmla="*/ 208 w 334"/>
              <a:gd name="T69" fmla="*/ 134 h 320"/>
              <a:gd name="T70" fmla="*/ 232 w 334"/>
              <a:gd name="T71" fmla="*/ 182 h 320"/>
              <a:gd name="T72" fmla="*/ 172 w 334"/>
              <a:gd name="T73" fmla="*/ 242 h 320"/>
              <a:gd name="T74" fmla="*/ 129 w 334"/>
              <a:gd name="T75" fmla="*/ 224 h 320"/>
              <a:gd name="T76" fmla="*/ 153 w 334"/>
              <a:gd name="T77" fmla="*/ 224 h 320"/>
              <a:gd name="T78" fmla="*/ 165 w 334"/>
              <a:gd name="T79" fmla="*/ 214 h 320"/>
              <a:gd name="T80" fmla="*/ 153 w 334"/>
              <a:gd name="T81" fmla="*/ 197 h 320"/>
              <a:gd name="T82" fmla="*/ 65 w 334"/>
              <a:gd name="T83" fmla="*/ 197 h 320"/>
              <a:gd name="T84" fmla="*/ 53 w 334"/>
              <a:gd name="T85" fmla="*/ 214 h 320"/>
              <a:gd name="T86" fmla="*/ 65 w 334"/>
              <a:gd name="T87" fmla="*/ 224 h 320"/>
              <a:gd name="T88" fmla="*/ 99 w 334"/>
              <a:gd name="T89" fmla="*/ 224 h 320"/>
              <a:gd name="T90" fmla="*/ 134 w 334"/>
              <a:gd name="T91" fmla="*/ 260 h 320"/>
              <a:gd name="T92" fmla="*/ 110 w 334"/>
              <a:gd name="T93" fmla="*/ 315 h 320"/>
              <a:gd name="T94" fmla="*/ 109 w 334"/>
              <a:gd name="T95" fmla="*/ 316 h 320"/>
              <a:gd name="T96" fmla="*/ 109 w 334"/>
              <a:gd name="T97" fmla="*/ 316 h 320"/>
              <a:gd name="T98" fmla="*/ 107 w 334"/>
              <a:gd name="T99" fmla="*/ 318 h 320"/>
              <a:gd name="T100" fmla="*/ 106 w 334"/>
              <a:gd name="T101" fmla="*/ 319 h 320"/>
              <a:gd name="T102" fmla="*/ 102 w 334"/>
              <a:gd name="T103" fmla="*/ 320 h 320"/>
              <a:gd name="T104" fmla="*/ 99 w 334"/>
              <a:gd name="T105" fmla="*/ 319 h 320"/>
              <a:gd name="T106" fmla="*/ 99 w 334"/>
              <a:gd name="T107" fmla="*/ 319 h 320"/>
              <a:gd name="T108" fmla="*/ 0 w 334"/>
              <a:gd name="T109" fmla="*/ 167 h 320"/>
              <a:gd name="T110" fmla="*/ 167 w 334"/>
              <a:gd name="T111" fmla="*/ 0 h 320"/>
              <a:gd name="T112" fmla="*/ 334 w 334"/>
              <a:gd name="T113" fmla="*/ 16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4" h="320">
                <a:moveTo>
                  <a:pt x="334" y="167"/>
                </a:moveTo>
                <a:cubicBezTo>
                  <a:pt x="334" y="227"/>
                  <a:pt x="303" y="279"/>
                  <a:pt x="255" y="309"/>
                </a:cubicBezTo>
                <a:cubicBezTo>
                  <a:pt x="255" y="309"/>
                  <a:pt x="255" y="309"/>
                  <a:pt x="254" y="309"/>
                </a:cubicBezTo>
                <a:cubicBezTo>
                  <a:pt x="253" y="310"/>
                  <a:pt x="252" y="310"/>
                  <a:pt x="251" y="310"/>
                </a:cubicBezTo>
                <a:cubicBezTo>
                  <a:pt x="248" y="310"/>
                  <a:pt x="246" y="309"/>
                  <a:pt x="245" y="307"/>
                </a:cubicBezTo>
                <a:cubicBezTo>
                  <a:pt x="244" y="306"/>
                  <a:pt x="244" y="306"/>
                  <a:pt x="244" y="30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37" y="244"/>
                  <a:pt x="255" y="215"/>
                  <a:pt x="255" y="182"/>
                </a:cubicBezTo>
                <a:cubicBezTo>
                  <a:pt x="255" y="153"/>
                  <a:pt x="240" y="132"/>
                  <a:pt x="225" y="116"/>
                </a:cubicBezTo>
                <a:cubicBezTo>
                  <a:pt x="225" y="116"/>
                  <a:pt x="225" y="116"/>
                  <a:pt x="225" y="116"/>
                </a:cubicBezTo>
                <a:cubicBezTo>
                  <a:pt x="224" y="115"/>
                  <a:pt x="223" y="113"/>
                  <a:pt x="223" y="111"/>
                </a:cubicBezTo>
                <a:cubicBezTo>
                  <a:pt x="223" y="109"/>
                  <a:pt x="224" y="108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35" y="96"/>
                  <a:pt x="235" y="89"/>
                  <a:pt x="230" y="84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41" y="71"/>
                  <a:pt x="242" y="65"/>
                  <a:pt x="239" y="62"/>
                </a:cubicBezTo>
                <a:cubicBezTo>
                  <a:pt x="236" y="58"/>
                  <a:pt x="232" y="48"/>
                  <a:pt x="220" y="60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08" y="62"/>
                  <a:pt x="200" y="62"/>
                  <a:pt x="196" y="6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2" y="140"/>
                  <a:pt x="122" y="148"/>
                  <a:pt x="126" y="153"/>
                </a:cubicBezTo>
                <a:cubicBezTo>
                  <a:pt x="144" y="170"/>
                  <a:pt x="144" y="170"/>
                  <a:pt x="144" y="170"/>
                </a:cubicBezTo>
                <a:cubicBezTo>
                  <a:pt x="149" y="175"/>
                  <a:pt x="156" y="175"/>
                  <a:pt x="161" y="170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9" y="132"/>
                  <a:pt x="201" y="131"/>
                  <a:pt x="203" y="131"/>
                </a:cubicBezTo>
                <a:cubicBezTo>
                  <a:pt x="205" y="131"/>
                  <a:pt x="206" y="132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9" y="146"/>
                  <a:pt x="232" y="161"/>
                  <a:pt x="232" y="182"/>
                </a:cubicBezTo>
                <a:cubicBezTo>
                  <a:pt x="232" y="218"/>
                  <a:pt x="208" y="242"/>
                  <a:pt x="172" y="242"/>
                </a:cubicBezTo>
                <a:cubicBezTo>
                  <a:pt x="156" y="242"/>
                  <a:pt x="135" y="237"/>
                  <a:pt x="129" y="224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9" y="224"/>
                  <a:pt x="165" y="220"/>
                  <a:pt x="165" y="214"/>
                </a:cubicBezTo>
                <a:cubicBezTo>
                  <a:pt x="165" y="207"/>
                  <a:pt x="167" y="197"/>
                  <a:pt x="153" y="197"/>
                </a:cubicBezTo>
                <a:cubicBezTo>
                  <a:pt x="65" y="197"/>
                  <a:pt x="65" y="197"/>
                  <a:pt x="65" y="197"/>
                </a:cubicBezTo>
                <a:cubicBezTo>
                  <a:pt x="53" y="197"/>
                  <a:pt x="53" y="206"/>
                  <a:pt x="53" y="214"/>
                </a:cubicBezTo>
                <a:cubicBezTo>
                  <a:pt x="53" y="220"/>
                  <a:pt x="59" y="224"/>
                  <a:pt x="65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103" y="239"/>
                  <a:pt x="120" y="254"/>
                  <a:pt x="134" y="260"/>
                </a:cubicBezTo>
                <a:cubicBezTo>
                  <a:pt x="110" y="315"/>
                  <a:pt x="110" y="315"/>
                  <a:pt x="110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7"/>
                  <a:pt x="108" y="318"/>
                  <a:pt x="107" y="318"/>
                </a:cubicBezTo>
                <a:cubicBezTo>
                  <a:pt x="107" y="319"/>
                  <a:pt x="106" y="319"/>
                  <a:pt x="106" y="319"/>
                </a:cubicBezTo>
                <a:cubicBezTo>
                  <a:pt x="105" y="320"/>
                  <a:pt x="104" y="320"/>
                  <a:pt x="102" y="320"/>
                </a:cubicBezTo>
                <a:cubicBezTo>
                  <a:pt x="101" y="320"/>
                  <a:pt x="100" y="320"/>
                  <a:pt x="99" y="319"/>
                </a:cubicBezTo>
                <a:cubicBezTo>
                  <a:pt x="99" y="319"/>
                  <a:pt x="99" y="319"/>
                  <a:pt x="99" y="319"/>
                </a:cubicBezTo>
                <a:cubicBezTo>
                  <a:pt x="41" y="293"/>
                  <a:pt x="0" y="235"/>
                  <a:pt x="0" y="167"/>
                </a:cubicBezTo>
                <a:cubicBezTo>
                  <a:pt x="0" y="75"/>
                  <a:pt x="75" y="0"/>
                  <a:pt x="167" y="0"/>
                </a:cubicBezTo>
                <a:cubicBezTo>
                  <a:pt x="259" y="0"/>
                  <a:pt x="334" y="75"/>
                  <a:pt x="334" y="16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Data">
            <a:extLst>
              <a:ext uri="{FF2B5EF4-FFF2-40B4-BE49-F238E27FC236}">
                <a16:creationId xmlns:a16="http://schemas.microsoft.com/office/drawing/2014/main" id="{48B93A4D-070F-4D8F-B9CA-1FEF80142BD4}"/>
              </a:ext>
            </a:extLst>
          </p:cNvPr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7524495" y="1247357"/>
            <a:ext cx="613249" cy="582760"/>
          </a:xfrm>
          <a:custGeom>
            <a:avLst/>
            <a:gdLst>
              <a:gd name="T0" fmla="*/ 217 w 374"/>
              <a:gd name="T1" fmla="*/ 186 h 355"/>
              <a:gd name="T2" fmla="*/ 207 w 374"/>
              <a:gd name="T3" fmla="*/ 195 h 355"/>
              <a:gd name="T4" fmla="*/ 198 w 374"/>
              <a:gd name="T5" fmla="*/ 257 h 355"/>
              <a:gd name="T6" fmla="*/ 178 w 374"/>
              <a:gd name="T7" fmla="*/ 204 h 355"/>
              <a:gd name="T8" fmla="*/ 168 w 374"/>
              <a:gd name="T9" fmla="*/ 195 h 355"/>
              <a:gd name="T10" fmla="*/ 159 w 374"/>
              <a:gd name="T11" fmla="*/ 157 h 355"/>
              <a:gd name="T12" fmla="*/ 208 w 374"/>
              <a:gd name="T13" fmla="*/ 148 h 355"/>
              <a:gd name="T14" fmla="*/ 307 w 374"/>
              <a:gd name="T15" fmla="*/ 67 h 355"/>
              <a:gd name="T16" fmla="*/ 67 w 374"/>
              <a:gd name="T17" fmla="*/ 307 h 355"/>
              <a:gd name="T18" fmla="*/ 129 w 374"/>
              <a:gd name="T19" fmla="*/ 347 h 355"/>
              <a:gd name="T20" fmla="*/ 173 w 374"/>
              <a:gd name="T21" fmla="*/ 305 h 355"/>
              <a:gd name="T22" fmla="*/ 141 w 374"/>
              <a:gd name="T23" fmla="*/ 259 h 355"/>
              <a:gd name="T24" fmla="*/ 132 w 374"/>
              <a:gd name="T25" fmla="*/ 233 h 355"/>
              <a:gd name="T26" fmla="*/ 102 w 374"/>
              <a:gd name="T27" fmla="*/ 225 h 355"/>
              <a:gd name="T28" fmla="*/ 93 w 374"/>
              <a:gd name="T29" fmla="*/ 179 h 355"/>
              <a:gd name="T30" fmla="*/ 83 w 374"/>
              <a:gd name="T31" fmla="*/ 170 h 355"/>
              <a:gd name="T32" fmla="*/ 92 w 374"/>
              <a:gd name="T33" fmla="*/ 133 h 355"/>
              <a:gd name="T34" fmla="*/ 140 w 374"/>
              <a:gd name="T35" fmla="*/ 142 h 355"/>
              <a:gd name="T36" fmla="*/ 131 w 374"/>
              <a:gd name="T37" fmla="*/ 179 h 355"/>
              <a:gd name="T38" fmla="*/ 121 w 374"/>
              <a:gd name="T39" fmla="*/ 188 h 355"/>
              <a:gd name="T40" fmla="*/ 129 w 374"/>
              <a:gd name="T41" fmla="*/ 214 h 355"/>
              <a:gd name="T42" fmla="*/ 160 w 374"/>
              <a:gd name="T43" fmla="*/ 223 h 355"/>
              <a:gd name="T44" fmla="*/ 160 w 374"/>
              <a:gd name="T45" fmla="*/ 242 h 355"/>
              <a:gd name="T46" fmla="*/ 167 w 374"/>
              <a:gd name="T47" fmla="*/ 268 h 355"/>
              <a:gd name="T48" fmla="*/ 232 w 374"/>
              <a:gd name="T49" fmla="*/ 259 h 355"/>
              <a:gd name="T50" fmla="*/ 223 w 374"/>
              <a:gd name="T51" fmla="*/ 137 h 355"/>
              <a:gd name="T52" fmla="*/ 213 w 374"/>
              <a:gd name="T53" fmla="*/ 128 h 355"/>
              <a:gd name="T54" fmla="*/ 222 w 374"/>
              <a:gd name="T55" fmla="*/ 91 h 355"/>
              <a:gd name="T56" fmla="*/ 270 w 374"/>
              <a:gd name="T57" fmla="*/ 100 h 355"/>
              <a:gd name="T58" fmla="*/ 261 w 374"/>
              <a:gd name="T59" fmla="*/ 137 h 355"/>
              <a:gd name="T60" fmla="*/ 251 w 374"/>
              <a:gd name="T61" fmla="*/ 146 h 355"/>
              <a:gd name="T62" fmla="*/ 246 w 374"/>
              <a:gd name="T63" fmla="*/ 275 h 355"/>
              <a:gd name="T64" fmla="*/ 220 w 374"/>
              <a:gd name="T65" fmla="*/ 348 h 355"/>
              <a:gd name="T66" fmla="*/ 307 w 374"/>
              <a:gd name="T67" fmla="*/ 30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4" h="355">
                <a:moveTo>
                  <a:pt x="217" y="157"/>
                </a:moveTo>
                <a:cubicBezTo>
                  <a:pt x="217" y="186"/>
                  <a:pt x="217" y="186"/>
                  <a:pt x="217" y="186"/>
                </a:cubicBezTo>
                <a:cubicBezTo>
                  <a:pt x="217" y="191"/>
                  <a:pt x="213" y="195"/>
                  <a:pt x="208" y="195"/>
                </a:cubicBezTo>
                <a:cubicBezTo>
                  <a:pt x="207" y="195"/>
                  <a:pt x="207" y="195"/>
                  <a:pt x="207" y="195"/>
                </a:cubicBezTo>
                <a:cubicBezTo>
                  <a:pt x="202" y="195"/>
                  <a:pt x="198" y="199"/>
                  <a:pt x="198" y="204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78" y="257"/>
                  <a:pt x="178" y="257"/>
                  <a:pt x="178" y="257"/>
                </a:cubicBezTo>
                <a:cubicBezTo>
                  <a:pt x="178" y="204"/>
                  <a:pt x="178" y="204"/>
                  <a:pt x="178" y="204"/>
                </a:cubicBezTo>
                <a:cubicBezTo>
                  <a:pt x="178" y="199"/>
                  <a:pt x="174" y="195"/>
                  <a:pt x="169" y="195"/>
                </a:cubicBezTo>
                <a:cubicBezTo>
                  <a:pt x="168" y="195"/>
                  <a:pt x="168" y="195"/>
                  <a:pt x="168" y="195"/>
                </a:cubicBezTo>
                <a:cubicBezTo>
                  <a:pt x="163" y="195"/>
                  <a:pt x="159" y="191"/>
                  <a:pt x="159" y="186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152"/>
                  <a:pt x="163" y="148"/>
                  <a:pt x="168" y="148"/>
                </a:cubicBezTo>
                <a:cubicBezTo>
                  <a:pt x="208" y="148"/>
                  <a:pt x="208" y="148"/>
                  <a:pt x="208" y="148"/>
                </a:cubicBezTo>
                <a:cubicBezTo>
                  <a:pt x="213" y="148"/>
                  <a:pt x="217" y="152"/>
                  <a:pt x="217" y="157"/>
                </a:cubicBezTo>
                <a:moveTo>
                  <a:pt x="307" y="67"/>
                </a:moveTo>
                <a:cubicBezTo>
                  <a:pt x="241" y="0"/>
                  <a:pt x="133" y="0"/>
                  <a:pt x="67" y="67"/>
                </a:cubicBezTo>
                <a:cubicBezTo>
                  <a:pt x="0" y="133"/>
                  <a:pt x="0" y="241"/>
                  <a:pt x="67" y="307"/>
                </a:cubicBezTo>
                <a:cubicBezTo>
                  <a:pt x="83" y="323"/>
                  <a:pt x="102" y="336"/>
                  <a:pt x="123" y="344"/>
                </a:cubicBezTo>
                <a:cubicBezTo>
                  <a:pt x="129" y="347"/>
                  <a:pt x="129" y="347"/>
                  <a:pt x="129" y="347"/>
                </a:cubicBezTo>
                <a:cubicBezTo>
                  <a:pt x="150" y="353"/>
                  <a:pt x="191" y="355"/>
                  <a:pt x="183" y="323"/>
                </a:cubicBezTo>
                <a:cubicBezTo>
                  <a:pt x="181" y="316"/>
                  <a:pt x="177" y="310"/>
                  <a:pt x="173" y="305"/>
                </a:cubicBezTo>
                <a:cubicBezTo>
                  <a:pt x="147" y="275"/>
                  <a:pt x="147" y="275"/>
                  <a:pt x="147" y="275"/>
                </a:cubicBezTo>
                <a:cubicBezTo>
                  <a:pt x="144" y="271"/>
                  <a:pt x="141" y="264"/>
                  <a:pt x="141" y="259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37"/>
                  <a:pt x="137" y="233"/>
                  <a:pt x="132" y="233"/>
                </a:cubicBezTo>
                <a:cubicBezTo>
                  <a:pt x="111" y="233"/>
                  <a:pt x="111" y="233"/>
                  <a:pt x="111" y="233"/>
                </a:cubicBezTo>
                <a:cubicBezTo>
                  <a:pt x="106" y="233"/>
                  <a:pt x="102" y="229"/>
                  <a:pt x="102" y="225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83"/>
                  <a:pt x="98" y="179"/>
                  <a:pt x="93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87" y="179"/>
                  <a:pt x="83" y="174"/>
                  <a:pt x="83" y="170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3" y="137"/>
                  <a:pt x="87" y="133"/>
                  <a:pt x="92" y="133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6" y="133"/>
                  <a:pt x="140" y="137"/>
                  <a:pt x="140" y="142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40" y="174"/>
                  <a:pt x="136" y="179"/>
                  <a:pt x="131" y="179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5" y="179"/>
                  <a:pt x="121" y="183"/>
                  <a:pt x="121" y="188"/>
                </a:cubicBezTo>
                <a:cubicBezTo>
                  <a:pt x="121" y="205"/>
                  <a:pt x="121" y="205"/>
                  <a:pt x="121" y="205"/>
                </a:cubicBezTo>
                <a:cubicBezTo>
                  <a:pt x="121" y="210"/>
                  <a:pt x="125" y="214"/>
                  <a:pt x="129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6" y="214"/>
                  <a:pt x="160" y="218"/>
                  <a:pt x="160" y="223"/>
                </a:cubicBezTo>
                <a:cubicBezTo>
                  <a:pt x="160" y="224"/>
                  <a:pt x="160" y="224"/>
                  <a:pt x="160" y="224"/>
                </a:cubicBezTo>
                <a:cubicBezTo>
                  <a:pt x="160" y="242"/>
                  <a:pt x="160" y="242"/>
                  <a:pt x="160" y="242"/>
                </a:cubicBezTo>
                <a:cubicBezTo>
                  <a:pt x="160" y="259"/>
                  <a:pt x="160" y="259"/>
                  <a:pt x="160" y="259"/>
                </a:cubicBezTo>
                <a:cubicBezTo>
                  <a:pt x="160" y="264"/>
                  <a:pt x="163" y="268"/>
                  <a:pt x="167" y="268"/>
                </a:cubicBezTo>
                <a:cubicBezTo>
                  <a:pt x="223" y="268"/>
                  <a:pt x="223" y="268"/>
                  <a:pt x="223" y="268"/>
                </a:cubicBezTo>
                <a:cubicBezTo>
                  <a:pt x="228" y="268"/>
                  <a:pt x="232" y="264"/>
                  <a:pt x="232" y="259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1"/>
                  <a:pt x="228" y="137"/>
                  <a:pt x="223" y="137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17" y="137"/>
                  <a:pt x="213" y="133"/>
                  <a:pt x="213" y="128"/>
                </a:cubicBezTo>
                <a:cubicBezTo>
                  <a:pt x="213" y="100"/>
                  <a:pt x="213" y="100"/>
                  <a:pt x="213" y="100"/>
                </a:cubicBezTo>
                <a:cubicBezTo>
                  <a:pt x="213" y="95"/>
                  <a:pt x="217" y="91"/>
                  <a:pt x="222" y="91"/>
                </a:cubicBezTo>
                <a:cubicBezTo>
                  <a:pt x="261" y="91"/>
                  <a:pt x="261" y="91"/>
                  <a:pt x="261" y="91"/>
                </a:cubicBezTo>
                <a:cubicBezTo>
                  <a:pt x="266" y="91"/>
                  <a:pt x="270" y="95"/>
                  <a:pt x="270" y="100"/>
                </a:cubicBezTo>
                <a:cubicBezTo>
                  <a:pt x="270" y="128"/>
                  <a:pt x="270" y="128"/>
                  <a:pt x="270" y="128"/>
                </a:cubicBezTo>
                <a:cubicBezTo>
                  <a:pt x="270" y="133"/>
                  <a:pt x="266" y="137"/>
                  <a:pt x="261" y="137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55" y="137"/>
                  <a:pt x="251" y="141"/>
                  <a:pt x="251" y="146"/>
                </a:cubicBezTo>
                <a:cubicBezTo>
                  <a:pt x="251" y="259"/>
                  <a:pt x="251" y="259"/>
                  <a:pt x="251" y="259"/>
                </a:cubicBezTo>
                <a:cubicBezTo>
                  <a:pt x="251" y="264"/>
                  <a:pt x="249" y="271"/>
                  <a:pt x="246" y="275"/>
                </a:cubicBezTo>
                <a:cubicBezTo>
                  <a:pt x="246" y="275"/>
                  <a:pt x="216" y="306"/>
                  <a:pt x="208" y="316"/>
                </a:cubicBezTo>
                <a:cubicBezTo>
                  <a:pt x="199" y="329"/>
                  <a:pt x="205" y="343"/>
                  <a:pt x="220" y="348"/>
                </a:cubicBezTo>
                <a:cubicBezTo>
                  <a:pt x="226" y="351"/>
                  <a:pt x="233" y="351"/>
                  <a:pt x="239" y="350"/>
                </a:cubicBezTo>
                <a:cubicBezTo>
                  <a:pt x="265" y="346"/>
                  <a:pt x="290" y="324"/>
                  <a:pt x="307" y="307"/>
                </a:cubicBezTo>
                <a:cubicBezTo>
                  <a:pt x="374" y="241"/>
                  <a:pt x="374" y="133"/>
                  <a:pt x="307" y="6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Bulb efficient">
            <a:extLst>
              <a:ext uri="{FF2B5EF4-FFF2-40B4-BE49-F238E27FC236}">
                <a16:creationId xmlns:a16="http://schemas.microsoft.com/office/drawing/2014/main" id="{AE75A665-49A1-4972-BAFA-0EB3C5607C46}"/>
              </a:ext>
            </a:extLst>
          </p:cNvPr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4822994" y="6084307"/>
            <a:ext cx="360826" cy="360826"/>
          </a:xfrm>
          <a:custGeom>
            <a:avLst/>
            <a:gdLst>
              <a:gd name="T0" fmla="*/ 3402 w 6803"/>
              <a:gd name="T1" fmla="*/ 0 h 7052"/>
              <a:gd name="T2" fmla="*/ 0 w 6803"/>
              <a:gd name="T3" fmla="*/ 3454 h 7052"/>
              <a:gd name="T4" fmla="*/ 2349 w 6803"/>
              <a:gd name="T5" fmla="*/ 6741 h 7052"/>
              <a:gd name="T6" fmla="*/ 3045 w 6803"/>
              <a:gd name="T7" fmla="*/ 5908 h 7052"/>
              <a:gd name="T8" fmla="*/ 2995 w 6803"/>
              <a:gd name="T9" fmla="*/ 5820 h 7052"/>
              <a:gd name="T10" fmla="*/ 3095 w 6803"/>
              <a:gd name="T11" fmla="*/ 5718 h 7052"/>
              <a:gd name="T12" fmla="*/ 3709 w 6803"/>
              <a:gd name="T13" fmla="*/ 5718 h 7052"/>
              <a:gd name="T14" fmla="*/ 3809 w 6803"/>
              <a:gd name="T15" fmla="*/ 5820 h 7052"/>
              <a:gd name="T16" fmla="*/ 3765 w 6803"/>
              <a:gd name="T17" fmla="*/ 5904 h 7052"/>
              <a:gd name="T18" fmla="*/ 3766 w 6803"/>
              <a:gd name="T19" fmla="*/ 5904 h 7052"/>
              <a:gd name="T20" fmla="*/ 4436 w 6803"/>
              <a:gd name="T21" fmla="*/ 6744 h 7052"/>
              <a:gd name="T22" fmla="*/ 6803 w 6803"/>
              <a:gd name="T23" fmla="*/ 3454 h 7052"/>
              <a:gd name="T24" fmla="*/ 3402 w 6803"/>
              <a:gd name="T25" fmla="*/ 0 h 7052"/>
              <a:gd name="T26" fmla="*/ 3856 w 6803"/>
              <a:gd name="T27" fmla="*/ 5520 h 7052"/>
              <a:gd name="T28" fmla="*/ 2947 w 6803"/>
              <a:gd name="T29" fmla="*/ 5520 h 7052"/>
              <a:gd name="T30" fmla="*/ 2851 w 6803"/>
              <a:gd name="T31" fmla="*/ 5416 h 7052"/>
              <a:gd name="T32" fmla="*/ 2947 w 6803"/>
              <a:gd name="T33" fmla="*/ 5313 h 7052"/>
              <a:gd name="T34" fmla="*/ 3856 w 6803"/>
              <a:gd name="T35" fmla="*/ 5313 h 7052"/>
              <a:gd name="T36" fmla="*/ 3953 w 6803"/>
              <a:gd name="T37" fmla="*/ 5416 h 7052"/>
              <a:gd name="T38" fmla="*/ 3856 w 6803"/>
              <a:gd name="T39" fmla="*/ 5520 h 7052"/>
              <a:gd name="T40" fmla="*/ 4019 w 6803"/>
              <a:gd name="T41" fmla="*/ 5119 h 7052"/>
              <a:gd name="T42" fmla="*/ 2785 w 6803"/>
              <a:gd name="T43" fmla="*/ 5119 h 7052"/>
              <a:gd name="T44" fmla="*/ 2686 w 6803"/>
              <a:gd name="T45" fmla="*/ 5013 h 7052"/>
              <a:gd name="T46" fmla="*/ 2785 w 6803"/>
              <a:gd name="T47" fmla="*/ 4907 h 7052"/>
              <a:gd name="T48" fmla="*/ 4019 w 6803"/>
              <a:gd name="T49" fmla="*/ 4907 h 7052"/>
              <a:gd name="T50" fmla="*/ 4118 w 6803"/>
              <a:gd name="T51" fmla="*/ 5013 h 7052"/>
              <a:gd name="T52" fmla="*/ 4019 w 6803"/>
              <a:gd name="T53" fmla="*/ 5119 h 7052"/>
              <a:gd name="T54" fmla="*/ 4511 w 6803"/>
              <a:gd name="T55" fmla="*/ 3464 h 7052"/>
              <a:gd name="T56" fmla="*/ 4290 w 6803"/>
              <a:gd name="T57" fmla="*/ 4429 h 7052"/>
              <a:gd name="T58" fmla="*/ 3938 w 6803"/>
              <a:gd name="T59" fmla="*/ 4706 h 7052"/>
              <a:gd name="T60" fmla="*/ 3402 w 6803"/>
              <a:gd name="T61" fmla="*/ 4706 h 7052"/>
              <a:gd name="T62" fmla="*/ 2866 w 6803"/>
              <a:gd name="T63" fmla="*/ 4706 h 7052"/>
              <a:gd name="T64" fmla="*/ 2514 w 6803"/>
              <a:gd name="T65" fmla="*/ 4429 h 7052"/>
              <a:gd name="T66" fmla="*/ 2292 w 6803"/>
              <a:gd name="T67" fmla="*/ 3464 h 7052"/>
              <a:gd name="T68" fmla="*/ 1970 w 6803"/>
              <a:gd name="T69" fmla="*/ 2489 h 7052"/>
              <a:gd name="T70" fmla="*/ 3402 w 6803"/>
              <a:gd name="T71" fmla="*/ 842 h 7052"/>
              <a:gd name="T72" fmla="*/ 4834 w 6803"/>
              <a:gd name="T73" fmla="*/ 2489 h 7052"/>
              <a:gd name="T74" fmla="*/ 4511 w 6803"/>
              <a:gd name="T75" fmla="*/ 3464 h 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03" h="7052">
                <a:moveTo>
                  <a:pt x="3402" y="0"/>
                </a:moveTo>
                <a:cubicBezTo>
                  <a:pt x="1523" y="0"/>
                  <a:pt x="0" y="1547"/>
                  <a:pt x="0" y="3454"/>
                </a:cubicBezTo>
                <a:cubicBezTo>
                  <a:pt x="0" y="4989"/>
                  <a:pt x="1014" y="6210"/>
                  <a:pt x="2349" y="6741"/>
                </a:cubicBezTo>
                <a:cubicBezTo>
                  <a:pt x="3132" y="7052"/>
                  <a:pt x="3364" y="6111"/>
                  <a:pt x="3045" y="5908"/>
                </a:cubicBezTo>
                <a:cubicBezTo>
                  <a:pt x="3015" y="5890"/>
                  <a:pt x="2995" y="5858"/>
                  <a:pt x="2995" y="5820"/>
                </a:cubicBezTo>
                <a:cubicBezTo>
                  <a:pt x="2995" y="5764"/>
                  <a:pt x="3039" y="5718"/>
                  <a:pt x="3095" y="5718"/>
                </a:cubicBezTo>
                <a:cubicBezTo>
                  <a:pt x="3709" y="5718"/>
                  <a:pt x="3709" y="5718"/>
                  <a:pt x="3709" y="5718"/>
                </a:cubicBezTo>
                <a:cubicBezTo>
                  <a:pt x="3764" y="5718"/>
                  <a:pt x="3809" y="5764"/>
                  <a:pt x="3809" y="5820"/>
                </a:cubicBezTo>
                <a:cubicBezTo>
                  <a:pt x="3809" y="5855"/>
                  <a:pt x="3791" y="5885"/>
                  <a:pt x="3765" y="5904"/>
                </a:cubicBezTo>
                <a:cubicBezTo>
                  <a:pt x="3765" y="5904"/>
                  <a:pt x="3766" y="5904"/>
                  <a:pt x="3766" y="5904"/>
                </a:cubicBezTo>
                <a:cubicBezTo>
                  <a:pt x="3388" y="6127"/>
                  <a:pt x="3577" y="7024"/>
                  <a:pt x="4436" y="6744"/>
                </a:cubicBezTo>
                <a:cubicBezTo>
                  <a:pt x="5808" y="6296"/>
                  <a:pt x="6803" y="4996"/>
                  <a:pt x="6803" y="3454"/>
                </a:cubicBezTo>
                <a:cubicBezTo>
                  <a:pt x="6803" y="1547"/>
                  <a:pt x="5281" y="0"/>
                  <a:pt x="3402" y="0"/>
                </a:cubicBezTo>
                <a:close/>
                <a:moveTo>
                  <a:pt x="3856" y="5520"/>
                </a:moveTo>
                <a:cubicBezTo>
                  <a:pt x="2947" y="5520"/>
                  <a:pt x="2947" y="5520"/>
                  <a:pt x="2947" y="5520"/>
                </a:cubicBezTo>
                <a:cubicBezTo>
                  <a:pt x="2894" y="5520"/>
                  <a:pt x="2851" y="5473"/>
                  <a:pt x="2851" y="5416"/>
                </a:cubicBezTo>
                <a:cubicBezTo>
                  <a:pt x="2851" y="5359"/>
                  <a:pt x="2894" y="5313"/>
                  <a:pt x="2947" y="5313"/>
                </a:cubicBezTo>
                <a:cubicBezTo>
                  <a:pt x="3856" y="5313"/>
                  <a:pt x="3856" y="5313"/>
                  <a:pt x="3856" y="5313"/>
                </a:cubicBezTo>
                <a:cubicBezTo>
                  <a:pt x="3910" y="5313"/>
                  <a:pt x="3953" y="5359"/>
                  <a:pt x="3953" y="5416"/>
                </a:cubicBezTo>
                <a:cubicBezTo>
                  <a:pt x="3953" y="5473"/>
                  <a:pt x="3910" y="5520"/>
                  <a:pt x="3856" y="5520"/>
                </a:cubicBezTo>
                <a:close/>
                <a:moveTo>
                  <a:pt x="4019" y="5119"/>
                </a:moveTo>
                <a:cubicBezTo>
                  <a:pt x="2785" y="5119"/>
                  <a:pt x="2785" y="5119"/>
                  <a:pt x="2785" y="5119"/>
                </a:cubicBezTo>
                <a:cubicBezTo>
                  <a:pt x="2730" y="5119"/>
                  <a:pt x="2686" y="5071"/>
                  <a:pt x="2686" y="5013"/>
                </a:cubicBezTo>
                <a:cubicBezTo>
                  <a:pt x="2686" y="4954"/>
                  <a:pt x="2730" y="4907"/>
                  <a:pt x="2785" y="4907"/>
                </a:cubicBezTo>
                <a:cubicBezTo>
                  <a:pt x="4019" y="4907"/>
                  <a:pt x="4019" y="4907"/>
                  <a:pt x="4019" y="4907"/>
                </a:cubicBezTo>
                <a:cubicBezTo>
                  <a:pt x="4074" y="4907"/>
                  <a:pt x="4118" y="4954"/>
                  <a:pt x="4118" y="5013"/>
                </a:cubicBezTo>
                <a:cubicBezTo>
                  <a:pt x="4118" y="5071"/>
                  <a:pt x="4074" y="5119"/>
                  <a:pt x="4019" y="5119"/>
                </a:cubicBezTo>
                <a:close/>
                <a:moveTo>
                  <a:pt x="4511" y="3464"/>
                </a:moveTo>
                <a:cubicBezTo>
                  <a:pt x="4390" y="3636"/>
                  <a:pt x="4285" y="4147"/>
                  <a:pt x="4290" y="4429"/>
                </a:cubicBezTo>
                <a:cubicBezTo>
                  <a:pt x="4290" y="4429"/>
                  <a:pt x="4320" y="4722"/>
                  <a:pt x="3938" y="4706"/>
                </a:cubicBezTo>
                <a:cubicBezTo>
                  <a:pt x="3402" y="4706"/>
                  <a:pt x="3402" y="4706"/>
                  <a:pt x="3402" y="4706"/>
                </a:cubicBezTo>
                <a:cubicBezTo>
                  <a:pt x="2866" y="4706"/>
                  <a:pt x="2866" y="4706"/>
                  <a:pt x="2866" y="4706"/>
                </a:cubicBezTo>
                <a:cubicBezTo>
                  <a:pt x="2484" y="4722"/>
                  <a:pt x="2514" y="4429"/>
                  <a:pt x="2514" y="4429"/>
                </a:cubicBezTo>
                <a:cubicBezTo>
                  <a:pt x="2519" y="4147"/>
                  <a:pt x="2414" y="3636"/>
                  <a:pt x="2292" y="3464"/>
                </a:cubicBezTo>
                <a:cubicBezTo>
                  <a:pt x="2292" y="3464"/>
                  <a:pt x="1970" y="3010"/>
                  <a:pt x="1970" y="2489"/>
                </a:cubicBezTo>
                <a:cubicBezTo>
                  <a:pt x="1970" y="1584"/>
                  <a:pt x="2610" y="849"/>
                  <a:pt x="3402" y="842"/>
                </a:cubicBezTo>
                <a:cubicBezTo>
                  <a:pt x="4194" y="849"/>
                  <a:pt x="4834" y="1584"/>
                  <a:pt x="4834" y="2489"/>
                </a:cubicBezTo>
                <a:cubicBezTo>
                  <a:pt x="4834" y="3010"/>
                  <a:pt x="4511" y="3464"/>
                  <a:pt x="4511" y="3464"/>
                </a:cubicBezTo>
                <a:close/>
              </a:path>
            </a:pathLst>
          </a:custGeom>
          <a:solidFill>
            <a:srgbClr val="FFC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First Aid">
            <a:extLst>
              <a:ext uri="{FF2B5EF4-FFF2-40B4-BE49-F238E27FC236}">
                <a16:creationId xmlns:a16="http://schemas.microsoft.com/office/drawing/2014/main" id="{81D4AA20-4C64-4281-A286-D500389AFF61}"/>
              </a:ext>
            </a:extLst>
          </p:cNvPr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4822994" y="6474226"/>
            <a:ext cx="360826" cy="360826"/>
          </a:xfrm>
          <a:custGeom>
            <a:avLst/>
            <a:gdLst>
              <a:gd name="T0" fmla="*/ 131 w 332"/>
              <a:gd name="T1" fmla="*/ 98 h 332"/>
              <a:gd name="T2" fmla="*/ 197 w 332"/>
              <a:gd name="T3" fmla="*/ 98 h 332"/>
              <a:gd name="T4" fmla="*/ 197 w 332"/>
              <a:gd name="T5" fmla="*/ 119 h 332"/>
              <a:gd name="T6" fmla="*/ 217 w 332"/>
              <a:gd name="T7" fmla="*/ 119 h 332"/>
              <a:gd name="T8" fmla="*/ 217 w 332"/>
              <a:gd name="T9" fmla="*/ 92 h 332"/>
              <a:gd name="T10" fmla="*/ 204 w 332"/>
              <a:gd name="T11" fmla="*/ 80 h 332"/>
              <a:gd name="T12" fmla="*/ 124 w 332"/>
              <a:gd name="T13" fmla="*/ 80 h 332"/>
              <a:gd name="T14" fmla="*/ 111 w 332"/>
              <a:gd name="T15" fmla="*/ 92 h 332"/>
              <a:gd name="T16" fmla="*/ 112 w 332"/>
              <a:gd name="T17" fmla="*/ 132 h 332"/>
              <a:gd name="T18" fmla="*/ 85 w 332"/>
              <a:gd name="T19" fmla="*/ 132 h 332"/>
              <a:gd name="T20" fmla="*/ 71 w 332"/>
              <a:gd name="T21" fmla="*/ 146 h 332"/>
              <a:gd name="T22" fmla="*/ 71 w 332"/>
              <a:gd name="T23" fmla="*/ 224 h 332"/>
              <a:gd name="T24" fmla="*/ 72 w 332"/>
              <a:gd name="T25" fmla="*/ 238 h 332"/>
              <a:gd name="T26" fmla="*/ 68 w 332"/>
              <a:gd name="T27" fmla="*/ 255 h 332"/>
              <a:gd name="T28" fmla="*/ 15 w 332"/>
              <a:gd name="T29" fmla="*/ 237 h 332"/>
              <a:gd name="T30" fmla="*/ 13 w 332"/>
              <a:gd name="T31" fmla="*/ 231 h 332"/>
              <a:gd name="T32" fmla="*/ 0 w 332"/>
              <a:gd name="T33" fmla="*/ 166 h 332"/>
              <a:gd name="T34" fmla="*/ 166 w 332"/>
              <a:gd name="T35" fmla="*/ 0 h 332"/>
              <a:gd name="T36" fmla="*/ 332 w 332"/>
              <a:gd name="T37" fmla="*/ 166 h 332"/>
              <a:gd name="T38" fmla="*/ 166 w 332"/>
              <a:gd name="T39" fmla="*/ 332 h 332"/>
              <a:gd name="T40" fmla="*/ 91 w 332"/>
              <a:gd name="T41" fmla="*/ 316 h 332"/>
              <a:gd name="T42" fmla="*/ 79 w 332"/>
              <a:gd name="T43" fmla="*/ 301 h 332"/>
              <a:gd name="T44" fmla="*/ 94 w 332"/>
              <a:gd name="T45" fmla="*/ 267 h 332"/>
              <a:gd name="T46" fmla="*/ 113 w 332"/>
              <a:gd name="T47" fmla="*/ 264 h 332"/>
              <a:gd name="T48" fmla="*/ 247 w 332"/>
              <a:gd name="T49" fmla="*/ 265 h 332"/>
              <a:gd name="T50" fmla="*/ 261 w 332"/>
              <a:gd name="T51" fmla="*/ 250 h 332"/>
              <a:gd name="T52" fmla="*/ 261 w 332"/>
              <a:gd name="T53" fmla="*/ 146 h 332"/>
              <a:gd name="T54" fmla="*/ 247 w 332"/>
              <a:gd name="T55" fmla="*/ 132 h 332"/>
              <a:gd name="T56" fmla="*/ 215 w 332"/>
              <a:gd name="T57" fmla="*/ 132 h 332"/>
              <a:gd name="T58" fmla="*/ 131 w 332"/>
              <a:gd name="T59" fmla="*/ 132 h 332"/>
              <a:gd name="T60" fmla="*/ 131 w 332"/>
              <a:gd name="T61" fmla="*/ 98 h 332"/>
              <a:gd name="T62" fmla="*/ 184 w 332"/>
              <a:gd name="T63" fmla="*/ 185 h 332"/>
              <a:gd name="T64" fmla="*/ 177 w 332"/>
              <a:gd name="T65" fmla="*/ 178 h 332"/>
              <a:gd name="T66" fmla="*/ 177 w 332"/>
              <a:gd name="T67" fmla="*/ 166 h 332"/>
              <a:gd name="T68" fmla="*/ 171 w 332"/>
              <a:gd name="T69" fmla="*/ 159 h 332"/>
              <a:gd name="T70" fmla="*/ 161 w 332"/>
              <a:gd name="T71" fmla="*/ 159 h 332"/>
              <a:gd name="T72" fmla="*/ 155 w 332"/>
              <a:gd name="T73" fmla="*/ 166 h 332"/>
              <a:gd name="T74" fmla="*/ 155 w 332"/>
              <a:gd name="T75" fmla="*/ 178 h 332"/>
              <a:gd name="T76" fmla="*/ 148 w 332"/>
              <a:gd name="T77" fmla="*/ 185 h 332"/>
              <a:gd name="T78" fmla="*/ 135 w 332"/>
              <a:gd name="T79" fmla="*/ 185 h 332"/>
              <a:gd name="T80" fmla="*/ 129 w 332"/>
              <a:gd name="T81" fmla="*/ 191 h 332"/>
              <a:gd name="T82" fmla="*/ 129 w 332"/>
              <a:gd name="T83" fmla="*/ 201 h 332"/>
              <a:gd name="T84" fmla="*/ 135 w 332"/>
              <a:gd name="T85" fmla="*/ 207 h 332"/>
              <a:gd name="T86" fmla="*/ 148 w 332"/>
              <a:gd name="T87" fmla="*/ 207 h 332"/>
              <a:gd name="T88" fmla="*/ 155 w 332"/>
              <a:gd name="T89" fmla="*/ 214 h 332"/>
              <a:gd name="T90" fmla="*/ 155 w 332"/>
              <a:gd name="T91" fmla="*/ 227 h 332"/>
              <a:gd name="T92" fmla="*/ 161 w 332"/>
              <a:gd name="T93" fmla="*/ 233 h 332"/>
              <a:gd name="T94" fmla="*/ 171 w 332"/>
              <a:gd name="T95" fmla="*/ 233 h 332"/>
              <a:gd name="T96" fmla="*/ 177 w 332"/>
              <a:gd name="T97" fmla="*/ 227 h 332"/>
              <a:gd name="T98" fmla="*/ 177 w 332"/>
              <a:gd name="T99" fmla="*/ 214 h 332"/>
              <a:gd name="T100" fmla="*/ 184 w 332"/>
              <a:gd name="T101" fmla="*/ 207 h 332"/>
              <a:gd name="T102" fmla="*/ 196 w 332"/>
              <a:gd name="T103" fmla="*/ 207 h 332"/>
              <a:gd name="T104" fmla="*/ 203 w 332"/>
              <a:gd name="T105" fmla="*/ 201 h 332"/>
              <a:gd name="T106" fmla="*/ 203 w 332"/>
              <a:gd name="T107" fmla="*/ 191 h 332"/>
              <a:gd name="T108" fmla="*/ 196 w 332"/>
              <a:gd name="T109" fmla="*/ 185 h 332"/>
              <a:gd name="T110" fmla="*/ 184 w 332"/>
              <a:gd name="T111" fmla="*/ 185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2" h="332">
                <a:moveTo>
                  <a:pt x="131" y="98"/>
                </a:moveTo>
                <a:cubicBezTo>
                  <a:pt x="197" y="98"/>
                  <a:pt x="197" y="98"/>
                  <a:pt x="197" y="98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217" y="119"/>
                  <a:pt x="217" y="119"/>
                  <a:pt x="217" y="119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5"/>
                  <a:pt x="211" y="80"/>
                  <a:pt x="20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17" y="80"/>
                  <a:pt x="111" y="85"/>
                  <a:pt x="111" y="9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77" y="132"/>
                  <a:pt x="71" y="138"/>
                  <a:pt x="71" y="146"/>
                </a:cubicBezTo>
                <a:cubicBezTo>
                  <a:pt x="71" y="172"/>
                  <a:pt x="70" y="198"/>
                  <a:pt x="71" y="224"/>
                </a:cubicBezTo>
                <a:cubicBezTo>
                  <a:pt x="71" y="229"/>
                  <a:pt x="72" y="233"/>
                  <a:pt x="72" y="238"/>
                </a:cubicBezTo>
                <a:cubicBezTo>
                  <a:pt x="71" y="242"/>
                  <a:pt x="71" y="251"/>
                  <a:pt x="68" y="255"/>
                </a:cubicBezTo>
                <a:cubicBezTo>
                  <a:pt x="49" y="278"/>
                  <a:pt x="26" y="256"/>
                  <a:pt x="15" y="237"/>
                </a:cubicBezTo>
                <a:cubicBezTo>
                  <a:pt x="13" y="231"/>
                  <a:pt x="13" y="231"/>
                  <a:pt x="13" y="231"/>
                </a:cubicBezTo>
                <a:cubicBezTo>
                  <a:pt x="4" y="211"/>
                  <a:pt x="0" y="189"/>
                  <a:pt x="0" y="166"/>
                </a:cubicBezTo>
                <a:cubicBezTo>
                  <a:pt x="0" y="75"/>
                  <a:pt x="74" y="0"/>
                  <a:pt x="166" y="0"/>
                </a:cubicBezTo>
                <a:cubicBezTo>
                  <a:pt x="258" y="0"/>
                  <a:pt x="332" y="75"/>
                  <a:pt x="332" y="166"/>
                </a:cubicBezTo>
                <a:cubicBezTo>
                  <a:pt x="332" y="258"/>
                  <a:pt x="258" y="332"/>
                  <a:pt x="166" y="332"/>
                </a:cubicBezTo>
                <a:cubicBezTo>
                  <a:pt x="142" y="332"/>
                  <a:pt x="111" y="330"/>
                  <a:pt x="91" y="316"/>
                </a:cubicBezTo>
                <a:cubicBezTo>
                  <a:pt x="86" y="312"/>
                  <a:pt x="81" y="307"/>
                  <a:pt x="79" y="301"/>
                </a:cubicBezTo>
                <a:cubicBezTo>
                  <a:pt x="72" y="287"/>
                  <a:pt x="80" y="272"/>
                  <a:pt x="94" y="267"/>
                </a:cubicBezTo>
                <a:cubicBezTo>
                  <a:pt x="100" y="265"/>
                  <a:pt x="107" y="264"/>
                  <a:pt x="113" y="264"/>
                </a:cubicBezTo>
                <a:cubicBezTo>
                  <a:pt x="247" y="265"/>
                  <a:pt x="247" y="265"/>
                  <a:pt x="247" y="265"/>
                </a:cubicBezTo>
                <a:cubicBezTo>
                  <a:pt x="255" y="265"/>
                  <a:pt x="261" y="258"/>
                  <a:pt x="261" y="250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1" y="138"/>
                  <a:pt x="255" y="132"/>
                  <a:pt x="247" y="132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131" y="132"/>
                  <a:pt x="131" y="132"/>
                  <a:pt x="131" y="132"/>
                </a:cubicBezTo>
                <a:lnTo>
                  <a:pt x="131" y="98"/>
                </a:lnTo>
                <a:close/>
                <a:moveTo>
                  <a:pt x="184" y="185"/>
                </a:moveTo>
                <a:cubicBezTo>
                  <a:pt x="180" y="185"/>
                  <a:pt x="177" y="182"/>
                  <a:pt x="177" y="178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2"/>
                  <a:pt x="174" y="159"/>
                  <a:pt x="17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8" y="159"/>
                  <a:pt x="155" y="162"/>
                  <a:pt x="155" y="166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82"/>
                  <a:pt x="152" y="185"/>
                  <a:pt x="148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32" y="185"/>
                  <a:pt x="129" y="188"/>
                  <a:pt x="129" y="191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4"/>
                  <a:pt x="132" y="207"/>
                  <a:pt x="135" y="207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52" y="207"/>
                  <a:pt x="155" y="210"/>
                  <a:pt x="155" y="214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55" y="230"/>
                  <a:pt x="158" y="233"/>
                  <a:pt x="161" y="233"/>
                </a:cubicBezTo>
                <a:cubicBezTo>
                  <a:pt x="171" y="233"/>
                  <a:pt x="171" y="233"/>
                  <a:pt x="171" y="233"/>
                </a:cubicBezTo>
                <a:cubicBezTo>
                  <a:pt x="174" y="233"/>
                  <a:pt x="177" y="230"/>
                  <a:pt x="177" y="227"/>
                </a:cubicBezTo>
                <a:cubicBezTo>
                  <a:pt x="177" y="214"/>
                  <a:pt x="177" y="214"/>
                  <a:pt x="177" y="214"/>
                </a:cubicBezTo>
                <a:cubicBezTo>
                  <a:pt x="177" y="210"/>
                  <a:pt x="180" y="207"/>
                  <a:pt x="184" y="207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200" y="207"/>
                  <a:pt x="203" y="204"/>
                  <a:pt x="203" y="201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203" y="188"/>
                  <a:pt x="200" y="185"/>
                  <a:pt x="196" y="185"/>
                </a:cubicBezTo>
                <a:lnTo>
                  <a:pt x="184" y="1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Microscope">
            <a:extLst>
              <a:ext uri="{FF2B5EF4-FFF2-40B4-BE49-F238E27FC236}">
                <a16:creationId xmlns:a16="http://schemas.microsoft.com/office/drawing/2014/main" id="{94C250D0-3750-4E00-A7A7-3CF6938F9D7A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182100" y="6474226"/>
            <a:ext cx="360826" cy="360826"/>
          </a:xfrm>
          <a:custGeom>
            <a:avLst/>
            <a:gdLst>
              <a:gd name="T0" fmla="*/ 334 w 334"/>
              <a:gd name="T1" fmla="*/ 167 h 320"/>
              <a:gd name="T2" fmla="*/ 255 w 334"/>
              <a:gd name="T3" fmla="*/ 309 h 320"/>
              <a:gd name="T4" fmla="*/ 254 w 334"/>
              <a:gd name="T5" fmla="*/ 309 h 320"/>
              <a:gd name="T6" fmla="*/ 251 w 334"/>
              <a:gd name="T7" fmla="*/ 310 h 320"/>
              <a:gd name="T8" fmla="*/ 245 w 334"/>
              <a:gd name="T9" fmla="*/ 307 h 320"/>
              <a:gd name="T10" fmla="*/ 244 w 334"/>
              <a:gd name="T11" fmla="*/ 306 h 320"/>
              <a:gd name="T12" fmla="*/ 210 w 334"/>
              <a:gd name="T13" fmla="*/ 258 h 320"/>
              <a:gd name="T14" fmla="*/ 255 w 334"/>
              <a:gd name="T15" fmla="*/ 182 h 320"/>
              <a:gd name="T16" fmla="*/ 225 w 334"/>
              <a:gd name="T17" fmla="*/ 116 h 320"/>
              <a:gd name="T18" fmla="*/ 225 w 334"/>
              <a:gd name="T19" fmla="*/ 116 h 320"/>
              <a:gd name="T20" fmla="*/ 223 w 334"/>
              <a:gd name="T21" fmla="*/ 111 h 320"/>
              <a:gd name="T22" fmla="*/ 225 w 334"/>
              <a:gd name="T23" fmla="*/ 106 h 320"/>
              <a:gd name="T24" fmla="*/ 225 w 334"/>
              <a:gd name="T25" fmla="*/ 106 h 320"/>
              <a:gd name="T26" fmla="*/ 225 w 334"/>
              <a:gd name="T27" fmla="*/ 106 h 320"/>
              <a:gd name="T28" fmla="*/ 225 w 334"/>
              <a:gd name="T29" fmla="*/ 106 h 320"/>
              <a:gd name="T30" fmla="*/ 230 w 334"/>
              <a:gd name="T31" fmla="*/ 101 h 320"/>
              <a:gd name="T32" fmla="*/ 230 w 334"/>
              <a:gd name="T33" fmla="*/ 84 h 320"/>
              <a:gd name="T34" fmla="*/ 229 w 334"/>
              <a:gd name="T35" fmla="*/ 83 h 320"/>
              <a:gd name="T36" fmla="*/ 237 w 334"/>
              <a:gd name="T37" fmla="*/ 76 h 320"/>
              <a:gd name="T38" fmla="*/ 239 w 334"/>
              <a:gd name="T39" fmla="*/ 62 h 320"/>
              <a:gd name="T40" fmla="*/ 220 w 334"/>
              <a:gd name="T41" fmla="*/ 60 h 320"/>
              <a:gd name="T42" fmla="*/ 213 w 334"/>
              <a:gd name="T43" fmla="*/ 67 h 320"/>
              <a:gd name="T44" fmla="*/ 213 w 334"/>
              <a:gd name="T45" fmla="*/ 66 h 320"/>
              <a:gd name="T46" fmla="*/ 196 w 334"/>
              <a:gd name="T47" fmla="*/ 66 h 320"/>
              <a:gd name="T48" fmla="*/ 157 w 334"/>
              <a:gd name="T49" fmla="*/ 106 h 320"/>
              <a:gd name="T50" fmla="*/ 126 w 334"/>
              <a:gd name="T51" fmla="*/ 136 h 320"/>
              <a:gd name="T52" fmla="*/ 126 w 334"/>
              <a:gd name="T53" fmla="*/ 153 h 320"/>
              <a:gd name="T54" fmla="*/ 144 w 334"/>
              <a:gd name="T55" fmla="*/ 170 h 320"/>
              <a:gd name="T56" fmla="*/ 161 w 334"/>
              <a:gd name="T57" fmla="*/ 170 h 320"/>
              <a:gd name="T58" fmla="*/ 198 w 334"/>
              <a:gd name="T59" fmla="*/ 134 h 320"/>
              <a:gd name="T60" fmla="*/ 198 w 334"/>
              <a:gd name="T61" fmla="*/ 134 h 320"/>
              <a:gd name="T62" fmla="*/ 203 w 334"/>
              <a:gd name="T63" fmla="*/ 131 h 320"/>
              <a:gd name="T64" fmla="*/ 208 w 334"/>
              <a:gd name="T65" fmla="*/ 134 h 320"/>
              <a:gd name="T66" fmla="*/ 208 w 334"/>
              <a:gd name="T67" fmla="*/ 134 h 320"/>
              <a:gd name="T68" fmla="*/ 208 w 334"/>
              <a:gd name="T69" fmla="*/ 134 h 320"/>
              <a:gd name="T70" fmla="*/ 232 w 334"/>
              <a:gd name="T71" fmla="*/ 182 h 320"/>
              <a:gd name="T72" fmla="*/ 172 w 334"/>
              <a:gd name="T73" fmla="*/ 242 h 320"/>
              <a:gd name="T74" fmla="*/ 129 w 334"/>
              <a:gd name="T75" fmla="*/ 224 h 320"/>
              <a:gd name="T76" fmla="*/ 153 w 334"/>
              <a:gd name="T77" fmla="*/ 224 h 320"/>
              <a:gd name="T78" fmla="*/ 165 w 334"/>
              <a:gd name="T79" fmla="*/ 214 h 320"/>
              <a:gd name="T80" fmla="*/ 153 w 334"/>
              <a:gd name="T81" fmla="*/ 197 h 320"/>
              <a:gd name="T82" fmla="*/ 65 w 334"/>
              <a:gd name="T83" fmla="*/ 197 h 320"/>
              <a:gd name="T84" fmla="*/ 53 w 334"/>
              <a:gd name="T85" fmla="*/ 214 h 320"/>
              <a:gd name="T86" fmla="*/ 65 w 334"/>
              <a:gd name="T87" fmla="*/ 224 h 320"/>
              <a:gd name="T88" fmla="*/ 99 w 334"/>
              <a:gd name="T89" fmla="*/ 224 h 320"/>
              <a:gd name="T90" fmla="*/ 134 w 334"/>
              <a:gd name="T91" fmla="*/ 260 h 320"/>
              <a:gd name="T92" fmla="*/ 110 w 334"/>
              <a:gd name="T93" fmla="*/ 315 h 320"/>
              <a:gd name="T94" fmla="*/ 109 w 334"/>
              <a:gd name="T95" fmla="*/ 316 h 320"/>
              <a:gd name="T96" fmla="*/ 109 w 334"/>
              <a:gd name="T97" fmla="*/ 316 h 320"/>
              <a:gd name="T98" fmla="*/ 107 w 334"/>
              <a:gd name="T99" fmla="*/ 318 h 320"/>
              <a:gd name="T100" fmla="*/ 106 w 334"/>
              <a:gd name="T101" fmla="*/ 319 h 320"/>
              <a:gd name="T102" fmla="*/ 102 w 334"/>
              <a:gd name="T103" fmla="*/ 320 h 320"/>
              <a:gd name="T104" fmla="*/ 99 w 334"/>
              <a:gd name="T105" fmla="*/ 319 h 320"/>
              <a:gd name="T106" fmla="*/ 99 w 334"/>
              <a:gd name="T107" fmla="*/ 319 h 320"/>
              <a:gd name="T108" fmla="*/ 0 w 334"/>
              <a:gd name="T109" fmla="*/ 167 h 320"/>
              <a:gd name="T110" fmla="*/ 167 w 334"/>
              <a:gd name="T111" fmla="*/ 0 h 320"/>
              <a:gd name="T112" fmla="*/ 334 w 334"/>
              <a:gd name="T113" fmla="*/ 16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4" h="320">
                <a:moveTo>
                  <a:pt x="334" y="167"/>
                </a:moveTo>
                <a:cubicBezTo>
                  <a:pt x="334" y="227"/>
                  <a:pt x="303" y="279"/>
                  <a:pt x="255" y="309"/>
                </a:cubicBezTo>
                <a:cubicBezTo>
                  <a:pt x="255" y="309"/>
                  <a:pt x="255" y="309"/>
                  <a:pt x="254" y="309"/>
                </a:cubicBezTo>
                <a:cubicBezTo>
                  <a:pt x="253" y="310"/>
                  <a:pt x="252" y="310"/>
                  <a:pt x="251" y="310"/>
                </a:cubicBezTo>
                <a:cubicBezTo>
                  <a:pt x="248" y="310"/>
                  <a:pt x="246" y="309"/>
                  <a:pt x="245" y="307"/>
                </a:cubicBezTo>
                <a:cubicBezTo>
                  <a:pt x="244" y="306"/>
                  <a:pt x="244" y="306"/>
                  <a:pt x="244" y="30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37" y="244"/>
                  <a:pt x="255" y="215"/>
                  <a:pt x="255" y="182"/>
                </a:cubicBezTo>
                <a:cubicBezTo>
                  <a:pt x="255" y="153"/>
                  <a:pt x="240" y="132"/>
                  <a:pt x="225" y="116"/>
                </a:cubicBezTo>
                <a:cubicBezTo>
                  <a:pt x="225" y="116"/>
                  <a:pt x="225" y="116"/>
                  <a:pt x="225" y="116"/>
                </a:cubicBezTo>
                <a:cubicBezTo>
                  <a:pt x="224" y="115"/>
                  <a:pt x="223" y="113"/>
                  <a:pt x="223" y="111"/>
                </a:cubicBezTo>
                <a:cubicBezTo>
                  <a:pt x="223" y="109"/>
                  <a:pt x="224" y="108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35" y="96"/>
                  <a:pt x="235" y="89"/>
                  <a:pt x="230" y="84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41" y="71"/>
                  <a:pt x="242" y="65"/>
                  <a:pt x="239" y="62"/>
                </a:cubicBezTo>
                <a:cubicBezTo>
                  <a:pt x="236" y="58"/>
                  <a:pt x="232" y="48"/>
                  <a:pt x="220" y="60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08" y="62"/>
                  <a:pt x="200" y="62"/>
                  <a:pt x="196" y="6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2" y="140"/>
                  <a:pt x="122" y="148"/>
                  <a:pt x="126" y="153"/>
                </a:cubicBezTo>
                <a:cubicBezTo>
                  <a:pt x="144" y="170"/>
                  <a:pt x="144" y="170"/>
                  <a:pt x="144" y="170"/>
                </a:cubicBezTo>
                <a:cubicBezTo>
                  <a:pt x="149" y="175"/>
                  <a:pt x="156" y="175"/>
                  <a:pt x="161" y="170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9" y="132"/>
                  <a:pt x="201" y="131"/>
                  <a:pt x="203" y="131"/>
                </a:cubicBezTo>
                <a:cubicBezTo>
                  <a:pt x="205" y="131"/>
                  <a:pt x="206" y="132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9" y="146"/>
                  <a:pt x="232" y="161"/>
                  <a:pt x="232" y="182"/>
                </a:cubicBezTo>
                <a:cubicBezTo>
                  <a:pt x="232" y="218"/>
                  <a:pt x="208" y="242"/>
                  <a:pt x="172" y="242"/>
                </a:cubicBezTo>
                <a:cubicBezTo>
                  <a:pt x="156" y="242"/>
                  <a:pt x="135" y="237"/>
                  <a:pt x="129" y="224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9" y="224"/>
                  <a:pt x="165" y="220"/>
                  <a:pt x="165" y="214"/>
                </a:cubicBezTo>
                <a:cubicBezTo>
                  <a:pt x="165" y="207"/>
                  <a:pt x="167" y="197"/>
                  <a:pt x="153" y="197"/>
                </a:cubicBezTo>
                <a:cubicBezTo>
                  <a:pt x="65" y="197"/>
                  <a:pt x="65" y="197"/>
                  <a:pt x="65" y="197"/>
                </a:cubicBezTo>
                <a:cubicBezTo>
                  <a:pt x="53" y="197"/>
                  <a:pt x="53" y="206"/>
                  <a:pt x="53" y="214"/>
                </a:cubicBezTo>
                <a:cubicBezTo>
                  <a:pt x="53" y="220"/>
                  <a:pt x="59" y="224"/>
                  <a:pt x="65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103" y="239"/>
                  <a:pt x="120" y="254"/>
                  <a:pt x="134" y="260"/>
                </a:cubicBezTo>
                <a:cubicBezTo>
                  <a:pt x="110" y="315"/>
                  <a:pt x="110" y="315"/>
                  <a:pt x="110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7"/>
                  <a:pt x="108" y="318"/>
                  <a:pt x="107" y="318"/>
                </a:cubicBezTo>
                <a:cubicBezTo>
                  <a:pt x="107" y="319"/>
                  <a:pt x="106" y="319"/>
                  <a:pt x="106" y="319"/>
                </a:cubicBezTo>
                <a:cubicBezTo>
                  <a:pt x="105" y="320"/>
                  <a:pt x="104" y="320"/>
                  <a:pt x="102" y="320"/>
                </a:cubicBezTo>
                <a:cubicBezTo>
                  <a:pt x="101" y="320"/>
                  <a:pt x="100" y="320"/>
                  <a:pt x="99" y="319"/>
                </a:cubicBezTo>
                <a:cubicBezTo>
                  <a:pt x="99" y="319"/>
                  <a:pt x="99" y="319"/>
                  <a:pt x="99" y="319"/>
                </a:cubicBezTo>
                <a:cubicBezTo>
                  <a:pt x="41" y="293"/>
                  <a:pt x="0" y="235"/>
                  <a:pt x="0" y="167"/>
                </a:cubicBezTo>
                <a:cubicBezTo>
                  <a:pt x="0" y="75"/>
                  <a:pt x="75" y="0"/>
                  <a:pt x="167" y="0"/>
                </a:cubicBezTo>
                <a:cubicBezTo>
                  <a:pt x="259" y="0"/>
                  <a:pt x="334" y="75"/>
                  <a:pt x="334" y="16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Data">
            <a:extLst>
              <a:ext uri="{FF2B5EF4-FFF2-40B4-BE49-F238E27FC236}">
                <a16:creationId xmlns:a16="http://schemas.microsoft.com/office/drawing/2014/main" id="{3DB72A16-60FE-4F4C-B998-C100E2346CCD}"/>
              </a:ext>
            </a:extLst>
          </p:cNvPr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8165064" y="6075789"/>
            <a:ext cx="377862" cy="377862"/>
          </a:xfrm>
          <a:custGeom>
            <a:avLst/>
            <a:gdLst>
              <a:gd name="T0" fmla="*/ 217 w 374"/>
              <a:gd name="T1" fmla="*/ 186 h 355"/>
              <a:gd name="T2" fmla="*/ 207 w 374"/>
              <a:gd name="T3" fmla="*/ 195 h 355"/>
              <a:gd name="T4" fmla="*/ 198 w 374"/>
              <a:gd name="T5" fmla="*/ 257 h 355"/>
              <a:gd name="T6" fmla="*/ 178 w 374"/>
              <a:gd name="T7" fmla="*/ 204 h 355"/>
              <a:gd name="T8" fmla="*/ 168 w 374"/>
              <a:gd name="T9" fmla="*/ 195 h 355"/>
              <a:gd name="T10" fmla="*/ 159 w 374"/>
              <a:gd name="T11" fmla="*/ 157 h 355"/>
              <a:gd name="T12" fmla="*/ 208 w 374"/>
              <a:gd name="T13" fmla="*/ 148 h 355"/>
              <a:gd name="T14" fmla="*/ 307 w 374"/>
              <a:gd name="T15" fmla="*/ 67 h 355"/>
              <a:gd name="T16" fmla="*/ 67 w 374"/>
              <a:gd name="T17" fmla="*/ 307 h 355"/>
              <a:gd name="T18" fmla="*/ 129 w 374"/>
              <a:gd name="T19" fmla="*/ 347 h 355"/>
              <a:gd name="T20" fmla="*/ 173 w 374"/>
              <a:gd name="T21" fmla="*/ 305 h 355"/>
              <a:gd name="T22" fmla="*/ 141 w 374"/>
              <a:gd name="T23" fmla="*/ 259 h 355"/>
              <a:gd name="T24" fmla="*/ 132 w 374"/>
              <a:gd name="T25" fmla="*/ 233 h 355"/>
              <a:gd name="T26" fmla="*/ 102 w 374"/>
              <a:gd name="T27" fmla="*/ 225 h 355"/>
              <a:gd name="T28" fmla="*/ 93 w 374"/>
              <a:gd name="T29" fmla="*/ 179 h 355"/>
              <a:gd name="T30" fmla="*/ 83 w 374"/>
              <a:gd name="T31" fmla="*/ 170 h 355"/>
              <a:gd name="T32" fmla="*/ 92 w 374"/>
              <a:gd name="T33" fmla="*/ 133 h 355"/>
              <a:gd name="T34" fmla="*/ 140 w 374"/>
              <a:gd name="T35" fmla="*/ 142 h 355"/>
              <a:gd name="T36" fmla="*/ 131 w 374"/>
              <a:gd name="T37" fmla="*/ 179 h 355"/>
              <a:gd name="T38" fmla="*/ 121 w 374"/>
              <a:gd name="T39" fmla="*/ 188 h 355"/>
              <a:gd name="T40" fmla="*/ 129 w 374"/>
              <a:gd name="T41" fmla="*/ 214 h 355"/>
              <a:gd name="T42" fmla="*/ 160 w 374"/>
              <a:gd name="T43" fmla="*/ 223 h 355"/>
              <a:gd name="T44" fmla="*/ 160 w 374"/>
              <a:gd name="T45" fmla="*/ 242 h 355"/>
              <a:gd name="T46" fmla="*/ 167 w 374"/>
              <a:gd name="T47" fmla="*/ 268 h 355"/>
              <a:gd name="T48" fmla="*/ 232 w 374"/>
              <a:gd name="T49" fmla="*/ 259 h 355"/>
              <a:gd name="T50" fmla="*/ 223 w 374"/>
              <a:gd name="T51" fmla="*/ 137 h 355"/>
              <a:gd name="T52" fmla="*/ 213 w 374"/>
              <a:gd name="T53" fmla="*/ 128 h 355"/>
              <a:gd name="T54" fmla="*/ 222 w 374"/>
              <a:gd name="T55" fmla="*/ 91 h 355"/>
              <a:gd name="T56" fmla="*/ 270 w 374"/>
              <a:gd name="T57" fmla="*/ 100 h 355"/>
              <a:gd name="T58" fmla="*/ 261 w 374"/>
              <a:gd name="T59" fmla="*/ 137 h 355"/>
              <a:gd name="T60" fmla="*/ 251 w 374"/>
              <a:gd name="T61" fmla="*/ 146 h 355"/>
              <a:gd name="T62" fmla="*/ 246 w 374"/>
              <a:gd name="T63" fmla="*/ 275 h 355"/>
              <a:gd name="T64" fmla="*/ 220 w 374"/>
              <a:gd name="T65" fmla="*/ 348 h 355"/>
              <a:gd name="T66" fmla="*/ 307 w 374"/>
              <a:gd name="T67" fmla="*/ 30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4" h="355">
                <a:moveTo>
                  <a:pt x="217" y="157"/>
                </a:moveTo>
                <a:cubicBezTo>
                  <a:pt x="217" y="186"/>
                  <a:pt x="217" y="186"/>
                  <a:pt x="217" y="186"/>
                </a:cubicBezTo>
                <a:cubicBezTo>
                  <a:pt x="217" y="191"/>
                  <a:pt x="213" y="195"/>
                  <a:pt x="208" y="195"/>
                </a:cubicBezTo>
                <a:cubicBezTo>
                  <a:pt x="207" y="195"/>
                  <a:pt x="207" y="195"/>
                  <a:pt x="207" y="195"/>
                </a:cubicBezTo>
                <a:cubicBezTo>
                  <a:pt x="202" y="195"/>
                  <a:pt x="198" y="199"/>
                  <a:pt x="198" y="204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78" y="257"/>
                  <a:pt x="178" y="257"/>
                  <a:pt x="178" y="257"/>
                </a:cubicBezTo>
                <a:cubicBezTo>
                  <a:pt x="178" y="204"/>
                  <a:pt x="178" y="204"/>
                  <a:pt x="178" y="204"/>
                </a:cubicBezTo>
                <a:cubicBezTo>
                  <a:pt x="178" y="199"/>
                  <a:pt x="174" y="195"/>
                  <a:pt x="169" y="195"/>
                </a:cubicBezTo>
                <a:cubicBezTo>
                  <a:pt x="168" y="195"/>
                  <a:pt x="168" y="195"/>
                  <a:pt x="168" y="195"/>
                </a:cubicBezTo>
                <a:cubicBezTo>
                  <a:pt x="163" y="195"/>
                  <a:pt x="159" y="191"/>
                  <a:pt x="159" y="186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152"/>
                  <a:pt x="163" y="148"/>
                  <a:pt x="168" y="148"/>
                </a:cubicBezTo>
                <a:cubicBezTo>
                  <a:pt x="208" y="148"/>
                  <a:pt x="208" y="148"/>
                  <a:pt x="208" y="148"/>
                </a:cubicBezTo>
                <a:cubicBezTo>
                  <a:pt x="213" y="148"/>
                  <a:pt x="217" y="152"/>
                  <a:pt x="217" y="157"/>
                </a:cubicBezTo>
                <a:moveTo>
                  <a:pt x="307" y="67"/>
                </a:moveTo>
                <a:cubicBezTo>
                  <a:pt x="241" y="0"/>
                  <a:pt x="133" y="0"/>
                  <a:pt x="67" y="67"/>
                </a:cubicBezTo>
                <a:cubicBezTo>
                  <a:pt x="0" y="133"/>
                  <a:pt x="0" y="241"/>
                  <a:pt x="67" y="307"/>
                </a:cubicBezTo>
                <a:cubicBezTo>
                  <a:pt x="83" y="323"/>
                  <a:pt x="102" y="336"/>
                  <a:pt x="123" y="344"/>
                </a:cubicBezTo>
                <a:cubicBezTo>
                  <a:pt x="129" y="347"/>
                  <a:pt x="129" y="347"/>
                  <a:pt x="129" y="347"/>
                </a:cubicBezTo>
                <a:cubicBezTo>
                  <a:pt x="150" y="353"/>
                  <a:pt x="191" y="355"/>
                  <a:pt x="183" y="323"/>
                </a:cubicBezTo>
                <a:cubicBezTo>
                  <a:pt x="181" y="316"/>
                  <a:pt x="177" y="310"/>
                  <a:pt x="173" y="305"/>
                </a:cubicBezTo>
                <a:cubicBezTo>
                  <a:pt x="147" y="275"/>
                  <a:pt x="147" y="275"/>
                  <a:pt x="147" y="275"/>
                </a:cubicBezTo>
                <a:cubicBezTo>
                  <a:pt x="144" y="271"/>
                  <a:pt x="141" y="264"/>
                  <a:pt x="141" y="259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37"/>
                  <a:pt x="137" y="233"/>
                  <a:pt x="132" y="233"/>
                </a:cubicBezTo>
                <a:cubicBezTo>
                  <a:pt x="111" y="233"/>
                  <a:pt x="111" y="233"/>
                  <a:pt x="111" y="233"/>
                </a:cubicBezTo>
                <a:cubicBezTo>
                  <a:pt x="106" y="233"/>
                  <a:pt x="102" y="229"/>
                  <a:pt x="102" y="225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83"/>
                  <a:pt x="98" y="179"/>
                  <a:pt x="93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87" y="179"/>
                  <a:pt x="83" y="174"/>
                  <a:pt x="83" y="170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3" y="137"/>
                  <a:pt x="87" y="133"/>
                  <a:pt x="92" y="133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6" y="133"/>
                  <a:pt x="140" y="137"/>
                  <a:pt x="140" y="142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40" y="174"/>
                  <a:pt x="136" y="179"/>
                  <a:pt x="131" y="179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5" y="179"/>
                  <a:pt x="121" y="183"/>
                  <a:pt x="121" y="188"/>
                </a:cubicBezTo>
                <a:cubicBezTo>
                  <a:pt x="121" y="205"/>
                  <a:pt x="121" y="205"/>
                  <a:pt x="121" y="205"/>
                </a:cubicBezTo>
                <a:cubicBezTo>
                  <a:pt x="121" y="210"/>
                  <a:pt x="125" y="214"/>
                  <a:pt x="129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6" y="214"/>
                  <a:pt x="160" y="218"/>
                  <a:pt x="160" y="223"/>
                </a:cubicBezTo>
                <a:cubicBezTo>
                  <a:pt x="160" y="224"/>
                  <a:pt x="160" y="224"/>
                  <a:pt x="160" y="224"/>
                </a:cubicBezTo>
                <a:cubicBezTo>
                  <a:pt x="160" y="242"/>
                  <a:pt x="160" y="242"/>
                  <a:pt x="160" y="242"/>
                </a:cubicBezTo>
                <a:cubicBezTo>
                  <a:pt x="160" y="259"/>
                  <a:pt x="160" y="259"/>
                  <a:pt x="160" y="259"/>
                </a:cubicBezTo>
                <a:cubicBezTo>
                  <a:pt x="160" y="264"/>
                  <a:pt x="163" y="268"/>
                  <a:pt x="167" y="268"/>
                </a:cubicBezTo>
                <a:cubicBezTo>
                  <a:pt x="223" y="268"/>
                  <a:pt x="223" y="268"/>
                  <a:pt x="223" y="268"/>
                </a:cubicBezTo>
                <a:cubicBezTo>
                  <a:pt x="228" y="268"/>
                  <a:pt x="232" y="264"/>
                  <a:pt x="232" y="259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32" y="141"/>
                  <a:pt x="228" y="137"/>
                  <a:pt x="223" y="137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17" y="137"/>
                  <a:pt x="213" y="133"/>
                  <a:pt x="213" y="128"/>
                </a:cubicBezTo>
                <a:cubicBezTo>
                  <a:pt x="213" y="100"/>
                  <a:pt x="213" y="100"/>
                  <a:pt x="213" y="100"/>
                </a:cubicBezTo>
                <a:cubicBezTo>
                  <a:pt x="213" y="95"/>
                  <a:pt x="217" y="91"/>
                  <a:pt x="222" y="91"/>
                </a:cubicBezTo>
                <a:cubicBezTo>
                  <a:pt x="261" y="91"/>
                  <a:pt x="261" y="91"/>
                  <a:pt x="261" y="91"/>
                </a:cubicBezTo>
                <a:cubicBezTo>
                  <a:pt x="266" y="91"/>
                  <a:pt x="270" y="95"/>
                  <a:pt x="270" y="100"/>
                </a:cubicBezTo>
                <a:cubicBezTo>
                  <a:pt x="270" y="128"/>
                  <a:pt x="270" y="128"/>
                  <a:pt x="270" y="128"/>
                </a:cubicBezTo>
                <a:cubicBezTo>
                  <a:pt x="270" y="133"/>
                  <a:pt x="266" y="137"/>
                  <a:pt x="261" y="137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55" y="137"/>
                  <a:pt x="251" y="141"/>
                  <a:pt x="251" y="146"/>
                </a:cubicBezTo>
                <a:cubicBezTo>
                  <a:pt x="251" y="259"/>
                  <a:pt x="251" y="259"/>
                  <a:pt x="251" y="259"/>
                </a:cubicBezTo>
                <a:cubicBezTo>
                  <a:pt x="251" y="264"/>
                  <a:pt x="249" y="271"/>
                  <a:pt x="246" y="275"/>
                </a:cubicBezTo>
                <a:cubicBezTo>
                  <a:pt x="246" y="275"/>
                  <a:pt x="216" y="306"/>
                  <a:pt x="208" y="316"/>
                </a:cubicBezTo>
                <a:cubicBezTo>
                  <a:pt x="199" y="329"/>
                  <a:pt x="205" y="343"/>
                  <a:pt x="220" y="348"/>
                </a:cubicBezTo>
                <a:cubicBezTo>
                  <a:pt x="226" y="351"/>
                  <a:pt x="233" y="351"/>
                  <a:pt x="239" y="350"/>
                </a:cubicBezTo>
                <a:cubicBezTo>
                  <a:pt x="265" y="346"/>
                  <a:pt x="290" y="324"/>
                  <a:pt x="307" y="307"/>
                </a:cubicBezTo>
                <a:cubicBezTo>
                  <a:pt x="374" y="241"/>
                  <a:pt x="374" y="133"/>
                  <a:pt x="307" y="6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27FB1F-4058-42F9-BBAC-7A2CB53F3775}"/>
              </a:ext>
            </a:extLst>
          </p:cNvPr>
          <p:cNvSpPr txBox="1"/>
          <p:nvPr/>
        </p:nvSpPr>
        <p:spPr bwMode="gray">
          <a:xfrm>
            <a:off x="8630535" y="6570001"/>
            <a:ext cx="99867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Embryologists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83AB0A-04CE-4C64-902D-1519255653DF}"/>
              </a:ext>
            </a:extLst>
          </p:cNvPr>
          <p:cNvSpPr txBox="1"/>
          <p:nvPr/>
        </p:nvSpPr>
        <p:spPr bwMode="gray">
          <a:xfrm>
            <a:off x="5320169" y="6570001"/>
            <a:ext cx="73096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Physicians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61D33B-22DA-408F-A75F-9E52B6CE1907}"/>
              </a:ext>
            </a:extLst>
          </p:cNvPr>
          <p:cNvSpPr txBox="1"/>
          <p:nvPr/>
        </p:nvSpPr>
        <p:spPr bwMode="gray">
          <a:xfrm>
            <a:off x="5348683" y="6180082"/>
            <a:ext cx="1721625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and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BE33-4B24-45A4-9B69-D45839948922}"/>
              </a:ext>
            </a:extLst>
          </p:cNvPr>
          <p:cNvSpPr txBox="1"/>
          <p:nvPr/>
        </p:nvSpPr>
        <p:spPr bwMode="gray">
          <a:xfrm>
            <a:off x="8645086" y="6180082"/>
            <a:ext cx="1041952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scientists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5C206C-FE60-4BA8-A72C-3626424C2F74}"/>
              </a:ext>
            </a:extLst>
          </p:cNvPr>
          <p:cNvSpPr/>
          <p:nvPr/>
        </p:nvSpPr>
        <p:spPr bwMode="gray">
          <a:xfrm>
            <a:off x="9790881" y="6360711"/>
            <a:ext cx="1895302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68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7959F-431F-8F45-8EBA-EC8B10562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ITU/WHO TG-Fertility | Progress and current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2FA14D-F55A-0445-8C5A-751C4BBA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TG-Fertility activities have been kicked-off with a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AB57-AAE7-EE4D-A5CA-8931CC1108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D7AFF-9F6F-4041-9333-0975E97E8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9946B147-F098-0E4E-9600-077C40AF63C4}"/>
              </a:ext>
            </a:extLst>
          </p:cNvPr>
          <p:cNvSpPr txBox="1">
            <a:spLocks/>
          </p:cNvSpPr>
          <p:nvPr/>
        </p:nvSpPr>
        <p:spPr bwMode="gray">
          <a:xfrm>
            <a:off x="136634" y="1581807"/>
            <a:ext cx="3499661" cy="3126827"/>
          </a:xfrm>
          <a:custGeom>
            <a:avLst/>
            <a:gdLst>
              <a:gd name="connsiteX0" fmla="*/ 2341370 w 4682739"/>
              <a:gd name="connsiteY0" fmla="*/ 0 h 3505511"/>
              <a:gd name="connsiteX1" fmla="*/ 2494625 w 4682739"/>
              <a:gd name="connsiteY1" fmla="*/ 34364 h 3505511"/>
              <a:gd name="connsiteX2" fmla="*/ 4584897 w 4682739"/>
              <a:gd name="connsiteY2" fmla="*/ 1160868 h 3505511"/>
              <a:gd name="connsiteX3" fmla="*/ 4667055 w 4682739"/>
              <a:gd name="connsiteY3" fmla="*/ 1402600 h 3505511"/>
              <a:gd name="connsiteX4" fmla="*/ 3801242 w 4682739"/>
              <a:gd name="connsiteY4" fmla="*/ 3345937 h 3505511"/>
              <a:gd name="connsiteX5" fmla="*/ 3556351 w 4682739"/>
              <a:gd name="connsiteY5" fmla="*/ 3505511 h 3505511"/>
              <a:gd name="connsiteX6" fmla="*/ 1126389 w 4682739"/>
              <a:gd name="connsiteY6" fmla="*/ 3505511 h 3505511"/>
              <a:gd name="connsiteX7" fmla="*/ 881497 w 4682739"/>
              <a:gd name="connsiteY7" fmla="*/ 3345937 h 3505511"/>
              <a:gd name="connsiteX8" fmla="*/ 15685 w 4682739"/>
              <a:gd name="connsiteY8" fmla="*/ 1402600 h 3505511"/>
              <a:gd name="connsiteX9" fmla="*/ 97843 w 4682739"/>
              <a:gd name="connsiteY9" fmla="*/ 1160868 h 3505511"/>
              <a:gd name="connsiteX10" fmla="*/ 2188115 w 4682739"/>
              <a:gd name="connsiteY10" fmla="*/ 34364 h 3505511"/>
              <a:gd name="connsiteX11" fmla="*/ 2341370 w 4682739"/>
              <a:gd name="connsiteY11" fmla="*/ 0 h 350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2739" h="3505511">
                <a:moveTo>
                  <a:pt x="2341370" y="0"/>
                </a:moveTo>
                <a:cubicBezTo>
                  <a:pt x="2397063" y="0"/>
                  <a:pt x="2452756" y="11455"/>
                  <a:pt x="2494625" y="34364"/>
                </a:cubicBezTo>
                <a:lnTo>
                  <a:pt x="4584897" y="1160868"/>
                </a:lnTo>
                <a:cubicBezTo>
                  <a:pt x="4668635" y="1206687"/>
                  <a:pt x="4706554" y="1315703"/>
                  <a:pt x="4667055" y="1402600"/>
                </a:cubicBezTo>
                <a:lnTo>
                  <a:pt x="3801242" y="3345937"/>
                </a:lnTo>
                <a:cubicBezTo>
                  <a:pt x="3761744" y="3432834"/>
                  <a:pt x="3651147" y="3505511"/>
                  <a:pt x="3556351" y="3505511"/>
                </a:cubicBezTo>
                <a:lnTo>
                  <a:pt x="1126389" y="3505511"/>
                </a:lnTo>
                <a:cubicBezTo>
                  <a:pt x="1030012" y="3505511"/>
                  <a:pt x="919416" y="3434414"/>
                  <a:pt x="881497" y="3345937"/>
                </a:cubicBezTo>
                <a:lnTo>
                  <a:pt x="15685" y="1402600"/>
                </a:lnTo>
                <a:cubicBezTo>
                  <a:pt x="-23813" y="1315703"/>
                  <a:pt x="14105" y="1206687"/>
                  <a:pt x="97843" y="1160868"/>
                </a:cubicBezTo>
                <a:lnTo>
                  <a:pt x="2188115" y="34364"/>
                </a:lnTo>
                <a:cubicBezTo>
                  <a:pt x="2229984" y="11455"/>
                  <a:pt x="2285677" y="0"/>
                  <a:pt x="2341370" y="0"/>
                </a:cubicBezTo>
                <a:close/>
              </a:path>
            </a:pathLst>
          </a:custGeom>
          <a:solidFill>
            <a:srgbClr val="FFDCB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accent1"/>
                </a:solidFill>
                <a:latin typeface="Merck" panose="020608030304020408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erck" panose="02060803030402040803" pitchFamily="18" charset="0"/>
              <a:ea typeface="+mn-ea"/>
              <a:cs typeface="+mn-cs"/>
            </a:endParaRP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BB0026E3-B015-9D4C-9C70-38891ABE6DD6}"/>
              </a:ext>
            </a:extLst>
          </p:cNvPr>
          <p:cNvSpPr txBox="1">
            <a:spLocks/>
          </p:cNvSpPr>
          <p:nvPr/>
        </p:nvSpPr>
        <p:spPr bwMode="gray">
          <a:xfrm rot="3568440">
            <a:off x="8141674" y="1594132"/>
            <a:ext cx="3499661" cy="3126827"/>
          </a:xfrm>
          <a:custGeom>
            <a:avLst/>
            <a:gdLst>
              <a:gd name="connsiteX0" fmla="*/ 2341370 w 4682739"/>
              <a:gd name="connsiteY0" fmla="*/ 0 h 3505511"/>
              <a:gd name="connsiteX1" fmla="*/ 2494625 w 4682739"/>
              <a:gd name="connsiteY1" fmla="*/ 34364 h 3505511"/>
              <a:gd name="connsiteX2" fmla="*/ 4584897 w 4682739"/>
              <a:gd name="connsiteY2" fmla="*/ 1160868 h 3505511"/>
              <a:gd name="connsiteX3" fmla="*/ 4667055 w 4682739"/>
              <a:gd name="connsiteY3" fmla="*/ 1402600 h 3505511"/>
              <a:gd name="connsiteX4" fmla="*/ 3801242 w 4682739"/>
              <a:gd name="connsiteY4" fmla="*/ 3345937 h 3505511"/>
              <a:gd name="connsiteX5" fmla="*/ 3556351 w 4682739"/>
              <a:gd name="connsiteY5" fmla="*/ 3505511 h 3505511"/>
              <a:gd name="connsiteX6" fmla="*/ 1126389 w 4682739"/>
              <a:gd name="connsiteY6" fmla="*/ 3505511 h 3505511"/>
              <a:gd name="connsiteX7" fmla="*/ 881497 w 4682739"/>
              <a:gd name="connsiteY7" fmla="*/ 3345937 h 3505511"/>
              <a:gd name="connsiteX8" fmla="*/ 15685 w 4682739"/>
              <a:gd name="connsiteY8" fmla="*/ 1402600 h 3505511"/>
              <a:gd name="connsiteX9" fmla="*/ 97843 w 4682739"/>
              <a:gd name="connsiteY9" fmla="*/ 1160868 h 3505511"/>
              <a:gd name="connsiteX10" fmla="*/ 2188115 w 4682739"/>
              <a:gd name="connsiteY10" fmla="*/ 34364 h 3505511"/>
              <a:gd name="connsiteX11" fmla="*/ 2341370 w 4682739"/>
              <a:gd name="connsiteY11" fmla="*/ 0 h 350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2739" h="3505511">
                <a:moveTo>
                  <a:pt x="2341370" y="0"/>
                </a:moveTo>
                <a:cubicBezTo>
                  <a:pt x="2397063" y="0"/>
                  <a:pt x="2452756" y="11455"/>
                  <a:pt x="2494625" y="34364"/>
                </a:cubicBezTo>
                <a:lnTo>
                  <a:pt x="4584897" y="1160868"/>
                </a:lnTo>
                <a:cubicBezTo>
                  <a:pt x="4668635" y="1206687"/>
                  <a:pt x="4706554" y="1315703"/>
                  <a:pt x="4667055" y="1402600"/>
                </a:cubicBezTo>
                <a:lnTo>
                  <a:pt x="3801242" y="3345937"/>
                </a:lnTo>
                <a:cubicBezTo>
                  <a:pt x="3761744" y="3432834"/>
                  <a:pt x="3651147" y="3505511"/>
                  <a:pt x="3556351" y="3505511"/>
                </a:cubicBezTo>
                <a:lnTo>
                  <a:pt x="1126389" y="3505511"/>
                </a:lnTo>
                <a:cubicBezTo>
                  <a:pt x="1030012" y="3505511"/>
                  <a:pt x="919416" y="3434414"/>
                  <a:pt x="881497" y="3345937"/>
                </a:cubicBezTo>
                <a:lnTo>
                  <a:pt x="15685" y="1402600"/>
                </a:lnTo>
                <a:cubicBezTo>
                  <a:pt x="-23813" y="1315703"/>
                  <a:pt x="14105" y="1206687"/>
                  <a:pt x="97843" y="1160868"/>
                </a:cubicBezTo>
                <a:lnTo>
                  <a:pt x="2188115" y="34364"/>
                </a:lnTo>
                <a:cubicBezTo>
                  <a:pt x="2229984" y="11455"/>
                  <a:pt x="2285677" y="0"/>
                  <a:pt x="2341370" y="0"/>
                </a:cubicBezTo>
                <a:close/>
              </a:path>
            </a:pathLst>
          </a:custGeom>
          <a:solidFill>
            <a:srgbClr val="FFDCB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accent1"/>
                </a:solidFill>
                <a:latin typeface="Merck" panose="020608030304020408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erck" panose="02060803030402040803" pitchFamily="18" charset="0"/>
              <a:ea typeface="+mn-ea"/>
              <a:cs typeface="+mn-cs"/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C39B517-9D4F-2C41-A551-34D697C3CF44}"/>
              </a:ext>
            </a:extLst>
          </p:cNvPr>
          <p:cNvSpPr txBox="1">
            <a:spLocks/>
          </p:cNvSpPr>
          <p:nvPr/>
        </p:nvSpPr>
        <p:spPr bwMode="gray">
          <a:xfrm rot="10800000">
            <a:off x="4030334" y="2513096"/>
            <a:ext cx="3499661" cy="3126827"/>
          </a:xfrm>
          <a:custGeom>
            <a:avLst/>
            <a:gdLst>
              <a:gd name="connsiteX0" fmla="*/ 2341370 w 4682739"/>
              <a:gd name="connsiteY0" fmla="*/ 0 h 3505511"/>
              <a:gd name="connsiteX1" fmla="*/ 2494625 w 4682739"/>
              <a:gd name="connsiteY1" fmla="*/ 34364 h 3505511"/>
              <a:gd name="connsiteX2" fmla="*/ 4584897 w 4682739"/>
              <a:gd name="connsiteY2" fmla="*/ 1160868 h 3505511"/>
              <a:gd name="connsiteX3" fmla="*/ 4667055 w 4682739"/>
              <a:gd name="connsiteY3" fmla="*/ 1402600 h 3505511"/>
              <a:gd name="connsiteX4" fmla="*/ 3801242 w 4682739"/>
              <a:gd name="connsiteY4" fmla="*/ 3345937 h 3505511"/>
              <a:gd name="connsiteX5" fmla="*/ 3556351 w 4682739"/>
              <a:gd name="connsiteY5" fmla="*/ 3505511 h 3505511"/>
              <a:gd name="connsiteX6" fmla="*/ 1126389 w 4682739"/>
              <a:gd name="connsiteY6" fmla="*/ 3505511 h 3505511"/>
              <a:gd name="connsiteX7" fmla="*/ 881497 w 4682739"/>
              <a:gd name="connsiteY7" fmla="*/ 3345937 h 3505511"/>
              <a:gd name="connsiteX8" fmla="*/ 15685 w 4682739"/>
              <a:gd name="connsiteY8" fmla="*/ 1402600 h 3505511"/>
              <a:gd name="connsiteX9" fmla="*/ 97843 w 4682739"/>
              <a:gd name="connsiteY9" fmla="*/ 1160868 h 3505511"/>
              <a:gd name="connsiteX10" fmla="*/ 2188115 w 4682739"/>
              <a:gd name="connsiteY10" fmla="*/ 34364 h 3505511"/>
              <a:gd name="connsiteX11" fmla="*/ 2341370 w 4682739"/>
              <a:gd name="connsiteY11" fmla="*/ 0 h 350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2739" h="3505511">
                <a:moveTo>
                  <a:pt x="2341370" y="0"/>
                </a:moveTo>
                <a:cubicBezTo>
                  <a:pt x="2397063" y="0"/>
                  <a:pt x="2452756" y="11455"/>
                  <a:pt x="2494625" y="34364"/>
                </a:cubicBezTo>
                <a:lnTo>
                  <a:pt x="4584897" y="1160868"/>
                </a:lnTo>
                <a:cubicBezTo>
                  <a:pt x="4668635" y="1206687"/>
                  <a:pt x="4706554" y="1315703"/>
                  <a:pt x="4667055" y="1402600"/>
                </a:cubicBezTo>
                <a:lnTo>
                  <a:pt x="3801242" y="3345937"/>
                </a:lnTo>
                <a:cubicBezTo>
                  <a:pt x="3761744" y="3432834"/>
                  <a:pt x="3651147" y="3505511"/>
                  <a:pt x="3556351" y="3505511"/>
                </a:cubicBezTo>
                <a:lnTo>
                  <a:pt x="1126389" y="3505511"/>
                </a:lnTo>
                <a:cubicBezTo>
                  <a:pt x="1030012" y="3505511"/>
                  <a:pt x="919416" y="3434414"/>
                  <a:pt x="881497" y="3345937"/>
                </a:cubicBezTo>
                <a:lnTo>
                  <a:pt x="15685" y="1402600"/>
                </a:lnTo>
                <a:cubicBezTo>
                  <a:pt x="-23813" y="1315703"/>
                  <a:pt x="14105" y="1206687"/>
                  <a:pt x="97843" y="1160868"/>
                </a:cubicBezTo>
                <a:lnTo>
                  <a:pt x="2188115" y="34364"/>
                </a:lnTo>
                <a:cubicBezTo>
                  <a:pt x="2229984" y="11455"/>
                  <a:pt x="2285677" y="0"/>
                  <a:pt x="2341370" y="0"/>
                </a:cubicBezTo>
                <a:close/>
              </a:path>
            </a:pathLst>
          </a:custGeom>
          <a:solidFill>
            <a:srgbClr val="FFDCB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accent1"/>
                </a:solidFill>
                <a:latin typeface="Merck" panose="020608030304020408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000" kern="1200">
                <a:solidFill>
                  <a:schemeClr val="accent3"/>
                </a:solidFill>
                <a:latin typeface="Merck" panose="02060803030402040803" pitchFamily="18" charset="0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erck" panose="02060803030402040803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4048EE-591D-6246-8FE7-FD421681B883}"/>
              </a:ext>
            </a:extLst>
          </p:cNvPr>
          <p:cNvSpPr txBox="1"/>
          <p:nvPr/>
        </p:nvSpPr>
        <p:spPr bwMode="gray">
          <a:xfrm>
            <a:off x="623888" y="2613392"/>
            <a:ext cx="2942501" cy="8156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KOLs recruitment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for Topic Group Participation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36B1F-4535-AE49-A078-81BAC1D425FC}"/>
              </a:ext>
            </a:extLst>
          </p:cNvPr>
          <p:cNvSpPr txBox="1"/>
          <p:nvPr/>
        </p:nvSpPr>
        <p:spPr bwMode="gray">
          <a:xfrm>
            <a:off x="4601512" y="3097993"/>
            <a:ext cx="2259458" cy="244682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Kick-off meeting with the full team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 Management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 and agreement of work packages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635F36-C885-8146-A68E-8CA7E50DFF5B}"/>
              </a:ext>
            </a:extLst>
          </p:cNvPr>
          <p:cNvSpPr txBox="1"/>
          <p:nvPr/>
        </p:nvSpPr>
        <p:spPr bwMode="gray">
          <a:xfrm>
            <a:off x="8561526" y="2831229"/>
            <a:ext cx="2654626" cy="8156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working on the TDD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Graphic 13" descr="Chevron arrows outline">
            <a:extLst>
              <a:ext uri="{FF2B5EF4-FFF2-40B4-BE49-F238E27FC236}">
                <a16:creationId xmlns:a16="http://schemas.microsoft.com/office/drawing/2014/main" id="{8D90214F-3CEF-9D4D-AF22-D02FF886C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771406">
            <a:off x="3469618" y="2990885"/>
            <a:ext cx="914400" cy="914400"/>
          </a:xfrm>
          <a:prstGeom prst="rect">
            <a:avLst/>
          </a:prstGeom>
        </p:spPr>
      </p:pic>
      <p:pic>
        <p:nvPicPr>
          <p:cNvPr id="20" name="Graphic 19" descr="Chevron arrows outline">
            <a:extLst>
              <a:ext uri="{FF2B5EF4-FFF2-40B4-BE49-F238E27FC236}">
                <a16:creationId xmlns:a16="http://schemas.microsoft.com/office/drawing/2014/main" id="{60D0554C-1893-3B4C-8CAE-2D17F59D5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454436">
            <a:off x="7232187" y="302226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CCE106-6D20-4F14-8CA4-376627060DB4}"/>
              </a:ext>
            </a:extLst>
          </p:cNvPr>
          <p:cNvSpPr txBox="1"/>
          <p:nvPr/>
        </p:nvSpPr>
        <p:spPr bwMode="gray">
          <a:xfrm>
            <a:off x="1799100" y="1630760"/>
            <a:ext cx="174728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Merck" panose="0206080303040204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27840D-F5DA-4B7A-9AD7-31F924C06AAB}"/>
              </a:ext>
            </a:extLst>
          </p:cNvPr>
          <p:cNvSpPr txBox="1"/>
          <p:nvPr/>
        </p:nvSpPr>
        <p:spPr bwMode="gray">
          <a:xfrm>
            <a:off x="5557315" y="2554230"/>
            <a:ext cx="347852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Merck" panose="0206080303040204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73FAD-A3E9-4C44-B6F6-12477F73FDA0}"/>
              </a:ext>
            </a:extLst>
          </p:cNvPr>
          <p:cNvSpPr txBox="1"/>
          <p:nvPr/>
        </p:nvSpPr>
        <p:spPr bwMode="gray">
          <a:xfrm>
            <a:off x="9316716" y="1718048"/>
            <a:ext cx="347852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Merck" panose="0206080303040204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6F6DF-C9FD-4AE9-BC87-99DA42B91310}"/>
              </a:ext>
            </a:extLst>
          </p:cNvPr>
          <p:cNvSpPr/>
          <p:nvPr/>
        </p:nvSpPr>
        <p:spPr bwMode="gray">
          <a:xfrm>
            <a:off x="9790881" y="6360711"/>
            <a:ext cx="1895302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36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B765C8E-4F02-405D-A66C-D0909F28F0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0B765C8E-4F02-405D-A66C-D0909F28F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3BAC0D3-AAC1-A644-8FE0-2151CF91B0B7}"/>
              </a:ext>
            </a:extLst>
          </p:cNvPr>
          <p:cNvSpPr/>
          <p:nvPr/>
        </p:nvSpPr>
        <p:spPr bwMode="gray">
          <a:xfrm>
            <a:off x="1206640" y="4189780"/>
            <a:ext cx="5496228" cy="1604273"/>
          </a:xfrm>
          <a:prstGeom prst="roundRect">
            <a:avLst>
              <a:gd name="adj" fmla="val 5212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Existing work on benchmarking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Subtopic [A]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Publications on benchmarking systems	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Benchmarking by AI developers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Relevant existing benchmarking frameworks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Subtopic [B]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Benchmarking by the topic group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Subtopic [A]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Overall discussion of the benchmarking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96E2F9-4CC8-9D47-A466-672C839AB260}"/>
              </a:ext>
            </a:extLst>
          </p:cNvPr>
          <p:cNvSpPr/>
          <p:nvPr/>
        </p:nvSpPr>
        <p:spPr bwMode="gray">
          <a:xfrm>
            <a:off x="1206640" y="2632373"/>
            <a:ext cx="4875126" cy="1499599"/>
          </a:xfrm>
          <a:prstGeom prst="roundRect">
            <a:avLst>
              <a:gd name="adj" fmla="val 5212"/>
            </a:avLst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Topic description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Subtopic [A]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Definition of the AI task	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Current gold standard	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Relevance and impact of an AI solution	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Existing AI solutions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Subtopic [B]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Ethical considerations	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7404038-3C4A-EF4E-9494-58912C1E99C2}"/>
              </a:ext>
            </a:extLst>
          </p:cNvPr>
          <p:cNvSpPr/>
          <p:nvPr/>
        </p:nvSpPr>
        <p:spPr bwMode="gray">
          <a:xfrm>
            <a:off x="1206640" y="1339544"/>
            <a:ext cx="4280510" cy="1203955"/>
          </a:xfrm>
          <a:prstGeom prst="roundRect">
            <a:avLst>
              <a:gd name="adj" fmla="val 5212"/>
            </a:avLst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Introduction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About the FG-AI4H topic group on AI for Fertility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Documentation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Status of this topic group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Status update for meeting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Topic group participation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E6082-9B60-D24C-8366-CDDC17623C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3043" y="1742060"/>
            <a:ext cx="525061" cy="258218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TDD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DD26-EDA4-8047-89E1-A35664CBB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ITU/WHO TG-Fertility Next Steps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E7B22-8A39-AB4F-9C7C-1867571F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944580"/>
            <a:ext cx="11568113" cy="325952"/>
          </a:xfrm>
        </p:spPr>
        <p:txBody>
          <a:bodyPr vert="horz"/>
          <a:lstStyle/>
          <a:p>
            <a:r>
              <a:rPr lang="en-US"/>
              <a:t>We have identified several work packages for the development of our TDD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CF622-6FE1-5249-843D-3DE9D75B29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EB4-4CDF-47BB-AF16-07782904B86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1C45AE9-2DDE-C649-AFF6-AE5512D0A5C2}"/>
              </a:ext>
            </a:extLst>
          </p:cNvPr>
          <p:cNvSpPr/>
          <p:nvPr/>
        </p:nvSpPr>
        <p:spPr bwMode="gray">
          <a:xfrm>
            <a:off x="1206641" y="5856055"/>
            <a:ext cx="6164004" cy="870330"/>
          </a:xfrm>
          <a:prstGeom prst="roundRect">
            <a:avLst>
              <a:gd name="adj" fmla="val 5212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Regulatory considerations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Existing applicable regulatory frameworks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Regulatory features to be reported by benchmarking participants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Regulatory requirements for the benchmarking systems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Regulatory approach for the topic group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1618699-743F-2341-9AB2-692EB5A1DA11}"/>
              </a:ext>
            </a:extLst>
          </p:cNvPr>
          <p:cNvSpPr/>
          <p:nvPr/>
        </p:nvSpPr>
        <p:spPr bwMode="gray">
          <a:xfrm>
            <a:off x="6951977" y="3814292"/>
            <a:ext cx="2954807" cy="65306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Fertility data harmonization (Ontology)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7957D28-B68E-1F4C-B2B7-929D99D26DF7}"/>
              </a:ext>
            </a:extLst>
          </p:cNvPr>
          <p:cNvSpPr/>
          <p:nvPr/>
        </p:nvSpPr>
        <p:spPr bwMode="gray">
          <a:xfrm>
            <a:off x="6521976" y="2668921"/>
            <a:ext cx="2953406" cy="653068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Literature review</a:t>
            </a:r>
          </a:p>
        </p:txBody>
      </p:sp>
      <p:pic>
        <p:nvPicPr>
          <p:cNvPr id="7" name="Graphic 6" descr="Arrow: Slight curve with solid fill">
            <a:extLst>
              <a:ext uri="{FF2B5EF4-FFF2-40B4-BE49-F238E27FC236}">
                <a16:creationId xmlns:a16="http://schemas.microsoft.com/office/drawing/2014/main" id="{5294065B-E709-E443-847E-EFE6B87D0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015899" flipH="1">
            <a:off x="6103552" y="3260742"/>
            <a:ext cx="1008563" cy="653069"/>
          </a:xfrm>
          <a:prstGeom prst="rect">
            <a:avLst/>
          </a:prstGeom>
        </p:spPr>
      </p:pic>
      <p:pic>
        <p:nvPicPr>
          <p:cNvPr id="24" name="Graphic 23" descr="Arrow: Slight curve with solid fill">
            <a:extLst>
              <a:ext uri="{FF2B5EF4-FFF2-40B4-BE49-F238E27FC236}">
                <a16:creationId xmlns:a16="http://schemas.microsoft.com/office/drawing/2014/main" id="{06D7176E-CF3A-464F-9EEB-C73F5F455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015899" flipH="1">
            <a:off x="6731086" y="4395131"/>
            <a:ext cx="1008563" cy="653069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8FB111D-B56E-8B4F-9130-9DDC895DCA83}"/>
              </a:ext>
            </a:extLst>
          </p:cNvPr>
          <p:cNvSpPr/>
          <p:nvPr/>
        </p:nvSpPr>
        <p:spPr bwMode="gray">
          <a:xfrm>
            <a:off x="10499863" y="3525038"/>
            <a:ext cx="1597733" cy="653068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Use Cases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373BCA2-D211-CC4A-AE91-13000FC17084}"/>
              </a:ext>
            </a:extLst>
          </p:cNvPr>
          <p:cNvSpPr/>
          <p:nvPr/>
        </p:nvSpPr>
        <p:spPr bwMode="gray">
          <a:xfrm>
            <a:off x="957531" y="1339544"/>
            <a:ext cx="9040484" cy="5451344"/>
          </a:xfrm>
          <a:prstGeom prst="roundRect">
            <a:avLst>
              <a:gd name="adj" fmla="val 2354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7" name="Graphic 26" descr="Arrow: Slight curve with solid fill">
            <a:extLst>
              <a:ext uri="{FF2B5EF4-FFF2-40B4-BE49-F238E27FC236}">
                <a16:creationId xmlns:a16="http://schemas.microsoft.com/office/drawing/2014/main" id="{418EC90D-8309-F34B-9DEF-6C3DF6B24A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015899" flipH="1">
            <a:off x="10059964" y="4140826"/>
            <a:ext cx="1008563" cy="653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F4D7EB-D9BF-B64F-991C-F10AC57F17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3" y="1301642"/>
            <a:ext cx="630222" cy="440418"/>
          </a:xfrm>
          <a:prstGeom prst="rect">
            <a:avLst/>
          </a:prstGeom>
        </p:spPr>
      </p:pic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038206DD-AB29-4B6D-970C-F799247F857E}"/>
              </a:ext>
            </a:extLst>
          </p:cNvPr>
          <p:cNvSpPr/>
          <p:nvPr/>
        </p:nvSpPr>
        <p:spPr bwMode="gray">
          <a:xfrm>
            <a:off x="5893942" y="1416937"/>
            <a:ext cx="2953406" cy="563543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Initiated and for review</a:t>
            </a:r>
          </a:p>
        </p:txBody>
      </p:sp>
      <p:pic>
        <p:nvPicPr>
          <p:cNvPr id="23" name="Graphic 22" descr="Arrow: Slight curve with solid fill">
            <a:extLst>
              <a:ext uri="{FF2B5EF4-FFF2-40B4-BE49-F238E27FC236}">
                <a16:creationId xmlns:a16="http://schemas.microsoft.com/office/drawing/2014/main" id="{643C522B-F998-4B6C-98F1-D1C0F88691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015899" flipH="1">
            <a:off x="5451369" y="1907836"/>
            <a:ext cx="1008563" cy="6530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2375A9-4CF5-45B2-9B60-D1D6F50C8DF0}"/>
              </a:ext>
            </a:extLst>
          </p:cNvPr>
          <p:cNvSpPr/>
          <p:nvPr/>
        </p:nvSpPr>
        <p:spPr bwMode="gray">
          <a:xfrm>
            <a:off x="10247125" y="6360711"/>
            <a:ext cx="1439058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3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940EBE0-4B4C-4040-B1E4-6E1D115C66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940EBE0-4B4C-4040-B1E4-6E1D115C6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2B39A00-5A66-41B0-A26D-32549EDB91A2}"/>
              </a:ext>
            </a:extLst>
          </p:cNvPr>
          <p:cNvSpPr/>
          <p:nvPr/>
        </p:nvSpPr>
        <p:spPr>
          <a:xfrm>
            <a:off x="943979" y="1215046"/>
            <a:ext cx="5041446" cy="3752966"/>
          </a:xfrm>
          <a:prstGeom prst="roundRect">
            <a:avLst>
              <a:gd name="adj" fmla="val 1040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5DF1E-15F6-4480-B61B-A082D040D0E7}"/>
              </a:ext>
            </a:extLst>
          </p:cNvPr>
          <p:cNvSpPr txBox="1"/>
          <p:nvPr/>
        </p:nvSpPr>
        <p:spPr>
          <a:xfrm>
            <a:off x="5283771" y="539659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TDD release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3B7345-7011-41AD-9DF6-C6CD5E1BF20C}"/>
              </a:ext>
            </a:extLst>
          </p:cNvPr>
          <p:cNvGrpSpPr/>
          <p:nvPr/>
        </p:nvGrpSpPr>
        <p:grpSpPr>
          <a:xfrm>
            <a:off x="1648822" y="1455329"/>
            <a:ext cx="3980096" cy="3390786"/>
            <a:chOff x="641544" y="1706209"/>
            <a:chExt cx="4629966" cy="39444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86347E-8DEA-441A-8753-8E47F794985A}"/>
                </a:ext>
              </a:extLst>
            </p:cNvPr>
            <p:cNvGrpSpPr/>
            <p:nvPr/>
          </p:nvGrpSpPr>
          <p:grpSpPr>
            <a:xfrm>
              <a:off x="3834994" y="4214126"/>
              <a:ext cx="1436516" cy="1436516"/>
              <a:chOff x="8824854" y="2339035"/>
              <a:chExt cx="1436516" cy="143651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0F306F7-9D46-4309-A45D-EEC276BA185F}"/>
                  </a:ext>
                </a:extLst>
              </p:cNvPr>
              <p:cNvSpPr/>
              <p:nvPr/>
            </p:nvSpPr>
            <p:spPr>
              <a:xfrm>
                <a:off x="8824854" y="2339035"/>
                <a:ext cx="1436516" cy="143651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824C91-B44E-4D61-AC68-B27EB27A95A6}"/>
                  </a:ext>
                </a:extLst>
              </p:cNvPr>
              <p:cNvSpPr txBox="1"/>
              <p:nvPr/>
            </p:nvSpPr>
            <p:spPr>
              <a:xfrm>
                <a:off x="8966941" y="2815623"/>
                <a:ext cx="1164899" cy="483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329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Literature review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7F2340-DF7D-443F-AE4D-CED883B7EA0F}"/>
                </a:ext>
              </a:extLst>
            </p:cNvPr>
            <p:cNvSpPr/>
            <p:nvPr/>
          </p:nvSpPr>
          <p:spPr>
            <a:xfrm>
              <a:off x="641544" y="1706209"/>
              <a:ext cx="3081138" cy="304774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74037F-75BB-4E55-994D-A5073C3534AD}"/>
                </a:ext>
              </a:extLst>
            </p:cNvPr>
            <p:cNvSpPr txBox="1"/>
            <p:nvPr/>
          </p:nvSpPr>
          <p:spPr>
            <a:xfrm>
              <a:off x="1128999" y="2085137"/>
              <a:ext cx="2265862" cy="2550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Document Intro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Subtopic A</a:t>
              </a:r>
            </a:p>
            <a:p>
              <a:pPr marL="8001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Definition of the AI task</a:t>
              </a:r>
            </a:p>
            <a:p>
              <a:pPr marL="8001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Current gold standards</a:t>
              </a:r>
            </a:p>
            <a:p>
              <a:pPr marL="8001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Relevance and impact of an AI solution</a:t>
              </a:r>
            </a:p>
            <a:p>
              <a:pPr marL="8001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Existing AI solutions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Ethical considerations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4CA4D0-3E99-4B74-83C4-F8C9D9E11443}"/>
                </a:ext>
              </a:extLst>
            </p:cNvPr>
            <p:cNvSpPr txBox="1"/>
            <p:nvPr/>
          </p:nvSpPr>
          <p:spPr>
            <a:xfrm>
              <a:off x="1878499" y="1712624"/>
              <a:ext cx="703381" cy="35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TDD</a:t>
              </a:r>
            </a:p>
          </p:txBody>
        </p:sp>
        <p:pic>
          <p:nvPicPr>
            <p:cNvPr id="32" name="Graphic 31" descr="Back outline">
              <a:extLst>
                <a:ext uri="{FF2B5EF4-FFF2-40B4-BE49-F238E27FC236}">
                  <a16:creationId xmlns:a16="http://schemas.microsoft.com/office/drawing/2014/main" id="{E3402902-1401-4940-B638-A1555630D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71266" y="3694758"/>
              <a:ext cx="698461" cy="69846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D32B337-6AEB-40D4-B4BA-9BDC8412DE78}"/>
              </a:ext>
            </a:extLst>
          </p:cNvPr>
          <p:cNvSpPr txBox="1"/>
          <p:nvPr/>
        </p:nvSpPr>
        <p:spPr>
          <a:xfrm>
            <a:off x="2628882" y="1031522"/>
            <a:ext cx="1386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Phase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D8F533-C1AA-4C01-BE72-F522E4846F2E}"/>
              </a:ext>
            </a:extLst>
          </p:cNvPr>
          <p:cNvGrpSpPr/>
          <p:nvPr/>
        </p:nvGrpSpPr>
        <p:grpSpPr>
          <a:xfrm>
            <a:off x="6105286" y="1031522"/>
            <a:ext cx="5041446" cy="3945861"/>
            <a:chOff x="6105286" y="1031522"/>
            <a:chExt cx="5041446" cy="394586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EE523F9-8FCC-42AE-BEAE-E7E3642E3006}"/>
                </a:ext>
              </a:extLst>
            </p:cNvPr>
            <p:cNvSpPr/>
            <p:nvPr/>
          </p:nvSpPr>
          <p:spPr>
            <a:xfrm>
              <a:off x="6105286" y="1224417"/>
              <a:ext cx="5041446" cy="3752966"/>
            </a:xfrm>
            <a:prstGeom prst="roundRect">
              <a:avLst>
                <a:gd name="adj" fmla="val 906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7884F6-D515-409D-A371-793C65EA9471}"/>
                </a:ext>
              </a:extLst>
            </p:cNvPr>
            <p:cNvGrpSpPr/>
            <p:nvPr/>
          </p:nvGrpSpPr>
          <p:grpSpPr>
            <a:xfrm>
              <a:off x="6772450" y="1687156"/>
              <a:ext cx="4030761" cy="3200912"/>
              <a:chOff x="4891194" y="880263"/>
              <a:chExt cx="4688904" cy="372355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6140BC0-7879-4F06-9467-038C87BF8AD9}"/>
                  </a:ext>
                </a:extLst>
              </p:cNvPr>
              <p:cNvSpPr/>
              <p:nvPr/>
            </p:nvSpPr>
            <p:spPr>
              <a:xfrm>
                <a:off x="6783472" y="1845872"/>
                <a:ext cx="2796626" cy="2757948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4B33E33-EE23-4C0C-9E98-482B58F23FB5}"/>
                  </a:ext>
                </a:extLst>
              </p:cNvPr>
              <p:cNvGrpSpPr/>
              <p:nvPr/>
            </p:nvGrpSpPr>
            <p:grpSpPr>
              <a:xfrm>
                <a:off x="4891194" y="880263"/>
                <a:ext cx="1436516" cy="1436516"/>
                <a:chOff x="6862879" y="2259364"/>
                <a:chExt cx="1436516" cy="1436516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AC59186-C2A2-40E9-96B4-DCC1F2AB2FD9}"/>
                    </a:ext>
                  </a:extLst>
                </p:cNvPr>
                <p:cNvSpPr/>
                <p:nvPr/>
              </p:nvSpPr>
              <p:spPr>
                <a:xfrm>
                  <a:off x="6862879" y="2259364"/>
                  <a:ext cx="1436516" cy="1436516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50329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0F79FB-46A7-4E24-B017-A260704EC564}"/>
                    </a:ext>
                  </a:extLst>
                </p:cNvPr>
                <p:cNvSpPr txBox="1"/>
                <p:nvPr/>
              </p:nvSpPr>
              <p:spPr>
                <a:xfrm>
                  <a:off x="7004990" y="2654457"/>
                  <a:ext cx="1152294" cy="67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03291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Fertility ontology document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EB761E-A229-4188-9D57-CAE7A48B77F0}"/>
                  </a:ext>
                </a:extLst>
              </p:cNvPr>
              <p:cNvSpPr txBox="1"/>
              <p:nvPr/>
            </p:nvSpPr>
            <p:spPr>
              <a:xfrm>
                <a:off x="7190764" y="2264994"/>
                <a:ext cx="1805322" cy="217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329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Existing work on benchmarking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329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Benchmarking by the topic group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329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Overall discussion on benchmarking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329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Regulatory considerations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EB8588-D884-4B3B-AF86-E5939222BA03}"/>
                  </a:ext>
                </a:extLst>
              </p:cNvPr>
              <p:cNvSpPr txBox="1"/>
              <p:nvPr/>
            </p:nvSpPr>
            <p:spPr>
              <a:xfrm>
                <a:off x="7825994" y="1906963"/>
                <a:ext cx="703381" cy="358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3291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TDD</a:t>
                </a:r>
              </a:p>
            </p:txBody>
          </p:sp>
          <p:pic>
            <p:nvPicPr>
              <p:cNvPr id="28" name="Graphic 27" descr="Line arrow: Clockwise curve outline">
                <a:extLst>
                  <a:ext uri="{FF2B5EF4-FFF2-40B4-BE49-F238E27FC236}">
                    <a16:creationId xmlns:a16="http://schemas.microsoft.com/office/drawing/2014/main" id="{EC4EABFA-9BEC-4FA6-A839-F246187EF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9306113">
                <a:off x="6329981" y="1367500"/>
                <a:ext cx="902718" cy="902718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0DB01E-98F9-4178-9DBD-852A82B4A472}"/>
                </a:ext>
              </a:extLst>
            </p:cNvPr>
            <p:cNvSpPr txBox="1"/>
            <p:nvPr/>
          </p:nvSpPr>
          <p:spPr>
            <a:xfrm>
              <a:off x="8158283" y="1031522"/>
              <a:ext cx="13002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Phase 2</a:t>
              </a:r>
            </a:p>
          </p:txBody>
        </p:sp>
      </p:grpSp>
      <p:pic>
        <p:nvPicPr>
          <p:cNvPr id="42" name="Graphic 41" descr="Merger outline">
            <a:extLst>
              <a:ext uri="{FF2B5EF4-FFF2-40B4-BE49-F238E27FC236}">
                <a16:creationId xmlns:a16="http://schemas.microsoft.com/office/drawing/2014/main" id="{C41D6BCA-2D25-4EA0-82FF-03A0E862A2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5632159" y="4800178"/>
            <a:ext cx="789060" cy="7890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DBD3ED9-B789-4089-AE0E-DDF973305C9D}"/>
              </a:ext>
            </a:extLst>
          </p:cNvPr>
          <p:cNvSpPr txBox="1"/>
          <p:nvPr/>
        </p:nvSpPr>
        <p:spPr>
          <a:xfrm>
            <a:off x="5019745" y="6063236"/>
            <a:ext cx="1970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Phase 3  (use cases)</a:t>
            </a:r>
          </a:p>
        </p:txBody>
      </p:sp>
      <p:pic>
        <p:nvPicPr>
          <p:cNvPr id="9" name="Graphic 8" descr="Arrow Down outline">
            <a:extLst>
              <a:ext uri="{FF2B5EF4-FFF2-40B4-BE49-F238E27FC236}">
                <a16:creationId xmlns:a16="http://schemas.microsoft.com/office/drawing/2014/main" id="{DC5C6183-A489-48D5-8546-F001173A2F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03205" y="5683751"/>
            <a:ext cx="646969" cy="369332"/>
          </a:xfrm>
          <a:prstGeom prst="rect">
            <a:avLst/>
          </a:prstGeom>
        </p:spPr>
      </p:pic>
      <p:sp>
        <p:nvSpPr>
          <p:cNvPr id="37" name="Title 3">
            <a:extLst>
              <a:ext uri="{FF2B5EF4-FFF2-40B4-BE49-F238E27FC236}">
                <a16:creationId xmlns:a16="http://schemas.microsoft.com/office/drawing/2014/main" id="{4E9FCE69-28B3-45B8-BBF9-9D2B98EA62DE}"/>
              </a:ext>
            </a:extLst>
          </p:cNvPr>
          <p:cNvSpPr txBox="1">
            <a:spLocks/>
          </p:cNvSpPr>
          <p:nvPr/>
        </p:nvSpPr>
        <p:spPr bwMode="gray">
          <a:xfrm>
            <a:off x="596715" y="603755"/>
            <a:ext cx="11063616" cy="325952"/>
          </a:xfrm>
          <a:prstGeom prst="rect">
            <a:avLst/>
          </a:prstGeom>
          <a:noFill/>
        </p:spPr>
        <p:txBody>
          <a:bodyPr vert="horz" lIns="0" tIns="0" rIns="0" bIns="18000" rtlCol="0" anchor="b" anchorCtr="0">
            <a:noAutofit/>
          </a:bodyPr>
          <a:lstStyle>
            <a:lvl1pPr algn="ctr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de-DE" sz="6000" b="1" kern="12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 propose that the topic group description document will be made in a step-wise approach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0E10A-97CF-5E4B-8362-DC9E4C0E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8A7F2-2908-1441-A061-FB9E64A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10D80-9D80-4939-87EA-5E8B36196F37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6FF775-52A0-4BC4-A492-3F43ED739F6A}"/>
              </a:ext>
            </a:extLst>
          </p:cNvPr>
          <p:cNvSpPr/>
          <p:nvPr/>
        </p:nvSpPr>
        <p:spPr bwMode="gray">
          <a:xfrm>
            <a:off x="9790881" y="6360711"/>
            <a:ext cx="1895302" cy="3282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3C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ABC9183-4F71-4FB2-A8A1-FDEEE71809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ABC9183-4F71-4FB2-A8A1-FDEEE7180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ihandform 35">
            <a:extLst>
              <a:ext uri="{FF2B5EF4-FFF2-40B4-BE49-F238E27FC236}">
                <a16:creationId xmlns:a16="http://schemas.microsoft.com/office/drawing/2014/main" id="{8CA7B6D5-A223-44F1-8347-0BD1E5C223F9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 rot="10800000">
            <a:off x="-1613611" y="-87279"/>
            <a:ext cx="14490193" cy="7032558"/>
          </a:xfrm>
          <a:custGeom>
            <a:avLst/>
            <a:gdLst>
              <a:gd name="connsiteX0" fmla="*/ 0 w 12192000"/>
              <a:gd name="connsiteY0" fmla="*/ 0 h 6858001"/>
              <a:gd name="connsiteX1" fmla="*/ 1 w 12192000"/>
              <a:gd name="connsiteY1" fmla="*/ 0 h 6858001"/>
              <a:gd name="connsiteX2" fmla="*/ 2927648 w 12192000"/>
              <a:gd name="connsiteY2" fmla="*/ 0 h 6858001"/>
              <a:gd name="connsiteX3" fmla="*/ 6916776 w 12192000"/>
              <a:gd name="connsiteY3" fmla="*/ 0 h 6858001"/>
              <a:gd name="connsiteX4" fmla="*/ 6924124 w 12192000"/>
              <a:gd name="connsiteY4" fmla="*/ 6142 h 6858001"/>
              <a:gd name="connsiteX5" fmla="*/ 7159982 w 12192000"/>
              <a:gd name="connsiteY5" fmla="*/ 366473 h 6858001"/>
              <a:gd name="connsiteX6" fmla="*/ 8369008 w 12192000"/>
              <a:gd name="connsiteY6" fmla="*/ 4018161 h 6858001"/>
              <a:gd name="connsiteX7" fmla="*/ 9215004 w 12192000"/>
              <a:gd name="connsiteY7" fmla="*/ 4910381 h 6858001"/>
              <a:gd name="connsiteX8" fmla="*/ 11832544 w 12192000"/>
              <a:gd name="connsiteY8" fmla="*/ 5925743 h 6858001"/>
              <a:gd name="connsiteX9" fmla="*/ 12192000 w 12192000"/>
              <a:gd name="connsiteY9" fmla="*/ 6065179 h 6858001"/>
              <a:gd name="connsiteX10" fmla="*/ 12192000 w 12192000"/>
              <a:gd name="connsiteY10" fmla="*/ 6415178 h 6858001"/>
              <a:gd name="connsiteX11" fmla="*/ 11936323 w 12192000"/>
              <a:gd name="connsiteY11" fmla="*/ 6315551 h 6858001"/>
              <a:gd name="connsiteX12" fmla="*/ 9337037 w 12192000"/>
              <a:gd name="connsiteY12" fmla="*/ 5302714 h 6858001"/>
              <a:gd name="connsiteX13" fmla="*/ 8125482 w 12192000"/>
              <a:gd name="connsiteY13" fmla="*/ 5396996 h 6858001"/>
              <a:gd name="connsiteX14" fmla="*/ 5748165 w 12192000"/>
              <a:gd name="connsiteY14" fmla="*/ 6818806 h 6858001"/>
              <a:gd name="connsiteX15" fmla="*/ 5682629 w 12192000"/>
              <a:gd name="connsiteY15" fmla="*/ 6858001 h 6858001"/>
              <a:gd name="connsiteX16" fmla="*/ 1430442 w 12192000"/>
              <a:gd name="connsiteY16" fmla="*/ 6858001 h 6858001"/>
              <a:gd name="connsiteX17" fmla="*/ 1430442 w 12192000"/>
              <a:gd name="connsiteY17" fmla="*/ 6858000 h 6858001"/>
              <a:gd name="connsiteX18" fmla="*/ 0 w 12192000"/>
              <a:gd name="connsiteY1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" y="0"/>
                </a:lnTo>
                <a:lnTo>
                  <a:pt x="2927648" y="0"/>
                </a:lnTo>
                <a:lnTo>
                  <a:pt x="6916776" y="0"/>
                </a:lnTo>
                <a:lnTo>
                  <a:pt x="6924124" y="6142"/>
                </a:lnTo>
                <a:cubicBezTo>
                  <a:pt x="7031748" y="109457"/>
                  <a:pt x="7115964" y="233524"/>
                  <a:pt x="7159982" y="366473"/>
                </a:cubicBezTo>
                <a:cubicBezTo>
                  <a:pt x="8369008" y="4018161"/>
                  <a:pt x="8369008" y="4018161"/>
                  <a:pt x="8369008" y="4018161"/>
                </a:cubicBezTo>
                <a:cubicBezTo>
                  <a:pt x="8486390" y="4372693"/>
                  <a:pt x="8863426" y="4775011"/>
                  <a:pt x="9215004" y="4910381"/>
                </a:cubicBezTo>
                <a:cubicBezTo>
                  <a:pt x="10188330" y="5287941"/>
                  <a:pt x="11057100" y="5624943"/>
                  <a:pt x="11832544" y="5925743"/>
                </a:cubicBezTo>
                <a:lnTo>
                  <a:pt x="12192000" y="6065179"/>
                </a:lnTo>
                <a:lnTo>
                  <a:pt x="12192000" y="6415178"/>
                </a:lnTo>
                <a:lnTo>
                  <a:pt x="11936323" y="6315551"/>
                </a:lnTo>
                <a:cubicBezTo>
                  <a:pt x="9337037" y="5302714"/>
                  <a:pt x="9337037" y="5302714"/>
                  <a:pt x="9337037" y="5302714"/>
                </a:cubicBezTo>
                <a:cubicBezTo>
                  <a:pt x="8992545" y="5164998"/>
                  <a:pt x="8449346" y="5211089"/>
                  <a:pt x="8125482" y="5396996"/>
                </a:cubicBezTo>
                <a:cubicBezTo>
                  <a:pt x="7164039" y="5972009"/>
                  <a:pt x="6382868" y="6439207"/>
                  <a:pt x="5748165" y="6818806"/>
                </a:cubicBezTo>
                <a:lnTo>
                  <a:pt x="5682629" y="6858001"/>
                </a:lnTo>
                <a:lnTo>
                  <a:pt x="1430442" y="6858001"/>
                </a:lnTo>
                <a:lnTo>
                  <a:pt x="14304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4DC9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328F"/>
              </a:buClr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B3C96"/>
              </a:solidFill>
              <a:effectLst/>
              <a:uLnTx/>
              <a:uFillTx/>
              <a:latin typeface="Merck" panose="02060803030402040803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652009" y="1788509"/>
            <a:ext cx="4234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Merck" panose="02060803030402040803" pitchFamily="18" charset="0"/>
                <a:ea typeface="+mn-ea"/>
                <a:cs typeface="+mn-cs"/>
              </a:rPr>
              <a:t>Questions?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Merck" panose="02060803030402040803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3C60D-D7A0-B440-90A1-19C26AF2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10D80-9D80-4939-87EA-5E8B36196F37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9E0FC-283F-448A-8DF0-3444EEE7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FGAI4H-M-027-A03 - TG-Fertility Update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76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58abd68-46da-4642-a46b-36a58c287cf2"/>
  <p:tag name="MIO_GUID" val="1f2276e5-1c2f-4708-a8a9-b910a530277a"/>
  <p:tag name="MIO_UPDATE" val="True"/>
  <p:tag name="MIO_VERSION" val="01.07.2016 17:30:07"/>
  <p:tag name="MIO_DBID" val="218709A9-2117-4AF1-A1EA-309C9A305E58"/>
  <p:tag name="MIO_LASTDOWNLOADED" val="17.09.2021 12:53:33"/>
  <p:tag name="MIO_OBJECTNAME" val="Bulb efficient"/>
  <p:tag name="MIO_LASTEDITORNAME" val="Michaela Kapal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9ccd744f-47d6-4336-bf59-73bf35776300"/>
  <p:tag name="MIO_GUID" val="3df5e477-96df-47fb-a49e-8b6f52c9d774"/>
  <p:tag name="MIO_UPDATE" val="True"/>
  <p:tag name="MIO_VERSION" val="21.09.2015 16:24:05"/>
  <p:tag name="MIO_DBID" val="218709A9-2117-4AF1-A1EA-309C9A305E58"/>
  <p:tag name="MIO_LASTDOWNLOADED" val="17.09.2021 12:53:42"/>
  <p:tag name="MIO_OBJECTNAME" val="First Aid"/>
  <p:tag name="MIO_LASTEDITORNAME" val="empower enterpri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ST_COLOR_1" val="0,0,0,Dunkel 1"/>
  <p:tag name="MIO_MST_COLOR_2" val="255,255,255,Hell 1"/>
  <p:tag name="MIO_MST_COLOR_3" val="235,60,150,Dunkel 2"/>
  <p:tag name="MIO_MST_COLOR_4" val="45,190,205,Hell 2"/>
  <p:tag name="MIO_MST_COLOR_5" val="80,50,145,Akzent 1"/>
  <p:tag name="MIO_MST_COLOR_6" val="15,105,175,Akzent 2"/>
  <p:tag name="MIO_MST_COLOR_7" val="165,205,80,Akzent 3"/>
  <p:tag name="MIO_MST_COLOR_8" val="255,200,50,Akzent 4"/>
  <p:tag name="MIO_MST_COLOR_9" val="235,60,150,Akzent 5"/>
  <p:tag name="MIO_MST_COLOR_10" val="20,155,95,Akzent 6"/>
  <p:tag name="MIO_MST_COLOR_11" val="80,50,145,"/>
  <p:tag name="MIO_MST_COLOR_12" val="80,50,145,"/>
  <p:tag name="MIO_PRESI_FIRST_SLIDENUMBER" val="1"/>
  <p:tag name="MIO_FALLBACK_LAYOUT" val="3"/>
  <p:tag name="MIO_SHOW_DATE" val="False"/>
  <p:tag name="MIO_SHOW_FOOTER" val="True"/>
  <p:tag name="MIO_SHOW_PAGENUMBER" val="True"/>
  <p:tag name="MIO_AVOID_BLANK_LAYOUT" val="False"/>
  <p:tag name="MIO_CD_LAYOUT_VALID_AREA" val="False"/>
  <p:tag name="MIO_NUMBER_OF_VALID_LAYOUTS" val="33"/>
  <p:tag name="MIO_HDS" val="True"/>
  <p:tag name="MIO_EK" val="2529"/>
  <p:tag name="MIO_EKGUID" val="4d6beffb-5246-420c-a6d6-d9569b8f0fc9"/>
  <p:tag name="MIO_UPDATE" val="True"/>
  <p:tag name="MIO_VERSION" val="17.02.2017 15:54:53"/>
  <p:tag name="MIO_DBID" val="218709A9-2117-4AF1-A1EA-309C9A305E58"/>
  <p:tag name="MIO_LASTDOWNLOADED" val="24.02.2017 16:22:02"/>
  <p:tag name="MIO_OBJECTNAME" val="Merck EN"/>
  <p:tag name="MIO_LASTEDITORNAME" val="Michaela Kapall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9ccd744f-47d6-4336-bf59-73bf35776300"/>
  <p:tag name="MIO_GUID" val="3df5e477-96df-47fb-a49e-8b6f52c9d774"/>
  <p:tag name="MIO_UPDATE" val="True"/>
  <p:tag name="MIO_VERSION" val="21.09.2015 16:24:05"/>
  <p:tag name="MIO_DBID" val="218709A9-2117-4AF1-A1EA-309C9A305E58"/>
  <p:tag name="MIO_LASTDOWNLOADED" val="17.09.2021 12:53:42"/>
  <p:tag name="MIO_OBJECTNAME" val="First Aid"/>
  <p:tag name="MIO_LASTEDITORNAME" val="empower enterpri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a9baee5-bcbf-47cc-8035-87b6648e8b0a"/>
  <p:tag name="MIO_GUID" val="5f266a1b-4322-4fad-abae-05250c1bde2c"/>
  <p:tag name="MIO_UPDATE" val="True"/>
  <p:tag name="MIO_VERSION" val="21.09.2015 16:24:11"/>
  <p:tag name="MIO_DBID" val="218709A9-2117-4AF1-A1EA-309C9A305E58"/>
  <p:tag name="MIO_LASTDOWNLOADED" val="17.09.2021 12:54:07"/>
  <p:tag name="MIO_OBJECTNAME" val="Microscope"/>
  <p:tag name="MIO_LASTEDITORNAME" val="empower enterpri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a9baee5-bcbf-47cc-8035-87b6648e8b0a"/>
  <p:tag name="MIO_GUID" val="5f266a1b-4322-4fad-abae-05250c1bde2c"/>
  <p:tag name="MIO_UPDATE" val="True"/>
  <p:tag name="MIO_VERSION" val="21.09.2015 16:24:11"/>
  <p:tag name="MIO_DBID" val="218709A9-2117-4AF1-A1EA-309C9A305E58"/>
  <p:tag name="MIO_LASTDOWNLOADED" val="17.09.2021 12:54:07"/>
  <p:tag name="MIO_OBJECTNAME" val="Microscope"/>
  <p:tag name="MIO_LASTEDITORNAME" val="empower enterpri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a9baee5-bcbf-47cc-8035-87b6648e8b0a"/>
  <p:tag name="MIO_GUID" val="5f266a1b-4322-4fad-abae-05250c1bde2c"/>
  <p:tag name="MIO_UPDATE" val="True"/>
  <p:tag name="MIO_VERSION" val="21.09.2015 16:24:11"/>
  <p:tag name="MIO_DBID" val="218709A9-2117-4AF1-A1EA-309C9A305E58"/>
  <p:tag name="MIO_LASTDOWNLOADED" val="17.09.2021 12:54:07"/>
  <p:tag name="MIO_OBJECTNAME" val="Microscope"/>
  <p:tag name="MIO_LASTEDITORNAME" val="empower enterpri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a9baee5-bcbf-47cc-8035-87b6648e8b0a"/>
  <p:tag name="MIO_GUID" val="5f266a1b-4322-4fad-abae-05250c1bde2c"/>
  <p:tag name="MIO_UPDATE" val="True"/>
  <p:tag name="MIO_VERSION" val="21.09.2015 16:24:11"/>
  <p:tag name="MIO_DBID" val="218709A9-2117-4AF1-A1EA-309C9A305E58"/>
  <p:tag name="MIO_LASTDOWNLOADED" val="17.09.2021 12:54:07"/>
  <p:tag name="MIO_OBJECTNAME" val="Microscope"/>
  <p:tag name="MIO_LASTEDITORNAME" val="empower enterpri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874dd54-ec5b-4cbd-a6d7-96c3bb5e2966"/>
  <p:tag name="MIO_GUID" val="41e14eaf-851f-46a8-be8d-6e9508792362"/>
  <p:tag name="MIO_UPDATE" val="True"/>
  <p:tag name="MIO_VERSION" val="21.09.2015 16:24:07"/>
  <p:tag name="MIO_DBID" val="218709A9-2117-4AF1-A1EA-309C9A305E58"/>
  <p:tag name="MIO_LASTDOWNLOADED" val="17.09.2021 12:55:19"/>
  <p:tag name="MIO_OBJECTNAME" val="Data"/>
  <p:tag name="MIO_LASTEDITORNAME" val="empower enterpri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758abd68-46da-4642-a46b-36a58c287cf2"/>
  <p:tag name="MIO_GUID" val="1f2276e5-1c2f-4708-a8a9-b910a530277a"/>
  <p:tag name="MIO_UPDATE" val="True"/>
  <p:tag name="MIO_VERSION" val="01.07.2016 17:30:07"/>
  <p:tag name="MIO_DBID" val="218709A9-2117-4AF1-A1EA-309C9A305E58"/>
  <p:tag name="MIO_LASTDOWNLOADED" val="17.09.2021 12:53:33"/>
  <p:tag name="MIO_OBJECTNAME" val="Bulb efficient"/>
  <p:tag name="MIO_LASTEDITORNAME" val="Michaela Kapall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9ccd744f-47d6-4336-bf59-73bf35776300"/>
  <p:tag name="MIO_GUID" val="3df5e477-96df-47fb-a49e-8b6f52c9d774"/>
  <p:tag name="MIO_UPDATE" val="True"/>
  <p:tag name="MIO_VERSION" val="21.09.2015 16:24:05"/>
  <p:tag name="MIO_DBID" val="218709A9-2117-4AF1-A1EA-309C9A305E58"/>
  <p:tag name="MIO_LASTDOWNLOADED" val="17.09.2021 12:53:42"/>
  <p:tag name="MIO_OBJECTNAME" val="First Aid"/>
  <p:tag name="MIO_LASTEDITORNAME" val="empower enterpri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a9baee5-bcbf-47cc-8035-87b6648e8b0a"/>
  <p:tag name="MIO_GUID" val="5f266a1b-4322-4fad-abae-05250c1bde2c"/>
  <p:tag name="MIO_UPDATE" val="True"/>
  <p:tag name="MIO_VERSION" val="21.09.2015 16:24:11"/>
  <p:tag name="MIO_DBID" val="218709A9-2117-4AF1-A1EA-309C9A305E58"/>
  <p:tag name="MIO_LASTDOWNLOADED" val="17.09.2021 12:54:07"/>
  <p:tag name="MIO_OBJECTNAME" val="Microscope"/>
  <p:tag name="MIO_LASTEDITORNAME" val="empower enterpri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874dd54-ec5b-4cbd-a6d7-96c3bb5e2966"/>
  <p:tag name="MIO_GUID" val="41e14eaf-851f-46a8-be8d-6e9508792362"/>
  <p:tag name="MIO_UPDATE" val="True"/>
  <p:tag name="MIO_VERSION" val="21.09.2015 16:24:07"/>
  <p:tag name="MIO_DBID" val="218709A9-2117-4AF1-A1EA-309C9A305E58"/>
  <p:tag name="MIO_LASTDOWNLOADED" val="17.09.2021 12:55:19"/>
  <p:tag name="MIO_OBJECTNAME" val="Data"/>
  <p:tag name="MIO_LASTEDITORNAME" val="empower enterpri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w592JTZc9V2RWdH6.w1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9ccd744f-47d6-4336-bf59-73bf35776300"/>
  <p:tag name="MIO_GUID" val="b843f600-080e-4b15-9299-ceae9040decb"/>
  <p:tag name="MIO_UPDATE" val="True"/>
  <p:tag name="MIO_VERSION" val="21.09.2015 16:24:05"/>
  <p:tag name="MIO_DBID" val="218709A9-2117-4AF1-A1EA-309C9A305E58"/>
  <p:tag name="MIO_LASTDOWNLOADED" val="11.10.2019 09:19:59"/>
  <p:tag name="MIO_OBJECTNAME" val="First Aid"/>
  <p:tag name="MIO_LASTEDITORNAME" val="empower enterpri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W8TdOzS7SS3atj9ea1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33"/>
  <p:tag name="MIO_HDS" val="True"/>
  <p:tag name="MIO_EK" val="2529"/>
  <p:tag name="MIO_EKGUID" val="4d6beffb-5246-420c-a6d6-d9569b8f0fc9"/>
  <p:tag name="MIO_UPDATE" val="True"/>
  <p:tag name="MIO_VERSION" val="17.02.2017 15:53:25"/>
  <p:tag name="MIO_DBID" val="218709A9-2117-4AF1-A1EA-309C9A305E58"/>
  <p:tag name="MIO_LASTDOWNLOADED" val="17.02.2017 15:53:25"/>
  <p:tag name="MIO_OBJECTNAME" val="Merck EN"/>
  <p:tag name="MIO_LASTEDITORNAME" val="Michaela Kapalla"/>
  <p:tag name="MIO_CDID" val="102a9723-2449-4cb9-a00f-91adf1e6ccc0"/>
  <p:tag name="MIO_PRESI_FIRST_SLIDENUMB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5440d09-0ef0-4488-bda4-fa368b505826"/>
  <p:tag name="MIO_EK" val="9695"/>
  <p:tag name="MIO_EKGUID" val="1b6995c5-5018-490d-a5ce-045b24a57188"/>
  <p:tag name="MIO_UPDATE" val="True"/>
  <p:tag name="MIO_VERSION" val="14.02.2017 16:19:00"/>
  <p:tag name="MIO_DBID" val="218709A9-2117-4AF1-A1EA-309C9A305E58"/>
  <p:tag name="MIO_LASTDOWNLOADED" val="07.09.2018 17:59:17"/>
  <p:tag name="MIO_OBJECTNAME" val="Flow Analytics"/>
  <p:tag name="MIO_LASTEDITORNAME" val="Michaela Kapall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0319e25-6027-4234-aee4-4089d857f8aa"/>
  <p:tag name="MIO_GUID" val="8746ef83-7c9c-46bb-adf7-f42ea6a1d78f"/>
  <p:tag name="MIO_UPDATE" val="True"/>
  <p:tag name="MIO_VERSION" val="21.09.2015 16:24:18"/>
  <p:tag name="MIO_DBID" val="218709A9-2117-4AF1-A1EA-309C9A305E58"/>
  <p:tag name="MIO_LASTDOWNLOADED" val="16.11.2018 17:21:46"/>
  <p:tag name="MIO_OBJECTNAME" val="Contact"/>
  <p:tag name="MIO_LASTEDITORNAME" val="empower enterpri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a9baee5-bcbf-47cc-8035-87b6648e8b0a"/>
  <p:tag name="MIO_GUID" val="27f6046e-c018-4527-899a-1d25ebe4b486"/>
  <p:tag name="MIO_UPDATE" val="True"/>
  <p:tag name="MIO_VERSION" val="21.09.2015 16:24:11"/>
  <p:tag name="MIO_DBID" val="218709A9-2117-4AF1-A1EA-309C9A305E58"/>
  <p:tag name="MIO_LASTDOWNLOADED" val="16.11.2018 17:21:33"/>
  <p:tag name="MIO_OBJECTNAME" val="Microscope"/>
  <p:tag name="MIO_LASTEDITORNAME" val="empower enterpri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b006491e-034c-4ae0-b821-05e4f76ad7e0"/>
  <p:tag name="MIO_GUID" val="a3bb10fb-33c4-452f-a667-bdb01e17b816"/>
  <p:tag name="MIO_UPDATE" val="True"/>
  <p:tag name="MIO_VERSION" val="21.09.2015 16:24:10"/>
  <p:tag name="MIO_DBID" val="218709A9-2117-4AF1-A1EA-309C9A305E58"/>
  <p:tag name="MIO_LASTDOWNLOADED" val="11.10.2019 09:17:48"/>
  <p:tag name="MIO_OBJECTNAME" val="Communication"/>
  <p:tag name="MIO_LASTEDITORNAME" val="empower enterpri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VALUECHAIN_SMARTART" val="MIO_VALUECHAIN_SMARTART"/>
  <p:tag name="MIO_SHAPETYPES_VALUECHAIN_SMARTART" val="MIO_VALUECHAIN_SMARTART"/>
  <p:tag name="MIO_GUID" val="73a8dc52-af1f-4703-aa28-d343dacc84ce"/>
  <p:tag name="MIO_EK" val="608"/>
  <p:tag name="MIO_EKGUID" val="1b2ef5ef-cd0b-4418-b76f-7a22720612f2"/>
  <p:tag name="MIO_UPDATE" val="True"/>
  <p:tag name="MIO_VERSION" val="21.09.2015 14:56:33"/>
  <p:tag name="MIO_DBID" val="218709A9-2117-4AF1-A1EA-309C9A305E58"/>
  <p:tag name="MIO_LASTDOWNLOADED" val="09.07.2018 15:37:17"/>
  <p:tag name="MIO_OBJECTNAME" val="Value Chain MI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4aa121e-f9a7-4f07-960f-a28573cec16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08487a6-f218-403a-9e7d-deec1a85a85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W8TdOzS7SS3atj9ea18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VALUECHAIN_SMARTART" val="MIO_VALUECHAIN_SMARTART"/>
  <p:tag name="MIO_SHAPETYPES_VALUECHAIN_SMARTART" val="MIO_VALUECHAIN_SMARTART"/>
  <p:tag name="MIO_GUID" val="73a8dc52-af1f-4703-aa28-d343dacc84ce"/>
  <p:tag name="MIO_EK" val="608"/>
  <p:tag name="MIO_EKGUID" val="1b2ef5ef-cd0b-4418-b76f-7a22720612f2"/>
  <p:tag name="MIO_UPDATE" val="True"/>
  <p:tag name="MIO_VERSION" val="21.09.2015 14:56:33"/>
  <p:tag name="MIO_DBID" val="218709A9-2117-4AF1-A1EA-309C9A305E58"/>
  <p:tag name="MIO_LASTDOWNLOADED" val="09.07.2018 15:37:17"/>
  <p:tag name="MIO_OBJECTNAME" val="Value Chain MI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2529"/>
  <p:tag name="MIO_FALLBACK_LAYOUT" val="10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3"/>
  <p:tag name="MIO_HDS" val="True"/>
  <p:tag name="MIO_SKIPVERSION" val="01.01.0001 00:00:00"/>
  <p:tag name="MIO_EKGUID" val="0eae5fc9-772a-4c56-b2a9-ed84e7c0cb14"/>
  <p:tag name="MIO_UPDATE" val="True"/>
  <p:tag name="MIO_VERSION" val="09.11.2020 14:50:17"/>
  <p:tag name="MIO_DBID" val="218709A9-2117-4AF1-A1EA-309C9A305E58"/>
  <p:tag name="MIO_LASTDOWNLOADED" val="08.04.2021 13:27:01"/>
  <p:tag name="MIO_OBJECTNAME" val="Plastic"/>
  <p:tag name="MIO_CDID" val="5b223c6b-00e9-4fd0-a0dc-c4d0b766f0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EKGUID" val="2874dd54-ec5b-4cbd-a6d7-96c3bb5e2966"/>
  <p:tag name="MIO_GUID" val="9df3060e-eab7-40c5-856b-540ebac56229"/>
  <p:tag name="MIO_UPDATE" val="True"/>
  <p:tag name="MIO_VERSION" val="21.09.2015 16:24:07"/>
  <p:tag name="MIO_DBID" val="218709A9-2117-4AF1-A1EA-309C9A305E58"/>
  <p:tag name="MIO_LASTDOWNLOADED" val="07.05.2021 19:01:10"/>
  <p:tag name="MIO_OBJECTNAME" val="Da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7996d26-d0f3-46f3-bc49-191c83c1afa2"/>
  <p:tag name="MIO_EKGUID" val="d8cb484d-c505-4031-8e6f-a29485766778"/>
  <p:tag name="MIO_UPDATE" val="True"/>
  <p:tag name="MIO_VERSION" val="14.02.2017 16:22:54"/>
  <p:tag name="MIO_DBID" val="218709A9-2117-4AF1-A1EA-309C9A305E58"/>
  <p:tag name="MIO_LASTDOWNLOADED" val="08.02.2021 12:02:50"/>
  <p:tag name="MIO_OBJECTNAME" val="Server"/>
  <p:tag name="MIO_LASTEDITORNAME" val="Michaela Kapal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fd0065b5-996f-4c94-9a81-54cd59b86f14"/>
  <p:tag name="MIO_GUID" val="4d7dd088-adcf-4469-b480-d8f12ab18535"/>
  <p:tag name="MIO_UPDATE" val="True"/>
  <p:tag name="MIO_VERSION" val="16.08.2016 13:37:42"/>
  <p:tag name="MIO_DBID" val="218709A9-2117-4AF1-A1EA-309C9A305E58"/>
  <p:tag name="MIO_LASTDOWNLOADED" val="25.03.2021 17:24:25"/>
  <p:tag name="MIO_OBJECTNAME" val="Link_3"/>
  <p:tag name="MIO_LASTEDITORNAME" val="Michaela Kapall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d88b93b9-557a-44c4-a592-8ef552c3dc99"/>
  <p:tag name="MIO_GUID" val="4e88fe35-4fec-4fbe-9a0e-b4f59906fbbd"/>
  <p:tag name="MIO_UPDATE" val="True"/>
  <p:tag name="MIO_VERSION" val="16.08.2016 13:20:43"/>
  <p:tag name="MIO_DBID" val="218709A9-2117-4AF1-A1EA-309C9A305E58"/>
  <p:tag name="MIO_LASTDOWNLOADED" val="25.03.2021 17:24:34"/>
  <p:tag name="MIO_OBJECTNAME" val="Go_To_Follow"/>
  <p:tag name="MIO_LASTEDITORNAME" val="Michaela Kapall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ea3277a-2c27-4d0a-a307-508f4db56adc"/>
  <p:tag name="MIO_GUID" val="767e6daa-01f7-4c29-8ccb-8e68ece13999"/>
  <p:tag name="MIO_UPDATE" val="True"/>
  <p:tag name="MIO_VERSION" val="16.08.2016 13:23:30"/>
  <p:tag name="MIO_DBID" val="218709A9-2117-4AF1-A1EA-309C9A305E58"/>
  <p:tag name="MIO_LASTDOWNLOADED" val="30.11.2020 15:06:27"/>
  <p:tag name="MIO_OBJECTNAME" val="Group"/>
  <p:tag name="MIO_LASTEDITORNAME" val="Michaela Kapal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rck">
  <a:themeElements>
    <a:clrScheme name="Merck neu">
      <a:dk1>
        <a:srgbClr val="000000"/>
      </a:dk1>
      <a:lt1>
        <a:srgbClr val="FFFFFF"/>
      </a:lt1>
      <a:dk2>
        <a:srgbClr val="EB3C96"/>
      </a:dk2>
      <a:lt2>
        <a:srgbClr val="2DBECD"/>
      </a:lt2>
      <a:accent1>
        <a:srgbClr val="503291"/>
      </a:accent1>
      <a:accent2>
        <a:srgbClr val="0F69AF"/>
      </a:accent2>
      <a:accent3>
        <a:srgbClr val="A5CD50"/>
      </a:accent3>
      <a:accent4>
        <a:srgbClr val="FFC832"/>
      </a:accent4>
      <a:accent5>
        <a:srgbClr val="EB3C96"/>
      </a:accent5>
      <a:accent6>
        <a:srgbClr val="149B5F"/>
      </a:accent6>
      <a:hlink>
        <a:srgbClr val="503291"/>
      </a:hlink>
      <a:folHlink>
        <a:srgbClr val="503291"/>
      </a:folHlink>
    </a:clrScheme>
    <a:fontScheme name="Merc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</a:ln>
        <a:effectLst/>
      </a:spPr>
      <a:bodyPr rtlCol="0" anchor="ctr" anchorCtr="0"/>
      <a:lstStyle>
        <a:defPPr marL="0" indent="0" algn="ctr" rtl="0" eaLnBrk="1" fontAlgn="auto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bg1"/>
          </a:buClr>
          <a:buSzPct val="100000"/>
          <a:buFont typeface="Arial" panose="020B0604020202020204" pitchFamily="34" charset="0"/>
          <a:buNone/>
          <a:defRPr sz="1600" b="0" i="0" u="none" kern="0" baseline="0" dirty="0" smtClean="0">
            <a:solidFill>
              <a:srgbClr val="FFFFFF"/>
            </a:solidFill>
            <a:latin typeface="Verdana" panose="020B0604030504040204" pitchFamily="34" charset="0"/>
          </a:defRPr>
        </a:defPPr>
      </a:lst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Tx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custClrLst>
    <a:custClr name="Rich Purple">
      <a:srgbClr val="503291"/>
    </a:custClr>
    <a:custClr name="Vibrant Magenta">
      <a:srgbClr val="EB3C96"/>
    </a:custClr>
    <a:custClr name="Sensitive Pink">
      <a:srgbClr val="E1C3C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ich Blue">
      <a:srgbClr val="0F69AF"/>
    </a:custClr>
    <a:custClr name="Vibrant Cyan">
      <a:srgbClr val="2DBECD"/>
    </a:custClr>
    <a:custClr name="Sensitive Blue">
      <a:srgbClr val="96D7D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ich Green">
      <a:srgbClr val="149B5F"/>
    </a:custClr>
    <a:custClr name="Vibrant Green">
      <a:srgbClr val="A5CD50"/>
    </a:custClr>
    <a:custClr name="Sensitive Green">
      <a:srgbClr val="B4DC9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ich Red">
      <a:srgbClr val="E61E50"/>
    </a:custClr>
    <a:custClr name="Vibrant Yellow">
      <a:srgbClr val="FFC832"/>
    </a:custClr>
    <a:custClr name="Sensitive Yellow">
      <a:srgbClr val="FFDC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1" id="{642AD04B-4734-488A-98BD-73CAEBEFD622}" vid="{19283754-1654-4DFB-BF2F-DD41B51675FB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A31C94-AACF-4D88-B25E-F0C9F660D21F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1212</Words>
  <Application>Microsoft Office PowerPoint</Application>
  <PresentationFormat>Widescreen</PresentationFormat>
  <Paragraphs>214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Merck</vt:lpstr>
      <vt:lpstr>Symbol</vt:lpstr>
      <vt:lpstr>Verdana</vt:lpstr>
      <vt:lpstr>Wingdings</vt:lpstr>
      <vt:lpstr>Office 主题​​</vt:lpstr>
      <vt:lpstr>Merck</vt:lpstr>
      <vt:lpstr>think-cell Slide</vt:lpstr>
      <vt:lpstr>PowerPoint Presentation</vt:lpstr>
      <vt:lpstr>The truth about infertility</vt:lpstr>
      <vt:lpstr>The truth about infertility</vt:lpstr>
      <vt:lpstr>The truth about infertility</vt:lpstr>
      <vt:lpstr>TG-Fertility consists of a multidisciplinary team of 8 experts</vt:lpstr>
      <vt:lpstr>TG-Fertility activities have been kicked-off with a workshop</vt:lpstr>
      <vt:lpstr>We have identified several work packages for the development of our TDD</vt:lpstr>
      <vt:lpstr>PowerPoint Presentation</vt:lpstr>
      <vt:lpstr>PowerPoint Presentation</vt:lpstr>
      <vt:lpstr>References</vt:lpstr>
      <vt:lpstr>Backup</vt:lpstr>
      <vt:lpstr>Infertility is a disease that impacts one in six couples and its treatment is unique, complex and divided in different phases</vt:lpstr>
      <vt:lpstr>AI publications in medicine are growing very fast since a few years – Fertility is catching up as well </vt:lpstr>
      <vt:lpstr>Advanced analytics and AI enables the creation of new products and services that improve treatment outcomes and efficiency </vt:lpstr>
      <vt:lpstr>Advanced analytics and AI enables the creation of new products and services that improve treatment outcomes and efficiency </vt:lpstr>
      <vt:lpstr>Given the maturity and the recent developments of AI in Fertility, there are several challenges that need to be addressed to ensure safety, reliability and transparency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(TG-Fertility)</dc:title>
  <dc:creator>Campos, Simao</dc:creator>
  <cp:lastModifiedBy>Dabiri, Ayda</cp:lastModifiedBy>
  <cp:revision>75</cp:revision>
  <cp:lastPrinted>2019-04-04T08:49:31Z</cp:lastPrinted>
  <dcterms:created xsi:type="dcterms:W3CDTF">2019-03-31T15:53:06Z</dcterms:created>
  <dcterms:modified xsi:type="dcterms:W3CDTF">2021-09-24T09:12:18Z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