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19"/>
  </p:notesMasterIdLst>
  <p:sldIdLst>
    <p:sldId id="258" r:id="rId6"/>
    <p:sldId id="259" r:id="rId7"/>
    <p:sldId id="260" r:id="rId8"/>
    <p:sldId id="261" r:id="rId9"/>
    <p:sldId id="262" r:id="rId10"/>
    <p:sldId id="263" r:id="rId11"/>
    <p:sldId id="268" r:id="rId12"/>
    <p:sldId id="269" r:id="rId13"/>
    <p:sldId id="270" r:id="rId14"/>
    <p:sldId id="272" r:id="rId15"/>
    <p:sldId id="271" r:id="rId16"/>
    <p:sldId id="266" r:id="rId17"/>
    <p:sldId id="267" r:id="rId18"/>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9FE182-AD50-4CA9-B5B7-B12D5C51583E}" v="3" dt="2021-03-18T18:08:24.1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8" d="100"/>
          <a:sy n="68" d="100"/>
        </p:scale>
        <p:origin x="1302" y="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76C2F6A2-90D3-456A-9336-329D45CCA3A9}"/>
    <pc:docChg chg="custSel modSld">
      <pc:chgData name="Campos, Simao" userId="a1bf0726-548b-4db8-a746-2e19b5e24da4" providerId="ADAL" clId="{76C2F6A2-90D3-456A-9336-329D45CCA3A9}" dt="2020-07-31T13:05:45.822" v="12" actId="1038"/>
      <pc:docMkLst>
        <pc:docMk/>
      </pc:docMkLst>
      <pc:sldChg chg="addSp delSp modSp mod">
        <pc:chgData name="Campos, Simao" userId="a1bf0726-548b-4db8-a746-2e19b5e24da4" providerId="ADAL" clId="{76C2F6A2-90D3-456A-9336-329D45CCA3A9}" dt="2020-07-31T13:05:45.822" v="12" actId="1038"/>
        <pc:sldMkLst>
          <pc:docMk/>
          <pc:sldMk cId="2344048152" sldId="257"/>
        </pc:sldMkLst>
        <pc:spChg chg="add mod">
          <ac:chgData name="Campos, Simao" userId="a1bf0726-548b-4db8-a746-2e19b5e24da4" providerId="ADAL" clId="{76C2F6A2-90D3-456A-9336-329D45CCA3A9}" dt="2020-07-31T13:05:40.310" v="9" actId="6549"/>
          <ac:spMkLst>
            <pc:docMk/>
            <pc:sldMk cId="2344048152" sldId="257"/>
            <ac:spMk id="3" creationId="{3AA5875A-E589-402B-B809-F6D4BAA63A02}"/>
          </ac:spMkLst>
        </pc:spChg>
        <pc:spChg chg="add mod">
          <ac:chgData name="Campos, Simao" userId="a1bf0726-548b-4db8-a746-2e19b5e24da4" providerId="ADAL" clId="{76C2F6A2-90D3-456A-9336-329D45CCA3A9}" dt="2020-07-31T13:05:45.822" v="12" actId="1038"/>
          <ac:spMkLst>
            <pc:docMk/>
            <pc:sldMk cId="2344048152" sldId="257"/>
            <ac:spMk id="4" creationId="{50B7AC7D-3CD4-41C4-9C8C-988494B72852}"/>
          </ac:spMkLst>
        </pc:spChg>
        <pc:spChg chg="del">
          <ac:chgData name="Campos, Simao" userId="a1bf0726-548b-4db8-a746-2e19b5e24da4" providerId="ADAL" clId="{76C2F6A2-90D3-456A-9336-329D45CCA3A9}" dt="2020-07-31T13:05:13.387" v="0" actId="478"/>
          <ac:spMkLst>
            <pc:docMk/>
            <pc:sldMk cId="2344048152" sldId="257"/>
            <ac:spMk id="9" creationId="{8C7CA0D1-8B49-4675-8A5E-57C7F64475C1}"/>
          </ac:spMkLst>
        </pc:spChg>
        <pc:spChg chg="del">
          <ac:chgData name="Campos, Simao" userId="a1bf0726-548b-4db8-a746-2e19b5e24da4" providerId="ADAL" clId="{76C2F6A2-90D3-456A-9336-329D45CCA3A9}" dt="2020-07-31T13:05:13.387" v="0" actId="478"/>
          <ac:spMkLst>
            <pc:docMk/>
            <pc:sldMk cId="2344048152" sldId="257"/>
            <ac:spMk id="10" creationId="{D36F58C8-2F54-4864-94DC-A069EA8D2640}"/>
          </ac:spMkLst>
        </pc:spChg>
      </pc:sldChg>
    </pc:docChg>
  </pc:docChgLst>
  <pc:docChgLst>
    <pc:chgData name="Simao Ferraz" userId="a1bf0726-548b-4db8-a746-2e19b5e24da4" providerId="ADAL" clId="{69EF09B1-A933-448A-B950-25F8866D31FB}"/>
    <pc:docChg chg="modSld">
      <pc:chgData name="Simao Ferraz" userId="a1bf0726-548b-4db8-a746-2e19b5e24da4" providerId="ADAL" clId="{69EF09B1-A933-448A-B950-25F8866D31FB}" dt="2021-02-03T11:05:01.119" v="1"/>
      <pc:docMkLst>
        <pc:docMk/>
      </pc:docMkLst>
      <pc:sldChg chg="modSp mod">
        <pc:chgData name="Simao Ferraz" userId="a1bf0726-548b-4db8-a746-2e19b5e24da4" providerId="ADAL" clId="{69EF09B1-A933-448A-B950-25F8866D31FB}" dt="2021-02-03T11:05:01.119" v="1"/>
        <pc:sldMkLst>
          <pc:docMk/>
          <pc:sldMk cId="2344048152" sldId="257"/>
        </pc:sldMkLst>
        <pc:spChg chg="mod">
          <ac:chgData name="Simao Ferraz" userId="a1bf0726-548b-4db8-a746-2e19b5e24da4" providerId="ADAL" clId="{69EF09B1-A933-448A-B950-25F8866D31FB}" dt="2021-02-03T11:05:01.119" v="1"/>
          <ac:spMkLst>
            <pc:docMk/>
            <pc:sldMk cId="2344048152" sldId="257"/>
            <ac:spMk id="4" creationId="{50B7AC7D-3CD4-41C4-9C8C-988494B72852}"/>
          </ac:spMkLst>
        </pc:spChg>
      </pc:sldChg>
    </pc:docChg>
  </pc:docChgLst>
  <pc:docChgLst>
    <pc:chgData name="Campos, Simao" userId="a1bf0726-548b-4db8-a746-2e19b5e24da4" providerId="ADAL" clId="{4C9FE182-AD50-4CA9-B5B7-B12D5C51583E}"/>
    <pc:docChg chg="modSld">
      <pc:chgData name="Campos, Simao" userId="a1bf0726-548b-4db8-a746-2e19b5e24da4" providerId="ADAL" clId="{4C9FE182-AD50-4CA9-B5B7-B12D5C51583E}" dt="2021-03-18T18:06:53.662" v="11" actId="20577"/>
      <pc:docMkLst>
        <pc:docMk/>
      </pc:docMkLst>
      <pc:sldChg chg="modSp mod">
        <pc:chgData name="Campos, Simao" userId="a1bf0726-548b-4db8-a746-2e19b5e24da4" providerId="ADAL" clId="{4C9FE182-AD50-4CA9-B5B7-B12D5C51583E}" dt="2021-03-18T18:06:53.662" v="11" actId="20577"/>
        <pc:sldMkLst>
          <pc:docMk/>
          <pc:sldMk cId="2344048152" sldId="257"/>
        </pc:sldMkLst>
        <pc:spChg chg="mod">
          <ac:chgData name="Campos, Simao" userId="a1bf0726-548b-4db8-a746-2e19b5e24da4" providerId="ADAL" clId="{4C9FE182-AD50-4CA9-B5B7-B12D5C51583E}" dt="2021-03-18T18:06:34.187" v="1" actId="20577"/>
          <ac:spMkLst>
            <pc:docMk/>
            <pc:sldMk cId="2344048152" sldId="257"/>
            <ac:spMk id="3" creationId="{3AA5875A-E589-402B-B809-F6D4BAA63A02}"/>
          </ac:spMkLst>
        </pc:spChg>
        <pc:spChg chg="mod">
          <ac:chgData name="Campos, Simao" userId="a1bf0726-548b-4db8-a746-2e19b5e24da4" providerId="ADAL" clId="{4C9FE182-AD50-4CA9-B5B7-B12D5C51583E}" dt="2021-03-18T18:06:53.662" v="11" actId="20577"/>
          <ac:spMkLst>
            <pc:docMk/>
            <pc:sldMk cId="2344048152" sldId="257"/>
            <ac:spMk id="4" creationId="{50B7AC7D-3CD4-41C4-9C8C-988494B728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2021/9/24</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3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zh-CN" altLang="en-US" sz="13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534284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5920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5938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1: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15" name="Google Shape;215;p11: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22" name="Google Shape;222;p1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54" name="Google Shape;154;p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3: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61" name="Google Shape;161;p3: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68" name="Google Shape;168;p4: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5: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75" name="Google Shape;175;p5: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629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25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1371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00496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9650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52942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标题和内容" type="obj">
  <p:cSld name="标题和内容">
    <p:spTree>
      <p:nvGrpSpPr>
        <p:cNvPr id="1" name="Shape 21"/>
        <p:cNvGrpSpPr/>
        <p:nvPr/>
      </p:nvGrpSpPr>
      <p:grpSpPr>
        <a:xfrm>
          <a:off x="0" y="0"/>
          <a:ext cx="0" cy="0"/>
          <a:chOff x="0" y="0"/>
          <a:chExt cx="0" cy="0"/>
        </a:xfrm>
      </p:grpSpPr>
      <p:sp>
        <p:nvSpPr>
          <p:cNvPr id="22" name="Google Shape;22;p1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20273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节标题" type="secHead">
  <p:cSld name="节标题">
    <p:spTree>
      <p:nvGrpSpPr>
        <p:cNvPr id="1" name="Shape 27"/>
        <p:cNvGrpSpPr/>
        <p:nvPr/>
      </p:nvGrpSpPr>
      <p:grpSpPr>
        <a:xfrm>
          <a:off x="0" y="0"/>
          <a:ext cx="0" cy="0"/>
          <a:chOff x="0" y="0"/>
          <a:chExt cx="0" cy="0"/>
        </a:xfrm>
      </p:grpSpPr>
      <p:sp>
        <p:nvSpPr>
          <p:cNvPr id="28" name="Google Shape;28;p16"/>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6"/>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033322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两栏内容" type="twoObj">
  <p:cSld name="两栏内容">
    <p:spTree>
      <p:nvGrpSpPr>
        <p:cNvPr id="1" name="Shape 33"/>
        <p:cNvGrpSpPr/>
        <p:nvPr/>
      </p:nvGrpSpPr>
      <p:grpSpPr>
        <a:xfrm>
          <a:off x="0" y="0"/>
          <a:ext cx="0" cy="0"/>
          <a:chOff x="0" y="0"/>
          <a:chExt cx="0" cy="0"/>
        </a:xfrm>
      </p:grpSpPr>
      <p:sp>
        <p:nvSpPr>
          <p:cNvPr id="34" name="Google Shape;34;p1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7"/>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7"/>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54230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比较" type="twoTxTwoObj">
  <p:cSld name="比较">
    <p:spTree>
      <p:nvGrpSpPr>
        <p:cNvPr id="1" name="Shape 40"/>
        <p:cNvGrpSpPr/>
        <p:nvPr/>
      </p:nvGrpSpPr>
      <p:grpSpPr>
        <a:xfrm>
          <a:off x="0" y="0"/>
          <a:ext cx="0" cy="0"/>
          <a:chOff x="0" y="0"/>
          <a:chExt cx="0" cy="0"/>
        </a:xfrm>
      </p:grpSpPr>
      <p:sp>
        <p:nvSpPr>
          <p:cNvPr id="41" name="Google Shape;41;p18"/>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8"/>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8"/>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8"/>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700418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仅标题" type="titleOnly">
  <p:cSld name="仅标题">
    <p:spTree>
      <p:nvGrpSpPr>
        <p:cNvPr id="1" name="Shape 49"/>
        <p:cNvGrpSpPr/>
        <p:nvPr/>
      </p:nvGrpSpPr>
      <p:grpSpPr>
        <a:xfrm>
          <a:off x="0" y="0"/>
          <a:ext cx="0" cy="0"/>
          <a:chOff x="0" y="0"/>
          <a:chExt cx="0" cy="0"/>
        </a:xfrm>
      </p:grpSpPr>
      <p:sp>
        <p:nvSpPr>
          <p:cNvPr id="50" name="Google Shape;50;p1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30089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空白" type="blank">
  <p:cSld name="空白">
    <p:spTree>
      <p:nvGrpSpPr>
        <p:cNvPr id="1" name="Shape 54"/>
        <p:cNvGrpSpPr/>
        <p:nvPr/>
      </p:nvGrpSpPr>
      <p:grpSpPr>
        <a:xfrm>
          <a:off x="0" y="0"/>
          <a:ext cx="0" cy="0"/>
          <a:chOff x="0" y="0"/>
          <a:chExt cx="0" cy="0"/>
        </a:xfrm>
      </p:grpSpPr>
      <p:sp>
        <p:nvSpPr>
          <p:cNvPr id="55" name="Google Shape;55;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008120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内容与标题" type="objTx">
  <p:cSld name="内容与标题">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6406436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图片与标题" type="picTx">
  <p:cSld name="图片与标题">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22"/>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55973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4803354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标题和竖排文字" type="vertTx">
  <p:cSld name="标题和竖排文字">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836935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竖排标题与文本" type="vertTitleAndTx">
  <p:cSld name="竖排标题与文本">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28101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846727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9558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140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3570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9396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0262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18522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54103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08536518"/>
      </p:ext>
    </p:extLst>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gmskorg@googlegroup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ho.int/news-room/fact-sheets/detail/musculoskeletal-conditions"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hyperlink" Target="https://www.who.int/hrh/resources/health-observer17/en/" TargetMode="External"/><Relationship Id="rId4" Type="http://schemas.openxmlformats.org/officeDocument/2006/relationships/hyperlink" Target="https://www.england.nhs.uk/elective-care-transformation/best-practice-solutions/musculoskeleta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7">
            <a:extLst>
              <a:ext uri="{FF2B5EF4-FFF2-40B4-BE49-F238E27FC236}">
                <a16:creationId xmlns:a16="http://schemas.microsoft.com/office/drawing/2014/main" id="{8DE32652-D7F2-421B-9A7B-236BD22F6105}"/>
              </a:ext>
            </a:extLst>
          </p:cNvPr>
          <p:cNvGraphicFramePr>
            <a:graphicFrameLocks noGrp="1"/>
          </p:cNvGraphicFramePr>
          <p:nvPr/>
        </p:nvGraphicFramePr>
        <p:xfrm>
          <a:off x="778564" y="4107794"/>
          <a:ext cx="7077956" cy="342900"/>
        </p:xfrm>
        <a:graphic>
          <a:graphicData uri="http://schemas.openxmlformats.org/drawingml/2006/table">
            <a:tbl>
              <a:tblPr firstRow="1" bandRow="1">
                <a:tableStyleId>{2D5ABB26-0587-4C30-8999-92F81FD0307C}</a:tableStyleId>
              </a:tblPr>
              <a:tblGrid>
                <a:gridCol w="1205082">
                  <a:extLst>
                    <a:ext uri="{9D8B030D-6E8A-4147-A177-3AD203B41FA5}">
                      <a16:colId xmlns:a16="http://schemas.microsoft.com/office/drawing/2014/main" val="796392913"/>
                    </a:ext>
                  </a:extLst>
                </a:gridCol>
                <a:gridCol w="2550167">
                  <a:extLst>
                    <a:ext uri="{9D8B030D-6E8A-4147-A177-3AD203B41FA5}">
                      <a16:colId xmlns:a16="http://schemas.microsoft.com/office/drawing/2014/main" val="1325938463"/>
                    </a:ext>
                  </a:extLst>
                </a:gridCol>
                <a:gridCol w="3322707">
                  <a:extLst>
                    <a:ext uri="{9D8B030D-6E8A-4147-A177-3AD203B41FA5}">
                      <a16:colId xmlns:a16="http://schemas.microsoft.com/office/drawing/2014/main" val="590138374"/>
                    </a:ext>
                  </a:extLst>
                </a:gridCol>
              </a:tblGrid>
              <a:tr h="278130">
                <a:tc>
                  <a:txBody>
                    <a:bodyPr/>
                    <a:lstStyle/>
                    <a:p>
                      <a:endParaRPr lang="en-GB"/>
                    </a:p>
                  </a:txBody>
                  <a:tcPr marL="68580" marR="68580" marT="34290" marB="34290"/>
                </a:tc>
                <a:tc>
                  <a:txBody>
                    <a:bodyPr/>
                    <a:lstStyle/>
                    <a:p>
                      <a:endParaRPr lang="en-GB"/>
                    </a:p>
                  </a:txBody>
                  <a:tcPr marL="68580" marR="68580" marT="34290" marB="34290"/>
                </a:tc>
                <a:tc>
                  <a:txBody>
                    <a:bodyPr/>
                    <a:lstStyle/>
                    <a:p>
                      <a:endParaRPr lang="en-GB" dirty="0"/>
                    </a:p>
                  </a:txBody>
                  <a:tcPr marL="68580" marR="68580" marT="34290" marB="34290"/>
                </a:tc>
                <a:extLst>
                  <a:ext uri="{0D108BD9-81ED-4DB2-BD59-A6C34878D82A}">
                    <a16:rowId xmlns:a16="http://schemas.microsoft.com/office/drawing/2014/main" val="1197539626"/>
                  </a:ext>
                </a:extLst>
              </a:tr>
            </a:tbl>
          </a:graphicData>
        </a:graphic>
      </p:graphicFrame>
      <p:graphicFrame>
        <p:nvGraphicFramePr>
          <p:cNvPr id="2" name="Table 2">
            <a:extLst>
              <a:ext uri="{FF2B5EF4-FFF2-40B4-BE49-F238E27FC236}">
                <a16:creationId xmlns:a16="http://schemas.microsoft.com/office/drawing/2014/main" id="{11319B83-41D3-459A-A1F4-845662CEA6B8}"/>
              </a:ext>
            </a:extLst>
          </p:cNvPr>
          <p:cNvGraphicFramePr>
            <a:graphicFrameLocks noGrp="1"/>
          </p:cNvGraphicFramePr>
          <p:nvPr/>
        </p:nvGraphicFramePr>
        <p:xfrm>
          <a:off x="902034" y="2838983"/>
          <a:ext cx="7112397" cy="288038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TG-MSK</a:t>
                      </a:r>
                      <a:r>
                        <a:rPr lang="en-US" sz="1800" dirty="0"/>
                        <a:t> Topic Drivers</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US" sz="1800" dirty="0"/>
                        <a:t>Att.3 - </a:t>
                      </a:r>
                      <a:r>
                        <a:rPr lang="en-GB" sz="1800" kern="1200" dirty="0">
                          <a:effectLst/>
                        </a:rPr>
                        <a:t>Presentation (</a:t>
                      </a:r>
                      <a:r>
                        <a:rPr lang="en-US" sz="1800" dirty="0">
                          <a:solidFill>
                            <a:schemeClr val="tx1"/>
                          </a:solidFill>
                        </a:rPr>
                        <a:t>TG-MSK</a:t>
                      </a:r>
                      <a:r>
                        <a:rPr lang="en-GB" sz="1800" kern="1200" dirty="0">
                          <a:effectLst/>
                        </a:rPr>
                        <a:t>)</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SzPts val="1100"/>
                        <a:buNone/>
                      </a:pPr>
                      <a:r>
                        <a:rPr lang="en-US" sz="1800" dirty="0"/>
                        <a:t>Peter Grinbergs (EQL, UK) &amp; Yura </a:t>
                      </a:r>
                      <a:r>
                        <a:rPr lang="en-US" sz="1800" dirty="0" err="1"/>
                        <a:t>Perov</a:t>
                      </a:r>
                      <a:r>
                        <a:rPr lang="en-US" sz="1800" dirty="0"/>
                        <a:t> (Individual Contributor, UK)</a:t>
                      </a:r>
                      <a:endParaRPr sz="1800" dirty="0"/>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US" sz="1800" dirty="0"/>
                        <a:t>E-mail: </a:t>
                      </a:r>
                      <a:r>
                        <a:rPr lang="en-US" sz="1800" dirty="0">
                          <a:hlinkClick r:id="rId3"/>
                        </a:rPr>
                        <a:t>tgmskorg@googlegroups.com</a:t>
                      </a:r>
                      <a:endParaRPr sz="1800" dirty="0"/>
                    </a:p>
                    <a:p>
                      <a:pPr marL="0" marR="0" lvl="0" indent="0" algn="l" rtl="0">
                        <a:spcBef>
                          <a:spcPts val="0"/>
                        </a:spcBef>
                        <a:spcAft>
                          <a:spcPts val="0"/>
                        </a:spcAft>
                        <a:buNone/>
                      </a:pPr>
                      <a:r>
                        <a:rPr lang="en-US" sz="1800" dirty="0"/>
                        <a:t>(the email is read by Peter, Yura and their associates)</a:t>
                      </a:r>
                      <a:endParaRPr sz="1800" dirty="0"/>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r>
                        <a:rPr lang="en-US" sz="1800" dirty="0"/>
                        <a:t>This PPT summarizes the status of work within </a:t>
                      </a:r>
                      <a:r>
                        <a:rPr lang="en-US" sz="1800" dirty="0">
                          <a:solidFill>
                            <a:schemeClr val="tx1"/>
                          </a:solidFill>
                        </a:rPr>
                        <a:t>TG-MSK</a:t>
                      </a:r>
                      <a:r>
                        <a:rPr lang="en-US" sz="1800" dirty="0"/>
                        <a:t>, for presentation and discussion during the meeting.</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
        <p:nvSpPr>
          <p:cNvPr id="3" name="Rectangle 6">
            <a:extLst>
              <a:ext uri="{FF2B5EF4-FFF2-40B4-BE49-F238E27FC236}">
                <a16:creationId xmlns:a16="http://schemas.microsoft.com/office/drawing/2014/main" id="{3AA5875A-E589-402B-B809-F6D4BAA63A02}"/>
              </a:ext>
            </a:extLst>
          </p:cNvPr>
          <p:cNvSpPr/>
          <p:nvPr/>
        </p:nvSpPr>
        <p:spPr>
          <a:xfrm>
            <a:off x="6316581" y="602812"/>
            <a:ext cx="2037674"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FGAI4H-M-026-A03</a:t>
            </a:r>
          </a:p>
        </p:txBody>
      </p:sp>
      <p:sp>
        <p:nvSpPr>
          <p:cNvPr id="4" name="Rectangle 3">
            <a:extLst>
              <a:ext uri="{FF2B5EF4-FFF2-40B4-BE49-F238E27FC236}">
                <a16:creationId xmlns:a16="http://schemas.microsoft.com/office/drawing/2014/main" id="{50B7AC7D-3CD4-41C4-9C8C-988494B72852}"/>
              </a:ext>
            </a:extLst>
          </p:cNvPr>
          <p:cNvSpPr/>
          <p:nvPr/>
        </p:nvSpPr>
        <p:spPr>
          <a:xfrm>
            <a:off x="4951872" y="972144"/>
            <a:ext cx="3401316"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E-meeting, 28-30 September 2021</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D8E5C5E9-0022-40B5-B27F-5CD22CA133B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210D80-9D80-4939-87EA-5E8B36196F37}" type="slidenum">
              <a:rPr kumimoji="0" lang="zh-CN" altLang="en-US" sz="12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484151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TextBox 5">
            <a:extLst>
              <a:ext uri="{FF2B5EF4-FFF2-40B4-BE49-F238E27FC236}">
                <a16:creationId xmlns:a16="http://schemas.microsoft.com/office/drawing/2014/main" id="{D2CD3FC1-1B30-4EB4-9596-CB2036155C3F}"/>
              </a:ext>
            </a:extLst>
          </p:cNvPr>
          <p:cNvSpPr txBox="1"/>
          <p:nvPr/>
        </p:nvSpPr>
        <p:spPr>
          <a:xfrm>
            <a:off x="3058274" y="5488440"/>
            <a:ext cx="349326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a:ea typeface="+mn-ea"/>
                <a:cs typeface="+mn-cs"/>
              </a:rPr>
              <a:t>This is a part of the new section.</a:t>
            </a:r>
          </a:p>
        </p:txBody>
      </p:sp>
      <p:pic>
        <p:nvPicPr>
          <p:cNvPr id="4" name="Picture 3">
            <a:extLst>
              <a:ext uri="{FF2B5EF4-FFF2-40B4-BE49-F238E27FC236}">
                <a16:creationId xmlns:a16="http://schemas.microsoft.com/office/drawing/2014/main" id="{B996E909-9D50-46C0-BB08-7E8F24203EEA}"/>
              </a:ext>
            </a:extLst>
          </p:cNvPr>
          <p:cNvPicPr>
            <a:picLocks noChangeAspect="1"/>
          </p:cNvPicPr>
          <p:nvPr/>
        </p:nvPicPr>
        <p:blipFill>
          <a:blip r:embed="rId3"/>
          <a:stretch>
            <a:fillRect/>
          </a:stretch>
        </p:blipFill>
        <p:spPr>
          <a:xfrm>
            <a:off x="445401" y="1690689"/>
            <a:ext cx="8253197" cy="357509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565736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11</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TextBox 5">
            <a:extLst>
              <a:ext uri="{FF2B5EF4-FFF2-40B4-BE49-F238E27FC236}">
                <a16:creationId xmlns:a16="http://schemas.microsoft.com/office/drawing/2014/main" id="{D2CD3FC1-1B30-4EB4-9596-CB2036155C3F}"/>
              </a:ext>
            </a:extLst>
          </p:cNvPr>
          <p:cNvSpPr txBox="1"/>
          <p:nvPr/>
        </p:nvSpPr>
        <p:spPr>
          <a:xfrm>
            <a:off x="3126659" y="5884699"/>
            <a:ext cx="349326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a:ea typeface="+mn-ea"/>
                <a:cs typeface="+mn-cs"/>
              </a:rPr>
              <a:t>This is a part of the new section.</a:t>
            </a:r>
          </a:p>
        </p:txBody>
      </p:sp>
      <p:pic>
        <p:nvPicPr>
          <p:cNvPr id="7" name="Picture 6">
            <a:extLst>
              <a:ext uri="{FF2B5EF4-FFF2-40B4-BE49-F238E27FC236}">
                <a16:creationId xmlns:a16="http://schemas.microsoft.com/office/drawing/2014/main" id="{E4C7E92D-7BC6-45F7-9017-C4EE6717013D}"/>
              </a:ext>
            </a:extLst>
          </p:cNvPr>
          <p:cNvPicPr>
            <a:picLocks noChangeAspect="1"/>
          </p:cNvPicPr>
          <p:nvPr/>
        </p:nvPicPr>
        <p:blipFill>
          <a:blip r:embed="rId3"/>
          <a:stretch>
            <a:fillRect/>
          </a:stretch>
        </p:blipFill>
        <p:spPr>
          <a:xfrm>
            <a:off x="374609" y="1539185"/>
            <a:ext cx="8394782" cy="41403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912552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1"/>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Further updates and next steps for the topic group</a:t>
            </a:r>
            <a:endParaRPr/>
          </a:p>
        </p:txBody>
      </p:sp>
      <p:sp>
        <p:nvSpPr>
          <p:cNvPr id="218" name="Google Shape;218;p11"/>
          <p:cNvSpPr txBo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marR="0" lvl="0" indent="-228600" algn="l" defTabSz="914400" rtl="0" eaLnBrk="1" fontAlgn="auto" latinLnBrk="0" hangingPunct="1">
              <a:lnSpc>
                <a:spcPct val="90000"/>
              </a:lnSpc>
              <a:spcBef>
                <a:spcPts val="0"/>
              </a:spcBef>
              <a:spcAft>
                <a:spcPts val="0"/>
              </a:spcAft>
              <a:buClr>
                <a:srgbClr val="000000"/>
              </a:buClr>
              <a:buSzPts val="2800"/>
              <a:buFont typeface="Arial"/>
              <a:buChar char="•"/>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To do:</a:t>
            </a:r>
            <a:endParaRPr kumimoji="0" sz="28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914400" marR="0" lvl="1" indent="-406400" algn="l" defTabSz="914400" rtl="0" eaLnBrk="1" fontAlgn="auto" latinLnBrk="0" hangingPunct="1">
              <a:lnSpc>
                <a:spcPct val="90000"/>
              </a:lnSpc>
              <a:spcBef>
                <a:spcPts val="0"/>
              </a:spcBef>
              <a:spcAft>
                <a:spcPts val="0"/>
              </a:spcAft>
              <a:buClr>
                <a:srgbClr val="000000"/>
              </a:buClr>
              <a:buSzPts val="2800"/>
              <a:buFont typeface="Arial"/>
              <a:buChar char="•"/>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Continue the work on the tasks and benchmarks</a:t>
            </a:r>
          </a:p>
          <a:p>
            <a:pPr marL="914400" marR="0" lvl="1" indent="-406400" algn="l" defTabSz="914400" rtl="0" eaLnBrk="1" fontAlgn="auto" latinLnBrk="0" hangingPunct="1">
              <a:lnSpc>
                <a:spcPct val="90000"/>
              </a:lnSpc>
              <a:spcBef>
                <a:spcPts val="0"/>
              </a:spcBef>
              <a:spcAft>
                <a:spcPts val="0"/>
              </a:spcAft>
              <a:buClr>
                <a:srgbClr val="000000"/>
              </a:buClr>
              <a:buSzPts val="2800"/>
              <a:buFont typeface="Arial"/>
              <a:buChar char="•"/>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Continue the work on the TDD</a:t>
            </a:r>
            <a:endParaRPr kumimoji="0" sz="28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914400" marR="0" lvl="1" indent="-406400" algn="l" defTabSz="914400" rtl="0" eaLnBrk="1" fontAlgn="auto" latinLnBrk="0" hangingPunct="1">
              <a:lnSpc>
                <a:spcPct val="9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Grow the topic group.</a:t>
            </a:r>
            <a:endParaRPr kumimoji="0" sz="28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914400" marR="0" lvl="1" indent="-406400" algn="l" defTabSz="914400" rtl="0" eaLnBrk="1" fontAlgn="auto" latinLnBrk="0" hangingPunct="1">
              <a:lnSpc>
                <a:spcPct val="9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Identify particular use cases for the objectives of the topic group.</a:t>
            </a:r>
            <a:endParaRPr kumimoji="0" sz="28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1371600" marR="0" lvl="2" indent="-406400" algn="l" defTabSz="914400" rtl="0" eaLnBrk="1" fontAlgn="auto" latinLnBrk="0" hangingPunct="1">
              <a:lnSpc>
                <a:spcPct val="90000"/>
              </a:lnSpc>
              <a:spcBef>
                <a:spcPts val="0"/>
              </a:spcBef>
              <a:spcAft>
                <a:spcPts val="0"/>
              </a:spcAft>
              <a:buClr>
                <a:srgbClr val="000000"/>
              </a:buClr>
              <a:buSzPts val="2800"/>
              <a:buFont typeface="Calibri"/>
              <a:buChar char="■"/>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Defining a pathway; identifying a framework that works for that pathway that also has a broader scope.</a:t>
            </a:r>
            <a:endParaRPr kumimoji="0" sz="2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219" name="Google Shape;219;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12</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References</a:t>
            </a:r>
            <a:endParaRPr/>
          </a:p>
        </p:txBody>
      </p:sp>
      <p:sp>
        <p:nvSpPr>
          <p:cNvPr id="225" name="Google Shape;225;p12"/>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600"/>
              <a:buChar char="•"/>
            </a:pPr>
            <a:r>
              <a:rPr lang="en-US" sz="1600"/>
              <a:t>[1] "Musculoskeletal conditions" on WHO website. </a:t>
            </a:r>
            <a:r>
              <a:rPr lang="en-US" sz="1600" u="sng">
                <a:solidFill>
                  <a:schemeClr val="hlink"/>
                </a:solidFill>
                <a:hlinkClick r:id="rId3"/>
              </a:rPr>
              <a:t>https://www.who.int/news-room/fact-sheets/detail/musculoskeletal-conditions</a:t>
            </a:r>
            <a:endParaRPr sz="1600"/>
          </a:p>
          <a:p>
            <a:pPr marL="228600" lvl="0" indent="-228600" algn="l" rtl="0">
              <a:lnSpc>
                <a:spcPct val="90000"/>
              </a:lnSpc>
              <a:spcBef>
                <a:spcPts val="1000"/>
              </a:spcBef>
              <a:spcAft>
                <a:spcPts val="0"/>
              </a:spcAft>
              <a:buClr>
                <a:schemeClr val="dk1"/>
              </a:buClr>
              <a:buSzPts val="1600"/>
              <a:buChar char="•"/>
            </a:pPr>
            <a:r>
              <a:rPr lang="en-US" sz="1600"/>
              <a:t>[2] "Musculoskeletal" page on NHS England website. </a:t>
            </a:r>
            <a:r>
              <a:rPr lang="en-US" sz="1600" u="sng">
                <a:solidFill>
                  <a:schemeClr val="hlink"/>
                </a:solidFill>
                <a:hlinkClick r:id="rId4"/>
              </a:rPr>
              <a:t>https://www.england.nhs.uk/elective-care-transformation/best-practice-solutions/musculoskeletal/</a:t>
            </a:r>
            <a:endParaRPr sz="1600"/>
          </a:p>
          <a:p>
            <a:pPr marL="228600" lvl="0" indent="-228600" algn="l" rtl="0">
              <a:lnSpc>
                <a:spcPct val="90000"/>
              </a:lnSpc>
              <a:spcBef>
                <a:spcPts val="1000"/>
              </a:spcBef>
              <a:spcAft>
                <a:spcPts val="0"/>
              </a:spcAft>
              <a:buClr>
                <a:schemeClr val="dk1"/>
              </a:buClr>
              <a:buSzPts val="1600"/>
              <a:buChar char="•"/>
            </a:pPr>
            <a:r>
              <a:rPr lang="en-US" sz="1600"/>
              <a:t>[3] "Health workforce requirements for universal health coverage and the Sustainable Development Goals", Human Resources for Health Observer, Issue No. 17. </a:t>
            </a:r>
            <a:r>
              <a:rPr lang="en-US" sz="1600" u="sng">
                <a:solidFill>
                  <a:schemeClr val="hlink"/>
                </a:solidFill>
                <a:hlinkClick r:id="rId5"/>
              </a:rPr>
              <a:t>https://www.who.int/hrh/resources/health-observer17/en/</a:t>
            </a:r>
            <a:r>
              <a:rPr lang="en-US" sz="1600"/>
              <a:t> </a:t>
            </a:r>
            <a:endParaRPr/>
          </a:p>
        </p:txBody>
      </p:sp>
      <p:sp>
        <p:nvSpPr>
          <p:cNvPr id="226" name="Google Shape;226;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Background &amp; Relevance</a:t>
            </a:r>
            <a:endParaRPr/>
          </a:p>
        </p:txBody>
      </p:sp>
      <p:sp>
        <p:nvSpPr>
          <p:cNvPr id="157" name="Google Shape;157;p2"/>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“Musculoskeletal conditions comprise more than 150 diagnoses that affect the locomotor system; that is, muscles, bones, joints and associated tissues…” [1]</a:t>
            </a:r>
            <a:endParaRPr/>
          </a:p>
          <a:p>
            <a:pPr marL="228600" lvl="0" indent="-228600" algn="l" rtl="0">
              <a:lnSpc>
                <a:spcPct val="90000"/>
              </a:lnSpc>
              <a:spcBef>
                <a:spcPts val="1000"/>
              </a:spcBef>
              <a:spcAft>
                <a:spcPts val="0"/>
              </a:spcAft>
              <a:buClr>
                <a:schemeClr val="dk1"/>
              </a:buClr>
              <a:buSzPts val="2000"/>
              <a:buChar char="•"/>
            </a:pPr>
            <a:r>
              <a:rPr lang="en-US" sz="2000"/>
              <a:t>Painful MSK conditions affect 20-33% of the world's population [1].</a:t>
            </a:r>
            <a:endParaRPr/>
          </a:p>
          <a:p>
            <a:pPr marL="228600" lvl="0" indent="-228600" algn="l" rtl="0">
              <a:lnSpc>
                <a:spcPct val="90000"/>
              </a:lnSpc>
              <a:spcBef>
                <a:spcPts val="1000"/>
              </a:spcBef>
              <a:spcAft>
                <a:spcPts val="0"/>
              </a:spcAft>
              <a:buClr>
                <a:schemeClr val="dk1"/>
              </a:buClr>
              <a:buSzPts val="2000"/>
              <a:buChar char="•"/>
            </a:pPr>
            <a:r>
              <a:rPr lang="en-US" sz="2000"/>
              <a:t>According to the WHO, “[Musculoskeletal] conditions are the leading contributor to disability worldwide, with low back pain being the single leading cause of disability globally. ... MSK conditions significantly limit mobility and dexterity, leading to early retirement from work, reduced accumulated wealth and reduced ability to participate in social roles. The greatest proportion of non-cancer persistent pain conditions is accounted for by MSK conditions. ... MSK conditions are commonly linked with depression and increase the risk of developing other chronic health conditions” [1].</a:t>
            </a:r>
            <a:endParaRPr/>
          </a:p>
          <a:p>
            <a:pPr marL="228600" lvl="0" indent="-228600" algn="l" rtl="0">
              <a:lnSpc>
                <a:spcPct val="90000"/>
              </a:lnSpc>
              <a:spcBef>
                <a:spcPts val="1000"/>
              </a:spcBef>
              <a:spcAft>
                <a:spcPts val="0"/>
              </a:spcAft>
              <a:buClr>
                <a:schemeClr val="dk1"/>
              </a:buClr>
              <a:buSzPts val="2000"/>
              <a:buChar char="•"/>
            </a:pPr>
            <a:r>
              <a:rPr lang="en-US" sz="2000"/>
              <a:t>Up to 30% of consultations carried out by primary care doctors in the UK (as an example) are for MSK conditions [2].</a:t>
            </a:r>
            <a:endParaRPr/>
          </a:p>
        </p:txBody>
      </p:sp>
      <p:sp>
        <p:nvSpPr>
          <p:cNvPr id="158" name="Google Shape;158;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Background &amp; Relevance</a:t>
            </a:r>
            <a:endParaRPr/>
          </a:p>
        </p:txBody>
      </p:sp>
      <p:sp>
        <p:nvSpPr>
          <p:cNvPr id="164" name="Google Shape;164;p3"/>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Together with the worldwide shortage of health professionals (including doctors and physiotherapists) [3], it is clear there is a pressing need to introduce, support and grow the potential use of reliable, safe, accurate solutions powered by AI and ML. This need exists across the world and the solutions must be accessible and affordable in order to provide universal coverage.</a:t>
            </a:r>
            <a:endParaRPr/>
          </a:p>
          <a:p>
            <a:pPr marL="228600" lvl="0" indent="-228600" algn="l" rtl="0">
              <a:lnSpc>
                <a:spcPct val="90000"/>
              </a:lnSpc>
              <a:spcBef>
                <a:spcPts val="1000"/>
              </a:spcBef>
              <a:spcAft>
                <a:spcPts val="0"/>
              </a:spcAft>
              <a:buClr>
                <a:schemeClr val="dk1"/>
              </a:buClr>
              <a:buSzPts val="2000"/>
              <a:buChar char="•"/>
            </a:pPr>
            <a:r>
              <a:rPr lang="en-US" sz="2000"/>
              <a:t>That is especially important in the light of existing inequalities: AI applications have the power to reduce them but it also should be ensured that they do not worsen any.</a:t>
            </a:r>
            <a:endParaRPr/>
          </a:p>
          <a:p>
            <a:pPr marL="228600" lvl="0" indent="-101600" algn="l" rtl="0">
              <a:lnSpc>
                <a:spcPct val="90000"/>
              </a:lnSpc>
              <a:spcBef>
                <a:spcPts val="1000"/>
              </a:spcBef>
              <a:spcAft>
                <a:spcPts val="0"/>
              </a:spcAft>
              <a:buClr>
                <a:schemeClr val="dk1"/>
              </a:buClr>
              <a:buSzPts val="2000"/>
              <a:buNone/>
            </a:pPr>
            <a:endParaRPr sz="2000"/>
          </a:p>
        </p:txBody>
      </p:sp>
      <p:sp>
        <p:nvSpPr>
          <p:cNvPr id="165" name="Google Shape;165;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Group’s Goal</a:t>
            </a:r>
            <a:endParaRPr/>
          </a:p>
        </p:txBody>
      </p:sp>
      <p:sp>
        <p:nvSpPr>
          <p:cNvPr id="171" name="Google Shape;171;p4"/>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The topic group is dedicated to AI/ML applications for MSK medicine. It is dedicated to establishing standardised benchmarking guidelines.</a:t>
            </a:r>
            <a:endParaRPr/>
          </a:p>
          <a:p>
            <a:pPr marL="228600" lvl="0" indent="-228600" algn="l" rtl="0">
              <a:lnSpc>
                <a:spcPct val="90000"/>
              </a:lnSpc>
              <a:spcBef>
                <a:spcPts val="1000"/>
              </a:spcBef>
              <a:spcAft>
                <a:spcPts val="0"/>
              </a:spcAft>
              <a:buClr>
                <a:schemeClr val="dk1"/>
              </a:buClr>
              <a:buSzPts val="2000"/>
              <a:buChar char="•"/>
            </a:pPr>
            <a:r>
              <a:rPr lang="en-US" sz="2000"/>
              <a:t>That includes specifying input data and outputs of AI systems for different AI tasks for MSK medicine.</a:t>
            </a:r>
            <a:endParaRPr/>
          </a:p>
          <a:p>
            <a:pPr marL="228600" lvl="0" indent="-228600" algn="l" rtl="0">
              <a:lnSpc>
                <a:spcPct val="90000"/>
              </a:lnSpc>
              <a:spcBef>
                <a:spcPts val="1000"/>
              </a:spcBef>
              <a:spcAft>
                <a:spcPts val="0"/>
              </a:spcAft>
              <a:buClr>
                <a:schemeClr val="dk1"/>
              </a:buClr>
              <a:buSzPts val="2000"/>
              <a:buChar char="•"/>
            </a:pPr>
            <a:r>
              <a:rPr lang="en-US" sz="2000"/>
              <a:t>The topic group focuses on prevention strategies, triage (in particular identifying urgency), diagnosis, prognosis and treatment of musculoskeletal (MSK) conditions with the applications of artificial intelligence (AI) and machine learning (ML) approaches including computer vision (CV), augmented and virtual reality (AR/VR), natural language processing (NLP), natural language understanding and other approaches.</a:t>
            </a:r>
            <a:endParaRPr sz="2000"/>
          </a:p>
        </p:txBody>
      </p:sp>
      <p:sp>
        <p:nvSpPr>
          <p:cNvPr id="172" name="Google Shape;17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 Status</a:t>
            </a:r>
            <a:endParaRPr/>
          </a:p>
        </p:txBody>
      </p:sp>
      <p:sp>
        <p:nvSpPr>
          <p:cNvPr id="178" name="Google Shape;178;p5"/>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41934" algn="l" rtl="0">
              <a:lnSpc>
                <a:spcPct val="90000"/>
              </a:lnSpc>
              <a:spcBef>
                <a:spcPts val="1000"/>
              </a:spcBef>
              <a:spcAft>
                <a:spcPts val="0"/>
              </a:spcAft>
              <a:buClr>
                <a:schemeClr val="dk1"/>
              </a:buClr>
              <a:buSzPts val="2800"/>
              <a:buChar char="•"/>
            </a:pPr>
            <a:r>
              <a:rPr lang="en-US" dirty="0"/>
              <a:t>There are now 8 members in the topic group.</a:t>
            </a:r>
          </a:p>
          <a:p>
            <a:pPr marL="228600" lvl="0" indent="-241934" algn="l" rtl="0">
              <a:lnSpc>
                <a:spcPct val="90000"/>
              </a:lnSpc>
              <a:spcBef>
                <a:spcPts val="1000"/>
              </a:spcBef>
              <a:spcAft>
                <a:spcPts val="0"/>
              </a:spcAft>
              <a:buClr>
                <a:schemeClr val="dk1"/>
              </a:buClr>
              <a:buSzPts val="2800"/>
              <a:buChar char="•"/>
            </a:pPr>
            <a:r>
              <a:rPr lang="en-US" dirty="0"/>
              <a:t>5* further topic group meetings happened since the last focus group meeting.</a:t>
            </a:r>
            <a:endParaRPr dirty="0"/>
          </a:p>
          <a:p>
            <a:pPr marL="228600" lvl="0" indent="-241934" algn="l" rtl="0">
              <a:lnSpc>
                <a:spcPct val="90000"/>
              </a:lnSpc>
              <a:spcBef>
                <a:spcPts val="1000"/>
              </a:spcBef>
              <a:spcAft>
                <a:spcPts val="0"/>
              </a:spcAft>
              <a:buClr>
                <a:schemeClr val="dk1"/>
              </a:buClr>
              <a:buSzPts val="2800"/>
              <a:buChar char="•"/>
            </a:pPr>
            <a:r>
              <a:rPr lang="en-US" dirty="0"/>
              <a:t>The third version of the Topic Description Document was created (using the new template). It is a work-in-progress.</a:t>
            </a:r>
          </a:p>
        </p:txBody>
      </p:sp>
      <p:sp>
        <p:nvSpPr>
          <p:cNvPr id="179" name="Google Shape;17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3" name="TextBox 2">
            <a:extLst>
              <a:ext uri="{FF2B5EF4-FFF2-40B4-BE49-F238E27FC236}">
                <a16:creationId xmlns:a16="http://schemas.microsoft.com/office/drawing/2014/main" id="{00E4615D-7A18-407E-A154-C32B875B1392}"/>
              </a:ext>
            </a:extLst>
          </p:cNvPr>
          <p:cNvSpPr txBox="1"/>
          <p:nvPr/>
        </p:nvSpPr>
        <p:spPr>
          <a:xfrm>
            <a:off x="678426" y="5911151"/>
            <a:ext cx="6290505"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lumMod val="50000"/>
                    <a:lumOff val="50000"/>
                  </a:srgbClr>
                </a:solidFill>
                <a:effectLst/>
                <a:uLnTx/>
                <a:uFillTx/>
                <a:latin typeface="Arial"/>
                <a:ea typeface="+mn-ea"/>
                <a:cs typeface="+mn-cs"/>
              </a:rPr>
              <a:t>* - one more meeting did not happen because there was only one participant.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The current focus</a:t>
            </a:r>
            <a:endParaRPr dirty="0"/>
          </a:p>
        </p:txBody>
      </p:sp>
      <p:sp>
        <p:nvSpPr>
          <p:cNvPr id="185" name="Google Shape;185;p6"/>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Prediction and prevention of MSK conditions, including:</a:t>
            </a:r>
          </a:p>
          <a:p>
            <a:pPr marL="685800" lvl="1" indent="-228600">
              <a:spcBef>
                <a:spcPts val="0"/>
              </a:spcBef>
              <a:buSzPts val="2800"/>
            </a:pPr>
            <a:r>
              <a:rPr lang="en-US" dirty="0"/>
              <a:t>risk identification (e.g. probability estimation),</a:t>
            </a:r>
          </a:p>
          <a:p>
            <a:pPr marL="685800" lvl="1" indent="-228600">
              <a:spcBef>
                <a:spcPts val="0"/>
              </a:spcBef>
              <a:buSzPts val="2800"/>
            </a:pPr>
            <a:r>
              <a:rPr lang="en-US" dirty="0"/>
              <a:t>risk reduction (including new conditions, worsening of MSK condition states, etc.).</a:t>
            </a:r>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pic>
        <p:nvPicPr>
          <p:cNvPr id="5" name="Picture 4">
            <a:extLst>
              <a:ext uri="{FF2B5EF4-FFF2-40B4-BE49-F238E27FC236}">
                <a16:creationId xmlns:a16="http://schemas.microsoft.com/office/drawing/2014/main" id="{331A2734-B1F8-411C-AF20-EDA523731B59}"/>
              </a:ext>
            </a:extLst>
          </p:cNvPr>
          <p:cNvPicPr>
            <a:picLocks noChangeAspect="1"/>
          </p:cNvPicPr>
          <p:nvPr/>
        </p:nvPicPr>
        <p:blipFill>
          <a:blip r:embed="rId3"/>
          <a:stretch>
            <a:fillRect/>
          </a:stretch>
        </p:blipFill>
        <p:spPr>
          <a:xfrm>
            <a:off x="513245" y="1690689"/>
            <a:ext cx="8352512" cy="40205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D2CD3FC1-1B30-4EB4-9596-CB2036155C3F}"/>
              </a:ext>
            </a:extLst>
          </p:cNvPr>
          <p:cNvSpPr txBox="1"/>
          <p:nvPr/>
        </p:nvSpPr>
        <p:spPr>
          <a:xfrm>
            <a:off x="3120759" y="5972189"/>
            <a:ext cx="349326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a:ea typeface="+mn-ea"/>
                <a:cs typeface="+mn-cs"/>
              </a:rPr>
              <a:t>This is a part of the new section.</a:t>
            </a:r>
          </a:p>
        </p:txBody>
      </p:sp>
    </p:spTree>
    <p:extLst>
      <p:ext uri="{BB962C8B-B14F-4D97-AF65-F5344CB8AC3E}">
        <p14:creationId xmlns:p14="http://schemas.microsoft.com/office/powerpoint/2010/main" val="827451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TextBox 5">
            <a:extLst>
              <a:ext uri="{FF2B5EF4-FFF2-40B4-BE49-F238E27FC236}">
                <a16:creationId xmlns:a16="http://schemas.microsoft.com/office/drawing/2014/main" id="{D2CD3FC1-1B30-4EB4-9596-CB2036155C3F}"/>
              </a:ext>
            </a:extLst>
          </p:cNvPr>
          <p:cNvSpPr txBox="1"/>
          <p:nvPr/>
        </p:nvSpPr>
        <p:spPr>
          <a:xfrm>
            <a:off x="3120759" y="6349746"/>
            <a:ext cx="349326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a:ea typeface="+mn-ea"/>
                <a:cs typeface="+mn-cs"/>
              </a:rPr>
              <a:t>This is a part of the new section.</a:t>
            </a:r>
          </a:p>
        </p:txBody>
      </p:sp>
      <p:pic>
        <p:nvPicPr>
          <p:cNvPr id="8" name="Picture 7">
            <a:extLst>
              <a:ext uri="{FF2B5EF4-FFF2-40B4-BE49-F238E27FC236}">
                <a16:creationId xmlns:a16="http://schemas.microsoft.com/office/drawing/2014/main" id="{DE218562-9337-4132-9B22-923A99BD626F}"/>
              </a:ext>
            </a:extLst>
          </p:cNvPr>
          <p:cNvPicPr>
            <a:picLocks noChangeAspect="1"/>
          </p:cNvPicPr>
          <p:nvPr/>
        </p:nvPicPr>
        <p:blipFill>
          <a:blip r:embed="rId3"/>
          <a:stretch>
            <a:fillRect/>
          </a:stretch>
        </p:blipFill>
        <p:spPr>
          <a:xfrm>
            <a:off x="513245" y="1543017"/>
            <a:ext cx="8352512" cy="46309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07461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TextBox 5">
            <a:extLst>
              <a:ext uri="{FF2B5EF4-FFF2-40B4-BE49-F238E27FC236}">
                <a16:creationId xmlns:a16="http://schemas.microsoft.com/office/drawing/2014/main" id="{D2CD3FC1-1B30-4EB4-9596-CB2036155C3F}"/>
              </a:ext>
            </a:extLst>
          </p:cNvPr>
          <p:cNvSpPr txBox="1"/>
          <p:nvPr/>
        </p:nvSpPr>
        <p:spPr>
          <a:xfrm>
            <a:off x="3120759" y="6349746"/>
            <a:ext cx="349326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a:ea typeface="+mn-ea"/>
                <a:cs typeface="+mn-cs"/>
              </a:rPr>
              <a:t>This is a part of the new section.</a:t>
            </a:r>
          </a:p>
        </p:txBody>
      </p:sp>
      <p:pic>
        <p:nvPicPr>
          <p:cNvPr id="3" name="Picture 2">
            <a:extLst>
              <a:ext uri="{FF2B5EF4-FFF2-40B4-BE49-F238E27FC236}">
                <a16:creationId xmlns:a16="http://schemas.microsoft.com/office/drawing/2014/main" id="{D01F7512-B83A-46F3-80E1-1E4438C736E8}"/>
              </a:ext>
            </a:extLst>
          </p:cNvPr>
          <p:cNvPicPr>
            <a:picLocks noChangeAspect="1"/>
          </p:cNvPicPr>
          <p:nvPr/>
        </p:nvPicPr>
        <p:blipFill>
          <a:blip r:embed="rId3"/>
          <a:stretch>
            <a:fillRect/>
          </a:stretch>
        </p:blipFill>
        <p:spPr>
          <a:xfrm>
            <a:off x="1450487" y="1498435"/>
            <a:ext cx="6431804" cy="472812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87404841"/>
      </p:ext>
    </p:extLst>
  </p:cSld>
  <p:clrMapOvr>
    <a:masterClrMapping/>
  </p:clrMapOvr>
</p:sld>
</file>

<file path=ppt/theme/theme1.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主题​​">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4E5487-A550-45A2-A159-75BEBBC14EBA}"/>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1787</TotalTime>
  <Words>806</Words>
  <Application>Microsoft Office PowerPoint</Application>
  <PresentationFormat>On-screen Show (4:3)</PresentationFormat>
  <Paragraphs>70</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等线</vt:lpstr>
      <vt:lpstr>Arial</vt:lpstr>
      <vt:lpstr>Calibri</vt:lpstr>
      <vt:lpstr>Calibri Light</vt:lpstr>
      <vt:lpstr>1_Office 主题​​</vt:lpstr>
      <vt:lpstr>2_Office 主题​​</vt:lpstr>
      <vt:lpstr>PowerPoint Presentation</vt:lpstr>
      <vt:lpstr>Background &amp; Relevance</vt:lpstr>
      <vt:lpstr>Background &amp; Relevance</vt:lpstr>
      <vt:lpstr>Topic Group’s Goal</vt:lpstr>
      <vt:lpstr>Topic Group Status</vt:lpstr>
      <vt:lpstr>The current focus</vt:lpstr>
      <vt:lpstr>Updates to the TDD</vt:lpstr>
      <vt:lpstr>Updates to the TDD</vt:lpstr>
      <vt:lpstr>Updates to the TDD</vt:lpstr>
      <vt:lpstr>Updates to the TDD</vt:lpstr>
      <vt:lpstr>Updates to the TDD</vt:lpstr>
      <vt:lpstr>Further updates and next steps for the topic group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Att.3 - Presentation (TG-MSK)</dc:title>
  <dc:creator>Campos, Simao</dc:creator>
  <cp:lastModifiedBy>Dabiri, Ayda</cp:lastModifiedBy>
  <cp:revision>76</cp:revision>
  <cp:lastPrinted>2019-04-04T08:49:31Z</cp:lastPrinted>
  <dcterms:created xsi:type="dcterms:W3CDTF">2019-03-31T15:53:06Z</dcterms:created>
  <dcterms:modified xsi:type="dcterms:W3CDTF">2021-09-24T14:12:14Z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