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1"/>
  </p:notesMasterIdLst>
  <p:sldIdLst>
    <p:sldId id="256" r:id="rId6"/>
    <p:sldId id="261" r:id="rId7"/>
    <p:sldId id="257" r:id="rId8"/>
    <p:sldId id="258" r:id="rId9"/>
    <p:sldId id="259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0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0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7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7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9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1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3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8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3883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4497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7763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4970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6415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8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7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298016" y="697196"/>
            <a:ext cx="224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000" b="1" dirty="0"/>
              <a:t>FGAI4H-M-025-A03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785294" y="1066528"/>
            <a:ext cx="375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E-meeting, 28-30 September 2021</a:t>
            </a:r>
            <a:endParaRPr lang="en-GB" sz="2000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28207"/>
              </p:ext>
            </p:extLst>
          </p:nvPr>
        </p:nvGraphicFramePr>
        <p:xfrm>
          <a:off x="1790700" y="2586332"/>
          <a:ext cx="8610600" cy="3574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93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563198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667471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TG-Endoscopy Topic Driver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(TG-Endoscopy)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Junbo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Suzhou Institute of Biomedical Engineering and Technology, Chinese Academy of Sciences</a:t>
                      </a:r>
                      <a:br>
                        <a:rPr lang="en-GB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r>
                        <a:rPr lang="zh-CN" altLang="zh-CN" sz="2000" dirty="0"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US" altLang="zh-CN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lijb@sibet.ac.cn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This PPT contains brief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" altLang="zh-CN" sz="2000" dirty="0">
                          <a:solidFill>
                            <a:schemeClr val="tx1"/>
                          </a:solidFill>
                        </a:rPr>
                        <a:t>introduction to ultrasonic endoscopy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85BE2-5294-4506-9532-5881AC7ED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Endoscopic Ultrasound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217F81-3C14-45D3-AAB0-C0E38C09A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6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ED502-B10A-4711-A60C-532837A2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6E076A-DE1D-4D85-817F-22925EE0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Endoscopic Ultrasound (EUS) is a minimal invasive procedure in which endoscopy is combined with ultrasound to obtain images of the internal organs.</a:t>
            </a:r>
          </a:p>
          <a:p>
            <a:r>
              <a:rPr lang="en-US" altLang="zh-CN" dirty="0"/>
              <a:t>EUS is most commonly used in the upper digestive tract and the respiratory system for the diagnosis and staging of benign and malignant lesions. </a:t>
            </a:r>
          </a:p>
          <a:p>
            <a:r>
              <a:rPr lang="en-US" altLang="zh-CN" dirty="0"/>
              <a:t>Indications of EUS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staging of GI malignancies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evaluating pancreaticobiliary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evaluating subepithelial abnormalities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evaluating extraluminal abnormalities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staging of lung cancer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FS Albert Regular"/>
              </a:rPr>
              <a:t>therapeutic EUS.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26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1682FC-AF00-4E00-9B51-C5CCA026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" y="1293020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8F1572-D6E6-49D8-9504-80AE62732228}"/>
              </a:ext>
            </a:extLst>
          </p:cNvPr>
          <p:cNvGrpSpPr/>
          <p:nvPr/>
        </p:nvGrpSpPr>
        <p:grpSpPr>
          <a:xfrm>
            <a:off x="8868071" y="650236"/>
            <a:ext cx="2113282" cy="1440815"/>
            <a:chOff x="8868071" y="650236"/>
            <a:chExt cx="2113282" cy="144081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E8A6134-BCB8-4788-832F-2B659072623A}"/>
                </a:ext>
              </a:extLst>
            </p:cNvPr>
            <p:cNvGrpSpPr/>
            <p:nvPr/>
          </p:nvGrpSpPr>
          <p:grpSpPr>
            <a:xfrm>
              <a:off x="8868071" y="650236"/>
              <a:ext cx="2113282" cy="1440815"/>
              <a:chOff x="8868071" y="650236"/>
              <a:chExt cx="2113282" cy="1440815"/>
            </a:xfrm>
          </p:grpSpPr>
          <p:pic>
            <p:nvPicPr>
              <p:cNvPr id="6" name="图片 8">
                <a:extLst>
                  <a:ext uri="{FF2B5EF4-FFF2-40B4-BE49-F238E27FC236}">
                    <a16:creationId xmlns:a16="http://schemas.microsoft.com/office/drawing/2014/main" id="{0C5185EB-DDFD-46DC-95E7-9059C8811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19121" r="23848"/>
              <a:stretch>
                <a:fillRect/>
              </a:stretch>
            </p:blipFill>
            <p:spPr>
              <a:xfrm>
                <a:off x="8868071" y="650236"/>
                <a:ext cx="2113282" cy="1440815"/>
              </a:xfrm>
              <a:prstGeom prst="rect">
                <a:avLst/>
              </a:prstGeom>
              <a:noFill/>
              <a:ln w="9525">
                <a:noFill/>
              </a:ln>
              <a:effectLst>
                <a:softEdge rad="63500"/>
              </a:effectLst>
            </p:spPr>
          </p:pic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23971AF-2FEF-4BA0-942E-4E67B2AE240C}"/>
                  </a:ext>
                </a:extLst>
              </p:cNvPr>
              <p:cNvSpPr/>
              <p:nvPr/>
            </p:nvSpPr>
            <p:spPr>
              <a:xfrm rot="1643680">
                <a:off x="9272587" y="1201803"/>
                <a:ext cx="1553012" cy="2286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5913472-3046-45B8-B442-1025A4FBD094}"/>
                </a:ext>
              </a:extLst>
            </p:cNvPr>
            <p:cNvSpPr txBox="1"/>
            <p:nvPr/>
          </p:nvSpPr>
          <p:spPr>
            <a:xfrm>
              <a:off x="9307074" y="702116"/>
              <a:ext cx="1329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rPr>
                <a:t>Ultrasound probe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cs typeface="+mn-cs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514C6C26-7242-4171-840C-CF5FA92BF80A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9971679" y="979115"/>
              <a:ext cx="222452" cy="13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B597FCD-DCB8-4418-834D-C33F6FE62C9C}"/>
                </a:ext>
              </a:extLst>
            </p:cNvPr>
            <p:cNvSpPr txBox="1"/>
            <p:nvPr/>
          </p:nvSpPr>
          <p:spPr>
            <a:xfrm>
              <a:off x="9014700" y="1152829"/>
              <a:ext cx="90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rPr>
                <a:t>Working Channel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cs typeface="+mn-cs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ED3FC71-4999-4A3C-8981-B5E7442510AB}"/>
                </a:ext>
              </a:extLst>
            </p:cNvPr>
            <p:cNvCxnSpPr/>
            <p:nvPr/>
          </p:nvCxnSpPr>
          <p:spPr>
            <a:xfrm>
              <a:off x="9572625" y="1383661"/>
              <a:ext cx="257175" cy="2308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6F60864-F3F5-4BD3-8A2B-AB337A5CE799}"/>
                </a:ext>
              </a:extLst>
            </p:cNvPr>
            <p:cNvSpPr txBox="1"/>
            <p:nvPr/>
          </p:nvSpPr>
          <p:spPr>
            <a:xfrm>
              <a:off x="10258424" y="1728786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rPr>
                <a:t>Camera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cs typeface="+mn-cs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8AEA661-A7EC-4DB6-B96E-19AD4FAA1B3E}"/>
                </a:ext>
              </a:extLst>
            </p:cNvPr>
            <p:cNvCxnSpPr/>
            <p:nvPr/>
          </p:nvCxnSpPr>
          <p:spPr>
            <a:xfrm flipH="1" flipV="1">
              <a:off x="9971679" y="1771654"/>
              <a:ext cx="279602" cy="87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C15270F-525A-4EFC-BC86-43DBA2470C50}"/>
              </a:ext>
            </a:extLst>
          </p:cNvPr>
          <p:cNvGrpSpPr/>
          <p:nvPr/>
        </p:nvGrpSpPr>
        <p:grpSpPr>
          <a:xfrm>
            <a:off x="8701225" y="4267199"/>
            <a:ext cx="2280129" cy="1852594"/>
            <a:chOff x="8701225" y="4267199"/>
            <a:chExt cx="2280129" cy="1852594"/>
          </a:xfrm>
        </p:grpSpPr>
        <p:pic>
          <p:nvPicPr>
            <p:cNvPr id="1028" name="Picture 4" descr="Endoscopic Ultrasound (EUS) | USF Health">
              <a:extLst>
                <a:ext uri="{FF2B5EF4-FFF2-40B4-BE49-F238E27FC236}">
                  <a16:creationId xmlns:a16="http://schemas.microsoft.com/office/drawing/2014/main" id="{92FAB033-FC3C-4BA5-A5CA-11BBBC5B9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072" y="4267199"/>
              <a:ext cx="2113282" cy="1611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不完整圆 34">
              <a:extLst>
                <a:ext uri="{FF2B5EF4-FFF2-40B4-BE49-F238E27FC236}">
                  <a16:creationId xmlns:a16="http://schemas.microsoft.com/office/drawing/2014/main" id="{B2507E75-8B7A-4F0A-A755-C6DD0E50D473}"/>
                </a:ext>
              </a:extLst>
            </p:cNvPr>
            <p:cNvSpPr/>
            <p:nvPr/>
          </p:nvSpPr>
          <p:spPr>
            <a:xfrm rot="9216486">
              <a:off x="8701225" y="5309587"/>
              <a:ext cx="585788" cy="810206"/>
            </a:xfrm>
            <a:prstGeom prst="pie">
              <a:avLst>
                <a:gd name="adj1" fmla="val 1308079"/>
                <a:gd name="adj2" fmla="val 7881494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A80FD2E-B348-4E12-802F-3AE1C09172D6}"/>
              </a:ext>
            </a:extLst>
          </p:cNvPr>
          <p:cNvGrpSpPr/>
          <p:nvPr/>
        </p:nvGrpSpPr>
        <p:grpSpPr>
          <a:xfrm>
            <a:off x="8862336" y="2361619"/>
            <a:ext cx="2113282" cy="1403081"/>
            <a:chOff x="8862336" y="2361619"/>
            <a:chExt cx="2113282" cy="140308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E7CE41A-683A-437E-82EC-E586862837C4}"/>
                </a:ext>
              </a:extLst>
            </p:cNvPr>
            <p:cNvGrpSpPr/>
            <p:nvPr/>
          </p:nvGrpSpPr>
          <p:grpSpPr>
            <a:xfrm>
              <a:off x="8862336" y="2361619"/>
              <a:ext cx="2113282" cy="1403081"/>
              <a:chOff x="8862336" y="2361619"/>
              <a:chExt cx="2113282" cy="1403081"/>
            </a:xfrm>
          </p:grpSpPr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7256A69A-11BC-47F4-81DF-5B24D4538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62336" y="2361619"/>
                <a:ext cx="2113282" cy="1403081"/>
              </a:xfrm>
              <a:prstGeom prst="rect">
                <a:avLst/>
              </a:prstGeom>
              <a:noFill/>
              <a:ln w="9525">
                <a:noFill/>
              </a:ln>
              <a:effectLst>
                <a:softEdge rad="63500"/>
              </a:effectLst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BC50B-7F30-4466-9D4D-0595039E5B0C}"/>
                  </a:ext>
                </a:extLst>
              </p:cNvPr>
              <p:cNvSpPr txBox="1"/>
              <p:nvPr/>
            </p:nvSpPr>
            <p:spPr>
              <a:xfrm>
                <a:off x="9466838" y="2471281"/>
                <a:ext cx="1329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sto MT" panose="02040603050505030304"/>
                    <a:cs typeface="+mn-cs"/>
                  </a:rPr>
                  <a:t>Ultrasound probe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endParaRP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D7FD5809-3542-4F7C-89BC-ED9ABB37845E}"/>
                  </a:ext>
                </a:extLst>
              </p:cNvPr>
              <p:cNvCxnSpPr/>
              <p:nvPr/>
            </p:nvCxnSpPr>
            <p:spPr>
              <a:xfrm>
                <a:off x="10194131" y="2646318"/>
                <a:ext cx="0" cy="3943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05DFEFF-C63D-4664-B06F-4313AEC01CC9}"/>
                  </a:ext>
                </a:extLst>
              </p:cNvPr>
              <p:cNvSpPr txBox="1"/>
              <p:nvPr/>
            </p:nvSpPr>
            <p:spPr>
              <a:xfrm>
                <a:off x="9307074" y="3250779"/>
                <a:ext cx="904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sto MT" panose="02040603050505030304"/>
                    <a:cs typeface="+mn-cs"/>
                  </a:rPr>
                  <a:t>Working Channel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endParaRPr>
              </a:p>
            </p:txBody>
          </p: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1F797731-E6D0-464A-8FD3-61A9214000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49093" y="3311193"/>
                <a:ext cx="162258" cy="2319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C52FF00-1B19-4500-B82E-EAC93BF20B87}"/>
                  </a:ext>
                </a:extLst>
              </p:cNvPr>
              <p:cNvSpPr txBox="1"/>
              <p:nvPr/>
            </p:nvSpPr>
            <p:spPr>
              <a:xfrm>
                <a:off x="10232830" y="3329512"/>
                <a:ext cx="7008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sto MT" panose="02040603050505030304"/>
                    <a:cs typeface="+mn-cs"/>
                  </a:rPr>
                  <a:t>Camera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panose="02040603050505030304"/>
                  <a:cs typeface="+mn-cs"/>
                </a:endParaRPr>
              </a:p>
            </p:txBody>
          </p: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FDED54CA-ADBF-43EF-A736-34E4D9310252}"/>
                  </a:ext>
                </a:extLst>
              </p:cNvPr>
              <p:cNvCxnSpPr/>
              <p:nvPr/>
            </p:nvCxnSpPr>
            <p:spPr>
              <a:xfrm flipH="1" flipV="1">
                <a:off x="10258424" y="3265747"/>
                <a:ext cx="279602" cy="874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DEBDC8A-22A4-4364-ABB0-E30863692DCF}"/>
                </a:ext>
              </a:extLst>
            </p:cNvPr>
            <p:cNvSpPr/>
            <p:nvPr/>
          </p:nvSpPr>
          <p:spPr>
            <a:xfrm rot="18951398">
              <a:off x="9624707" y="2995212"/>
              <a:ext cx="1335881" cy="39062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EA2AFEF-56C5-4D83-83B0-04AE12410E21}"/>
              </a:ext>
            </a:extLst>
          </p:cNvPr>
          <p:cNvSpPr txBox="1"/>
          <p:nvPr/>
        </p:nvSpPr>
        <p:spPr>
          <a:xfrm>
            <a:off x="6829425" y="1114425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Miniature probe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D8103A-3F8C-434A-BA34-2DE7E4BA76E0}"/>
              </a:ext>
            </a:extLst>
          </p:cNvPr>
          <p:cNvSpPr txBox="1"/>
          <p:nvPr/>
        </p:nvSpPr>
        <p:spPr>
          <a:xfrm>
            <a:off x="6829425" y="248366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Radial scan probe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30B2324-67EB-44D8-AE76-B379E5764AE1}"/>
              </a:ext>
            </a:extLst>
          </p:cNvPr>
          <p:cNvSpPr txBox="1"/>
          <p:nvPr/>
        </p:nvSpPr>
        <p:spPr>
          <a:xfrm>
            <a:off x="6748472" y="4244989"/>
            <a:ext cx="200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Linear array probe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96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E247A05B-233E-4A71-9B5D-9C6967F5D9D0}"/>
              </a:ext>
            </a:extLst>
          </p:cNvPr>
          <p:cNvGraphicFramePr>
            <a:graphicFrameLocks noGrp="1"/>
          </p:cNvGraphicFramePr>
          <p:nvPr/>
        </p:nvGraphicFramePr>
        <p:xfrm>
          <a:off x="1387334" y="1025525"/>
          <a:ext cx="8875854" cy="270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618">
                  <a:extLst>
                    <a:ext uri="{9D8B030D-6E8A-4147-A177-3AD203B41FA5}">
                      <a16:colId xmlns:a16="http://schemas.microsoft.com/office/drawing/2014/main" val="2561478985"/>
                    </a:ext>
                  </a:extLst>
                </a:gridCol>
                <a:gridCol w="986206">
                  <a:extLst>
                    <a:ext uri="{9D8B030D-6E8A-4147-A177-3AD203B41FA5}">
                      <a16:colId xmlns:a16="http://schemas.microsoft.com/office/drawing/2014/main" val="126410503"/>
                    </a:ext>
                  </a:extLst>
                </a:gridCol>
                <a:gridCol w="986206">
                  <a:extLst>
                    <a:ext uri="{9D8B030D-6E8A-4147-A177-3AD203B41FA5}">
                      <a16:colId xmlns:a16="http://schemas.microsoft.com/office/drawing/2014/main" val="4281894844"/>
                    </a:ext>
                  </a:extLst>
                </a:gridCol>
                <a:gridCol w="986206">
                  <a:extLst>
                    <a:ext uri="{9D8B030D-6E8A-4147-A177-3AD203B41FA5}">
                      <a16:colId xmlns:a16="http://schemas.microsoft.com/office/drawing/2014/main" val="2313014632"/>
                    </a:ext>
                  </a:extLst>
                </a:gridCol>
                <a:gridCol w="1479309">
                  <a:extLst>
                    <a:ext uri="{9D8B030D-6E8A-4147-A177-3AD203B41FA5}">
                      <a16:colId xmlns:a16="http://schemas.microsoft.com/office/drawing/2014/main" val="2939267108"/>
                    </a:ext>
                  </a:extLst>
                </a:gridCol>
                <a:gridCol w="1479309">
                  <a:extLst>
                    <a:ext uri="{9D8B030D-6E8A-4147-A177-3AD203B41FA5}">
                      <a16:colId xmlns:a16="http://schemas.microsoft.com/office/drawing/2014/main" val="2069052476"/>
                    </a:ext>
                  </a:extLst>
                </a:gridCol>
              </a:tblGrid>
              <a:tr h="33772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Company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Endoscopic ultrasound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Clinical application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86891"/>
                  </a:ext>
                </a:extLst>
              </a:tr>
              <a:tr h="3377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Mini-probe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Radial Scan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Linear Array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GI tract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Respiratory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412866"/>
                  </a:ext>
                </a:extLst>
              </a:tr>
              <a:tr h="5664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Olympus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373812"/>
                  </a:ext>
                </a:extLst>
              </a:tr>
              <a:tr h="5664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Pentax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32046"/>
                  </a:ext>
                </a:extLst>
              </a:tr>
              <a:tr h="5664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Fujifilm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1793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C11CB0E-3FFD-41B2-958E-FE3BE9483818}"/>
              </a:ext>
            </a:extLst>
          </p:cNvPr>
          <p:cNvSpPr txBox="1"/>
          <p:nvPr/>
        </p:nvSpPr>
        <p:spPr>
          <a:xfrm>
            <a:off x="3907632" y="600075"/>
            <a:ext cx="403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Major players in endoscopic ultrasound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4C9D32-F377-46F8-B121-6F49FC3ECC3A}"/>
              </a:ext>
            </a:extLst>
          </p:cNvPr>
          <p:cNvSpPr txBox="1"/>
          <p:nvPr/>
        </p:nvSpPr>
        <p:spPr>
          <a:xfrm>
            <a:off x="1107281" y="4436269"/>
            <a:ext cx="6135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Reports on AI for endoscopic ultrasound are limited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Clinical areas: Pancreatic diseases, neuroendocrine tumor,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Datasets: small, retro 388 cases, pros 167 cases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No commercial product available on the market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63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32B94A-1F16-49F6-9496-FE5553FD0B4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224</Words>
  <Application>Microsoft Office PowerPoint</Application>
  <PresentationFormat>Widescreen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Calisto MT</vt:lpstr>
      <vt:lpstr>FS Albert Regular</vt:lpstr>
      <vt:lpstr>Wingdings 2</vt:lpstr>
      <vt:lpstr>Office 主题​​</vt:lpstr>
      <vt:lpstr>石板</vt:lpstr>
      <vt:lpstr>PowerPoint Presentation</vt:lpstr>
      <vt:lpstr>Endoscopic Ultrasound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(TG-Endoscopy)</dc:title>
  <dc:creator>Campos, Simao</dc:creator>
  <cp:lastModifiedBy>Dabiri, Ayda</cp:lastModifiedBy>
  <cp:revision>75</cp:revision>
  <cp:lastPrinted>2019-04-04T08:49:31Z</cp:lastPrinted>
  <dcterms:created xsi:type="dcterms:W3CDTF">2019-03-31T15:53:06Z</dcterms:created>
  <dcterms:modified xsi:type="dcterms:W3CDTF">2021-09-24T09:32:38Z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