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B7C98-8EDC-4EB8-AB22-619DE073BAF5}" v="2" dt="2021-03-18T18:04:51.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8" d="100"/>
          <a:sy n="68" d="100"/>
        </p:scale>
        <p:origin x="653"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3B8B7C98-8EDC-4EB8-AB22-619DE073BAF5}"/>
    <pc:docChg chg="modSld">
      <pc:chgData name="Campos, Simao" userId="a1bf0726-548b-4db8-a746-2e19b5e24da4" providerId="ADAL" clId="{3B8B7C98-8EDC-4EB8-AB22-619DE073BAF5}" dt="2021-03-18T18:04:08.476" v="10" actId="20577"/>
      <pc:docMkLst>
        <pc:docMk/>
      </pc:docMkLst>
      <pc:sldChg chg="modSp mod">
        <pc:chgData name="Campos, Simao" userId="a1bf0726-548b-4db8-a746-2e19b5e24da4" providerId="ADAL" clId="{3B8B7C98-8EDC-4EB8-AB22-619DE073BAF5}" dt="2021-03-18T18:04:08.476" v="10" actId="20577"/>
        <pc:sldMkLst>
          <pc:docMk/>
          <pc:sldMk cId="2383934936" sldId="256"/>
        </pc:sldMkLst>
        <pc:spChg chg="mod">
          <ac:chgData name="Campos, Simao" userId="a1bf0726-548b-4db8-a746-2e19b5e24da4" providerId="ADAL" clId="{3B8B7C98-8EDC-4EB8-AB22-619DE073BAF5}" dt="2021-03-18T18:04:08.476" v="10" actId="20577"/>
          <ac:spMkLst>
            <pc:docMk/>
            <pc:sldMk cId="2383934936" sldId="256"/>
            <ac:spMk id="9" creationId="{8C7CA0D1-8B49-4675-8A5E-57C7F64475C1}"/>
          </ac:spMkLst>
        </pc:spChg>
        <pc:spChg chg="mod">
          <ac:chgData name="Campos, Simao" userId="a1bf0726-548b-4db8-a746-2e19b5e24da4" providerId="ADAL" clId="{3B8B7C98-8EDC-4EB8-AB22-619DE073BAF5}" dt="2021-03-18T18:04:03.561" v="8" actId="20577"/>
          <ac:spMkLst>
            <pc:docMk/>
            <pc:sldMk cId="2383934936" sldId="256"/>
            <ac:spMk id="10" creationId="{D36F58C8-2F54-4864-94DC-A069EA8D2640}"/>
          </ac:spMkLst>
        </pc:spChg>
      </pc:sldChg>
    </pc:docChg>
  </pc:docChgLst>
  <pc:docChgLst>
    <pc:chgData name="Campos, Simao" userId="a1bf0726-548b-4db8-a746-2e19b5e24da4" providerId="ADAL" clId="{62C6CFDA-DA37-43FE-BD99-6C0A14F0B21F}"/>
    <pc:docChg chg="modSld">
      <pc:chgData name="Campos, Simao" userId="a1bf0726-548b-4db8-a746-2e19b5e24da4" providerId="ADAL" clId="{62C6CFDA-DA37-43FE-BD99-6C0A14F0B21F}" dt="2020-07-31T13:07:33.154" v="2" actId="20577"/>
      <pc:docMkLst>
        <pc:docMk/>
      </pc:docMkLst>
      <pc:sldChg chg="modSp mod">
        <pc:chgData name="Campos, Simao" userId="a1bf0726-548b-4db8-a746-2e19b5e24da4" providerId="ADAL" clId="{62C6CFDA-DA37-43FE-BD99-6C0A14F0B21F}" dt="2020-07-31T13:07:33.154" v="2" actId="20577"/>
        <pc:sldMkLst>
          <pc:docMk/>
          <pc:sldMk cId="2383934936" sldId="256"/>
        </pc:sldMkLst>
        <pc:spChg chg="mod">
          <ac:chgData name="Campos, Simao" userId="a1bf0726-548b-4db8-a746-2e19b5e24da4" providerId="ADAL" clId="{62C6CFDA-DA37-43FE-BD99-6C0A14F0B21F}" dt="2020-07-31T13:07:33.154" v="2" actId="20577"/>
          <ac:spMkLst>
            <pc:docMk/>
            <pc:sldMk cId="2383934936" sldId="256"/>
            <ac:spMk id="9" creationId="{8C7CA0D1-8B49-4675-8A5E-57C7F64475C1}"/>
          </ac:spMkLst>
        </pc:spChg>
        <pc:spChg chg="mod">
          <ac:chgData name="Campos, Simao" userId="a1bf0726-548b-4db8-a746-2e19b5e24da4" providerId="ADAL" clId="{62C6CFDA-DA37-43FE-BD99-6C0A14F0B21F}" dt="2020-07-31T13:07:29.042" v="0"/>
          <ac:spMkLst>
            <pc:docMk/>
            <pc:sldMk cId="2383934936" sldId="256"/>
            <ac:spMk id="10" creationId="{D36F58C8-2F54-4864-94DC-A069EA8D26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2021/9/28</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c18d6294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c18d629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58356234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58356234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9773c0da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9773c0da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4a3a4a6c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4a3a4a6c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4a3a4a6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4a3a4a6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4a3a4a6c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4a3a4a6c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4a3a4a6c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4a3a4a6c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4a3a4a6c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4a3a4a6c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58356234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58356234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4d25205c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4d25205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4d25205c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4d25205c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4d25205ce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4d25205c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4d25205ce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4d25205c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4d25205ce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4d25205c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4d25205ce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4d25205c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c18d6294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c18d6294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069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597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1152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168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0564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8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9292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38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8544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1282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39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2021/9/28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2021/9/28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100765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rlington@gudra-studi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298016" y="697196"/>
            <a:ext cx="2244269" cy="400110"/>
          </a:xfrm>
          <a:prstGeom prst="rect">
            <a:avLst/>
          </a:prstGeom>
        </p:spPr>
        <p:txBody>
          <a:bodyPr wrap="none">
            <a:spAutoFit/>
          </a:bodyPr>
          <a:lstStyle/>
          <a:p>
            <a:pPr algn="r"/>
            <a:r>
              <a:rPr lang="en-GB" sz="2000" b="1" dirty="0"/>
              <a:t>FGAI4H-M-023-A03</a:t>
            </a:r>
          </a:p>
        </p:txBody>
      </p:sp>
      <p:sp>
        <p:nvSpPr>
          <p:cNvPr id="10" name="Rectangle 9">
            <a:extLst>
              <a:ext uri="{FF2B5EF4-FFF2-40B4-BE49-F238E27FC236}">
                <a16:creationId xmlns:a16="http://schemas.microsoft.com/office/drawing/2014/main" id="{D36F58C8-2F54-4864-94DC-A069EA8D2640}"/>
              </a:ext>
            </a:extLst>
          </p:cNvPr>
          <p:cNvSpPr/>
          <p:nvPr/>
        </p:nvSpPr>
        <p:spPr>
          <a:xfrm>
            <a:off x="6785294" y="1066528"/>
            <a:ext cx="3756991" cy="400110"/>
          </a:xfrm>
          <a:prstGeom prst="rect">
            <a:avLst/>
          </a:prstGeom>
        </p:spPr>
        <p:txBody>
          <a:bodyPr wrap="none">
            <a:spAutoFit/>
          </a:bodyPr>
          <a:lstStyle/>
          <a:p>
            <a:pPr algn="r"/>
            <a:r>
              <a:rPr lang="en-US" sz="2000" dirty="0"/>
              <a:t>E-meeting, 28-30 September 2021</a:t>
            </a:r>
            <a:endParaRPr lang="en-GB" sz="2000"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24155802"/>
              </p:ext>
            </p:extLst>
          </p:nvPr>
        </p:nvGraphicFramePr>
        <p:xfrm>
          <a:off x="1790700" y="2656609"/>
          <a:ext cx="8610600" cy="2896292"/>
        </p:xfrm>
        <a:graphic>
          <a:graphicData uri="http://schemas.openxmlformats.org/drawingml/2006/table">
            <a:tbl>
              <a:tblPr firstRow="1" bandRow="1">
                <a:tableStyleId>{2D5ABB26-0587-4C30-8999-92F81FD0307C}</a:tableStyleId>
              </a:tblPr>
              <a:tblGrid>
                <a:gridCol w="1379931">
                  <a:extLst>
                    <a:ext uri="{9D8B030D-6E8A-4147-A177-3AD203B41FA5}">
                      <a16:colId xmlns:a16="http://schemas.microsoft.com/office/drawing/2014/main" val="3760236376"/>
                    </a:ext>
                  </a:extLst>
                </a:gridCol>
                <a:gridCol w="2934894">
                  <a:extLst>
                    <a:ext uri="{9D8B030D-6E8A-4147-A177-3AD203B41FA5}">
                      <a16:colId xmlns:a16="http://schemas.microsoft.com/office/drawing/2014/main" val="4118390399"/>
                    </a:ext>
                  </a:extLst>
                </a:gridCol>
                <a:gridCol w="4295775">
                  <a:extLst>
                    <a:ext uri="{9D8B030D-6E8A-4147-A177-3AD203B41FA5}">
                      <a16:colId xmlns:a16="http://schemas.microsoft.com/office/drawing/2014/main" val="3689152469"/>
                    </a:ext>
                  </a:extLst>
                </a:gridCol>
              </a:tblGrid>
              <a:tr h="495473">
                <a:tc>
                  <a:txBody>
                    <a:bodyPr/>
                    <a:lstStyle/>
                    <a:p>
                      <a:r>
                        <a:rPr lang="en-US" sz="2000" b="1" dirty="0"/>
                        <a:t>Source:</a:t>
                      </a:r>
                      <a:endParaRPr lang="en-GB" sz="2000" b="1" dirty="0"/>
                    </a:p>
                  </a:txBody>
                  <a:tcPr marL="68580" marR="68580" marT="34290" marB="34290"/>
                </a:tc>
                <a:tc gridSpan="2">
                  <a:txBody>
                    <a:bodyPr/>
                    <a:lstStyle/>
                    <a:p>
                      <a:r>
                        <a:rPr lang="en-US" sz="2000" dirty="0">
                          <a:solidFill>
                            <a:schemeClr val="tx1"/>
                          </a:solidFill>
                        </a:rPr>
                        <a:t>TG-Radiology Topic Driver</a:t>
                      </a:r>
                      <a:endParaRPr lang="en-GB" sz="20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495473">
                <a:tc>
                  <a:txBody>
                    <a:bodyPr/>
                    <a:lstStyle/>
                    <a:p>
                      <a:r>
                        <a:rPr lang="en-US" sz="2000" b="1" dirty="0"/>
                        <a:t>Title:</a:t>
                      </a:r>
                      <a:endParaRPr lang="en-GB" sz="2000" b="1" dirty="0"/>
                    </a:p>
                  </a:txBody>
                  <a:tcPr marL="68580" marR="68580" marT="34290" marB="34290"/>
                </a:tc>
                <a:tc gridSpan="2">
                  <a:txBody>
                    <a:bodyPr/>
                    <a:lstStyle/>
                    <a:p>
                      <a:r>
                        <a:rPr lang="en-GB" sz="2000" b="0" i="0" kern="1200" dirty="0">
                          <a:solidFill>
                            <a:schemeClr val="tx1"/>
                          </a:solidFill>
                          <a:effectLst/>
                          <a:latin typeface="+mn-lt"/>
                          <a:ea typeface="+mn-ea"/>
                          <a:cs typeface="+mn-cs"/>
                        </a:rPr>
                        <a:t>Att.3 – Presentation (TG-Radiology)</a:t>
                      </a:r>
                      <a:endParaRPr lang="en-GB" sz="20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495473">
                <a:tc>
                  <a:txBody>
                    <a:bodyPr/>
                    <a:lstStyle/>
                    <a:p>
                      <a:r>
                        <a:rPr lang="en-US" sz="2000" b="1" dirty="0"/>
                        <a:t>Purpose:</a:t>
                      </a:r>
                      <a:endParaRPr lang="en-GB" sz="20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2000" dirty="0"/>
                        <a:t>Discussion</a:t>
                      </a:r>
                      <a:endParaRPr lang="en-GB" sz="20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495473">
                <a:tc>
                  <a:txBody>
                    <a:bodyPr/>
                    <a:lstStyle/>
                    <a:p>
                      <a:r>
                        <a:rPr lang="en-US" sz="2000" b="1" dirty="0"/>
                        <a:t>Contact:</a:t>
                      </a:r>
                      <a:endParaRPr lang="en-GB" sz="20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GB" sz="2000" kern="1200">
                          <a:solidFill>
                            <a:schemeClr val="tx1"/>
                          </a:solidFill>
                          <a:latin typeface="+mn-lt"/>
                          <a:ea typeface="+mn-ea"/>
                          <a:cs typeface="+mn-cs"/>
                        </a:rPr>
                        <a:t>Darlington Ahiale Akogo</a:t>
                      </a:r>
                      <a:br>
                        <a:rPr lang="en-GB" sz="2000" kern="1200">
                          <a:solidFill>
                            <a:schemeClr val="tx1"/>
                          </a:solidFill>
                          <a:latin typeface="+mn-lt"/>
                          <a:ea typeface="+mn-ea"/>
                          <a:cs typeface="+mn-cs"/>
                        </a:rPr>
                      </a:br>
                      <a:r>
                        <a:rPr lang="en-GB" sz="2000" kern="1200">
                          <a:solidFill>
                            <a:schemeClr val="tx1"/>
                          </a:solidFill>
                          <a:latin typeface="+mn-lt"/>
                          <a:ea typeface="+mn-ea"/>
                          <a:cs typeface="+mn-cs"/>
                        </a:rPr>
                        <a:t>minoHealth AI Labs</a:t>
                      </a:r>
                      <a:br>
                        <a:rPr lang="en-GB" sz="2000" kern="1200">
                          <a:solidFill>
                            <a:schemeClr val="tx1"/>
                          </a:solidFill>
                          <a:latin typeface="+mn-lt"/>
                          <a:ea typeface="+mn-ea"/>
                          <a:cs typeface="+mn-cs"/>
                        </a:rPr>
                      </a:br>
                      <a:r>
                        <a:rPr lang="en-GB" sz="2000" kern="1200">
                          <a:solidFill>
                            <a:schemeClr val="tx1"/>
                          </a:solidFill>
                          <a:latin typeface="+mn-lt"/>
                          <a:ea typeface="+mn-ea"/>
                          <a:cs typeface="+mn-cs"/>
                        </a:rPr>
                        <a:t>Ghana</a:t>
                      </a:r>
                      <a:endParaRPr lang="en-US" sz="2000" kern="1200">
                        <a:solidFill>
                          <a:schemeClr val="tx1"/>
                        </a:solidFill>
                        <a:latin typeface="+mn-lt"/>
                        <a:ea typeface="+mn-ea"/>
                        <a:cs typeface="+mn-cs"/>
                      </a:endParaRP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GB" sz="2000" kern="1200" dirty="0">
                          <a:solidFill>
                            <a:schemeClr val="tx1"/>
                          </a:solidFill>
                          <a:latin typeface="+mn-lt"/>
                          <a:ea typeface="+mn-ea"/>
                          <a:cs typeface="+mn-cs"/>
                        </a:rPr>
                        <a:t>Email: </a:t>
                      </a:r>
                      <a:r>
                        <a:rPr lang="en-GB" sz="20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darlington@gudra-studio.com</a:t>
                      </a:r>
                      <a:endParaRPr lang="en-US" sz="2000" kern="1200" dirty="0">
                        <a:solidFill>
                          <a:schemeClr val="tx1"/>
                        </a:solidFill>
                        <a:latin typeface="+mn-lt"/>
                        <a:ea typeface="+mn-ea"/>
                        <a:cs typeface="+mn-cs"/>
                      </a:endParaRP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495473">
                <a:tc>
                  <a:txBody>
                    <a:bodyPr/>
                    <a:lstStyle/>
                    <a:p>
                      <a:r>
                        <a:rPr lang="en-US" sz="2000" b="1" dirty="0"/>
                        <a:t>Abstract:</a:t>
                      </a:r>
                      <a:endParaRPr lang="en-GB" sz="20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This PPT contains a presentation of M-023-A01.</a:t>
                      </a:r>
                      <a:endParaRPr lang="en-GB" sz="20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14" name="Google Shape;114;p21"/>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Existing work on benchmarking </a:t>
            </a:r>
            <a:endParaRPr>
              <a:latin typeface="Calibri"/>
              <a:ea typeface="Calibri"/>
              <a:cs typeface="Calibri"/>
              <a:sym typeface="Calibri"/>
            </a:endParaRPr>
          </a:p>
        </p:txBody>
      </p:sp>
      <p:sp>
        <p:nvSpPr>
          <p:cNvPr id="115" name="Google Shape;115;p21"/>
          <p:cNvSpPr txBox="1">
            <a:spLocks noGrp="1"/>
          </p:cNvSpPr>
          <p:nvPr>
            <p:ph type="body" idx="1"/>
          </p:nvPr>
        </p:nvSpPr>
        <p:spPr>
          <a:xfrm>
            <a:off x="415600" y="1536633"/>
            <a:ext cx="11360800" cy="4750000"/>
          </a:xfrm>
          <a:prstGeom prst="rect">
            <a:avLst/>
          </a:prstGeom>
          <a:solidFill>
            <a:srgbClr val="070707">
              <a:alpha val="81460"/>
            </a:srgbClr>
          </a:solidFill>
        </p:spPr>
        <p:txBody>
          <a:bodyPr spcFirstLastPara="1" wrap="square" lIns="121900" tIns="121900" rIns="121900" bIns="121900" anchor="t" anchorCtr="0">
            <a:noAutofit/>
          </a:bodyPr>
          <a:lstStyle/>
          <a:p>
            <a:pPr>
              <a:buClr>
                <a:schemeClr val="lt1"/>
              </a:buClr>
              <a:buFont typeface="Calibri"/>
              <a:buChar char="●"/>
            </a:pPr>
            <a:r>
              <a:rPr lang="en">
                <a:solidFill>
                  <a:schemeClr val="lt1"/>
                </a:solidFill>
                <a:latin typeface="Calibri"/>
                <a:ea typeface="Calibri"/>
                <a:cs typeface="Calibri"/>
                <a:sym typeface="Calibri"/>
              </a:rPr>
              <a:t>Identified 7 research papers </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Summarised 3 of the papers </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Several performance metrics have been proposed and a few are listed; Area under the curve(AUC), Accuracy, F1 score, Sensitivity and specificity (Park &amp; Han, 2018)</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Benchmarking should also take into account the annotation of data. Is the data labeled, unlabeled or semi-labeled?. This will determine what AI models  and performance metrics to use. </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A lot of factors should be considered when applying AI models; type of data, sample size, computational cost,etc. (Tang et al,2018)</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NHS AI Lab: created the National COVID-19 Chest Imaging Database (NCCID), currently with over 40,000 images.</a:t>
            </a: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descr="Related image"/>
          <p:cNvPicPr preferRelativeResize="0"/>
          <p:nvPr/>
        </p:nvPicPr>
        <p:blipFill>
          <a:blip r:embed="rId3">
            <a:alphaModFix/>
          </a:blip>
          <a:stretch>
            <a:fillRect/>
          </a:stretch>
        </p:blipFill>
        <p:spPr>
          <a:xfrm>
            <a:off x="1" y="-1103667"/>
            <a:ext cx="12192001" cy="8121240"/>
          </a:xfrm>
          <a:prstGeom prst="rect">
            <a:avLst/>
          </a:prstGeom>
          <a:noFill/>
          <a:ln>
            <a:noFill/>
          </a:ln>
        </p:spPr>
      </p:pic>
      <p:sp>
        <p:nvSpPr>
          <p:cNvPr id="121" name="Google Shape;121;p22"/>
          <p:cNvSpPr txBox="1">
            <a:spLocks noGrp="1"/>
          </p:cNvSpPr>
          <p:nvPr>
            <p:ph type="title"/>
          </p:nvPr>
        </p:nvSpPr>
        <p:spPr>
          <a:xfrm>
            <a:off x="415600" y="2885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Image Compression Considerations (Updated) - TDD</a:t>
            </a:r>
            <a:endParaRPr>
              <a:latin typeface="Calibri"/>
              <a:ea typeface="Calibri"/>
              <a:cs typeface="Calibri"/>
              <a:sym typeface="Calibri"/>
            </a:endParaRPr>
          </a:p>
        </p:txBody>
      </p:sp>
      <p:sp>
        <p:nvSpPr>
          <p:cNvPr id="122" name="Google Shape;122;p22"/>
          <p:cNvSpPr txBox="1">
            <a:spLocks noGrp="1"/>
          </p:cNvSpPr>
          <p:nvPr>
            <p:ph type="body" idx="1"/>
          </p:nvPr>
        </p:nvSpPr>
        <p:spPr>
          <a:xfrm>
            <a:off x="415600" y="1231833"/>
            <a:ext cx="11360800" cy="5626000"/>
          </a:xfrm>
          <a:prstGeom prst="rect">
            <a:avLst/>
          </a:prstGeom>
          <a:solidFill>
            <a:srgbClr val="070707">
              <a:alpha val="54210"/>
            </a:srgbClr>
          </a:solidFill>
        </p:spPr>
        <p:txBody>
          <a:bodyPr spcFirstLastPara="1" wrap="square" lIns="121900" tIns="121900" rIns="121900" bIns="121900" anchor="t" anchorCtr="0">
            <a:noAutofit/>
          </a:bodyPr>
          <a:lstStyle/>
          <a:p>
            <a:pPr marL="0" indent="0" algn="ctr">
              <a:buClr>
                <a:schemeClr val="dk1"/>
              </a:buClr>
              <a:buSzPts val="1100"/>
              <a:buNone/>
            </a:pPr>
            <a:r>
              <a:rPr lang="en">
                <a:solidFill>
                  <a:schemeClr val="lt1"/>
                </a:solidFill>
                <a:latin typeface="Calibri"/>
                <a:ea typeface="Calibri"/>
                <a:cs typeface="Calibri"/>
                <a:sym typeface="Calibri"/>
              </a:rPr>
              <a:t>Edson Mintsu Hung, Andrey O. O. dos Reis, Renam Castro da Silva </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Universidade de Brasília</a:t>
            </a:r>
            <a:endParaRPr>
              <a:solidFill>
                <a:schemeClr val="lt1"/>
              </a:solidFill>
              <a:latin typeface="Calibri"/>
              <a:ea typeface="Calibri"/>
              <a:cs typeface="Calibri"/>
              <a:sym typeface="Calibri"/>
            </a:endParaRPr>
          </a:p>
          <a:p>
            <a:pPr marL="0" indent="0">
              <a:spcBef>
                <a:spcPts val="2133"/>
              </a:spcBef>
              <a:buClr>
                <a:schemeClr val="dk1"/>
              </a:buClr>
              <a:buSzPts val="1100"/>
              <a:buNone/>
            </a:pPr>
            <a:r>
              <a:rPr lang="en">
                <a:solidFill>
                  <a:schemeClr val="lt1"/>
                </a:solidFill>
                <a:latin typeface="Calibri"/>
                <a:ea typeface="Calibri"/>
                <a:cs typeface="Calibri"/>
                <a:sym typeface="Calibri"/>
              </a:rPr>
              <a:t>Ensuring input data integrity and quality </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JPEG, JPEG 2000 and PNG image codec formats, effects of compression methods and compression quality on model performance (inference stage)</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Knowing ideal compression and image size for each use case, and regulating that during deployment is essential</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Updates:</a:t>
            </a:r>
            <a:endParaRPr>
              <a:solidFill>
                <a:schemeClr val="lt1"/>
              </a:solidFill>
              <a:latin typeface="Calibri"/>
              <a:ea typeface="Calibri"/>
              <a:cs typeface="Calibri"/>
              <a:sym typeface="Calibri"/>
            </a:endParaRPr>
          </a:p>
          <a:p>
            <a:pPr>
              <a:spcBef>
                <a:spcPts val="2133"/>
              </a:spcBef>
              <a:buClr>
                <a:schemeClr val="lt1"/>
              </a:buClr>
              <a:buFont typeface="Calibri"/>
              <a:buChar char="●"/>
            </a:pPr>
            <a:r>
              <a:rPr lang="en">
                <a:solidFill>
                  <a:schemeClr val="lt1"/>
                </a:solidFill>
                <a:latin typeface="Calibri"/>
                <a:ea typeface="Calibri"/>
                <a:cs typeface="Calibri"/>
                <a:sym typeface="Calibri"/>
              </a:rPr>
              <a:t>Additional experiments with Brain Tumor classifiers</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A library was developed that calculates a set of metrics, such as, accuracy, sensitivity, specificity, F-Score, etc. for testing different compression and downsizing in a dataset.</a:t>
            </a:r>
            <a:endParaRPr>
              <a:solidFill>
                <a:schemeClr val="lt1"/>
              </a:solidFill>
              <a:latin typeface="Calibri"/>
              <a:ea typeface="Calibri"/>
              <a:cs typeface="Calibri"/>
              <a:sym typeface="Calibri"/>
            </a:endParaRPr>
          </a:p>
          <a:p>
            <a:pPr marL="0" indent="0">
              <a:spcBef>
                <a:spcPts val="2133"/>
              </a:spcBef>
              <a:buNone/>
            </a:pPr>
            <a:endParaRPr>
              <a:solidFill>
                <a:schemeClr val="lt1"/>
              </a:solidFill>
              <a:latin typeface="Calibri"/>
              <a:ea typeface="Calibri"/>
              <a:cs typeface="Calibri"/>
              <a:sym typeface="Calibri"/>
            </a:endParaRPr>
          </a:p>
          <a:p>
            <a:pPr>
              <a:spcBef>
                <a:spcPts val="2133"/>
              </a:spcBef>
              <a:buClr>
                <a:schemeClr val="lt1"/>
              </a:buClr>
              <a:buFont typeface="Calibri"/>
              <a:buChar char="●"/>
            </a:pPr>
            <a:endParaRPr>
              <a:solidFill>
                <a:schemeClr val="lt1"/>
              </a:solidFill>
              <a:latin typeface="Calibri"/>
              <a:ea typeface="Calibri"/>
              <a:cs typeface="Calibri"/>
              <a:sym typeface="Calibri"/>
            </a:endParaRPr>
          </a:p>
          <a:p>
            <a:pPr marL="0" indent="0">
              <a:spcBef>
                <a:spcPts val="2133"/>
              </a:spcBef>
              <a:buClr>
                <a:schemeClr val="dk1"/>
              </a:buClr>
              <a:buSzPts val="1100"/>
              <a:buNone/>
            </a:pPr>
            <a:endParaRPr>
              <a:solidFill>
                <a:schemeClr val="lt1"/>
              </a:solidFill>
              <a:latin typeface="Calibri"/>
              <a:ea typeface="Calibri"/>
              <a:cs typeface="Calibri"/>
              <a:sym typeface="Calibri"/>
            </a:endParaRPr>
          </a:p>
          <a:p>
            <a:pPr marL="0" indent="0">
              <a:spcBef>
                <a:spcPts val="2133"/>
              </a:spcBef>
              <a:buClr>
                <a:schemeClr val="dk1"/>
              </a:buClr>
              <a:buSzPts val="1100"/>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endParaRPr/>
          </a:p>
        </p:txBody>
      </p:sp>
      <p:sp>
        <p:nvSpPr>
          <p:cNvPr id="128" name="Google Shape;128;p2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29" name="Google Shape;129;p23"/>
          <p:cNvPicPr preferRelativeResize="0"/>
          <p:nvPr/>
        </p:nvPicPr>
        <p:blipFill>
          <a:blip r:embed="rId3">
            <a:alphaModFix/>
          </a:blip>
          <a:stretch>
            <a:fillRect/>
          </a:stretch>
        </p:blipFill>
        <p:spPr>
          <a:xfrm>
            <a:off x="203201" y="188733"/>
            <a:ext cx="5821956" cy="4366467"/>
          </a:xfrm>
          <a:prstGeom prst="rect">
            <a:avLst/>
          </a:prstGeom>
          <a:noFill/>
          <a:ln>
            <a:noFill/>
          </a:ln>
        </p:spPr>
      </p:pic>
      <p:sp>
        <p:nvSpPr>
          <p:cNvPr id="130" name="Google Shape;130;p23"/>
          <p:cNvSpPr txBox="1"/>
          <p:nvPr/>
        </p:nvSpPr>
        <p:spPr>
          <a:xfrm>
            <a:off x="640184" y="4555200"/>
            <a:ext cx="4948000" cy="1148992"/>
          </a:xfrm>
          <a:prstGeom prst="rect">
            <a:avLst/>
          </a:prstGeom>
          <a:noFill/>
          <a:ln>
            <a:noFill/>
          </a:ln>
        </p:spPr>
        <p:txBody>
          <a:bodyPr spcFirstLastPara="1" wrap="square" lIns="121900" tIns="121900" rIns="121900" bIns="121900" anchor="t" anchorCtr="0">
            <a:spAutoFit/>
          </a:bodyPr>
          <a:lstStyle/>
          <a:p>
            <a:pPr algn="just" defTabSz="1219170">
              <a:spcBef>
                <a:spcPts val="1600"/>
              </a:spcBef>
              <a:spcAft>
                <a:spcPts val="1600"/>
              </a:spcAft>
              <a:buClr>
                <a:srgbClr val="000000"/>
              </a:buClr>
              <a:buSzPts val="1100"/>
            </a:pPr>
            <a:r>
              <a:rPr lang="en" sz="1600" b="1" kern="0">
                <a:solidFill>
                  <a:srgbClr val="000000"/>
                </a:solidFill>
                <a:latin typeface="Times New Roman"/>
                <a:ea typeface="Times New Roman"/>
                <a:cs typeface="Times New Roman"/>
                <a:sym typeface="Times New Roman"/>
              </a:rPr>
              <a:t>Figure 1: Impact of the compression in the test dataset accuracy of the COVID-Next classifier.</a:t>
            </a:r>
            <a:r>
              <a:rPr lang="en" sz="1600" kern="0">
                <a:solidFill>
                  <a:srgbClr val="000000"/>
                </a:solidFill>
                <a:latin typeface="Times New Roman"/>
                <a:ea typeface="Times New Roman"/>
                <a:cs typeface="Times New Roman"/>
                <a:sym typeface="Times New Roman"/>
              </a:rPr>
              <a:t> </a:t>
            </a:r>
            <a:endParaRPr sz="2000" kern="0">
              <a:solidFill>
                <a:srgbClr val="000000"/>
              </a:solidFill>
              <a:latin typeface="Arial"/>
              <a:cs typeface="Arial"/>
              <a:sym typeface="Arial"/>
            </a:endParaRPr>
          </a:p>
        </p:txBody>
      </p:sp>
      <p:pic>
        <p:nvPicPr>
          <p:cNvPr id="131" name="Google Shape;131;p23"/>
          <p:cNvPicPr preferRelativeResize="0"/>
          <p:nvPr/>
        </p:nvPicPr>
        <p:blipFill>
          <a:blip r:embed="rId4">
            <a:alphaModFix/>
          </a:blip>
          <a:stretch>
            <a:fillRect/>
          </a:stretch>
        </p:blipFill>
        <p:spPr>
          <a:xfrm>
            <a:off x="5597533" y="0"/>
            <a:ext cx="6073600" cy="4555200"/>
          </a:xfrm>
          <a:prstGeom prst="rect">
            <a:avLst/>
          </a:prstGeom>
          <a:noFill/>
          <a:ln>
            <a:noFill/>
          </a:ln>
        </p:spPr>
      </p:pic>
      <p:sp>
        <p:nvSpPr>
          <p:cNvPr id="132" name="Google Shape;132;p23"/>
          <p:cNvSpPr txBox="1"/>
          <p:nvPr/>
        </p:nvSpPr>
        <p:spPr>
          <a:xfrm>
            <a:off x="6160317" y="4555200"/>
            <a:ext cx="4948000" cy="1148992"/>
          </a:xfrm>
          <a:prstGeom prst="rect">
            <a:avLst/>
          </a:prstGeom>
          <a:noFill/>
          <a:ln>
            <a:noFill/>
          </a:ln>
        </p:spPr>
        <p:txBody>
          <a:bodyPr spcFirstLastPara="1" wrap="square" lIns="121900" tIns="121900" rIns="121900" bIns="121900" anchor="t" anchorCtr="0">
            <a:spAutoFit/>
          </a:bodyPr>
          <a:lstStyle/>
          <a:p>
            <a:pPr algn="just" defTabSz="1219170">
              <a:spcBef>
                <a:spcPts val="1600"/>
              </a:spcBef>
              <a:spcAft>
                <a:spcPts val="1600"/>
              </a:spcAft>
              <a:buClr>
                <a:srgbClr val="000000"/>
              </a:buClr>
            </a:pPr>
            <a:r>
              <a:rPr lang="en" sz="1600" b="1" kern="0">
                <a:solidFill>
                  <a:srgbClr val="000000"/>
                </a:solidFill>
                <a:latin typeface="Times New Roman"/>
                <a:ea typeface="Times New Roman"/>
                <a:cs typeface="Times New Roman"/>
                <a:sym typeface="Times New Roman"/>
              </a:rPr>
              <a:t>Figure 2: Impact of the compression in the test accuracy of the Brain Tumor classifier.</a:t>
            </a:r>
            <a:r>
              <a:rPr lang="en" sz="1600" kern="0">
                <a:solidFill>
                  <a:srgbClr val="000000"/>
                </a:solidFill>
                <a:latin typeface="Times New Roman"/>
                <a:ea typeface="Times New Roman"/>
                <a:cs typeface="Times New Roman"/>
                <a:sym typeface="Times New Roman"/>
              </a:rPr>
              <a:t> </a:t>
            </a:r>
            <a:endParaRPr sz="1600" b="1" kern="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endParaRPr/>
          </a:p>
        </p:txBody>
      </p:sp>
      <p:sp>
        <p:nvSpPr>
          <p:cNvPr id="138" name="Google Shape;138;p2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sp>
        <p:nvSpPr>
          <p:cNvPr id="139" name="Google Shape;139;p24"/>
          <p:cNvSpPr txBox="1"/>
          <p:nvPr/>
        </p:nvSpPr>
        <p:spPr>
          <a:xfrm>
            <a:off x="640184" y="4555200"/>
            <a:ext cx="4948000" cy="1148992"/>
          </a:xfrm>
          <a:prstGeom prst="rect">
            <a:avLst/>
          </a:prstGeom>
          <a:noFill/>
          <a:ln>
            <a:noFill/>
          </a:ln>
        </p:spPr>
        <p:txBody>
          <a:bodyPr spcFirstLastPara="1" wrap="square" lIns="121900" tIns="121900" rIns="121900" bIns="121900" anchor="t" anchorCtr="0">
            <a:spAutoFit/>
          </a:bodyPr>
          <a:lstStyle/>
          <a:p>
            <a:pPr algn="just" defTabSz="1219170">
              <a:spcBef>
                <a:spcPts val="1600"/>
              </a:spcBef>
              <a:spcAft>
                <a:spcPts val="1600"/>
              </a:spcAft>
              <a:buClr>
                <a:srgbClr val="000000"/>
              </a:buClr>
            </a:pPr>
            <a:r>
              <a:rPr lang="en" sz="1600" b="1" kern="0">
                <a:solidFill>
                  <a:srgbClr val="000000"/>
                </a:solidFill>
                <a:latin typeface="Times New Roman"/>
                <a:ea typeface="Times New Roman"/>
                <a:cs typeface="Times New Roman"/>
                <a:sym typeface="Times New Roman"/>
              </a:rPr>
              <a:t>Figure 3: Impact of the compression in the test accuracy of the Brain Tumor classifier.</a:t>
            </a:r>
            <a:r>
              <a:rPr lang="en" sz="1600" kern="0">
                <a:solidFill>
                  <a:srgbClr val="000000"/>
                </a:solidFill>
                <a:latin typeface="Times New Roman"/>
                <a:ea typeface="Times New Roman"/>
                <a:cs typeface="Times New Roman"/>
                <a:sym typeface="Times New Roman"/>
              </a:rPr>
              <a:t> </a:t>
            </a:r>
            <a:endParaRPr sz="2000" kern="0">
              <a:solidFill>
                <a:srgbClr val="000000"/>
              </a:solidFill>
              <a:latin typeface="Arial"/>
              <a:cs typeface="Arial"/>
              <a:sym typeface="Arial"/>
            </a:endParaRPr>
          </a:p>
        </p:txBody>
      </p:sp>
      <p:sp>
        <p:nvSpPr>
          <p:cNvPr id="140" name="Google Shape;140;p24"/>
          <p:cNvSpPr txBox="1"/>
          <p:nvPr/>
        </p:nvSpPr>
        <p:spPr>
          <a:xfrm>
            <a:off x="6160317" y="4555200"/>
            <a:ext cx="4948000" cy="1395213"/>
          </a:xfrm>
          <a:prstGeom prst="rect">
            <a:avLst/>
          </a:prstGeom>
          <a:noFill/>
          <a:ln>
            <a:noFill/>
          </a:ln>
        </p:spPr>
        <p:txBody>
          <a:bodyPr spcFirstLastPara="1" wrap="square" lIns="121900" tIns="121900" rIns="121900" bIns="121900" anchor="t" anchorCtr="0">
            <a:spAutoFit/>
          </a:bodyPr>
          <a:lstStyle/>
          <a:p>
            <a:pPr algn="just" defTabSz="1219170">
              <a:spcBef>
                <a:spcPts val="1600"/>
              </a:spcBef>
              <a:spcAft>
                <a:spcPts val="1600"/>
              </a:spcAft>
              <a:buClr>
                <a:srgbClr val="000000"/>
              </a:buClr>
            </a:pPr>
            <a:r>
              <a:rPr lang="en" sz="1600" b="1" kern="0">
                <a:solidFill>
                  <a:srgbClr val="000000"/>
                </a:solidFill>
                <a:latin typeface="Times New Roman"/>
                <a:ea typeface="Times New Roman"/>
                <a:cs typeface="Times New Roman"/>
                <a:sym typeface="Times New Roman"/>
              </a:rPr>
              <a:t>Figure 4: Confusion Matrix of the Brain Tumor classifier test accuracy of a JPEG compression scenario.</a:t>
            </a:r>
            <a:endParaRPr sz="1600" b="1" kern="0">
              <a:solidFill>
                <a:srgbClr val="000000"/>
              </a:solidFill>
              <a:latin typeface="Times New Roman"/>
              <a:ea typeface="Times New Roman"/>
              <a:cs typeface="Times New Roman"/>
              <a:sym typeface="Times New Roman"/>
            </a:endParaRPr>
          </a:p>
        </p:txBody>
      </p:sp>
      <p:pic>
        <p:nvPicPr>
          <p:cNvPr id="141" name="Google Shape;141;p24"/>
          <p:cNvPicPr preferRelativeResize="0"/>
          <p:nvPr/>
        </p:nvPicPr>
        <p:blipFill>
          <a:blip r:embed="rId3">
            <a:alphaModFix/>
          </a:blip>
          <a:stretch>
            <a:fillRect/>
          </a:stretch>
        </p:blipFill>
        <p:spPr>
          <a:xfrm>
            <a:off x="415601" y="478100"/>
            <a:ext cx="5436121" cy="4077099"/>
          </a:xfrm>
          <a:prstGeom prst="rect">
            <a:avLst/>
          </a:prstGeom>
          <a:noFill/>
          <a:ln>
            <a:noFill/>
          </a:ln>
        </p:spPr>
      </p:pic>
      <p:pic>
        <p:nvPicPr>
          <p:cNvPr id="142" name="Google Shape;142;p24"/>
          <p:cNvPicPr preferRelativeResize="0"/>
          <p:nvPr/>
        </p:nvPicPr>
        <p:blipFill>
          <a:blip r:embed="rId4">
            <a:alphaModFix/>
          </a:blip>
          <a:stretch>
            <a:fillRect/>
          </a:stretch>
        </p:blipFill>
        <p:spPr>
          <a:xfrm>
            <a:off x="6160333" y="841933"/>
            <a:ext cx="4948000" cy="37132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5"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48" name="Google Shape;148;p25"/>
          <p:cNvSpPr txBox="1">
            <a:spLocks noGrp="1"/>
          </p:cNvSpPr>
          <p:nvPr>
            <p:ph type="title"/>
          </p:nvPr>
        </p:nvSpPr>
        <p:spPr>
          <a:xfrm>
            <a:off x="415600" y="4917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Ethical Considerations </a:t>
            </a:r>
            <a:endParaRPr>
              <a:latin typeface="Calibri"/>
              <a:ea typeface="Calibri"/>
              <a:cs typeface="Calibri"/>
              <a:sym typeface="Calibri"/>
            </a:endParaRPr>
          </a:p>
        </p:txBody>
      </p:sp>
      <p:sp>
        <p:nvSpPr>
          <p:cNvPr id="149" name="Google Shape;149;p25"/>
          <p:cNvSpPr txBox="1">
            <a:spLocks noGrp="1"/>
          </p:cNvSpPr>
          <p:nvPr>
            <p:ph type="body" idx="1"/>
          </p:nvPr>
        </p:nvSpPr>
        <p:spPr>
          <a:xfrm>
            <a:off x="415600" y="1435033"/>
            <a:ext cx="11360800" cy="54912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a:solidFill>
                  <a:schemeClr val="lt1"/>
                </a:solidFill>
                <a:latin typeface="Calibri"/>
                <a:ea typeface="Calibri"/>
                <a:cs typeface="Calibri"/>
                <a:sym typeface="Calibri"/>
              </a:rPr>
              <a:t>Samori Issah, minoHealth AI Labs</a:t>
            </a:r>
            <a:endParaRPr>
              <a:solidFill>
                <a:schemeClr val="lt1"/>
              </a:solidFill>
              <a:latin typeface="Calibri"/>
              <a:ea typeface="Calibri"/>
              <a:cs typeface="Calibri"/>
              <a:sym typeface="Calibri"/>
            </a:endParaRPr>
          </a:p>
          <a:p>
            <a:pPr>
              <a:spcBef>
                <a:spcPts val="2133"/>
              </a:spcBef>
              <a:buClr>
                <a:schemeClr val="lt1"/>
              </a:buClr>
              <a:buFont typeface="Calibri"/>
              <a:buChar char="●"/>
            </a:pPr>
            <a:r>
              <a:rPr lang="en">
                <a:solidFill>
                  <a:schemeClr val="lt1"/>
                </a:solidFill>
                <a:latin typeface="Calibri"/>
                <a:ea typeface="Calibri"/>
                <a:cs typeface="Calibri"/>
                <a:sym typeface="Calibri"/>
              </a:rPr>
              <a:t>Bias in AI models adopted from the false patterns in training data</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Bias in AI models due to lack of representation in training data </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Transparency, balanced datasets across target classes and demographics</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Data ownership &amp; ethics: patient consent in using their medical data vs greater good</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Data ownership &amp; ethics: profit sharing with patients</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Early access to AI potentially can further widen inequality </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Legal liability: who should be responsible: developer vs clinician vs hospital?</a:t>
            </a: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6" descr="Related image"/>
          <p:cNvPicPr preferRelativeResize="0"/>
          <p:nvPr/>
        </p:nvPicPr>
        <p:blipFill>
          <a:blip r:embed="rId3">
            <a:alphaModFix/>
          </a:blip>
          <a:stretch>
            <a:fillRect/>
          </a:stretch>
        </p:blipFill>
        <p:spPr>
          <a:xfrm>
            <a:off x="1" y="-1103667"/>
            <a:ext cx="12192001" cy="8121240"/>
          </a:xfrm>
          <a:prstGeom prst="rect">
            <a:avLst/>
          </a:prstGeom>
          <a:noFill/>
          <a:ln>
            <a:noFill/>
          </a:ln>
        </p:spPr>
      </p:pic>
      <p:sp>
        <p:nvSpPr>
          <p:cNvPr id="155" name="Google Shape;155;p26"/>
          <p:cNvSpPr txBox="1">
            <a:spLocks noGrp="1"/>
          </p:cNvSpPr>
          <p:nvPr>
            <p:ph type="title"/>
          </p:nvPr>
        </p:nvSpPr>
        <p:spPr>
          <a:xfrm>
            <a:off x="415600" y="491767"/>
            <a:ext cx="11360800" cy="1345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a:solidFill>
                  <a:srgbClr val="FFFFFF"/>
                </a:solidFill>
                <a:latin typeface="Calibri"/>
                <a:ea typeface="Calibri"/>
                <a:cs typeface="Calibri"/>
                <a:sym typeface="Calibri"/>
              </a:rPr>
              <a:t>Reading Race: AI Recognises Patient's Racial Identity In Medical Images</a:t>
            </a:r>
            <a:endParaRPr>
              <a:solidFill>
                <a:srgbClr val="FFFFFF"/>
              </a:solidFill>
              <a:latin typeface="Calibri"/>
              <a:ea typeface="Calibri"/>
              <a:cs typeface="Calibri"/>
              <a:sym typeface="Calibri"/>
            </a:endParaRPr>
          </a:p>
          <a:p>
            <a:pPr>
              <a:buSzPts val="1100"/>
            </a:pPr>
            <a:endParaRPr>
              <a:solidFill>
                <a:srgbClr val="FFFFFF"/>
              </a:solidFill>
              <a:latin typeface="Calibri"/>
              <a:ea typeface="Calibri"/>
              <a:cs typeface="Calibri"/>
              <a:sym typeface="Calibri"/>
            </a:endParaRPr>
          </a:p>
          <a:p>
            <a:r>
              <a:rPr lang="en">
                <a:solidFill>
                  <a:srgbClr val="FFFFFF"/>
                </a:solidFill>
                <a:latin typeface="Calibri"/>
                <a:ea typeface="Calibri"/>
                <a:cs typeface="Calibri"/>
                <a:sym typeface="Calibri"/>
              </a:rPr>
              <a:t>  </a:t>
            </a:r>
            <a:endParaRPr>
              <a:latin typeface="Calibri"/>
              <a:ea typeface="Calibri"/>
              <a:cs typeface="Calibri"/>
              <a:sym typeface="Calibri"/>
            </a:endParaRPr>
          </a:p>
        </p:txBody>
      </p:sp>
      <p:sp>
        <p:nvSpPr>
          <p:cNvPr id="156" name="Google Shape;156;p26"/>
          <p:cNvSpPr txBox="1">
            <a:spLocks noGrp="1"/>
          </p:cNvSpPr>
          <p:nvPr>
            <p:ph type="body" idx="1"/>
          </p:nvPr>
        </p:nvSpPr>
        <p:spPr>
          <a:xfrm>
            <a:off x="415600" y="1895367"/>
            <a:ext cx="11360800" cy="50308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a:solidFill>
                  <a:schemeClr val="lt1"/>
                </a:solidFill>
                <a:latin typeface="Calibri"/>
                <a:ea typeface="Calibri"/>
                <a:cs typeface="Calibri"/>
                <a:sym typeface="Calibri"/>
              </a:rPr>
              <a:t>Judy Wawira, Emory University School of Medicine (Banerjee, I, et al, 2021)</a:t>
            </a:r>
            <a:endParaRPr>
              <a:solidFill>
                <a:schemeClr val="lt1"/>
              </a:solidFill>
              <a:latin typeface="Calibri"/>
              <a:ea typeface="Calibri"/>
              <a:cs typeface="Calibri"/>
              <a:sym typeface="Calibri"/>
            </a:endParaRPr>
          </a:p>
          <a:p>
            <a:pPr>
              <a:spcBef>
                <a:spcPts val="2133"/>
              </a:spcBef>
              <a:buClr>
                <a:schemeClr val="lt1"/>
              </a:buClr>
              <a:buFont typeface="Calibri"/>
              <a:buChar char="●"/>
            </a:pPr>
            <a:r>
              <a:rPr lang="en">
                <a:solidFill>
                  <a:schemeClr val="lt1"/>
                </a:solidFill>
                <a:latin typeface="Calibri"/>
                <a:ea typeface="Calibri"/>
                <a:cs typeface="Calibri"/>
                <a:sym typeface="Calibri"/>
              </a:rPr>
              <a:t>12 experiments that show that AI models can predict self-reported race across multiple imaging modalities, various datasets, and diverse clinical tasks </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performance persists during the external validation across academic centers and patient populations in the US</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Ablations were performed that demonstrate this detection is not due to trivial proxies, such as body habitus, age, tissue density or other potential imaging confounders for race such as the underlying disease distribution in the population</a:t>
            </a:r>
            <a:endParaRPr>
              <a:solidFill>
                <a:schemeClr val="lt1"/>
              </a:solidFill>
              <a:latin typeface="Calibri"/>
              <a:ea typeface="Calibri"/>
              <a:cs typeface="Calibri"/>
              <a:sym typeface="Calibri"/>
            </a:endParaRPr>
          </a:p>
          <a:p>
            <a:pPr>
              <a:buClr>
                <a:schemeClr val="lt1"/>
              </a:buClr>
              <a:buFont typeface="Calibri"/>
              <a:buChar char="●"/>
            </a:pPr>
            <a:r>
              <a:rPr lang="en">
                <a:solidFill>
                  <a:schemeClr val="lt1"/>
                </a:solidFill>
                <a:latin typeface="Calibri"/>
                <a:ea typeface="Calibri"/>
                <a:cs typeface="Calibri"/>
                <a:sym typeface="Calibri"/>
              </a:rPr>
              <a:t> They show that the features learned appear to involve all regions of the image and frequency spectrum, suggesting that mitigation efforts will be challenging </a:t>
            </a: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7"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62" name="Google Shape;162;p27"/>
          <p:cNvSpPr txBox="1">
            <a:spLocks noGrp="1"/>
          </p:cNvSpPr>
          <p:nvPr>
            <p:ph type="title"/>
          </p:nvPr>
        </p:nvSpPr>
        <p:spPr>
          <a:xfrm>
            <a:off x="415600" y="4917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Evaluation Metrics </a:t>
            </a:r>
            <a:endParaRPr>
              <a:latin typeface="Calibri"/>
              <a:ea typeface="Calibri"/>
              <a:cs typeface="Calibri"/>
              <a:sym typeface="Calibri"/>
            </a:endParaRPr>
          </a:p>
        </p:txBody>
      </p:sp>
      <p:sp>
        <p:nvSpPr>
          <p:cNvPr id="163" name="Google Shape;163;p27"/>
          <p:cNvSpPr txBox="1">
            <a:spLocks noGrp="1"/>
          </p:cNvSpPr>
          <p:nvPr>
            <p:ph type="body" idx="1"/>
          </p:nvPr>
        </p:nvSpPr>
        <p:spPr>
          <a:xfrm>
            <a:off x="415600" y="1435033"/>
            <a:ext cx="11360800" cy="5491200"/>
          </a:xfrm>
          <a:prstGeom prst="rect">
            <a:avLst/>
          </a:prstGeom>
          <a:solidFill>
            <a:srgbClr val="070707">
              <a:alpha val="81460"/>
            </a:srgbClr>
          </a:solidFill>
        </p:spPr>
        <p:txBody>
          <a:bodyPr spcFirstLastPara="1" wrap="square" lIns="121900" tIns="121900" rIns="121900" bIns="121900" anchor="t" anchorCtr="0">
            <a:noAutofit/>
          </a:bodyPr>
          <a:lstStyle/>
          <a:p>
            <a:pPr indent="0">
              <a:buNone/>
            </a:pPr>
            <a:r>
              <a:rPr lang="en">
                <a:solidFill>
                  <a:schemeClr val="lt1"/>
                </a:solidFill>
                <a:latin typeface="Calibri"/>
                <a:ea typeface="Calibri"/>
                <a:cs typeface="Calibri"/>
                <a:sym typeface="Calibri"/>
              </a:rPr>
              <a:t>10 additional metrics used for multi-label classification:</a:t>
            </a:r>
            <a:endParaRPr>
              <a:solidFill>
                <a:schemeClr val="lt1"/>
              </a:solidFill>
              <a:latin typeface="Calibri"/>
              <a:ea typeface="Calibri"/>
              <a:cs typeface="Calibri"/>
              <a:sym typeface="Calibri"/>
            </a:endParaRPr>
          </a:p>
          <a:p>
            <a:pPr indent="0">
              <a:spcBef>
                <a:spcPts val="2133"/>
              </a:spcBef>
              <a:buNone/>
            </a:pPr>
            <a:r>
              <a:rPr lang="en">
                <a:solidFill>
                  <a:schemeClr val="lt1"/>
                </a:solidFill>
                <a:latin typeface="Calibri"/>
                <a:ea typeface="Calibri"/>
                <a:cs typeface="Calibri"/>
                <a:sym typeface="Calibri"/>
              </a:rPr>
              <a:t>Exact Match Ratio (EMR), Hamming Loss, Example-Based Accuracy, Macro Averaged Accuracy, Micro Averaged Accuracy, Macro Averaged Precision, Micro Averaged Precision, Macro Averaged Recall, Micro Averaged Recall, and Alpha evaluation score.</a:t>
            </a: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r>
              <a:rPr lang="en">
                <a:solidFill>
                  <a:schemeClr val="lt1"/>
                </a:solidFill>
                <a:latin typeface="Calibri"/>
                <a:ea typeface="Calibri"/>
                <a:cs typeface="Calibri"/>
                <a:sym typeface="Calibri"/>
              </a:rPr>
              <a:t>Update: </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32 metrics and scores  - Threshold Metrics, Ranking Metrics, Probability Metrics</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 image classification, binary, multiclass and multilabel classification, object detection, instance &amp; semantic segmentation tasks</a:t>
            </a:r>
            <a:endParaRPr>
              <a:solidFill>
                <a:schemeClr val="lt1"/>
              </a:solidFill>
              <a:latin typeface="Calibri"/>
              <a:ea typeface="Calibri"/>
              <a:cs typeface="Calibri"/>
              <a:sym typeface="Calibri"/>
            </a:endParaRPr>
          </a:p>
          <a:p>
            <a:pPr indent="0">
              <a:spcBef>
                <a:spcPts val="2133"/>
              </a:spcBef>
              <a:buClr>
                <a:schemeClr val="dk1"/>
              </a:buClr>
              <a:buSzPts val="1100"/>
              <a:buNone/>
            </a:pPr>
            <a:endParaRPr>
              <a:solidFill>
                <a:schemeClr val="lt1"/>
              </a:solidFill>
              <a:latin typeface="Calibri"/>
              <a:ea typeface="Calibri"/>
              <a:cs typeface="Calibri"/>
              <a:sym typeface="Calibri"/>
            </a:endParaRPr>
          </a:p>
          <a:p>
            <a:pPr indent="0">
              <a:spcBef>
                <a:spcPts val="2133"/>
              </a:spcBef>
              <a:buClr>
                <a:schemeClr val="dk1"/>
              </a:buClr>
              <a:buSzPts val="1100"/>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indent="0">
              <a:spcBef>
                <a:spcPts val="2133"/>
              </a:spcBef>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8" descr="Related image"/>
          <p:cNvPicPr preferRelativeResize="0"/>
          <p:nvPr/>
        </p:nvPicPr>
        <p:blipFill>
          <a:blip r:embed="rId3">
            <a:alphaModFix/>
          </a:blip>
          <a:stretch>
            <a:fillRect/>
          </a:stretch>
        </p:blipFill>
        <p:spPr>
          <a:xfrm>
            <a:off x="1" y="-1103667"/>
            <a:ext cx="12192001" cy="8121240"/>
          </a:xfrm>
          <a:prstGeom prst="rect">
            <a:avLst/>
          </a:prstGeom>
          <a:noFill/>
          <a:ln>
            <a:noFill/>
          </a:ln>
        </p:spPr>
      </p:pic>
      <p:sp>
        <p:nvSpPr>
          <p:cNvPr id="169" name="Google Shape;169;p28"/>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Next Steps</a:t>
            </a:r>
            <a:endParaRPr>
              <a:latin typeface="Calibri"/>
              <a:ea typeface="Calibri"/>
              <a:cs typeface="Calibri"/>
              <a:sym typeface="Calibri"/>
            </a:endParaRPr>
          </a:p>
        </p:txBody>
      </p:sp>
      <p:sp>
        <p:nvSpPr>
          <p:cNvPr id="170" name="Google Shape;170;p28"/>
          <p:cNvSpPr txBox="1">
            <a:spLocks noGrp="1"/>
          </p:cNvSpPr>
          <p:nvPr>
            <p:ph type="body" idx="1"/>
          </p:nvPr>
        </p:nvSpPr>
        <p:spPr>
          <a:xfrm>
            <a:off x="415600" y="1536633"/>
            <a:ext cx="11360800" cy="3726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None/>
            </a:pPr>
            <a:r>
              <a:rPr lang="en">
                <a:solidFill>
                  <a:srgbClr val="FFFFFF"/>
                </a:solidFill>
                <a:latin typeface="Calibri"/>
                <a:ea typeface="Calibri"/>
                <a:cs typeface="Calibri"/>
                <a:sym typeface="Calibri"/>
              </a:rPr>
              <a:t>Major portions of our TDD already completed</a:t>
            </a:r>
            <a:endParaRPr>
              <a:solidFill>
                <a:srgbClr val="FFFFFF"/>
              </a:solidFill>
              <a:latin typeface="Calibri"/>
              <a:ea typeface="Calibri"/>
              <a:cs typeface="Calibri"/>
              <a:sym typeface="Calibri"/>
            </a:endParaRPr>
          </a:p>
          <a:p>
            <a:pPr marL="0" indent="0">
              <a:spcBef>
                <a:spcPts val="2133"/>
              </a:spcBef>
              <a:buNone/>
            </a:pPr>
            <a:r>
              <a:rPr lang="en">
                <a:solidFill>
                  <a:srgbClr val="FFFFFF"/>
                </a:solidFill>
                <a:latin typeface="Calibri"/>
                <a:ea typeface="Calibri"/>
                <a:cs typeface="Calibri"/>
                <a:sym typeface="Calibri"/>
              </a:rPr>
              <a:t>So our focus in the next few months would be Auditing trials with the Benchmarking platform team (implementing the various portions of the TDD)</a:t>
            </a:r>
            <a:endParaRPr>
              <a:solidFill>
                <a:srgbClr val="FFFFFF"/>
              </a:solidFill>
              <a:latin typeface="Calibri"/>
              <a:ea typeface="Calibri"/>
              <a:cs typeface="Calibri"/>
              <a:sym typeface="Calibri"/>
            </a:endParaRPr>
          </a:p>
          <a:p>
            <a:pPr marL="0" indent="0">
              <a:spcBef>
                <a:spcPts val="2133"/>
              </a:spcBef>
              <a:buNone/>
            </a:pPr>
            <a:r>
              <a:rPr lang="en">
                <a:solidFill>
                  <a:srgbClr val="FFFFFF"/>
                </a:solidFill>
                <a:latin typeface="Calibri"/>
                <a:ea typeface="Calibri"/>
                <a:cs typeface="Calibri"/>
                <a:sym typeface="Calibri"/>
              </a:rPr>
              <a:t>We have 10 new people (ML, Clinical, Software platform, Regulatory, Ethical experts)</a:t>
            </a:r>
            <a:endParaRPr>
              <a:solidFill>
                <a:srgbClr val="FFFFFF"/>
              </a:solidFill>
              <a:latin typeface="Calibri"/>
              <a:ea typeface="Calibri"/>
              <a:cs typeface="Calibri"/>
              <a:sym typeface="Calibri"/>
            </a:endParaRPr>
          </a:p>
          <a:p>
            <a:pPr marL="0" indent="0">
              <a:spcBef>
                <a:spcPts val="2133"/>
              </a:spcBef>
              <a:buNone/>
            </a:pPr>
            <a:r>
              <a:rPr lang="en">
                <a:solidFill>
                  <a:srgbClr val="FFFFFF"/>
                </a:solidFill>
                <a:latin typeface="Calibri"/>
                <a:ea typeface="Calibri"/>
                <a:cs typeface="Calibri"/>
                <a:sym typeface="Calibri"/>
              </a:rPr>
              <a:t>1st TG-Radiology audit meeting: 5th October, Tues, 2 PM CET </a:t>
            </a:r>
            <a:endParaRPr>
              <a:solidFill>
                <a:srgbClr val="FFFFFF"/>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a:p>
        </p:txBody>
      </p:sp>
      <p:sp>
        <p:nvSpPr>
          <p:cNvPr id="176" name="Google Shape;176;p29"/>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p>
            <a:pPr marL="0" indent="0"/>
            <a:endParaRPr/>
          </a:p>
        </p:txBody>
      </p:sp>
      <p:pic>
        <p:nvPicPr>
          <p:cNvPr id="177" name="Google Shape;177;p29"/>
          <p:cNvPicPr preferRelativeResize="0"/>
          <p:nvPr/>
        </p:nvPicPr>
        <p:blipFill>
          <a:blip r:embed="rId3">
            <a:alphaModFix/>
          </a:blip>
          <a:stretch>
            <a:fillRect/>
          </a:stretch>
        </p:blipFill>
        <p:spPr>
          <a:xfrm>
            <a:off x="-421004" y="1"/>
            <a:ext cx="13033995" cy="6857996"/>
          </a:xfrm>
          <a:prstGeom prst="rect">
            <a:avLst/>
          </a:prstGeom>
          <a:noFill/>
          <a:ln>
            <a:noFill/>
          </a:ln>
        </p:spPr>
      </p:pic>
      <p:sp>
        <p:nvSpPr>
          <p:cNvPr id="178" name="Google Shape;178;p29"/>
          <p:cNvSpPr txBox="1"/>
          <p:nvPr/>
        </p:nvSpPr>
        <p:spPr>
          <a:xfrm>
            <a:off x="1303600" y="733901"/>
            <a:ext cx="9584800" cy="46036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000000"/>
              </a:buClr>
            </a:pPr>
            <a:r>
              <a:rPr lang="en" sz="3333" b="1" kern="0">
                <a:solidFill>
                  <a:srgbClr val="FFFFFF"/>
                </a:solidFill>
                <a:latin typeface="Arial"/>
                <a:cs typeface="Arial"/>
                <a:sym typeface="Arial"/>
              </a:rPr>
              <a:t>Topic Group on AI for Radiology</a:t>
            </a:r>
            <a:endParaRPr sz="3333" b="1" kern="0">
              <a:solidFill>
                <a:srgbClr val="FFFFFF"/>
              </a:solidFill>
              <a:latin typeface="Arial"/>
              <a:cs typeface="Arial"/>
              <a:sym typeface="Arial"/>
            </a:endParaRPr>
          </a:p>
          <a:p>
            <a:pPr algn="ctr" defTabSz="1219170">
              <a:lnSpc>
                <a:spcPct val="90000"/>
              </a:lnSpc>
              <a:buClr>
                <a:srgbClr val="000000"/>
              </a:buClr>
            </a:pPr>
            <a:endParaRPr sz="3333" b="1" kern="0">
              <a:solidFill>
                <a:srgbClr val="FFFFFF"/>
              </a:solidFill>
              <a:latin typeface="Arial"/>
              <a:cs typeface="Arial"/>
              <a:sym typeface="Arial"/>
            </a:endParaRPr>
          </a:p>
          <a:p>
            <a:pPr algn="ctr" defTabSz="1219170">
              <a:lnSpc>
                <a:spcPct val="90000"/>
              </a:lnSpc>
              <a:buClr>
                <a:srgbClr val="000000"/>
              </a:buClr>
            </a:pPr>
            <a:endParaRPr sz="3333" b="1" kern="0">
              <a:solidFill>
                <a:srgbClr val="FFFFFF"/>
              </a:solidFill>
              <a:latin typeface="Arial"/>
              <a:cs typeface="Arial"/>
              <a:sym typeface="Arial"/>
            </a:endParaRPr>
          </a:p>
          <a:p>
            <a:pPr algn="ctr" defTabSz="1219170">
              <a:lnSpc>
                <a:spcPct val="90000"/>
              </a:lnSpc>
              <a:spcBef>
                <a:spcPts val="1067"/>
              </a:spcBef>
              <a:buClr>
                <a:srgbClr val="000000"/>
              </a:buClr>
            </a:pPr>
            <a:r>
              <a:rPr lang="en" sz="3333" kern="0">
                <a:solidFill>
                  <a:srgbClr val="FFFFFF"/>
                </a:solidFill>
                <a:latin typeface="Calibri"/>
                <a:ea typeface="Calibri"/>
                <a:cs typeface="Calibri"/>
                <a:sym typeface="Calibri"/>
              </a:rPr>
              <a:t>Darlington Akogo</a:t>
            </a:r>
            <a:br>
              <a:rPr lang="en" sz="3333" kern="0">
                <a:solidFill>
                  <a:srgbClr val="FFFFFF"/>
                </a:solidFill>
                <a:latin typeface="Calibri"/>
                <a:ea typeface="Calibri"/>
                <a:cs typeface="Calibri"/>
                <a:sym typeface="Calibri"/>
              </a:rPr>
            </a:br>
            <a:r>
              <a:rPr lang="en" sz="3333" kern="0">
                <a:solidFill>
                  <a:srgbClr val="FFFFFF"/>
                </a:solidFill>
                <a:latin typeface="Calibri"/>
                <a:ea typeface="Calibri"/>
                <a:cs typeface="Calibri"/>
                <a:sym typeface="Calibri"/>
              </a:rPr>
              <a:t>Topic Driver</a:t>
            </a:r>
            <a:endParaRPr sz="3333" kern="0">
              <a:solidFill>
                <a:srgbClr val="FFFFFF"/>
              </a:solidFill>
              <a:latin typeface="Calibri"/>
              <a:ea typeface="Calibri"/>
              <a:cs typeface="Calibri"/>
              <a:sym typeface="Calibri"/>
            </a:endParaRPr>
          </a:p>
          <a:p>
            <a:pPr algn="ctr" defTabSz="1219170">
              <a:buClr>
                <a:srgbClr val="000000"/>
              </a:buClr>
            </a:pPr>
            <a:r>
              <a:rPr lang="en" sz="2533" kern="0">
                <a:solidFill>
                  <a:srgbClr val="FFFFFF"/>
                </a:solidFill>
                <a:latin typeface="Arial"/>
                <a:cs typeface="Arial"/>
                <a:sym typeface="Arial"/>
              </a:rPr>
              <a:t>Founder, Executive Director</a:t>
            </a:r>
            <a:endParaRPr sz="2533" kern="0">
              <a:solidFill>
                <a:srgbClr val="FFFFFF"/>
              </a:solidFill>
              <a:latin typeface="Arial"/>
              <a:cs typeface="Arial"/>
              <a:sym typeface="Arial"/>
            </a:endParaRPr>
          </a:p>
          <a:p>
            <a:pPr algn="ctr" defTabSz="1219170">
              <a:buClr>
                <a:srgbClr val="000000"/>
              </a:buClr>
            </a:pPr>
            <a:r>
              <a:rPr lang="en" sz="2533" kern="0">
                <a:solidFill>
                  <a:srgbClr val="FFFFFF"/>
                </a:solidFill>
                <a:latin typeface="Arial"/>
                <a:cs typeface="Arial"/>
                <a:sym typeface="Arial"/>
              </a:rPr>
              <a:t>minoHealth AI Labs</a:t>
            </a:r>
            <a:endParaRPr sz="2533" kern="0">
              <a:solidFill>
                <a:srgbClr val="595959"/>
              </a:solidFill>
              <a:latin typeface="Arial"/>
              <a:cs typeface="Arial"/>
              <a:sym typeface="Arial"/>
            </a:endParaRPr>
          </a:p>
          <a:p>
            <a:pPr algn="ctr" defTabSz="1219170">
              <a:buClr>
                <a:srgbClr val="000000"/>
              </a:buClr>
            </a:pPr>
            <a:r>
              <a:rPr lang="en" sz="2533" kern="0">
                <a:solidFill>
                  <a:srgbClr val="FFFFFF"/>
                </a:solidFill>
                <a:latin typeface="Arial"/>
                <a:cs typeface="Arial"/>
                <a:sym typeface="Arial"/>
              </a:rPr>
              <a:t>darlington@gudra-studio.com</a:t>
            </a:r>
            <a:endParaRPr sz="2533" kern="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p>
            <a:pPr marL="0" indent="0"/>
            <a:endParaRPr/>
          </a:p>
        </p:txBody>
      </p:sp>
      <p:pic>
        <p:nvPicPr>
          <p:cNvPr id="56" name="Google Shape;56;p13"/>
          <p:cNvPicPr preferRelativeResize="0"/>
          <p:nvPr/>
        </p:nvPicPr>
        <p:blipFill>
          <a:blip r:embed="rId3">
            <a:alphaModFix/>
          </a:blip>
          <a:stretch>
            <a:fillRect/>
          </a:stretch>
        </p:blipFill>
        <p:spPr>
          <a:xfrm>
            <a:off x="-421004" y="1"/>
            <a:ext cx="13033995" cy="6857996"/>
          </a:xfrm>
          <a:prstGeom prst="rect">
            <a:avLst/>
          </a:prstGeom>
          <a:noFill/>
          <a:ln>
            <a:noFill/>
          </a:ln>
        </p:spPr>
      </p:pic>
      <p:sp>
        <p:nvSpPr>
          <p:cNvPr id="57" name="Google Shape;57;p13"/>
          <p:cNvSpPr txBox="1"/>
          <p:nvPr/>
        </p:nvSpPr>
        <p:spPr>
          <a:xfrm>
            <a:off x="1303600" y="733901"/>
            <a:ext cx="9584800" cy="46036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000000"/>
              </a:buClr>
            </a:pPr>
            <a:r>
              <a:rPr lang="en" sz="3333" b="1" kern="0">
                <a:solidFill>
                  <a:srgbClr val="FFFFFF"/>
                </a:solidFill>
                <a:latin typeface="Arial"/>
                <a:cs typeface="Arial"/>
                <a:sym typeface="Arial"/>
              </a:rPr>
              <a:t>Topic Group on AI for Radiology</a:t>
            </a:r>
            <a:endParaRPr sz="3333" b="1" kern="0">
              <a:solidFill>
                <a:srgbClr val="FFFFFF"/>
              </a:solidFill>
              <a:latin typeface="Arial"/>
              <a:cs typeface="Arial"/>
              <a:sym typeface="Arial"/>
            </a:endParaRPr>
          </a:p>
          <a:p>
            <a:pPr algn="ctr" defTabSz="1219170">
              <a:lnSpc>
                <a:spcPct val="90000"/>
              </a:lnSpc>
              <a:buClr>
                <a:srgbClr val="000000"/>
              </a:buClr>
            </a:pPr>
            <a:endParaRPr sz="3333" b="1" kern="0">
              <a:solidFill>
                <a:srgbClr val="FFFFFF"/>
              </a:solidFill>
              <a:latin typeface="Arial"/>
              <a:cs typeface="Arial"/>
              <a:sym typeface="Arial"/>
            </a:endParaRPr>
          </a:p>
          <a:p>
            <a:pPr algn="ctr" defTabSz="1219170">
              <a:lnSpc>
                <a:spcPct val="90000"/>
              </a:lnSpc>
              <a:buClr>
                <a:srgbClr val="000000"/>
              </a:buClr>
            </a:pPr>
            <a:endParaRPr sz="3333" b="1" kern="0">
              <a:solidFill>
                <a:srgbClr val="FFFFFF"/>
              </a:solidFill>
              <a:latin typeface="Arial"/>
              <a:cs typeface="Arial"/>
              <a:sym typeface="Arial"/>
            </a:endParaRPr>
          </a:p>
          <a:p>
            <a:pPr algn="ctr" defTabSz="1219170">
              <a:lnSpc>
                <a:spcPct val="90000"/>
              </a:lnSpc>
              <a:spcBef>
                <a:spcPts val="1067"/>
              </a:spcBef>
              <a:buClr>
                <a:srgbClr val="000000"/>
              </a:buClr>
            </a:pPr>
            <a:r>
              <a:rPr lang="en" sz="3333" kern="0">
                <a:solidFill>
                  <a:srgbClr val="FFFFFF"/>
                </a:solidFill>
                <a:latin typeface="Calibri"/>
                <a:ea typeface="Calibri"/>
                <a:cs typeface="Calibri"/>
                <a:sym typeface="Calibri"/>
              </a:rPr>
              <a:t>Darlington Akogo</a:t>
            </a:r>
            <a:br>
              <a:rPr lang="en" sz="3333" kern="0">
                <a:solidFill>
                  <a:srgbClr val="FFFFFF"/>
                </a:solidFill>
                <a:latin typeface="Calibri"/>
                <a:ea typeface="Calibri"/>
                <a:cs typeface="Calibri"/>
                <a:sym typeface="Calibri"/>
              </a:rPr>
            </a:br>
            <a:r>
              <a:rPr lang="en" sz="3333" kern="0">
                <a:solidFill>
                  <a:srgbClr val="FFFFFF"/>
                </a:solidFill>
                <a:latin typeface="Calibri"/>
                <a:ea typeface="Calibri"/>
                <a:cs typeface="Calibri"/>
                <a:sym typeface="Calibri"/>
              </a:rPr>
              <a:t>Topic Driver</a:t>
            </a:r>
            <a:endParaRPr sz="3333" kern="0">
              <a:solidFill>
                <a:srgbClr val="FFFFFF"/>
              </a:solidFill>
              <a:latin typeface="Calibri"/>
              <a:ea typeface="Calibri"/>
              <a:cs typeface="Calibri"/>
              <a:sym typeface="Calibri"/>
            </a:endParaRPr>
          </a:p>
          <a:p>
            <a:pPr algn="ctr" defTabSz="1219170">
              <a:buClr>
                <a:srgbClr val="000000"/>
              </a:buClr>
            </a:pPr>
            <a:r>
              <a:rPr lang="en" sz="2533" kern="0">
                <a:solidFill>
                  <a:srgbClr val="FFFFFF"/>
                </a:solidFill>
                <a:latin typeface="Arial"/>
                <a:cs typeface="Arial"/>
                <a:sym typeface="Arial"/>
              </a:rPr>
              <a:t>Founder, Executive Director</a:t>
            </a:r>
            <a:endParaRPr sz="2533" kern="0">
              <a:solidFill>
                <a:srgbClr val="FFFFFF"/>
              </a:solidFill>
              <a:latin typeface="Arial"/>
              <a:cs typeface="Arial"/>
              <a:sym typeface="Arial"/>
            </a:endParaRPr>
          </a:p>
          <a:p>
            <a:pPr algn="ctr" defTabSz="1219170">
              <a:buClr>
                <a:srgbClr val="000000"/>
              </a:buClr>
            </a:pPr>
            <a:r>
              <a:rPr lang="en" sz="2533" kern="0">
                <a:solidFill>
                  <a:srgbClr val="FFFFFF"/>
                </a:solidFill>
                <a:latin typeface="Arial"/>
                <a:cs typeface="Arial"/>
                <a:sym typeface="Arial"/>
              </a:rPr>
              <a:t>minoHealth AI Labs</a:t>
            </a:r>
            <a:endParaRPr sz="2533" kern="0">
              <a:solidFill>
                <a:srgbClr val="595959"/>
              </a:solidFill>
              <a:latin typeface="Arial"/>
              <a:cs typeface="Arial"/>
              <a:sym typeface="Arial"/>
            </a:endParaRPr>
          </a:p>
          <a:p>
            <a:pPr algn="ctr" defTabSz="1219170">
              <a:buClr>
                <a:srgbClr val="000000"/>
              </a:buClr>
            </a:pPr>
            <a:r>
              <a:rPr lang="en" sz="2533" kern="0">
                <a:solidFill>
                  <a:srgbClr val="FFFFFF"/>
                </a:solidFill>
                <a:latin typeface="Arial"/>
                <a:cs typeface="Arial"/>
                <a:sym typeface="Arial"/>
              </a:rPr>
              <a:t>darlington@gudra-studio.com</a:t>
            </a:r>
            <a:endParaRPr sz="2533" kern="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Image result for radiology"/>
          <p:cNvPicPr preferRelativeResize="0"/>
          <p:nvPr/>
        </p:nvPicPr>
        <p:blipFill>
          <a:blip r:embed="rId3">
            <a:alphaModFix/>
          </a:blip>
          <a:stretch>
            <a:fillRect/>
          </a:stretch>
        </p:blipFill>
        <p:spPr>
          <a:xfrm>
            <a:off x="1" y="12658"/>
            <a:ext cx="12192001" cy="6845343"/>
          </a:xfrm>
          <a:prstGeom prst="rect">
            <a:avLst/>
          </a:prstGeom>
          <a:noFill/>
          <a:ln>
            <a:noFill/>
          </a:ln>
        </p:spPr>
      </p:pic>
      <p:sp>
        <p:nvSpPr>
          <p:cNvPr id="63" name="Google Shape;63;p14"/>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AI in Radiology - Overview</a:t>
            </a:r>
            <a:endParaRPr>
              <a:latin typeface="Calibri"/>
              <a:ea typeface="Calibri"/>
              <a:cs typeface="Calibri"/>
              <a:sym typeface="Calibri"/>
            </a:endParaRPr>
          </a:p>
        </p:txBody>
      </p:sp>
      <p:sp>
        <p:nvSpPr>
          <p:cNvPr id="64" name="Google Shape;64;p14"/>
          <p:cNvSpPr txBox="1">
            <a:spLocks noGrp="1"/>
          </p:cNvSpPr>
          <p:nvPr>
            <p:ph type="body" idx="1"/>
          </p:nvPr>
        </p:nvSpPr>
        <p:spPr>
          <a:xfrm>
            <a:off x="415600" y="1536633"/>
            <a:ext cx="11360800" cy="49576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a:solidFill>
                  <a:srgbClr val="FFFFFF"/>
                </a:solidFill>
                <a:latin typeface="Calibri"/>
                <a:ea typeface="Calibri"/>
                <a:cs typeface="Calibri"/>
                <a:sym typeface="Calibri"/>
              </a:rPr>
              <a:t>AI systems in radiology have achieved impressive results. They outperformed radiologists in some cases. </a:t>
            </a:r>
            <a:endParaRPr>
              <a:solidFill>
                <a:srgbClr val="FFFFFF"/>
              </a:solidFill>
              <a:latin typeface="Calibri"/>
              <a:ea typeface="Calibri"/>
              <a:cs typeface="Calibri"/>
              <a:sym typeface="Calibri"/>
            </a:endParaRPr>
          </a:p>
          <a:p>
            <a:pPr marL="0" indent="0">
              <a:spcBef>
                <a:spcPts val="2133"/>
              </a:spcBef>
              <a:buClr>
                <a:schemeClr val="dk1"/>
              </a:buClr>
              <a:buSzPts val="1100"/>
              <a:buNone/>
            </a:pPr>
            <a:r>
              <a:rPr lang="en">
                <a:solidFill>
                  <a:srgbClr val="FFFFFF"/>
                </a:solidFill>
                <a:latin typeface="Calibri"/>
                <a:ea typeface="Calibri"/>
                <a:cs typeface="Calibri"/>
                <a:sym typeface="Calibri"/>
              </a:rPr>
              <a:t>Challenge in properly testing AI radiological systems and ensuring they work in all edge and diverse cases radiologists encounter.</a:t>
            </a:r>
            <a:endParaRPr>
              <a:solidFill>
                <a:srgbClr val="FFFFFF"/>
              </a:solidFill>
              <a:latin typeface="Calibri"/>
              <a:ea typeface="Calibri"/>
              <a:cs typeface="Calibri"/>
              <a:sym typeface="Calibri"/>
            </a:endParaRPr>
          </a:p>
          <a:p>
            <a:pPr marL="0" indent="0">
              <a:spcBef>
                <a:spcPts val="2133"/>
              </a:spcBef>
              <a:buClr>
                <a:schemeClr val="dk1"/>
              </a:buClr>
              <a:buSzPts val="1100"/>
              <a:buNone/>
            </a:pPr>
            <a:r>
              <a:rPr lang="en">
                <a:solidFill>
                  <a:schemeClr val="lt1"/>
                </a:solidFill>
                <a:latin typeface="Calibri"/>
                <a:ea typeface="Calibri"/>
                <a:cs typeface="Calibri"/>
                <a:sym typeface="Calibri"/>
              </a:rPr>
              <a:t>Study analysed </a:t>
            </a:r>
            <a:r>
              <a:rPr lang="en">
                <a:solidFill>
                  <a:schemeClr val="lt1"/>
                </a:solidFill>
                <a:highlight>
                  <a:srgbClr val="FF0000"/>
                </a:highlight>
                <a:latin typeface="Calibri"/>
                <a:ea typeface="Calibri"/>
                <a:cs typeface="Calibri"/>
                <a:sym typeface="Calibri"/>
              </a:rPr>
              <a:t>31,587 AI healthcare studies</a:t>
            </a:r>
            <a:r>
              <a:rPr lang="en">
                <a:solidFill>
                  <a:schemeClr val="lt1"/>
                </a:solidFill>
                <a:latin typeface="Calibri"/>
                <a:ea typeface="Calibri"/>
                <a:cs typeface="Calibri"/>
                <a:sym typeface="Calibri"/>
              </a:rPr>
              <a:t>, only </a:t>
            </a:r>
            <a:r>
              <a:rPr lang="en">
                <a:solidFill>
                  <a:schemeClr val="lt1"/>
                </a:solidFill>
                <a:highlight>
                  <a:srgbClr val="FF0000"/>
                </a:highlight>
                <a:latin typeface="Calibri"/>
                <a:ea typeface="Calibri"/>
                <a:cs typeface="Calibri"/>
                <a:sym typeface="Calibri"/>
              </a:rPr>
              <a:t>69 studies</a:t>
            </a:r>
            <a:r>
              <a:rPr lang="en">
                <a:solidFill>
                  <a:schemeClr val="lt1"/>
                </a:solidFill>
                <a:latin typeface="Calibri"/>
                <a:ea typeface="Calibri"/>
                <a:cs typeface="Calibri"/>
                <a:sym typeface="Calibri"/>
              </a:rPr>
              <a:t> provided enough data enabling calculation of test accuracy. Only </a:t>
            </a:r>
            <a:r>
              <a:rPr lang="en">
                <a:solidFill>
                  <a:schemeClr val="lt1"/>
                </a:solidFill>
                <a:highlight>
                  <a:srgbClr val="FF0000"/>
                </a:highlight>
                <a:latin typeface="Calibri"/>
                <a:ea typeface="Calibri"/>
                <a:cs typeface="Calibri"/>
                <a:sym typeface="Calibri"/>
              </a:rPr>
              <a:t>25 studies</a:t>
            </a:r>
            <a:r>
              <a:rPr lang="en">
                <a:solidFill>
                  <a:schemeClr val="lt1"/>
                </a:solidFill>
                <a:latin typeface="Calibri"/>
                <a:ea typeface="Calibri"/>
                <a:cs typeface="Calibri"/>
                <a:sym typeface="Calibri"/>
              </a:rPr>
              <a:t> further did out-of-sample external validations. And further, only </a:t>
            </a:r>
            <a:r>
              <a:rPr lang="en">
                <a:solidFill>
                  <a:schemeClr val="lt1"/>
                </a:solidFill>
                <a:highlight>
                  <a:srgbClr val="FF0000"/>
                </a:highlight>
                <a:latin typeface="Calibri"/>
                <a:ea typeface="Calibri"/>
                <a:cs typeface="Calibri"/>
                <a:sym typeface="Calibri"/>
              </a:rPr>
              <a:t>14 of such studies</a:t>
            </a:r>
            <a:r>
              <a:rPr lang="en">
                <a:solidFill>
                  <a:schemeClr val="lt1"/>
                </a:solidFill>
                <a:latin typeface="Calibri"/>
                <a:ea typeface="Calibri"/>
                <a:cs typeface="Calibri"/>
                <a:sym typeface="Calibri"/>
              </a:rPr>
              <a:t> compared the models’ performances to that of radiologists.  (Liu et al., 2019)</a:t>
            </a: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r>
              <a:rPr lang="en">
                <a:solidFill>
                  <a:schemeClr val="lt1"/>
                </a:solidFill>
                <a:latin typeface="Calibri"/>
                <a:ea typeface="Calibri"/>
                <a:cs typeface="Calibri"/>
                <a:sym typeface="Calibri"/>
              </a:rPr>
              <a:t>Standardisation and benchmarking is required.</a:t>
            </a:r>
            <a:endParaRPr>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descr="Image result for ai in healthcare"/>
          <p:cNvPicPr preferRelativeResize="0"/>
          <p:nvPr/>
        </p:nvPicPr>
        <p:blipFill>
          <a:blip r:embed="rId3">
            <a:alphaModFix/>
          </a:blip>
          <a:stretch>
            <a:fillRect/>
          </a:stretch>
        </p:blipFill>
        <p:spPr>
          <a:xfrm>
            <a:off x="-152635" y="-1381294"/>
            <a:ext cx="12344632" cy="8239295"/>
          </a:xfrm>
          <a:prstGeom prst="rect">
            <a:avLst/>
          </a:prstGeom>
          <a:noFill/>
          <a:ln>
            <a:noFill/>
          </a:ln>
        </p:spPr>
      </p:pic>
      <p:sp>
        <p:nvSpPr>
          <p:cNvPr id="70" name="Google Shape;70;p15"/>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a:solidFill>
                  <a:srgbClr val="FFFFFF"/>
                </a:solidFill>
                <a:latin typeface="Calibri"/>
                <a:ea typeface="Calibri"/>
                <a:cs typeface="Calibri"/>
                <a:sym typeface="Calibri"/>
              </a:rPr>
              <a:t>Objectives</a:t>
            </a:r>
            <a:endParaRPr>
              <a:solidFill>
                <a:srgbClr val="FFFFFF"/>
              </a:solidFill>
              <a:latin typeface="Calibri"/>
              <a:ea typeface="Calibri"/>
              <a:cs typeface="Calibri"/>
              <a:sym typeface="Calibri"/>
            </a:endParaRPr>
          </a:p>
          <a:p>
            <a:pP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71" name="Google Shape;71;p15"/>
          <p:cNvSpPr txBox="1">
            <a:spLocks noGrp="1"/>
          </p:cNvSpPr>
          <p:nvPr>
            <p:ph type="body" idx="1"/>
          </p:nvPr>
        </p:nvSpPr>
        <p:spPr>
          <a:xfrm>
            <a:off x="415600" y="1536633"/>
            <a:ext cx="11360800" cy="4750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a:solidFill>
                  <a:srgbClr val="FFFFFF"/>
                </a:solidFill>
                <a:latin typeface="Calibri"/>
                <a:ea typeface="Calibri"/>
                <a:cs typeface="Calibri"/>
                <a:sym typeface="Calibri"/>
              </a:rPr>
              <a:t>TG-Radiology is dedicated to the development of global standards for the evaluation and benchmarking of AI radiological systems. </a:t>
            </a:r>
            <a:endParaRPr>
              <a:solidFill>
                <a:srgbClr val="FFFFFF"/>
              </a:solidFill>
              <a:latin typeface="Calibri"/>
              <a:ea typeface="Calibri"/>
              <a:cs typeface="Calibri"/>
              <a:sym typeface="Calibri"/>
            </a:endParaRPr>
          </a:p>
          <a:p>
            <a:pPr marL="0" indent="0">
              <a:spcBef>
                <a:spcPts val="2133"/>
              </a:spcBef>
              <a:buClr>
                <a:schemeClr val="dk1"/>
              </a:buClr>
              <a:buSzPts val="1100"/>
              <a:buNone/>
            </a:pPr>
            <a:r>
              <a:rPr lang="en">
                <a:solidFill>
                  <a:srgbClr val="FFFFFF"/>
                </a:solidFill>
                <a:latin typeface="Calibri"/>
                <a:ea typeface="Calibri"/>
                <a:cs typeface="Calibri"/>
                <a:sym typeface="Calibri"/>
              </a:rPr>
              <a:t>We are also collecting diverse data towards the assessment of AI radiological applications.</a:t>
            </a:r>
            <a:endParaRPr>
              <a:solidFill>
                <a:srgbClr val="FFFFFF"/>
              </a:solidFill>
              <a:latin typeface="Calibri"/>
              <a:ea typeface="Calibri"/>
              <a:cs typeface="Calibri"/>
              <a:sym typeface="Calibri"/>
            </a:endParaRPr>
          </a:p>
          <a:p>
            <a:pPr marL="0" indent="0">
              <a:spcBef>
                <a:spcPts val="2133"/>
              </a:spcBef>
              <a:buClr>
                <a:schemeClr val="dk1"/>
              </a:buClr>
              <a:buSzPts val="1100"/>
              <a:buNone/>
            </a:pPr>
            <a:endParaRPr>
              <a:solidFill>
                <a:srgbClr val="FFFFFF"/>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descr="Related image"/>
          <p:cNvPicPr preferRelativeResize="0"/>
          <p:nvPr/>
        </p:nvPicPr>
        <p:blipFill>
          <a:blip r:embed="rId3">
            <a:alphaModFix/>
          </a:blip>
          <a:stretch>
            <a:fillRect/>
          </a:stretch>
        </p:blipFill>
        <p:spPr>
          <a:xfrm>
            <a:off x="1" y="-1103667"/>
            <a:ext cx="12192001" cy="8121240"/>
          </a:xfrm>
          <a:prstGeom prst="rect">
            <a:avLst/>
          </a:prstGeom>
          <a:noFill/>
          <a:ln>
            <a:noFill/>
          </a:ln>
        </p:spPr>
      </p:pic>
      <p:sp>
        <p:nvSpPr>
          <p:cNvPr id="77" name="Google Shape;77;p16"/>
          <p:cNvSpPr txBox="1">
            <a:spLocks noGrp="1"/>
          </p:cNvSpPr>
          <p:nvPr>
            <p:ph type="title"/>
          </p:nvPr>
        </p:nvSpPr>
        <p:spPr>
          <a:xfrm>
            <a:off x="415600" y="4631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Timeline</a:t>
            </a:r>
            <a:endParaRPr>
              <a:latin typeface="Calibri"/>
              <a:ea typeface="Calibri"/>
              <a:cs typeface="Calibri"/>
              <a:sym typeface="Calibri"/>
            </a:endParaRPr>
          </a:p>
        </p:txBody>
      </p:sp>
      <p:sp>
        <p:nvSpPr>
          <p:cNvPr id="78" name="Google Shape;78;p16"/>
          <p:cNvSpPr txBox="1">
            <a:spLocks noGrp="1"/>
          </p:cNvSpPr>
          <p:nvPr>
            <p:ph type="body" idx="1"/>
          </p:nvPr>
        </p:nvSpPr>
        <p:spPr>
          <a:xfrm>
            <a:off x="415600" y="1356967"/>
            <a:ext cx="11360800" cy="5205600"/>
          </a:xfrm>
          <a:prstGeom prst="rect">
            <a:avLst/>
          </a:prstGeom>
          <a:solidFill>
            <a:srgbClr val="070707">
              <a:alpha val="54210"/>
            </a:srgbClr>
          </a:solidFill>
        </p:spPr>
        <p:txBody>
          <a:bodyPr spcFirstLastPara="1" wrap="square" lIns="121900" tIns="121900" rIns="121900" bIns="121900" anchor="t" anchorCtr="0">
            <a:noAutofit/>
          </a:bodyPr>
          <a:lstStyle/>
          <a:p>
            <a:pPr marL="0" indent="0">
              <a:buNone/>
            </a:pPr>
            <a:endParaRPr>
              <a:solidFill>
                <a:srgbClr val="FFFFFF"/>
              </a:solidFill>
              <a:latin typeface="Calibri"/>
              <a:ea typeface="Calibri"/>
              <a:cs typeface="Calibri"/>
              <a:sym typeface="Calibri"/>
            </a:endParaRPr>
          </a:p>
          <a:p>
            <a:pPr>
              <a:spcBef>
                <a:spcPts val="2133"/>
              </a:spcBef>
              <a:buClr>
                <a:srgbClr val="FFFFFF"/>
              </a:buClr>
              <a:buFont typeface="Calibri"/>
              <a:buChar char="●"/>
            </a:pPr>
            <a:r>
              <a:rPr lang="en">
                <a:solidFill>
                  <a:srgbClr val="FFFFFF"/>
                </a:solidFill>
                <a:latin typeface="Calibri"/>
                <a:ea typeface="Calibri"/>
                <a:cs typeface="Calibri"/>
                <a:sym typeface="Calibri"/>
              </a:rPr>
              <a:t>21-24​ Jan 2020 - TG-Radiology was officially created at Meeting H, Brasilia</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30 Jan </a:t>
            </a:r>
            <a:r>
              <a:rPr lang="en">
                <a:solidFill>
                  <a:schemeClr val="lt1"/>
                </a:solidFill>
                <a:latin typeface="Calibri"/>
                <a:ea typeface="Calibri"/>
                <a:cs typeface="Calibri"/>
                <a:sym typeface="Calibri"/>
              </a:rPr>
              <a:t>2020 </a:t>
            </a:r>
            <a:r>
              <a:rPr lang="en">
                <a:solidFill>
                  <a:srgbClr val="FFFFFF"/>
                </a:solidFill>
                <a:latin typeface="Calibri"/>
                <a:ea typeface="Calibri"/>
                <a:cs typeface="Calibri"/>
                <a:sym typeface="Calibri"/>
              </a:rPr>
              <a:t>- Call for Participants published </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25 Feb </a:t>
            </a:r>
            <a:r>
              <a:rPr lang="en">
                <a:solidFill>
                  <a:schemeClr val="lt1"/>
                </a:solidFill>
                <a:latin typeface="Calibri"/>
                <a:ea typeface="Calibri"/>
                <a:cs typeface="Calibri"/>
                <a:sym typeface="Calibri"/>
              </a:rPr>
              <a:t>2020 </a:t>
            </a:r>
            <a:r>
              <a:rPr lang="en">
                <a:solidFill>
                  <a:srgbClr val="FFFFFF"/>
                </a:solidFill>
                <a:latin typeface="Calibri"/>
                <a:ea typeface="Calibri"/>
                <a:cs typeface="Calibri"/>
                <a:sym typeface="Calibri"/>
              </a:rPr>
              <a:t>- First Zoom meeting</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26 Mar </a:t>
            </a:r>
            <a:r>
              <a:rPr lang="en">
                <a:solidFill>
                  <a:schemeClr val="lt1"/>
                </a:solidFill>
                <a:latin typeface="Calibri"/>
                <a:ea typeface="Calibri"/>
                <a:cs typeface="Calibri"/>
                <a:sym typeface="Calibri"/>
              </a:rPr>
              <a:t>2020 </a:t>
            </a:r>
            <a:r>
              <a:rPr lang="en">
                <a:solidFill>
                  <a:srgbClr val="FFFFFF"/>
                </a:solidFill>
                <a:latin typeface="Calibri"/>
                <a:ea typeface="Calibri"/>
                <a:cs typeface="Calibri"/>
                <a:sym typeface="Calibri"/>
              </a:rPr>
              <a:t>- First TDD submission (Radiograph-agnostic framework for AI Evaluation)</a:t>
            </a:r>
            <a:endParaRPr>
              <a:solidFill>
                <a:srgbClr val="FFFFFF"/>
              </a:solidFill>
              <a:latin typeface="Calibri"/>
              <a:ea typeface="Calibri"/>
              <a:cs typeface="Calibri"/>
              <a:sym typeface="Calibri"/>
            </a:endParaRPr>
          </a:p>
          <a:p>
            <a:pPr>
              <a:buClr>
                <a:srgbClr val="FFFFFF"/>
              </a:buClr>
              <a:buFont typeface="Calibri"/>
              <a:buChar char="●"/>
            </a:pPr>
            <a:r>
              <a:rPr lang="en">
                <a:solidFill>
                  <a:schemeClr val="lt1"/>
                </a:solidFill>
                <a:latin typeface="Calibri"/>
                <a:ea typeface="Calibri"/>
                <a:cs typeface="Calibri"/>
                <a:sym typeface="Calibri"/>
              </a:rPr>
              <a:t>7-8 May 2020 - </a:t>
            </a:r>
            <a:r>
              <a:rPr lang="en">
                <a:solidFill>
                  <a:srgbClr val="FFFFFF"/>
                </a:solidFill>
                <a:latin typeface="Calibri"/>
                <a:ea typeface="Calibri"/>
                <a:cs typeface="Calibri"/>
                <a:sym typeface="Calibri"/>
              </a:rPr>
              <a:t>9th FGAI4H Meeting (Use Cases &amp; Existing Solutions)</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27 Nov 2020 - TG virtual meeting</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16 April 2021 - TG virtual meeting</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 21 May 2021 - 12th </a:t>
            </a:r>
            <a:r>
              <a:rPr lang="en">
                <a:solidFill>
                  <a:schemeClr val="lt1"/>
                </a:solidFill>
                <a:latin typeface="Calibri"/>
                <a:ea typeface="Calibri"/>
                <a:cs typeface="Calibri"/>
                <a:sym typeface="Calibri"/>
              </a:rPr>
              <a:t>FGAI4H Meeting (Existing work on benchmarking)</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Current - Updated TDD for ​​13th Meeting</a:t>
            </a:r>
            <a:endParaRPr>
              <a:solidFill>
                <a:srgbClr val="FFFFFF"/>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descr="Image result for universal health care"/>
          <p:cNvPicPr preferRelativeResize="0"/>
          <p:nvPr/>
        </p:nvPicPr>
        <p:blipFill>
          <a:blip r:embed="rId3">
            <a:alphaModFix/>
          </a:blip>
          <a:stretch>
            <a:fillRect/>
          </a:stretch>
        </p:blipFill>
        <p:spPr>
          <a:xfrm>
            <a:off x="8" y="-1265267"/>
            <a:ext cx="12192001" cy="8123268"/>
          </a:xfrm>
          <a:prstGeom prst="rect">
            <a:avLst/>
          </a:prstGeom>
          <a:noFill/>
          <a:ln>
            <a:noFill/>
          </a:ln>
        </p:spPr>
      </p:pic>
      <p:pic>
        <p:nvPicPr>
          <p:cNvPr id="84" name="Google Shape;84;p17" descr="Image result for future hospital"/>
          <p:cNvPicPr preferRelativeResize="0"/>
          <p:nvPr/>
        </p:nvPicPr>
        <p:blipFill>
          <a:blip r:embed="rId4">
            <a:alphaModFix/>
          </a:blip>
          <a:stretch>
            <a:fillRect/>
          </a:stretch>
        </p:blipFill>
        <p:spPr>
          <a:xfrm>
            <a:off x="-3029" y="-1265267"/>
            <a:ext cx="12195028" cy="8123267"/>
          </a:xfrm>
          <a:prstGeom prst="rect">
            <a:avLst/>
          </a:prstGeom>
          <a:noFill/>
          <a:ln>
            <a:noFill/>
          </a:ln>
        </p:spPr>
      </p:pic>
      <p:sp>
        <p:nvSpPr>
          <p:cNvPr id="85" name="Google Shape;85;p17"/>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a:solidFill>
                  <a:srgbClr val="FFFFFF"/>
                </a:solidFill>
                <a:latin typeface="Calibri"/>
                <a:ea typeface="Calibri"/>
                <a:cs typeface="Calibri"/>
                <a:sym typeface="Calibri"/>
              </a:rPr>
              <a:t>Participants</a:t>
            </a:r>
            <a:endParaRPr>
              <a:solidFill>
                <a:srgbClr val="FFFFFF"/>
              </a:solidFill>
              <a:latin typeface="Calibri"/>
              <a:ea typeface="Calibri"/>
              <a:cs typeface="Calibri"/>
              <a:sym typeface="Calibri"/>
            </a:endParaRPr>
          </a:p>
          <a:p>
            <a:pP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86" name="Google Shape;86;p17"/>
          <p:cNvSpPr txBox="1">
            <a:spLocks noGrp="1"/>
          </p:cNvSpPr>
          <p:nvPr>
            <p:ph type="body" idx="1"/>
          </p:nvPr>
        </p:nvSpPr>
        <p:spPr>
          <a:xfrm>
            <a:off x="415600" y="1536633"/>
            <a:ext cx="11360800" cy="4682000"/>
          </a:xfrm>
          <a:prstGeom prst="rect">
            <a:avLst/>
          </a:prstGeom>
          <a:solidFill>
            <a:srgbClr val="070707">
              <a:alpha val="81460"/>
            </a:srgbClr>
          </a:solidFill>
        </p:spPr>
        <p:txBody>
          <a:bodyPr spcFirstLastPara="1" wrap="square" lIns="121900" tIns="121900" rIns="121900" bIns="121900" anchor="t" anchorCtr="0">
            <a:noAutofit/>
          </a:bodyPr>
          <a:lstStyle/>
          <a:p>
            <a:pPr marL="0" indent="0">
              <a:buNone/>
            </a:pPr>
            <a:r>
              <a:rPr lang="en">
                <a:solidFill>
                  <a:srgbClr val="FFFFFF"/>
                </a:solidFill>
                <a:latin typeface="Calibri"/>
                <a:ea typeface="Calibri"/>
                <a:cs typeface="Calibri"/>
                <a:sym typeface="Calibri"/>
              </a:rPr>
              <a:t>26 participants currently</a:t>
            </a:r>
            <a:endParaRPr>
              <a:solidFill>
                <a:srgbClr val="FFFFFF"/>
              </a:solidFill>
              <a:latin typeface="Calibri"/>
              <a:ea typeface="Calibri"/>
              <a:cs typeface="Calibri"/>
              <a:sym typeface="Calibri"/>
            </a:endParaRPr>
          </a:p>
          <a:p>
            <a:pPr marL="0" indent="0">
              <a:spcBef>
                <a:spcPts val="2133"/>
              </a:spcBef>
              <a:buNone/>
            </a:pPr>
            <a:r>
              <a:rPr lang="en">
                <a:solidFill>
                  <a:srgbClr val="FFFFFF"/>
                </a:solidFill>
                <a:latin typeface="Calibri"/>
                <a:ea typeface="Calibri"/>
                <a:cs typeface="Calibri"/>
                <a:sym typeface="Calibri"/>
              </a:rPr>
              <a:t>From 5 continents; Africa </a:t>
            </a:r>
            <a:r>
              <a:rPr lang="en">
                <a:solidFill>
                  <a:schemeClr val="lt1"/>
                </a:solidFill>
                <a:latin typeface="Calibri"/>
                <a:ea typeface="Calibri"/>
                <a:cs typeface="Calibri"/>
                <a:sym typeface="Calibri"/>
              </a:rPr>
              <a:t>(6)</a:t>
            </a:r>
            <a:r>
              <a:rPr lang="en">
                <a:solidFill>
                  <a:srgbClr val="FFFFFF"/>
                </a:solidFill>
                <a:latin typeface="Calibri"/>
                <a:ea typeface="Calibri"/>
                <a:cs typeface="Calibri"/>
                <a:sym typeface="Calibri"/>
              </a:rPr>
              <a:t>, North America (5), South America (7), Europe (3), Asia (4)</a:t>
            </a:r>
            <a:endParaRPr>
              <a:solidFill>
                <a:srgbClr val="FFFFFF"/>
              </a:solidFill>
              <a:latin typeface="Calibri"/>
              <a:ea typeface="Calibri"/>
              <a:cs typeface="Calibri"/>
              <a:sym typeface="Calibri"/>
            </a:endParaRPr>
          </a:p>
          <a:p>
            <a:pPr marL="0" indent="0">
              <a:spcBef>
                <a:spcPts val="2133"/>
              </a:spcBef>
              <a:buClr>
                <a:schemeClr val="dk1"/>
              </a:buClr>
              <a:buSzPts val="1100"/>
              <a:buNone/>
            </a:pPr>
            <a:r>
              <a:rPr lang="en">
                <a:solidFill>
                  <a:srgbClr val="FFFFFF"/>
                </a:solidFill>
                <a:latin typeface="Calibri"/>
                <a:ea typeface="Calibri"/>
                <a:cs typeface="Calibri"/>
                <a:sym typeface="Calibri"/>
              </a:rPr>
              <a:t>11 organisations; AI providers (6), other digital health providers (2), health centers (4), universities (9)</a:t>
            </a:r>
            <a:endParaRPr>
              <a:solidFill>
                <a:srgbClr val="FFFFFF"/>
              </a:solidFill>
              <a:latin typeface="Calibri"/>
              <a:ea typeface="Calibri"/>
              <a:cs typeface="Calibri"/>
              <a:sym typeface="Calibri"/>
            </a:endParaRPr>
          </a:p>
          <a:p>
            <a:pPr marL="0" indent="0">
              <a:spcBef>
                <a:spcPts val="2133"/>
              </a:spcBef>
              <a:spcAft>
                <a:spcPts val="2133"/>
              </a:spcAft>
              <a:buNone/>
            </a:pPr>
            <a:endParaRPr>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Image result for universal health care"/>
          <p:cNvPicPr preferRelativeResize="0"/>
          <p:nvPr/>
        </p:nvPicPr>
        <p:blipFill>
          <a:blip r:embed="rId3">
            <a:alphaModFix/>
          </a:blip>
          <a:stretch>
            <a:fillRect/>
          </a:stretch>
        </p:blipFill>
        <p:spPr>
          <a:xfrm>
            <a:off x="8" y="-1265267"/>
            <a:ext cx="12192001" cy="8123268"/>
          </a:xfrm>
          <a:prstGeom prst="rect">
            <a:avLst/>
          </a:prstGeom>
          <a:noFill/>
          <a:ln>
            <a:noFill/>
          </a:ln>
        </p:spPr>
      </p:pic>
      <p:pic>
        <p:nvPicPr>
          <p:cNvPr id="92" name="Google Shape;92;p18" descr="Image result for future hospital"/>
          <p:cNvPicPr preferRelativeResize="0"/>
          <p:nvPr/>
        </p:nvPicPr>
        <p:blipFill>
          <a:blip r:embed="rId4">
            <a:alphaModFix/>
          </a:blip>
          <a:stretch>
            <a:fillRect/>
          </a:stretch>
        </p:blipFill>
        <p:spPr>
          <a:xfrm>
            <a:off x="-3029" y="-1265267"/>
            <a:ext cx="12195028" cy="8123267"/>
          </a:xfrm>
          <a:prstGeom prst="rect">
            <a:avLst/>
          </a:prstGeom>
          <a:noFill/>
          <a:ln>
            <a:noFill/>
          </a:ln>
        </p:spPr>
      </p:pic>
      <p:sp>
        <p:nvSpPr>
          <p:cNvPr id="93" name="Google Shape;93;p18"/>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pPr>
              <a:buSzPts val="1100"/>
            </a:pPr>
            <a:r>
              <a:rPr lang="en">
                <a:solidFill>
                  <a:srgbClr val="FFFFFF"/>
                </a:solidFill>
                <a:latin typeface="Calibri"/>
                <a:ea typeface="Calibri"/>
                <a:cs typeface="Calibri"/>
                <a:sym typeface="Calibri"/>
              </a:rPr>
              <a:t>Current Contributors to TDD (14 participants)</a:t>
            </a:r>
            <a:endParaRPr>
              <a:solidFill>
                <a:srgbClr val="FFFFFF"/>
              </a:solidFill>
              <a:latin typeface="Calibri"/>
              <a:ea typeface="Calibri"/>
              <a:cs typeface="Calibri"/>
              <a:sym typeface="Calibri"/>
            </a:endParaRPr>
          </a:p>
          <a:p>
            <a:pP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94" name="Google Shape;94;p18"/>
          <p:cNvSpPr txBox="1">
            <a:spLocks noGrp="1"/>
          </p:cNvSpPr>
          <p:nvPr>
            <p:ph type="body" idx="1"/>
          </p:nvPr>
        </p:nvSpPr>
        <p:spPr>
          <a:xfrm>
            <a:off x="415600" y="1536633"/>
            <a:ext cx="11360800" cy="5102000"/>
          </a:xfrm>
          <a:prstGeom prst="rect">
            <a:avLst/>
          </a:prstGeom>
          <a:solidFill>
            <a:srgbClr val="070707">
              <a:alpha val="81460"/>
            </a:srgbClr>
          </a:solidFill>
        </p:spPr>
        <p:txBody>
          <a:bodyPr spcFirstLastPara="1" wrap="square" lIns="121900" tIns="121900" rIns="121900" bIns="121900" anchor="t" anchorCtr="0">
            <a:noAutofit/>
          </a:bodyPr>
          <a:lstStyle/>
          <a:p>
            <a:pPr marL="0" indent="0">
              <a:lnSpc>
                <a:spcPct val="100000"/>
              </a:lnSpc>
              <a:spcBef>
                <a:spcPts val="800"/>
              </a:spcBef>
              <a:buClr>
                <a:schemeClr val="dk1"/>
              </a:buClr>
              <a:buSzPts val="1100"/>
              <a:buNone/>
            </a:pPr>
            <a:r>
              <a:rPr lang="en" sz="2133" b="1">
                <a:solidFill>
                  <a:srgbClr val="FFFFFF"/>
                </a:solidFill>
                <a:latin typeface="Calibri"/>
                <a:ea typeface="Calibri"/>
                <a:cs typeface="Calibri"/>
                <a:sym typeface="Calibri"/>
              </a:rPr>
              <a:t>Vincent Appiah</a:t>
            </a:r>
            <a:r>
              <a:rPr lang="en" sz="2133">
                <a:solidFill>
                  <a:srgbClr val="FFFFFF"/>
                </a:solidFill>
                <a:latin typeface="Calibri"/>
                <a:ea typeface="Calibri"/>
                <a:cs typeface="Calibri"/>
                <a:sym typeface="Calibri"/>
              </a:rPr>
              <a:t>, minoHealth AI Labs, GUDRA </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Xavier Lewis-Palmer</a:t>
            </a:r>
            <a:r>
              <a:rPr lang="en" sz="2133">
                <a:solidFill>
                  <a:srgbClr val="FFFFFF"/>
                </a:solidFill>
                <a:latin typeface="Calibri"/>
                <a:ea typeface="Calibri"/>
                <a:cs typeface="Calibri"/>
                <a:sym typeface="Calibri"/>
              </a:rPr>
              <a:t>, minoHealth AI Labs, GUDRA</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Issah Abubakari Samori</a:t>
            </a:r>
            <a:r>
              <a:rPr lang="en" sz="2133">
                <a:solidFill>
                  <a:srgbClr val="FFFFFF"/>
                </a:solidFill>
                <a:latin typeface="Calibri"/>
                <a:ea typeface="Calibri"/>
                <a:cs typeface="Calibri"/>
                <a:sym typeface="Calibri"/>
              </a:rPr>
              <a:t>, minoHealth AI Labs, GUDRA</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Camilo Sotomayor</a:t>
            </a:r>
            <a:r>
              <a:rPr lang="en" sz="2133">
                <a:solidFill>
                  <a:srgbClr val="FFFFFF"/>
                </a:solidFill>
                <a:latin typeface="Calibri"/>
                <a:ea typeface="Calibri"/>
                <a:cs typeface="Calibri"/>
                <a:sym typeface="Calibri"/>
              </a:rPr>
              <a:t>, IA·TRad Chile &amp; Clinical Hospital University of Chile</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Andrew Murchison</a:t>
            </a:r>
            <a:r>
              <a:rPr lang="en" sz="2133">
                <a:solidFill>
                  <a:srgbClr val="FFFFFF"/>
                </a:solidFill>
                <a:latin typeface="Calibri"/>
                <a:ea typeface="Calibri"/>
                <a:cs typeface="Calibri"/>
                <a:sym typeface="Calibri"/>
              </a:rPr>
              <a:t>, Oxford University Hospitals NHS Foundation Trust</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Benjamin Dabo Sarkodie</a:t>
            </a:r>
            <a:r>
              <a:rPr lang="en" sz="2133">
                <a:solidFill>
                  <a:srgbClr val="FFFFFF"/>
                </a:solidFill>
                <a:latin typeface="Calibri"/>
                <a:ea typeface="Calibri"/>
                <a:cs typeface="Calibri"/>
                <a:sym typeface="Calibri"/>
              </a:rPr>
              <a:t>, Euracare Advanced Diagnostic Center</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Alessandro Sabatelli</a:t>
            </a:r>
            <a:r>
              <a:rPr lang="en" sz="2133">
                <a:solidFill>
                  <a:srgbClr val="FFFFFF"/>
                </a:solidFill>
                <a:latin typeface="Calibri"/>
                <a:ea typeface="Calibri"/>
                <a:cs typeface="Calibri"/>
                <a:sym typeface="Calibri"/>
              </a:rPr>
              <a:t>, Braid.Health</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Daniel Hasegan</a:t>
            </a:r>
            <a:r>
              <a:rPr lang="en" sz="2133">
                <a:solidFill>
                  <a:srgbClr val="FFFFFF"/>
                </a:solidFill>
                <a:latin typeface="Calibri"/>
                <a:ea typeface="Calibri"/>
                <a:cs typeface="Calibri"/>
                <a:sym typeface="Calibri"/>
              </a:rPr>
              <a:t>, Braid.Health</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Pierre Padilla-Huamantinco</a:t>
            </a:r>
            <a:r>
              <a:rPr lang="en" sz="2133">
                <a:solidFill>
                  <a:srgbClr val="FFFFFF"/>
                </a:solidFill>
                <a:latin typeface="Calibri"/>
                <a:ea typeface="Calibri"/>
                <a:cs typeface="Calibri"/>
                <a:sym typeface="Calibri"/>
              </a:rPr>
              <a:t>, Universidad Peruana Cayetano Heredia </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Judy Wawira Gichoya</a:t>
            </a:r>
            <a:r>
              <a:rPr lang="en" sz="2133">
                <a:solidFill>
                  <a:srgbClr val="FFFFFF"/>
                </a:solidFill>
                <a:latin typeface="Calibri"/>
                <a:ea typeface="Calibri"/>
                <a:cs typeface="Calibri"/>
                <a:sym typeface="Calibri"/>
              </a:rPr>
              <a:t>, Emory University School of Medicine</a:t>
            </a:r>
            <a:br>
              <a:rPr lang="en" sz="2133">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Saul Calderon Ramirez, </a:t>
            </a:r>
            <a:r>
              <a:rPr lang="en" sz="2133">
                <a:solidFill>
                  <a:srgbClr val="FFFFFF"/>
                </a:solidFill>
                <a:latin typeface="Calibri"/>
                <a:ea typeface="Calibri"/>
                <a:cs typeface="Calibri"/>
                <a:sym typeface="Calibri"/>
              </a:rPr>
              <a:t>De Montfort University (Metrics deliverables)</a:t>
            </a:r>
            <a:endParaRPr sz="2933">
              <a:solidFill>
                <a:srgbClr val="FFFFFF"/>
              </a:solidFill>
              <a:latin typeface="Calibri"/>
              <a:ea typeface="Calibri"/>
              <a:cs typeface="Calibri"/>
              <a:sym typeface="Calibri"/>
            </a:endParaRPr>
          </a:p>
          <a:p>
            <a:pPr marL="0" indent="0">
              <a:buClr>
                <a:schemeClr val="dk1"/>
              </a:buClr>
              <a:buSzPts val="1100"/>
              <a:buNone/>
            </a:pPr>
            <a:r>
              <a:rPr lang="en" sz="2133" b="1">
                <a:solidFill>
                  <a:srgbClr val="FFFFFF"/>
                </a:solidFill>
                <a:latin typeface="Calibri"/>
                <a:ea typeface="Calibri"/>
                <a:cs typeface="Calibri"/>
                <a:sym typeface="Calibri"/>
              </a:rPr>
              <a:t>Edson Mintsu Hung, </a:t>
            </a:r>
            <a:r>
              <a:rPr lang="en" sz="2133">
                <a:solidFill>
                  <a:srgbClr val="FFFFFF"/>
                </a:solidFill>
                <a:latin typeface="Calibri"/>
                <a:ea typeface="Calibri"/>
                <a:cs typeface="Calibri"/>
                <a:sym typeface="Calibri"/>
              </a:rPr>
              <a:t>Universidade de Brasília</a:t>
            </a:r>
            <a:br>
              <a:rPr lang="en" sz="2133" b="1">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Andrey O. O. dos Reis, </a:t>
            </a:r>
            <a:r>
              <a:rPr lang="en" sz="2133">
                <a:solidFill>
                  <a:srgbClr val="FFFFFF"/>
                </a:solidFill>
                <a:latin typeface="Calibri"/>
                <a:ea typeface="Calibri"/>
                <a:cs typeface="Calibri"/>
                <a:sym typeface="Calibri"/>
              </a:rPr>
              <a:t>Universidade de Brasília</a:t>
            </a:r>
            <a:br>
              <a:rPr lang="en" sz="2133" b="1">
                <a:solidFill>
                  <a:srgbClr val="FFFFFF"/>
                </a:solidFill>
                <a:latin typeface="Calibri"/>
                <a:ea typeface="Calibri"/>
                <a:cs typeface="Calibri"/>
                <a:sym typeface="Calibri"/>
              </a:rPr>
            </a:br>
            <a:r>
              <a:rPr lang="en" sz="2133" b="1">
                <a:solidFill>
                  <a:srgbClr val="FFFFFF"/>
                </a:solidFill>
                <a:latin typeface="Calibri"/>
                <a:ea typeface="Calibri"/>
                <a:cs typeface="Calibri"/>
                <a:sym typeface="Calibri"/>
              </a:rPr>
              <a:t>Renam Castro da Silva, </a:t>
            </a:r>
            <a:r>
              <a:rPr lang="en" sz="2133">
                <a:solidFill>
                  <a:srgbClr val="FFFFFF"/>
                </a:solidFill>
                <a:latin typeface="Calibri"/>
                <a:ea typeface="Calibri"/>
                <a:cs typeface="Calibri"/>
                <a:sym typeface="Calibri"/>
              </a:rPr>
              <a:t>Universidade de Brasília</a:t>
            </a:r>
            <a:endParaRPr sz="2133">
              <a:solidFill>
                <a:srgbClr val="FFFFFF"/>
              </a:solidFill>
              <a:latin typeface="Calibri"/>
              <a:ea typeface="Calibri"/>
              <a:cs typeface="Calibri"/>
              <a:sym typeface="Calibri"/>
            </a:endParaRPr>
          </a:p>
          <a:p>
            <a:pPr marL="0" indent="0">
              <a:spcBef>
                <a:spcPts val="2133"/>
              </a:spcBef>
              <a:buClr>
                <a:schemeClr val="dk1"/>
              </a:buClr>
              <a:buSzPts val="1100"/>
              <a:buNone/>
            </a:pPr>
            <a:endParaRPr sz="2267" b="1">
              <a:solidFill>
                <a:srgbClr val="FFFFFF"/>
              </a:solidFill>
              <a:latin typeface="Calibri"/>
              <a:ea typeface="Calibri"/>
              <a:cs typeface="Calibri"/>
              <a:sym typeface="Calibri"/>
            </a:endParaRPr>
          </a:p>
          <a:p>
            <a:pPr marL="0" indent="0">
              <a:spcBef>
                <a:spcPts val="2133"/>
              </a:spcBef>
              <a:buClr>
                <a:schemeClr val="dk1"/>
              </a:buClr>
              <a:buSzPts val="1100"/>
              <a:buNone/>
            </a:pPr>
            <a:endParaRPr sz="2267" b="1">
              <a:solidFill>
                <a:srgbClr val="FFFFFF"/>
              </a:solidFill>
              <a:latin typeface="Calibri"/>
              <a:ea typeface="Calibri"/>
              <a:cs typeface="Calibri"/>
              <a:sym typeface="Calibri"/>
            </a:endParaRPr>
          </a:p>
          <a:p>
            <a:pPr marL="0" indent="0">
              <a:spcBef>
                <a:spcPts val="2133"/>
              </a:spcBef>
              <a:buClr>
                <a:schemeClr val="dk1"/>
              </a:buClr>
              <a:buSzPts val="1100"/>
              <a:buNone/>
            </a:pPr>
            <a:endParaRPr sz="2267">
              <a:solidFill>
                <a:srgbClr val="FFFFFF"/>
              </a:solidFill>
              <a:latin typeface="Calibri"/>
              <a:ea typeface="Calibri"/>
              <a:cs typeface="Calibri"/>
              <a:sym typeface="Calibri"/>
            </a:endParaRPr>
          </a:p>
          <a:p>
            <a:pPr marL="0" indent="0">
              <a:spcBef>
                <a:spcPts val="2133"/>
              </a:spcBef>
              <a:buClr>
                <a:schemeClr val="dk1"/>
              </a:buClr>
              <a:buSzPts val="1100"/>
              <a:buNone/>
            </a:pPr>
            <a:endParaRPr sz="2267">
              <a:solidFill>
                <a:srgbClr val="FFFFFF"/>
              </a:solidFill>
              <a:latin typeface="Calibri"/>
              <a:ea typeface="Calibri"/>
              <a:cs typeface="Calibri"/>
              <a:sym typeface="Calibri"/>
            </a:endParaRPr>
          </a:p>
          <a:p>
            <a:pPr marL="0" indent="0">
              <a:spcBef>
                <a:spcPts val="2133"/>
              </a:spcBef>
              <a:buNone/>
            </a:pPr>
            <a:endParaRPr sz="2267">
              <a:solidFill>
                <a:srgbClr val="FFFFFF"/>
              </a:solidFill>
              <a:latin typeface="Calibri"/>
              <a:ea typeface="Calibri"/>
              <a:cs typeface="Calibri"/>
              <a:sym typeface="Calibri"/>
            </a:endParaRPr>
          </a:p>
          <a:p>
            <a:pPr marL="0" indent="0">
              <a:spcBef>
                <a:spcPts val="2133"/>
              </a:spcBef>
              <a:buNone/>
            </a:pPr>
            <a:endParaRPr sz="2267">
              <a:solidFill>
                <a:srgbClr val="FFFFFF"/>
              </a:solidFill>
              <a:latin typeface="Calibri"/>
              <a:ea typeface="Calibri"/>
              <a:cs typeface="Calibri"/>
              <a:sym typeface="Calibri"/>
            </a:endParaRPr>
          </a:p>
          <a:p>
            <a:pPr marL="0" indent="0">
              <a:spcBef>
                <a:spcPts val="2133"/>
              </a:spcBef>
              <a:spcAft>
                <a:spcPts val="2133"/>
              </a:spcAft>
              <a:buNone/>
            </a:pPr>
            <a:endParaRPr sz="2267">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00" name="Google Shape;100;p19"/>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Topic Description Document </a:t>
            </a:r>
            <a:endParaRPr>
              <a:latin typeface="Calibri"/>
              <a:ea typeface="Calibri"/>
              <a:cs typeface="Calibri"/>
              <a:sym typeface="Calibri"/>
            </a:endParaRPr>
          </a:p>
        </p:txBody>
      </p:sp>
      <p:sp>
        <p:nvSpPr>
          <p:cNvPr id="101" name="Google Shape;101;p19"/>
          <p:cNvSpPr txBox="1">
            <a:spLocks noGrp="1"/>
          </p:cNvSpPr>
          <p:nvPr>
            <p:ph type="body" idx="1"/>
          </p:nvPr>
        </p:nvSpPr>
        <p:spPr>
          <a:xfrm>
            <a:off x="415600" y="1536633"/>
            <a:ext cx="11360800" cy="4750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a:solidFill>
                  <a:srgbClr val="FFFFFF"/>
                </a:solidFill>
                <a:latin typeface="Calibri"/>
                <a:ea typeface="Calibri"/>
                <a:cs typeface="Calibri"/>
                <a:sym typeface="Calibri"/>
              </a:rPr>
              <a:t>Topic Description</a:t>
            </a:r>
            <a:br>
              <a:rPr lang="en">
                <a:solidFill>
                  <a:srgbClr val="FFFFFF"/>
                </a:solidFill>
                <a:latin typeface="Calibri"/>
                <a:ea typeface="Calibri"/>
                <a:cs typeface="Calibri"/>
                <a:sym typeface="Calibri"/>
              </a:rPr>
            </a:br>
            <a:r>
              <a:rPr lang="en">
                <a:solidFill>
                  <a:srgbClr val="FFFFFF"/>
                </a:solidFill>
                <a:latin typeface="Calibri"/>
                <a:ea typeface="Calibri"/>
                <a:cs typeface="Calibri"/>
                <a:sym typeface="Calibri"/>
              </a:rPr>
              <a:t>Overview of Radiology, Challenges facing Radiology, </a:t>
            </a:r>
            <a:r>
              <a:rPr lang="en">
                <a:solidFill>
                  <a:schemeClr val="lt1"/>
                </a:solidFill>
                <a:latin typeface="Calibri"/>
                <a:ea typeface="Calibri"/>
                <a:cs typeface="Calibri"/>
                <a:sym typeface="Calibri"/>
              </a:rPr>
              <a:t>Overview of </a:t>
            </a:r>
            <a:r>
              <a:rPr lang="en">
                <a:solidFill>
                  <a:srgbClr val="FFFFFF"/>
                </a:solidFill>
                <a:latin typeface="Calibri"/>
                <a:ea typeface="Calibri"/>
                <a:cs typeface="Calibri"/>
                <a:sym typeface="Calibri"/>
              </a:rPr>
              <a:t>AI in Radiology, Challenges Facing </a:t>
            </a:r>
            <a:r>
              <a:rPr lang="en">
                <a:solidFill>
                  <a:schemeClr val="lt1"/>
                </a:solidFill>
                <a:latin typeface="Calibri"/>
                <a:ea typeface="Calibri"/>
                <a:cs typeface="Calibri"/>
                <a:sym typeface="Calibri"/>
              </a:rPr>
              <a:t>Overview AI in Radiology, Impact of Benchmarking</a:t>
            </a:r>
            <a:endParaRPr>
              <a:solidFill>
                <a:schemeClr val="lt1"/>
              </a:solidFill>
              <a:latin typeface="Calibri"/>
              <a:ea typeface="Calibri"/>
              <a:cs typeface="Calibri"/>
              <a:sym typeface="Calibri"/>
            </a:endParaRPr>
          </a:p>
          <a:p>
            <a:pPr marL="0" indent="0">
              <a:spcBef>
                <a:spcPts val="2133"/>
              </a:spcBef>
              <a:buClr>
                <a:schemeClr val="dk1"/>
              </a:buClr>
              <a:buSzPts val="1100"/>
              <a:buNone/>
            </a:pPr>
            <a:r>
              <a:rPr lang="en">
                <a:solidFill>
                  <a:schemeClr val="lt1"/>
                </a:solidFill>
                <a:latin typeface="Calibri"/>
                <a:ea typeface="Calibri"/>
                <a:cs typeface="Calibri"/>
                <a:sym typeface="Calibri"/>
              </a:rPr>
              <a:t>Precision Evaluation framework and platform</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A radiograph-agnostic benchmarking platform and framework</a:t>
            </a:r>
            <a:endParaRPr>
              <a:solidFill>
                <a:schemeClr val="lt1"/>
              </a:solidFill>
              <a:latin typeface="Calibri"/>
              <a:ea typeface="Calibri"/>
              <a:cs typeface="Calibri"/>
              <a:sym typeface="Calibri"/>
            </a:endParaRPr>
          </a:p>
          <a:p>
            <a:pPr marL="0" indent="0">
              <a:spcBef>
                <a:spcPts val="2133"/>
              </a:spcBef>
              <a:buClr>
                <a:schemeClr val="dk1"/>
              </a:buClr>
              <a:buSzPts val="1100"/>
              <a:buNone/>
            </a:pPr>
            <a:r>
              <a:rPr lang="en">
                <a:solidFill>
                  <a:schemeClr val="lt1"/>
                </a:solidFill>
                <a:latin typeface="Calibri"/>
                <a:ea typeface="Calibri"/>
                <a:cs typeface="Calibri"/>
                <a:sym typeface="Calibri"/>
              </a:rPr>
              <a:t>Existing AI Solutions &amp; Use Case: 29 conditions, X-Ray/body part classification (56 parts), 3+ modalities</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Image Conversion Considerations &amp; Guidelines: 3 approaches and their Advantages and Disadvantages</a:t>
            </a:r>
            <a:endParaRPr>
              <a:solidFill>
                <a:schemeClr val="lt1"/>
              </a:solidFill>
              <a:latin typeface="Calibri"/>
              <a:ea typeface="Calibri"/>
              <a:cs typeface="Calibri"/>
              <a:sym typeface="Calibri"/>
            </a:endParaRPr>
          </a:p>
          <a:p>
            <a:pPr marL="0" indent="0">
              <a:spcBef>
                <a:spcPts val="2133"/>
              </a:spcBef>
              <a:buClr>
                <a:schemeClr val="dk1"/>
              </a:buClr>
              <a:buSzPts val="1100"/>
              <a:buNone/>
            </a:pPr>
            <a:endParaRPr>
              <a:solidFill>
                <a:schemeClr val="lt1"/>
              </a:solidFill>
              <a:latin typeface="Calibri"/>
              <a:ea typeface="Calibri"/>
              <a:cs typeface="Calibri"/>
              <a:sym typeface="Calibri"/>
            </a:endParaRPr>
          </a:p>
          <a:p>
            <a:pPr marL="0" indent="0">
              <a:spcBef>
                <a:spcPts val="2133"/>
              </a:spcBef>
              <a:buClr>
                <a:schemeClr val="dk1"/>
              </a:buClr>
              <a:buSzPts val="1100"/>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descr="Image result for health data"/>
          <p:cNvPicPr preferRelativeResize="0"/>
          <p:nvPr/>
        </p:nvPicPr>
        <p:blipFill>
          <a:blip r:embed="rId3">
            <a:alphaModFix/>
          </a:blip>
          <a:stretch>
            <a:fillRect/>
          </a:stretch>
        </p:blipFill>
        <p:spPr>
          <a:xfrm>
            <a:off x="1" y="0"/>
            <a:ext cx="12192001" cy="8122547"/>
          </a:xfrm>
          <a:prstGeom prst="rect">
            <a:avLst/>
          </a:prstGeom>
          <a:noFill/>
          <a:ln>
            <a:noFill/>
          </a:ln>
        </p:spPr>
      </p:pic>
      <p:sp>
        <p:nvSpPr>
          <p:cNvPr id="107" name="Google Shape;107;p20"/>
          <p:cNvSpPr txBox="1">
            <a:spLocks noGrp="1"/>
          </p:cNvSpPr>
          <p:nvPr>
            <p:ph type="title"/>
          </p:nvPr>
        </p:nvSpPr>
        <p:spPr>
          <a:xfrm>
            <a:off x="415600" y="593367"/>
            <a:ext cx="11360800" cy="763600"/>
          </a:xfrm>
          <a:prstGeom prst="rect">
            <a:avLst/>
          </a:prstGeom>
          <a:solidFill>
            <a:srgbClr val="070707">
              <a:alpha val="54210"/>
            </a:srgbClr>
          </a:solidFill>
        </p:spPr>
        <p:txBody>
          <a:bodyPr spcFirstLastPara="1" wrap="square" lIns="121900" tIns="121900" rIns="121900" bIns="121900" anchor="t" anchorCtr="0">
            <a:noAutofit/>
          </a:bodyPr>
          <a:lstStyle/>
          <a:p>
            <a:r>
              <a:rPr lang="en">
                <a:solidFill>
                  <a:srgbClr val="FFFFFF"/>
                </a:solidFill>
                <a:latin typeface="Calibri"/>
                <a:ea typeface="Calibri"/>
                <a:cs typeface="Calibri"/>
                <a:sym typeface="Calibri"/>
              </a:rPr>
              <a:t>Topic Description Document </a:t>
            </a:r>
            <a:endParaRPr>
              <a:latin typeface="Calibri"/>
              <a:ea typeface="Calibri"/>
              <a:cs typeface="Calibri"/>
              <a:sym typeface="Calibri"/>
            </a:endParaRPr>
          </a:p>
        </p:txBody>
      </p:sp>
      <p:sp>
        <p:nvSpPr>
          <p:cNvPr id="108" name="Google Shape;108;p20"/>
          <p:cNvSpPr txBox="1">
            <a:spLocks noGrp="1"/>
          </p:cNvSpPr>
          <p:nvPr>
            <p:ph type="body" idx="1"/>
          </p:nvPr>
        </p:nvSpPr>
        <p:spPr>
          <a:xfrm>
            <a:off x="415600" y="1536633"/>
            <a:ext cx="11360800" cy="4750000"/>
          </a:xfrm>
          <a:prstGeom prst="rect">
            <a:avLst/>
          </a:prstGeom>
          <a:solidFill>
            <a:srgbClr val="070707">
              <a:alpha val="54210"/>
            </a:srgbClr>
          </a:solidFill>
        </p:spPr>
        <p:txBody>
          <a:bodyPr spcFirstLastPara="1" wrap="square" lIns="121900" tIns="121900" rIns="121900" bIns="121900" anchor="t" anchorCtr="0">
            <a:noAutofit/>
          </a:bodyPr>
          <a:lstStyle/>
          <a:p>
            <a:pPr marL="0" indent="0">
              <a:buClr>
                <a:schemeClr val="dk1"/>
              </a:buClr>
              <a:buSzPts val="1100"/>
              <a:buNone/>
            </a:pPr>
            <a:r>
              <a:rPr lang="en">
                <a:solidFill>
                  <a:schemeClr val="lt1"/>
                </a:solidFill>
                <a:latin typeface="Calibri"/>
                <a:ea typeface="Calibri"/>
                <a:cs typeface="Calibri"/>
                <a:sym typeface="Calibri"/>
              </a:rPr>
              <a:t>22 metrics and scores  - Threshold Metrics, Ranking Metrics, Probability Metrics</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 image classification, object detection, instance &amp; semantic segmentation tasks</a:t>
            </a:r>
            <a:endParaRPr>
              <a:solidFill>
                <a:schemeClr val="lt1"/>
              </a:solidFill>
              <a:latin typeface="Calibri"/>
              <a:ea typeface="Calibri"/>
              <a:cs typeface="Calibri"/>
              <a:sym typeface="Calibri"/>
            </a:endParaRPr>
          </a:p>
          <a:p>
            <a:pPr marL="0" indent="0">
              <a:spcBef>
                <a:spcPts val="2133"/>
              </a:spcBef>
              <a:buClr>
                <a:schemeClr val="dk1"/>
              </a:buClr>
              <a:buSzPts val="1100"/>
              <a:buNone/>
            </a:pPr>
            <a:r>
              <a:rPr lang="en">
                <a:solidFill>
                  <a:schemeClr val="lt1"/>
                </a:solidFill>
                <a:latin typeface="Calibri"/>
                <a:ea typeface="Calibri"/>
                <a:cs typeface="Calibri"/>
                <a:sym typeface="Calibri"/>
              </a:rPr>
              <a:t>11 imaging modalities </a:t>
            </a:r>
            <a:endParaRPr>
              <a:solidFill>
                <a:schemeClr val="lt1"/>
              </a:solidFill>
              <a:latin typeface="Calibri"/>
              <a:ea typeface="Calibri"/>
              <a:cs typeface="Calibri"/>
              <a:sym typeface="Calibri"/>
            </a:endParaRPr>
          </a:p>
          <a:p>
            <a:pPr marL="0" indent="0">
              <a:spcBef>
                <a:spcPts val="2133"/>
              </a:spcBef>
              <a:buClr>
                <a:schemeClr val="dk1"/>
              </a:buClr>
              <a:buSzPts val="1100"/>
              <a:buNone/>
            </a:pPr>
            <a:r>
              <a:rPr lang="en">
                <a:solidFill>
                  <a:srgbClr val="FFFFFF"/>
                </a:solidFill>
                <a:latin typeface="Calibri"/>
                <a:ea typeface="Calibri"/>
                <a:cs typeface="Calibri"/>
                <a:sym typeface="Calibri"/>
              </a:rPr>
              <a:t>Image Compression Considerations</a:t>
            </a:r>
            <a:endParaRPr>
              <a:solidFill>
                <a:srgbClr val="FFFFFF"/>
              </a:solidFill>
              <a:latin typeface="Calibri"/>
              <a:ea typeface="Calibri"/>
              <a:cs typeface="Calibri"/>
              <a:sym typeface="Calibri"/>
            </a:endParaRPr>
          </a:p>
          <a:p>
            <a:pPr marL="0" indent="0">
              <a:spcBef>
                <a:spcPts val="2133"/>
              </a:spcBef>
              <a:buClr>
                <a:schemeClr val="dk1"/>
              </a:buClr>
              <a:buSzPts val="1100"/>
              <a:buNone/>
            </a:pPr>
            <a:endParaRPr>
              <a:solidFill>
                <a:schemeClr val="lt1"/>
              </a:solidFill>
              <a:latin typeface="Calibri"/>
              <a:ea typeface="Calibri"/>
              <a:cs typeface="Calibri"/>
              <a:sym typeface="Calibri"/>
            </a:endParaRPr>
          </a:p>
          <a:p>
            <a:pPr marL="0" indent="0">
              <a:spcBef>
                <a:spcPts val="2133"/>
              </a:spcBef>
              <a:buClr>
                <a:schemeClr val="dk1"/>
              </a:buClr>
              <a:buSzPts val="1100"/>
              <a:buNone/>
            </a:pPr>
            <a:endParaRPr>
              <a:solidFill>
                <a:schemeClr val="lt1"/>
              </a:solidFill>
              <a:latin typeface="Calibri"/>
              <a:ea typeface="Calibri"/>
              <a:cs typeface="Calibri"/>
              <a:sym typeface="Calibri"/>
            </a:endParaRPr>
          </a:p>
          <a:p>
            <a:pPr marL="0" indent="0">
              <a:spcBef>
                <a:spcPts val="2133"/>
              </a:spcBef>
              <a:spcAft>
                <a:spcPts val="2133"/>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7A675F-74E3-40B1-BC71-69BE33E0EEC2}"/>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1774</TotalTime>
  <Words>945</Words>
  <Application>Microsoft Office PowerPoint</Application>
  <PresentationFormat>Widescreen</PresentationFormat>
  <Paragraphs>129</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等线</vt:lpstr>
      <vt:lpstr>Arial</vt:lpstr>
      <vt:lpstr>Calibri</vt:lpstr>
      <vt:lpstr>Calibri Light</vt:lpstr>
      <vt:lpstr>Times New Roman</vt:lpstr>
      <vt:lpstr>Office 主题​​</vt:lpstr>
      <vt:lpstr>Simple Light</vt:lpstr>
      <vt:lpstr>PowerPoint Presentation</vt:lpstr>
      <vt:lpstr>PowerPoint Presentation</vt:lpstr>
      <vt:lpstr>AI in Radiology - Overview</vt:lpstr>
      <vt:lpstr>Objectives  </vt:lpstr>
      <vt:lpstr>Timeline</vt:lpstr>
      <vt:lpstr>Participants  </vt:lpstr>
      <vt:lpstr>Current Contributors to TDD (14 participants)  </vt:lpstr>
      <vt:lpstr>Topic Description Document </vt:lpstr>
      <vt:lpstr>Topic Description Document </vt:lpstr>
      <vt:lpstr>Existing work on benchmarking </vt:lpstr>
      <vt:lpstr>Image Compression Considerations (Updated) - TDD</vt:lpstr>
      <vt:lpstr>PowerPoint Presentation</vt:lpstr>
      <vt:lpstr>PowerPoint Presentation</vt:lpstr>
      <vt:lpstr>Ethical Considerations </vt:lpstr>
      <vt:lpstr>Reading Race: AI Recognises Patient's Racial Identity In Medical Images    </vt:lpstr>
      <vt:lpstr>Evaluation Metrics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(TG-Radiology)</dc:title>
  <dc:creator>Campos, Simao</dc:creator>
  <cp:lastModifiedBy>Dabiri, Ayda</cp:lastModifiedBy>
  <cp:revision>74</cp:revision>
  <cp:lastPrinted>2019-04-04T08:49:31Z</cp:lastPrinted>
  <dcterms:created xsi:type="dcterms:W3CDTF">2019-03-31T15:53:06Z</dcterms:created>
  <dcterms:modified xsi:type="dcterms:W3CDTF">2021-09-28T07:15:15Z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