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tiff" ContentType="image/tiff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4"/>
    <p:sldMasterId id="2147483684" r:id="rId5"/>
  </p:sldMasterIdLst>
  <p:notesMasterIdLst>
    <p:notesMasterId r:id="rId17"/>
  </p:notesMasterIdLst>
  <p:sldIdLst>
    <p:sldId id="256" r:id="rId6"/>
    <p:sldId id="323" r:id="rId7"/>
    <p:sldId id="324" r:id="rId8"/>
    <p:sldId id="325" r:id="rId9"/>
    <p:sldId id="335" r:id="rId10"/>
    <p:sldId id="337" r:id="rId11"/>
    <p:sldId id="338" r:id="rId12"/>
    <p:sldId id="332" r:id="rId13"/>
    <p:sldId id="334" r:id="rId14"/>
    <p:sldId id="326" r:id="rId15"/>
    <p:sldId id="301" r:id="rId16"/>
  </p:sldIdLst>
  <p:sldSz cx="12192000" cy="6858000"/>
  <p:notesSz cx="7104063" cy="102346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B8B7C98-8EDC-4EB8-AB22-619DE073BAF5}" v="2" dt="2021-03-18T18:04:51.089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2029" autoAdjust="0"/>
  </p:normalViewPr>
  <p:slideViewPr>
    <p:cSldViewPr snapToGrid="0">
      <p:cViewPr varScale="1">
        <p:scale>
          <a:sx n="68" d="100"/>
          <a:sy n="68" d="100"/>
        </p:scale>
        <p:origin x="653" y="61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presProps" Target="presProps.xml"/><Relationship Id="rId3" Type="http://schemas.openxmlformats.org/officeDocument/2006/relationships/customXml" Target="../customXml/item3.xml"/><Relationship Id="rId21" Type="http://schemas.openxmlformats.org/officeDocument/2006/relationships/tableStyles" Target="tableStyles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notesMaster" Target="notesMasters/notesMaster1.xml"/><Relationship Id="rId2" Type="http://schemas.openxmlformats.org/officeDocument/2006/relationships/customXml" Target="../customXml/item2.xml"/><Relationship Id="rId16" Type="http://schemas.openxmlformats.org/officeDocument/2006/relationships/slide" Target="slides/slide11.xml"/><Relationship Id="rId20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10.xml"/><Relationship Id="rId23" Type="http://schemas.microsoft.com/office/2015/10/relationships/revisionInfo" Target="revisionInfo.xml"/><Relationship Id="rId10" Type="http://schemas.openxmlformats.org/officeDocument/2006/relationships/slide" Target="slides/slide5.xml"/><Relationship Id="rId19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microsoft.com/office/2016/11/relationships/changesInfo" Target="changesInfos/changesInfo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Campos, Simao" userId="a1bf0726-548b-4db8-a746-2e19b5e24da4" providerId="ADAL" clId="{3B8B7C98-8EDC-4EB8-AB22-619DE073BAF5}"/>
    <pc:docChg chg="modSld">
      <pc:chgData name="Campos, Simao" userId="a1bf0726-548b-4db8-a746-2e19b5e24da4" providerId="ADAL" clId="{3B8B7C98-8EDC-4EB8-AB22-619DE073BAF5}" dt="2021-03-18T18:04:08.476" v="10" actId="20577"/>
      <pc:docMkLst>
        <pc:docMk/>
      </pc:docMkLst>
      <pc:sldChg chg="modSp mod">
        <pc:chgData name="Campos, Simao" userId="a1bf0726-548b-4db8-a746-2e19b5e24da4" providerId="ADAL" clId="{3B8B7C98-8EDC-4EB8-AB22-619DE073BAF5}" dt="2021-03-18T18:04:08.476" v="10" actId="20577"/>
        <pc:sldMkLst>
          <pc:docMk/>
          <pc:sldMk cId="2383934936" sldId="256"/>
        </pc:sldMkLst>
        <pc:spChg chg="mod">
          <ac:chgData name="Campos, Simao" userId="a1bf0726-548b-4db8-a746-2e19b5e24da4" providerId="ADAL" clId="{3B8B7C98-8EDC-4EB8-AB22-619DE073BAF5}" dt="2021-03-18T18:04:08.476" v="10" actId="20577"/>
          <ac:spMkLst>
            <pc:docMk/>
            <pc:sldMk cId="2383934936" sldId="256"/>
            <ac:spMk id="9" creationId="{8C7CA0D1-8B49-4675-8A5E-57C7F64475C1}"/>
          </ac:spMkLst>
        </pc:spChg>
        <pc:spChg chg="mod">
          <ac:chgData name="Campos, Simao" userId="a1bf0726-548b-4db8-a746-2e19b5e24da4" providerId="ADAL" clId="{3B8B7C98-8EDC-4EB8-AB22-619DE073BAF5}" dt="2021-03-18T18:04:03.561" v="8" actId="20577"/>
          <ac:spMkLst>
            <pc:docMk/>
            <pc:sldMk cId="2383934936" sldId="256"/>
            <ac:spMk id="10" creationId="{D36F58C8-2F54-4864-94DC-A069EA8D2640}"/>
          </ac:spMkLst>
        </pc:spChg>
      </pc:sldChg>
    </pc:docChg>
  </pc:docChgLst>
  <pc:docChgLst>
    <pc:chgData name="Campos, Simao" userId="a1bf0726-548b-4db8-a746-2e19b5e24da4" providerId="ADAL" clId="{62C6CFDA-DA37-43FE-BD99-6C0A14F0B21F}"/>
    <pc:docChg chg="modSld">
      <pc:chgData name="Campos, Simao" userId="a1bf0726-548b-4db8-a746-2e19b5e24da4" providerId="ADAL" clId="{62C6CFDA-DA37-43FE-BD99-6C0A14F0B21F}" dt="2020-07-31T13:07:33.154" v="2" actId="20577"/>
      <pc:docMkLst>
        <pc:docMk/>
      </pc:docMkLst>
      <pc:sldChg chg="modSp mod">
        <pc:chgData name="Campos, Simao" userId="a1bf0726-548b-4db8-a746-2e19b5e24da4" providerId="ADAL" clId="{62C6CFDA-DA37-43FE-BD99-6C0A14F0B21F}" dt="2020-07-31T13:07:33.154" v="2" actId="20577"/>
        <pc:sldMkLst>
          <pc:docMk/>
          <pc:sldMk cId="2383934936" sldId="256"/>
        </pc:sldMkLst>
        <pc:spChg chg="mod">
          <ac:chgData name="Campos, Simao" userId="a1bf0726-548b-4db8-a746-2e19b5e24da4" providerId="ADAL" clId="{62C6CFDA-DA37-43FE-BD99-6C0A14F0B21F}" dt="2020-07-31T13:07:33.154" v="2" actId="20577"/>
          <ac:spMkLst>
            <pc:docMk/>
            <pc:sldMk cId="2383934936" sldId="256"/>
            <ac:spMk id="9" creationId="{8C7CA0D1-8B49-4675-8A5E-57C7F64475C1}"/>
          </ac:spMkLst>
        </pc:spChg>
        <pc:spChg chg="mod">
          <ac:chgData name="Campos, Simao" userId="a1bf0726-548b-4db8-a746-2e19b5e24da4" providerId="ADAL" clId="{62C6CFDA-DA37-43FE-BD99-6C0A14F0B21F}" dt="2020-07-31T13:07:29.042" v="0"/>
          <ac:spMkLst>
            <pc:docMk/>
            <pc:sldMk cId="2383934936" sldId="256"/>
            <ac:spMk id="10" creationId="{D36F58C8-2F54-4864-94DC-A069EA8D2640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3992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r">
              <a:defRPr sz="1300"/>
            </a:lvl1pPr>
          </a:lstStyle>
          <a:p>
            <a:fld id="{9378A75F-2924-419E-A2B9-0B6F81294D43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482600" y="1279525"/>
            <a:ext cx="6138863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75" tIns="49538" rIns="99075" bIns="49538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10407" y="4925407"/>
            <a:ext cx="5683250" cy="4029879"/>
          </a:xfrm>
          <a:prstGeom prst="rect">
            <a:avLst/>
          </a:prstGeom>
        </p:spPr>
        <p:txBody>
          <a:bodyPr vert="horz" lIns="99075" tIns="49538" rIns="99075" bIns="49538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3992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r">
              <a:defRPr sz="1300"/>
            </a:lvl1pPr>
          </a:lstStyle>
          <a:p>
            <a:fld id="{245FDEC2-DF3E-4D08-A694-69CAF3C4281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10742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>
          <a:xfrm>
            <a:off x="482600" y="1279525"/>
            <a:ext cx="6138863" cy="3454400"/>
          </a:xfrm>
        </p:spPr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3428456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" name="Google Shape;52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132976185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Google Shape;65;g5a932a4277_0_2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6" name="Google Shape;66;g5a932a4277_0_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35132848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58815b59a9_1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58815b59a9_1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Tx/>
              <a:buChar char="-"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08906229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58815b59a9_1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58815b59a9_1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Tx/>
              <a:buChar char="-"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744561011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58815b59a9_1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58815b59a9_1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Tx/>
              <a:buChar char="-"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12211718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58815b59a9_1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58815b59a9_1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Tx/>
              <a:buChar char="-"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15552425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58815b59a9_1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58815b59a9_1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Tx/>
              <a:buChar char="-"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43442002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58815b59a9_1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58815b59a9_1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Tx/>
              <a:buChar char="-"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62408069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g58815b59a9_1_20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8" name="Google Shape;88;g58815b59a9_1_20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Tx/>
              <a:buChar char="-"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91123632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" name="Google Shape;180;g51ad8ffb74_0_1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1" name="Google Shape;181;g51ad8ffb74_0_1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lvl="0"/>
            <a:endParaRPr dirty="0"/>
          </a:p>
        </p:txBody>
      </p:sp>
    </p:spTree>
    <p:extLst>
      <p:ext uri="{BB962C8B-B14F-4D97-AF65-F5344CB8AC3E}">
        <p14:creationId xmlns:p14="http://schemas.microsoft.com/office/powerpoint/2010/main" val="146294172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674433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2883881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77294362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76483109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8732587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52658199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435011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03827388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16724471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2228989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7866932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7"/>
            <a:ext cx="9144000" cy="1655763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189" indent="0" algn="ctr">
              <a:buNone/>
              <a:defRPr sz="2000"/>
            </a:lvl2pPr>
            <a:lvl3pPr marL="914377" indent="0" algn="ctr">
              <a:buNone/>
              <a:defRPr sz="1800"/>
            </a:lvl3pPr>
            <a:lvl4pPr marL="1371566" indent="0" algn="ctr">
              <a:buNone/>
              <a:defRPr sz="1600"/>
            </a:lvl4pPr>
            <a:lvl5pPr marL="1828754" indent="0" algn="ctr">
              <a:buNone/>
              <a:defRPr sz="1600"/>
            </a:lvl5pPr>
            <a:lvl6pPr marL="2285943" indent="0" algn="ctr">
              <a:buNone/>
              <a:defRPr sz="1600"/>
            </a:lvl6pPr>
            <a:lvl7pPr marL="2743131" indent="0" algn="ctr">
              <a:buNone/>
              <a:defRPr sz="1600"/>
            </a:lvl7pPr>
            <a:lvl8pPr marL="3200320" indent="0" algn="ctr">
              <a:buNone/>
              <a:defRPr sz="1600"/>
            </a:lvl8pPr>
            <a:lvl9pPr marL="3657509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0717612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88492020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1" y="1709740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1" y="4589464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189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377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566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754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5943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131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32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509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15380650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9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9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9830025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9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189" indent="0">
              <a:buNone/>
              <a:defRPr sz="2000" b="1"/>
            </a:lvl2pPr>
            <a:lvl3pPr marL="914377" indent="0">
              <a:buNone/>
              <a:defRPr sz="18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1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9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1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189" indent="0">
              <a:buNone/>
              <a:defRPr sz="2000" b="1"/>
            </a:lvl2pPr>
            <a:lvl3pPr marL="914377" indent="0">
              <a:buNone/>
              <a:defRPr sz="18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1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1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21933815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4000691185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281334068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6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1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189" indent="0">
              <a:buNone/>
              <a:defRPr sz="1400"/>
            </a:lvl2pPr>
            <a:lvl3pPr marL="914377" indent="0">
              <a:buNone/>
              <a:defRPr sz="1200"/>
            </a:lvl3pPr>
            <a:lvl4pPr marL="1371566" indent="0">
              <a:buNone/>
              <a:defRPr sz="1000"/>
            </a:lvl4pPr>
            <a:lvl5pPr marL="1828754" indent="0">
              <a:buNone/>
              <a:defRPr sz="1000"/>
            </a:lvl5pPr>
            <a:lvl6pPr marL="2285943" indent="0">
              <a:buNone/>
              <a:defRPr sz="1000"/>
            </a:lvl6pPr>
            <a:lvl7pPr marL="2743131" indent="0">
              <a:buNone/>
              <a:defRPr sz="1000"/>
            </a:lvl7pPr>
            <a:lvl8pPr marL="3200320" indent="0">
              <a:buNone/>
              <a:defRPr sz="1000"/>
            </a:lvl8pPr>
            <a:lvl9pPr marL="3657509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20063533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6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189" indent="0">
              <a:buNone/>
              <a:defRPr sz="2800"/>
            </a:lvl2pPr>
            <a:lvl3pPr marL="914377" indent="0">
              <a:buNone/>
              <a:defRPr sz="2400"/>
            </a:lvl3pPr>
            <a:lvl4pPr marL="1371566" indent="0">
              <a:buNone/>
              <a:defRPr sz="2000"/>
            </a:lvl4pPr>
            <a:lvl5pPr marL="1828754" indent="0">
              <a:buNone/>
              <a:defRPr sz="2000"/>
            </a:lvl5pPr>
            <a:lvl6pPr marL="2285943" indent="0">
              <a:buNone/>
              <a:defRPr sz="2000"/>
            </a:lvl6pPr>
            <a:lvl7pPr marL="2743131" indent="0">
              <a:buNone/>
              <a:defRPr sz="2000"/>
            </a:lvl7pPr>
            <a:lvl8pPr marL="3200320" indent="0">
              <a:buNone/>
              <a:defRPr sz="2000"/>
            </a:lvl8pPr>
            <a:lvl9pPr marL="3657509" indent="0">
              <a:buNone/>
              <a:defRPr sz="2000"/>
            </a:lvl9pPr>
          </a:lstStyle>
          <a:p>
            <a:r>
              <a:rPr lang="en-GB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1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189" indent="0">
              <a:buNone/>
              <a:defRPr sz="1400"/>
            </a:lvl2pPr>
            <a:lvl3pPr marL="914377" indent="0">
              <a:buNone/>
              <a:defRPr sz="1200"/>
            </a:lvl3pPr>
            <a:lvl4pPr marL="1371566" indent="0">
              <a:buNone/>
              <a:defRPr sz="1000"/>
            </a:lvl4pPr>
            <a:lvl5pPr marL="1828754" indent="0">
              <a:buNone/>
              <a:defRPr sz="1000"/>
            </a:lvl5pPr>
            <a:lvl6pPr marL="2285943" indent="0">
              <a:buNone/>
              <a:defRPr sz="1000"/>
            </a:lvl6pPr>
            <a:lvl7pPr marL="2743131" indent="0">
              <a:buNone/>
              <a:defRPr sz="1000"/>
            </a:lvl7pPr>
            <a:lvl8pPr marL="3200320" indent="0">
              <a:buNone/>
              <a:defRPr sz="1000"/>
            </a:lvl8pPr>
            <a:lvl9pPr marL="3657509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959385179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86005293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365126"/>
            <a:ext cx="2628900" cy="5811839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1" y="365126"/>
            <a:ext cx="7734300" cy="5811839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857906476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 and 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415600" y="593367"/>
            <a:ext cx="11360800" cy="763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415600" y="1536633"/>
            <a:ext cx="11360800" cy="45552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178" lvl="0" indent="-342883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356" lvl="1" indent="-317484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532" lvl="2" indent="-317484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709" lvl="3" indent="-317484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5886" lvl="4" indent="-317484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063" lvl="5" indent="-317484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240" lvl="6" indent="-317484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418" lvl="7" indent="-317484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594" lvl="8" indent="-317484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11296611" y="6217623"/>
            <a:ext cx="731600" cy="524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fld id="{00000000-1234-1234-1234-123412341234}" type="slidenum">
              <a:rPr lang="de-DE" smtClean="0"/>
              <a:pPr/>
              <a:t>‹#›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0922058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1197870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1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24E67A-AF0E-4819-AC53-2E46C7DFBD72}" type="datetimeFigureOut">
              <a:rPr lang="zh-CN" altLang="en-US" smtClean="0"/>
              <a:t>2021/9/30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1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1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5650763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  <p:sldLayoutId id="2147483696" r:id="rId12"/>
  </p:sldLayoutIdLst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3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3.xml"/><Relationship Id="rId6" Type="http://schemas.openxmlformats.org/officeDocument/2006/relationships/image" Target="../media/image7.png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3.xml"/><Relationship Id="rId4" Type="http://schemas.openxmlformats.org/officeDocument/2006/relationships/image" Target="../media/image8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3.xml"/><Relationship Id="rId4" Type="http://schemas.openxmlformats.org/officeDocument/2006/relationships/image" Target="../media/image9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3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13" Type="http://schemas.openxmlformats.org/officeDocument/2006/relationships/image" Target="../media/image19.png"/><Relationship Id="rId18" Type="http://schemas.openxmlformats.org/officeDocument/2006/relationships/image" Target="../media/image24.png"/><Relationship Id="rId3" Type="http://schemas.openxmlformats.org/officeDocument/2006/relationships/image" Target="../media/image2.png"/><Relationship Id="rId21" Type="http://schemas.openxmlformats.org/officeDocument/2006/relationships/image" Target="../media/image27.png"/><Relationship Id="rId7" Type="http://schemas.openxmlformats.org/officeDocument/2006/relationships/image" Target="../media/image13.png"/><Relationship Id="rId12" Type="http://schemas.openxmlformats.org/officeDocument/2006/relationships/image" Target="../media/image18.png"/><Relationship Id="rId17" Type="http://schemas.openxmlformats.org/officeDocument/2006/relationships/image" Target="../media/image23.png"/><Relationship Id="rId2" Type="http://schemas.openxmlformats.org/officeDocument/2006/relationships/notesSlide" Target="../notesSlides/notesSlide10.xml"/><Relationship Id="rId16" Type="http://schemas.openxmlformats.org/officeDocument/2006/relationships/image" Target="../media/image22.tiff"/><Relationship Id="rId20" Type="http://schemas.openxmlformats.org/officeDocument/2006/relationships/image" Target="../media/image26.png"/><Relationship Id="rId1" Type="http://schemas.openxmlformats.org/officeDocument/2006/relationships/slideLayout" Target="../slideLayouts/slideLayout23.xml"/><Relationship Id="rId6" Type="http://schemas.openxmlformats.org/officeDocument/2006/relationships/image" Target="../media/image12.png"/><Relationship Id="rId11" Type="http://schemas.openxmlformats.org/officeDocument/2006/relationships/image" Target="../media/image17.png"/><Relationship Id="rId5" Type="http://schemas.openxmlformats.org/officeDocument/2006/relationships/image" Target="../media/image11.png"/><Relationship Id="rId15" Type="http://schemas.openxmlformats.org/officeDocument/2006/relationships/image" Target="../media/image21.png"/><Relationship Id="rId10" Type="http://schemas.openxmlformats.org/officeDocument/2006/relationships/image" Target="../media/image16.png"/><Relationship Id="rId19" Type="http://schemas.openxmlformats.org/officeDocument/2006/relationships/image" Target="../media/image25.png"/><Relationship Id="rId4" Type="http://schemas.openxmlformats.org/officeDocument/2006/relationships/image" Target="../media/image10.png"/><Relationship Id="rId9" Type="http://schemas.openxmlformats.org/officeDocument/2006/relationships/image" Target="../media/image15.png"/><Relationship Id="rId14" Type="http://schemas.openxmlformats.org/officeDocument/2006/relationships/image" Target="../media/image20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13" Type="http://schemas.openxmlformats.org/officeDocument/2006/relationships/image" Target="../media/image19.png"/><Relationship Id="rId18" Type="http://schemas.openxmlformats.org/officeDocument/2006/relationships/image" Target="../media/image24.png"/><Relationship Id="rId3" Type="http://schemas.openxmlformats.org/officeDocument/2006/relationships/image" Target="../media/image28.png"/><Relationship Id="rId21" Type="http://schemas.openxmlformats.org/officeDocument/2006/relationships/image" Target="../media/image27.png"/><Relationship Id="rId7" Type="http://schemas.openxmlformats.org/officeDocument/2006/relationships/image" Target="../media/image13.png"/><Relationship Id="rId12" Type="http://schemas.openxmlformats.org/officeDocument/2006/relationships/image" Target="../media/image18.png"/><Relationship Id="rId17" Type="http://schemas.openxmlformats.org/officeDocument/2006/relationships/image" Target="../media/image23.png"/><Relationship Id="rId2" Type="http://schemas.openxmlformats.org/officeDocument/2006/relationships/notesSlide" Target="../notesSlides/notesSlide11.xml"/><Relationship Id="rId16" Type="http://schemas.openxmlformats.org/officeDocument/2006/relationships/image" Target="../media/image22.tiff"/><Relationship Id="rId20" Type="http://schemas.openxmlformats.org/officeDocument/2006/relationships/image" Target="../media/image26.png"/><Relationship Id="rId1" Type="http://schemas.openxmlformats.org/officeDocument/2006/relationships/slideLayout" Target="../slideLayouts/slideLayout23.xml"/><Relationship Id="rId6" Type="http://schemas.openxmlformats.org/officeDocument/2006/relationships/image" Target="../media/image12.png"/><Relationship Id="rId11" Type="http://schemas.openxmlformats.org/officeDocument/2006/relationships/image" Target="../media/image17.png"/><Relationship Id="rId5" Type="http://schemas.openxmlformats.org/officeDocument/2006/relationships/image" Target="../media/image11.png"/><Relationship Id="rId15" Type="http://schemas.openxmlformats.org/officeDocument/2006/relationships/image" Target="../media/image21.png"/><Relationship Id="rId10" Type="http://schemas.openxmlformats.org/officeDocument/2006/relationships/image" Target="../media/image16.png"/><Relationship Id="rId19" Type="http://schemas.openxmlformats.org/officeDocument/2006/relationships/image" Target="../media/image25.png"/><Relationship Id="rId4" Type="http://schemas.openxmlformats.org/officeDocument/2006/relationships/image" Target="../media/image10.png"/><Relationship Id="rId9" Type="http://schemas.openxmlformats.org/officeDocument/2006/relationships/image" Target="../media/image15.png"/><Relationship Id="rId14" Type="http://schemas.openxmlformats.org/officeDocument/2006/relationships/image" Target="../media/image20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6">
            <a:extLst>
              <a:ext uri="{FF2B5EF4-FFF2-40B4-BE49-F238E27FC236}">
                <a16:creationId xmlns:a16="http://schemas.microsoft.com/office/drawing/2014/main" id="{8C7CA0D1-8B49-4675-8A5E-57C7F64475C1}"/>
              </a:ext>
            </a:extLst>
          </p:cNvPr>
          <p:cNvSpPr/>
          <p:nvPr/>
        </p:nvSpPr>
        <p:spPr>
          <a:xfrm>
            <a:off x="8298016" y="697196"/>
            <a:ext cx="2244269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GB" sz="2000" b="1" dirty="0"/>
              <a:t>FGAI4H-M-021-A03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D36F58C8-2F54-4864-94DC-A069EA8D2640}"/>
              </a:ext>
            </a:extLst>
          </p:cNvPr>
          <p:cNvSpPr/>
          <p:nvPr/>
        </p:nvSpPr>
        <p:spPr>
          <a:xfrm>
            <a:off x="6785294" y="1066528"/>
            <a:ext cx="3756991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sz="2000" dirty="0"/>
              <a:t>E-meeting, 28-30 September 2021</a:t>
            </a:r>
            <a:endParaRPr lang="en-GB" sz="2000" dirty="0"/>
          </a:p>
        </p:txBody>
      </p:sp>
      <p:graphicFrame>
        <p:nvGraphicFramePr>
          <p:cNvPr id="14" name="Table 2">
            <a:extLst>
              <a:ext uri="{FF2B5EF4-FFF2-40B4-BE49-F238E27FC236}">
                <a16:creationId xmlns:a16="http://schemas.microsoft.com/office/drawing/2014/main" id="{F23ADA95-2EB2-45F5-AA21-8B52FA9A9E1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22854527"/>
              </p:ext>
            </p:extLst>
          </p:nvPr>
        </p:nvGraphicFramePr>
        <p:xfrm>
          <a:off x="1790700" y="2923309"/>
          <a:ext cx="8610600" cy="2660072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379931">
                  <a:extLst>
                    <a:ext uri="{9D8B030D-6E8A-4147-A177-3AD203B41FA5}">
                      <a16:colId xmlns:a16="http://schemas.microsoft.com/office/drawing/2014/main" val="3760236376"/>
                    </a:ext>
                  </a:extLst>
                </a:gridCol>
                <a:gridCol w="2944419">
                  <a:extLst>
                    <a:ext uri="{9D8B030D-6E8A-4147-A177-3AD203B41FA5}">
                      <a16:colId xmlns:a16="http://schemas.microsoft.com/office/drawing/2014/main" val="4118390399"/>
                    </a:ext>
                  </a:extLst>
                </a:gridCol>
                <a:gridCol w="4286250">
                  <a:extLst>
                    <a:ext uri="{9D8B030D-6E8A-4147-A177-3AD203B41FA5}">
                      <a16:colId xmlns:a16="http://schemas.microsoft.com/office/drawing/2014/main" val="3689152469"/>
                    </a:ext>
                  </a:extLst>
                </a:gridCol>
              </a:tblGrid>
              <a:tr h="495473">
                <a:tc>
                  <a:txBody>
                    <a:bodyPr/>
                    <a:lstStyle/>
                    <a:p>
                      <a:r>
                        <a:rPr lang="en-US" sz="2000" b="1" dirty="0">
                          <a:solidFill>
                            <a:schemeClr val="tx1"/>
                          </a:solidFill>
                        </a:rPr>
                        <a:t>Source:</a:t>
                      </a:r>
                      <a:endParaRPr lang="en-GB" sz="20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US" sz="2000" dirty="0">
                          <a:solidFill>
                            <a:schemeClr val="tx1"/>
                          </a:solidFill>
                        </a:rPr>
                        <a:t>TG-Symptom Topic Driver</a:t>
                      </a:r>
                      <a:endParaRPr lang="en-GB" sz="20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20436266"/>
                  </a:ext>
                </a:extLst>
              </a:tr>
              <a:tr h="495473">
                <a:tc>
                  <a:txBody>
                    <a:bodyPr/>
                    <a:lstStyle/>
                    <a:p>
                      <a:r>
                        <a:rPr lang="en-US" sz="2000" b="1" dirty="0">
                          <a:solidFill>
                            <a:schemeClr val="tx1"/>
                          </a:solidFill>
                        </a:rPr>
                        <a:t>Title:</a:t>
                      </a:r>
                      <a:endParaRPr lang="en-GB" sz="20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GB" sz="20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Att.3 – Presentation (TG-Symptom)</a:t>
                      </a:r>
                      <a:endParaRPr lang="en-GB" sz="20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94681210"/>
                  </a:ext>
                </a:extLst>
              </a:tr>
              <a:tr h="495473">
                <a:tc>
                  <a:txBody>
                    <a:bodyPr/>
                    <a:lstStyle/>
                    <a:p>
                      <a:r>
                        <a:rPr lang="en-US" sz="2000" b="1" dirty="0">
                          <a:solidFill>
                            <a:schemeClr val="tx1"/>
                          </a:solidFill>
                        </a:rPr>
                        <a:t>Purpose:</a:t>
                      </a:r>
                      <a:endParaRPr lang="en-GB" sz="20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2000" dirty="0">
                          <a:solidFill>
                            <a:schemeClr val="tx1"/>
                          </a:solidFill>
                        </a:rPr>
                        <a:t>Discussion</a:t>
                      </a:r>
                      <a:endParaRPr lang="en-GB" sz="20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87445829"/>
                  </a:ext>
                </a:extLst>
              </a:tr>
              <a:tr h="495473">
                <a:tc>
                  <a:txBody>
                    <a:bodyPr/>
                    <a:lstStyle/>
                    <a:p>
                      <a:r>
                        <a:rPr lang="en-US" sz="2000" b="1" dirty="0">
                          <a:solidFill>
                            <a:schemeClr val="tx1"/>
                          </a:solidFill>
                        </a:rPr>
                        <a:t>Contact:</a:t>
                      </a:r>
                      <a:endParaRPr lang="en-GB" sz="20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2000" dirty="0">
                          <a:solidFill>
                            <a:schemeClr val="tx1"/>
                          </a:solidFill>
                        </a:rPr>
                        <a:t>Henry Hoffmann</a:t>
                      </a:r>
                      <a:endParaRPr lang="en-GB" sz="200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2000" dirty="0">
                          <a:solidFill>
                            <a:schemeClr val="tx1"/>
                          </a:solidFill>
                        </a:rPr>
                        <a:t>E-mail: </a:t>
                      </a:r>
                      <a:r>
                        <a:rPr lang="en-GB" sz="2000" kern="1200" dirty="0" err="1">
                          <a:solidFill>
                            <a:schemeClr val="tx1"/>
                          </a:solidFill>
                          <a:effectLst/>
                        </a:rPr>
                        <a:t>henry.hoffmann@ada.com</a:t>
                      </a:r>
                      <a:endParaRPr lang="en-GB" sz="2000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668741495"/>
                  </a:ext>
                </a:extLst>
              </a:tr>
              <a:tr h="236567">
                <a:tc>
                  <a:txBody>
                    <a:bodyPr/>
                    <a:lstStyle/>
                    <a:p>
                      <a:r>
                        <a:rPr lang="en-US" sz="2000" b="1" dirty="0">
                          <a:solidFill>
                            <a:schemeClr val="tx1"/>
                          </a:solidFill>
                        </a:rPr>
                        <a:t>Abstract:</a:t>
                      </a:r>
                      <a:endParaRPr lang="en-GB" sz="2000" b="1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2000" dirty="0">
                          <a:solidFill>
                            <a:schemeClr val="tx1"/>
                          </a:solidFill>
                        </a:rPr>
                        <a:t>This PPT summarizes the status of work within TG-Symptom, for presentation and discussion during the meeting.</a:t>
                      </a:r>
                      <a:endParaRPr lang="en-GB" sz="2000" dirty="0">
                        <a:solidFill>
                          <a:schemeClr val="tx1"/>
                        </a:solidFill>
                      </a:endParaRPr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9794747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8393493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" name="Google Shape;54;p1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3409953" y="2353800"/>
            <a:ext cx="5372100" cy="2311400"/>
          </a:xfrm>
          <a:prstGeom prst="rect">
            <a:avLst/>
          </a:prstGeom>
          <a:noFill/>
          <a:ln>
            <a:noFill/>
          </a:ln>
        </p:spPr>
      </p:pic>
      <p:sp>
        <p:nvSpPr>
          <p:cNvPr id="55" name="Google Shape;55;p13"/>
          <p:cNvSpPr txBox="1"/>
          <p:nvPr/>
        </p:nvSpPr>
        <p:spPr>
          <a:xfrm>
            <a:off x="396167" y="371900"/>
            <a:ext cx="11367200" cy="1738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marR="0" lvl="0" indent="0" algn="ctr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Meeting M Update for the </a:t>
            </a:r>
          </a:p>
          <a:p>
            <a:pPr marL="0" marR="0" lvl="0" indent="0" algn="ctr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Topic Group “Symptom Assessment”</a:t>
            </a:r>
            <a:endParaRPr kumimoji="0" sz="3600" b="0" i="0" u="none" strike="noStrike" kern="1200" cap="none" spc="0" normalizeH="0" baseline="0" noProof="0" dirty="0">
              <a:ln>
                <a:noFill/>
              </a:ln>
              <a:solidFill>
                <a:srgbClr val="3BA1FF"/>
              </a:solidFill>
              <a:effectLst/>
              <a:uLnTx/>
              <a:uFillTx/>
              <a:latin typeface="Calibri" panose="020F0502020204030204"/>
              <a:ea typeface="Montserrat Medium"/>
              <a:cs typeface="Montserrat Medium"/>
              <a:sym typeface="Montserrat Medium"/>
            </a:endParaRPr>
          </a:p>
        </p:txBody>
      </p:sp>
      <p:sp>
        <p:nvSpPr>
          <p:cNvPr id="56" name="Google Shape;56;p13"/>
          <p:cNvSpPr txBox="1"/>
          <p:nvPr/>
        </p:nvSpPr>
        <p:spPr>
          <a:xfrm>
            <a:off x="2699205" y="5229758"/>
            <a:ext cx="6777025" cy="710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marR="0" lvl="0" indent="0" algn="ctr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E-meeting, 28-30 September 2021</a:t>
            </a:r>
          </a:p>
        </p:txBody>
      </p:sp>
    </p:spTree>
    <p:extLst>
      <p:ext uri="{BB962C8B-B14F-4D97-AF65-F5344CB8AC3E}">
        <p14:creationId xmlns:p14="http://schemas.microsoft.com/office/powerpoint/2010/main" val="30940812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Google Shape;68;p15"/>
          <p:cNvSpPr txBox="1"/>
          <p:nvPr/>
        </p:nvSpPr>
        <p:spPr>
          <a:xfrm>
            <a:off x="719200" y="1302164"/>
            <a:ext cx="10360478" cy="535788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139694" marR="0" lvl="0" indent="0" algn="l" defTabSz="457189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400"/>
              <a:buFontTx/>
              <a:buNone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Mobile/Web Applications – sometimes called ”Symptom Checkers” that </a:t>
            </a:r>
          </a:p>
          <a:p>
            <a:pPr marL="457167" marR="0" lvl="0" indent="-317484" algn="l" defTabSz="457189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400"/>
              <a:buFont typeface="Montserrat Medium"/>
              <a:buChar char="○"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Allo</a:t>
            </a: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w users to enter (INPUT)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en-GB" sz="24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Montserrat Medium"/>
                <a:sym typeface="Montserrat Medium"/>
              </a:rPr>
              <a:t>Patient information (age, sex, …)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en-GB" sz="24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Montserrat Medium"/>
                <a:sym typeface="Montserrat Medium"/>
              </a:rPr>
              <a:t>Current presenting Complaints (symptoms, free texts ) </a:t>
            </a:r>
          </a:p>
          <a:p>
            <a:pPr marL="457167" marR="0" lvl="0" indent="-317484" algn="l" defTabSz="457189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400"/>
              <a:buFont typeface="Montserrat Medium"/>
              <a:buChar char="○"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To then engage in a dialog similar to a doctor collecting (INPUT)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en-GB" sz="24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Montserrat Medium"/>
                <a:sym typeface="Montserrat Medium"/>
              </a:rPr>
              <a:t>Additional symptoms, findings, factors, attributes, (lab, imaging, genetics, …)</a:t>
            </a:r>
          </a:p>
          <a:p>
            <a:pPr marL="457167" marR="0" lvl="0" indent="-317484" algn="l" defTabSz="457189" rtl="0" eaLnBrk="1" fontAlgn="auto" latinLnBrk="0" hangingPunct="1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400"/>
              <a:buFont typeface="Montserrat Medium"/>
              <a:buChar char="○"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To finally provide the user with (OUTPUT)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en-GB" sz="24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Montserrat Medium"/>
                <a:sym typeface="Montserrat Medium"/>
              </a:rPr>
              <a:t>Pre-Clinical Triage (emergency, see doctor today, self-care … )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en-GB" sz="24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Montserrat Medium"/>
                <a:sym typeface="Montserrat Medium"/>
              </a:rPr>
              <a:t>Differential Diagnosis (disease A 93%, B 73% - e.g. in  ICD10, SNOMED CT)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en-GB" sz="24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Montserrat Medium"/>
                <a:sym typeface="Montserrat Medium"/>
              </a:rPr>
              <a:t>Additional diagnostic tests to perform, treatment advice, explanations</a:t>
            </a:r>
          </a:p>
        </p:txBody>
      </p:sp>
      <p:sp>
        <p:nvSpPr>
          <p:cNvPr id="69" name="Google Shape;69;p15"/>
          <p:cNvSpPr txBox="1"/>
          <p:nvPr/>
        </p:nvSpPr>
        <p:spPr>
          <a:xfrm>
            <a:off x="719200" y="513367"/>
            <a:ext cx="9285167" cy="108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Tx/>
              <a:buNone/>
              <a:tabLst/>
              <a:defRPr/>
            </a:pPr>
            <a:r>
              <a:rPr kumimoji="0" lang="de-DE" sz="40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AI-</a:t>
            </a:r>
            <a:r>
              <a:rPr kumimoji="0" lang="de-DE" sz="40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based</a:t>
            </a:r>
            <a:r>
              <a:rPr kumimoji="0" lang="de-DE" sz="40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Symptom Assessment</a:t>
            </a:r>
          </a:p>
        </p:txBody>
      </p:sp>
      <p:pic>
        <p:nvPicPr>
          <p:cNvPr id="70" name="Google Shape;70;p15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0004368" y="513370"/>
            <a:ext cx="1781733" cy="769767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20742124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8"/>
          <p:cNvSpPr txBox="1"/>
          <p:nvPr/>
        </p:nvSpPr>
        <p:spPr>
          <a:xfrm>
            <a:off x="719201" y="1486905"/>
            <a:ext cx="6409276" cy="528597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67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Meeting A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to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C –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Geneva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, 25-27 September 2018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A-020: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Towards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a potential AI4H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use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case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"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diagnostic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self-assessment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apps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" 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Topic Group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created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 Medium"/>
              <a:cs typeface="Montserrat Medium"/>
              <a:sym typeface="Montserrat Medium"/>
            </a:endParaRPr>
          </a:p>
          <a:p>
            <a:pPr marL="457167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Meeting F –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Zanzibar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2-5 September 2019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First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benchmarking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with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toy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AI &amp;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toy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Data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Minimal Minimal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viable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Benchmarking MMVB 1.0</a:t>
            </a:r>
          </a:p>
          <a:p>
            <a:pPr marL="457167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Meeting G – K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Adding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technical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details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benchmarking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and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model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 Medium"/>
              <a:cs typeface="Montserrat Medium"/>
              <a:sym typeface="Montserrat Medium"/>
            </a:endParaRP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MMVB 2.2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work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completed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 Medium"/>
              <a:cs typeface="Montserrat Medium"/>
              <a:sym typeface="Montserrat Medium"/>
            </a:endParaRPr>
          </a:p>
          <a:p>
            <a:pPr marL="457167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Meeting K – M , 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Work on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approach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and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tools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for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encoding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benchmarking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cases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using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a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shared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ontology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(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ongoing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)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 Medium"/>
              <a:cs typeface="Montserrat Medium"/>
              <a:sym typeface="Montserrat Medium"/>
            </a:endParaRPr>
          </a:p>
        </p:txBody>
      </p:sp>
      <p:sp>
        <p:nvSpPr>
          <p:cNvPr id="91" name="Google Shape;91;p18"/>
          <p:cNvSpPr txBox="1"/>
          <p:nvPr/>
        </p:nvSpPr>
        <p:spPr>
          <a:xfrm>
            <a:off x="663367" y="513367"/>
            <a:ext cx="8385600" cy="108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Pts val="1100"/>
              <a:buFontTx/>
              <a:buNone/>
              <a:tabLst/>
              <a:defRPr/>
            </a:pP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+mn-ea"/>
                <a:cs typeface="Montserrat Medium"/>
                <a:sym typeface="Montserrat Medium"/>
              </a:rPr>
              <a:t>Journey &amp; Approach</a:t>
            </a:r>
            <a:endParaRPr kumimoji="0" sz="3600" b="0" i="0" u="none" strike="noStrike" kern="1200" cap="none" spc="0" normalizeH="0" baseline="0" noProof="0" dirty="0">
              <a:ln>
                <a:noFill/>
              </a:ln>
              <a:solidFill>
                <a:srgbClr val="3BA1FF"/>
              </a:solidFill>
              <a:effectLst/>
              <a:uLnTx/>
              <a:uFillTx/>
              <a:latin typeface="Calibri" panose="020F0502020204030204"/>
              <a:ea typeface="+mn-ea"/>
              <a:cs typeface="Montserrat Medium"/>
              <a:sym typeface="Montserrat"/>
            </a:endParaRPr>
          </a:p>
        </p:txBody>
      </p:sp>
      <p:pic>
        <p:nvPicPr>
          <p:cNvPr id="92" name="Google Shape;92;p1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0004368" y="513370"/>
            <a:ext cx="1781733" cy="769767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Google Shape;57;p13">
            <a:extLst>
              <a:ext uri="{FF2B5EF4-FFF2-40B4-BE49-F238E27FC236}">
                <a16:creationId xmlns:a16="http://schemas.microsoft.com/office/drawing/2014/main" id="{95BD3AD6-034B-C94E-B53D-55811CAB5AA0}"/>
              </a:ext>
            </a:extLst>
          </p:cNvPr>
          <p:cNvPicPr preferRelativeResize="0"/>
          <p:nvPr/>
        </p:nvPicPr>
        <p:blipFill rotWithShape="1">
          <a:blip r:embed="rId4">
            <a:alphaModFix/>
          </a:blip>
          <a:srcRect t="9970" b="2250"/>
          <a:stretch/>
        </p:blipFill>
        <p:spPr>
          <a:xfrm>
            <a:off x="7563874" y="1548897"/>
            <a:ext cx="4421644" cy="2449188"/>
          </a:xfrm>
          <a:prstGeom prst="rect">
            <a:avLst/>
          </a:prstGeom>
          <a:noFill/>
          <a:ln w="12700">
            <a:solidFill>
              <a:schemeClr val="tx1"/>
            </a:solidFill>
          </a:ln>
        </p:spPr>
      </p:pic>
      <p:pic>
        <p:nvPicPr>
          <p:cNvPr id="7" name="Google Shape;151;p23">
            <a:extLst>
              <a:ext uri="{FF2B5EF4-FFF2-40B4-BE49-F238E27FC236}">
                <a16:creationId xmlns:a16="http://schemas.microsoft.com/office/drawing/2014/main" id="{AFE4248B-995E-F04B-A3C4-FDE6995B0723}"/>
              </a:ext>
            </a:extLst>
          </p:cNvPr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7591967" y="4166967"/>
            <a:ext cx="4393551" cy="2082807"/>
          </a:xfrm>
          <a:prstGeom prst="rect">
            <a:avLst/>
          </a:prstGeom>
          <a:noFill/>
          <a:ln w="12700"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364014997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8"/>
          <p:cNvSpPr txBox="1"/>
          <p:nvPr/>
        </p:nvSpPr>
        <p:spPr>
          <a:xfrm>
            <a:off x="719200" y="1556978"/>
            <a:ext cx="7599610" cy="528597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General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approach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Starting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with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AI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and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data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build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a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benchmarking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system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Stepwise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incrementation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of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complexity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MMVB 2.2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Finished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91436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Based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on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„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Berlin Model“ </a:t>
            </a:r>
          </a:p>
          <a:p>
            <a:pPr marL="91436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Special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focus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on Attributes +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Factor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distributions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Benchmarking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platform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Django Backend</a:t>
            </a:r>
          </a:p>
          <a:p>
            <a:pPr marL="91436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JS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React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Frontend</a:t>
            </a:r>
          </a:p>
          <a:p>
            <a:pPr marL="91436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Annotation Tool</a:t>
            </a: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Toy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Ais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Ada, Babylon,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Infermedica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Your.MD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(all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cloud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hosted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)</a:t>
            </a: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Implementation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work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paused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Given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impressive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progress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by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open-code initiative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we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see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this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as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best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option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for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TG-symptom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benchmarking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</p:txBody>
      </p:sp>
      <p:sp>
        <p:nvSpPr>
          <p:cNvPr id="91" name="Google Shape;91;p18"/>
          <p:cNvSpPr txBox="1"/>
          <p:nvPr/>
        </p:nvSpPr>
        <p:spPr>
          <a:xfrm>
            <a:off x="663367" y="513367"/>
            <a:ext cx="8385600" cy="108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Pts val="1100"/>
              <a:buFontTx/>
              <a:buNone/>
              <a:tabLst/>
              <a:defRPr/>
            </a:pP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Status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of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the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Benchmarking System</a:t>
            </a:r>
            <a:endParaRPr kumimoji="0" lang="de-DE" sz="2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</p:txBody>
      </p:sp>
      <p:pic>
        <p:nvPicPr>
          <p:cNvPr id="92" name="Google Shape;92;p1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0004368" y="128483"/>
            <a:ext cx="1781733" cy="769767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0BEF2B70-9744-0B41-9C1E-DD0529AF7248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b="28880"/>
          <a:stretch/>
        </p:blipFill>
        <p:spPr>
          <a:xfrm>
            <a:off x="9048717" y="931707"/>
            <a:ext cx="2888133" cy="1573058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7277FF32-AAB0-504A-BA79-2CF9E3953371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048717" y="2620541"/>
            <a:ext cx="2891511" cy="2064607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ECF39A63-C43D-FE43-8B30-691F21BCFF6A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b="16321"/>
          <a:stretch/>
        </p:blipFill>
        <p:spPr>
          <a:xfrm>
            <a:off x="9048717" y="4756124"/>
            <a:ext cx="2891511" cy="1973393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380318944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8"/>
          <p:cNvSpPr txBox="1"/>
          <p:nvPr/>
        </p:nvSpPr>
        <p:spPr>
          <a:xfrm>
            <a:off x="719200" y="1556978"/>
            <a:ext cx="7652904" cy="528597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Every Topic Group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member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has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an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own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Benchmarking System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Essential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for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development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work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Similar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metrics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Similar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cases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Completely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different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encoding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of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symptoms</a:t>
            </a:r>
            <a:endParaRPr kumimoji="0" lang="de-DE" sz="20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609581" marR="0" lvl="1" indent="0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Tx/>
              <a:buNone/>
              <a:tabLst/>
              <a:defRPr/>
            </a:pPr>
            <a:endParaRPr kumimoji="0" lang="de-DE" sz="20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Core Task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of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Topic Group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Agree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on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how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to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encode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case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data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for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benchmarking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Simple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for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diseases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Possible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for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symptoms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/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findings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Difficult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for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attributes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Montserrat"/>
              <a:ea typeface="+mn-ea"/>
              <a:cs typeface="+mn-cs"/>
              <a:sym typeface="Montserrat"/>
            </a:endParaRPr>
          </a:p>
        </p:txBody>
      </p:sp>
      <p:sp>
        <p:nvSpPr>
          <p:cNvPr id="91" name="Google Shape;91;p18"/>
          <p:cNvSpPr txBox="1"/>
          <p:nvPr/>
        </p:nvSpPr>
        <p:spPr>
          <a:xfrm>
            <a:off x="663367" y="513367"/>
            <a:ext cx="8385600" cy="108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Pts val="1100"/>
              <a:buFontTx/>
              <a:buNone/>
              <a:tabLst/>
              <a:defRPr/>
            </a:pP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Status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of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the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Ontology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Work</a:t>
            </a:r>
            <a:endParaRPr kumimoji="0" lang="de-DE" sz="36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</p:txBody>
      </p:sp>
      <p:pic>
        <p:nvPicPr>
          <p:cNvPr id="92" name="Google Shape;92;p1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0004368" y="513370"/>
            <a:ext cx="1781733" cy="769767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19964673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8"/>
          <p:cNvSpPr txBox="1"/>
          <p:nvPr/>
        </p:nvSpPr>
        <p:spPr>
          <a:xfrm>
            <a:off x="719200" y="1556978"/>
            <a:ext cx="7343132" cy="528597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Focus on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improving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symptom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search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in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annotation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tool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Meeting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for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discussing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learnings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form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first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version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Decision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on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how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improving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symptom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search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(e.g.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synonyms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, all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usual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search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engine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heuristics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)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Reminder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: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Finding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right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concepts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among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&gt;100000 –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often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quite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similar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-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concepts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is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most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important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feature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for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case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encoding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Direct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connection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snowstrom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server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hosting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a SNOMED CT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Separation in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concept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list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and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hierarchy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view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(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without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hierarchy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</a:p>
          <a:p>
            <a:pPr marL="609581" marR="0" lvl="1" indent="0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Tx/>
              <a:buNone/>
              <a:tabLst/>
              <a:defRPr/>
            </a:pP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Preparing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attribute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editor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Replacing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tag-editor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with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separate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lists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for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different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evidence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types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609581" marR="0" lvl="1" indent="0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Tx/>
              <a:buNone/>
              <a:tabLst/>
              <a:defRPr/>
            </a:pP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Online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cooperation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Moved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project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github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Started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using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ticketing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system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there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</p:txBody>
      </p:sp>
      <p:sp>
        <p:nvSpPr>
          <p:cNvPr id="91" name="Google Shape;91;p18"/>
          <p:cNvSpPr txBox="1"/>
          <p:nvPr/>
        </p:nvSpPr>
        <p:spPr>
          <a:xfrm>
            <a:off x="663367" y="513367"/>
            <a:ext cx="8385600" cy="108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Pts val="1100"/>
              <a:buFontTx/>
              <a:buNone/>
              <a:tabLst/>
              <a:defRPr/>
            </a:pP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Status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of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the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Ontology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Work</a:t>
            </a:r>
            <a:endParaRPr kumimoji="0" lang="de-DE" sz="36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</p:txBody>
      </p:sp>
      <p:pic>
        <p:nvPicPr>
          <p:cNvPr id="92" name="Google Shape;92;p1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0004368" y="513370"/>
            <a:ext cx="1781733" cy="769767"/>
          </a:xfrm>
          <a:prstGeom prst="rect">
            <a:avLst/>
          </a:prstGeom>
          <a:noFill/>
          <a:ln>
            <a:noFill/>
          </a:ln>
        </p:spPr>
      </p:pic>
      <p:pic>
        <p:nvPicPr>
          <p:cNvPr id="1026" name="Picture 2">
            <a:extLst>
              <a:ext uri="{FF2B5EF4-FFF2-40B4-BE49-F238E27FC236}">
                <a16:creationId xmlns:a16="http://schemas.microsoft.com/office/drawing/2014/main" id="{E63AA19B-F06A-7843-ADFD-71F5FCC922A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01827" y="1508116"/>
            <a:ext cx="3478154" cy="5206385"/>
          </a:xfrm>
          <a:prstGeom prst="rect">
            <a:avLst/>
          </a:prstGeom>
          <a:noFill/>
          <a:ln w="12700"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3681409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8"/>
          <p:cNvSpPr txBox="1"/>
          <p:nvPr/>
        </p:nvSpPr>
        <p:spPr>
          <a:xfrm>
            <a:off x="770079" y="1633392"/>
            <a:ext cx="7370069" cy="528597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TDD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related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work</a:t>
            </a:r>
            <a:endParaRPr kumimoji="0" lang="de-DE" sz="20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 Medium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Update on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ontology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work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 Medium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Chapter 8 –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regulatory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started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 Medium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Describing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some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more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AI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outputs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 Medium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1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Updating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details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to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latest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developments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(relevant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literature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,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system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details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, etc.)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 Medium"/>
            </a:endParaRP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Other FG Interaction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Cooperation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with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audit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group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started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 Medium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Audit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team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: 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Carolin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Prabhu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(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Regulatory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Expert),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Bastiaan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Quast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(Software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Platform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Expert / Audit Developer), 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Marta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Lemanczyk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(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Ethical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Expert), </a:t>
            </a:r>
            <a:r>
              <a:rPr kumimoji="0" lang="de-DE" sz="20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Frank </a:t>
            </a:r>
            <a:r>
              <a:rPr kumimoji="0" lang="de-DE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Klawonn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(ML Expert)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Invite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/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doodle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sent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for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kick-off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in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the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next</a:t>
            </a:r>
            <a:r>
              <a:rPr kumimoji="0" lang="de-DE" sz="20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2 </a:t>
            </a:r>
            <a:r>
              <a:rPr kumimoji="0" lang="de-DE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weeks</a:t>
            </a: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 Medium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endParaRPr kumimoji="0" lang="de-DE" sz="20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 Medium"/>
            </a:endParaRPr>
          </a:p>
        </p:txBody>
      </p:sp>
      <p:sp>
        <p:nvSpPr>
          <p:cNvPr id="91" name="Google Shape;91;p18"/>
          <p:cNvSpPr txBox="1"/>
          <p:nvPr/>
        </p:nvSpPr>
        <p:spPr>
          <a:xfrm>
            <a:off x="663367" y="513367"/>
            <a:ext cx="8385600" cy="108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Pts val="1100"/>
              <a:buFontTx/>
              <a:buNone/>
              <a:tabLst/>
              <a:defRPr/>
            </a:pP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Status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of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the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Non-Technical Work</a:t>
            </a:r>
            <a:endParaRPr kumimoji="0" sz="36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400"/>
              </a:spcBef>
              <a:spcAft>
                <a:spcPts val="0"/>
              </a:spcAft>
              <a:buClr>
                <a:prstClr val="black"/>
              </a:buClr>
              <a:buSzPts val="1100"/>
              <a:buFontTx/>
              <a:buNone/>
              <a:tabLst/>
              <a:defRPr/>
            </a:pPr>
            <a:endParaRPr kumimoji="0" lang="en-GB" sz="36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</p:txBody>
      </p:sp>
      <p:pic>
        <p:nvPicPr>
          <p:cNvPr id="92" name="Google Shape;92;p1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0004368" y="513370"/>
            <a:ext cx="1781733" cy="769767"/>
          </a:xfrm>
          <a:prstGeom prst="rect">
            <a:avLst/>
          </a:prstGeom>
          <a:noFill/>
          <a:ln>
            <a:noFill/>
          </a:ln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FEBC9DE9-7A45-0646-8078-1BEB3140278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650341" y="1424211"/>
            <a:ext cx="3135760" cy="4411196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173301605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8"/>
          <p:cNvSpPr txBox="1"/>
          <p:nvPr/>
        </p:nvSpPr>
        <p:spPr>
          <a:xfrm>
            <a:off x="719200" y="1267047"/>
            <a:ext cx="8643461" cy="581457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Continue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Ontology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Work 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Continue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work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on SNOMED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based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case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annotation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tool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1371555" marR="0" lvl="2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Explicit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attribute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encoding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1371555" marR="0" lvl="2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Negation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handling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(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no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neurological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signs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)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Testing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/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iterating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tool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by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creating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cases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in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group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Connection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with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a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benchmarking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system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Mapping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-AI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and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real AIs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internally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(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maybe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switching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FHIR)</a:t>
            </a:r>
          </a:p>
          <a:p>
            <a:pPr marL="609581" marR="0" lvl="1" indent="0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Tx/>
              <a:buNone/>
              <a:tabLst/>
              <a:defRPr/>
            </a:pP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Audit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Cooperation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Onboarding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meeting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(s)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Explore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how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run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benchmarking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with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cloud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hosted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AI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Explore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connection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the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annotation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tool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work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stream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152392" marR="0" lvl="0" indent="0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Tx/>
              <a:buNone/>
              <a:tabLst/>
              <a:defRPr/>
            </a:pP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TDD &amp;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Outreach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 Medium"/>
            </a:endParaRP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Continue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 TDD Chapter 8  (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regulatory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)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Responding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to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 e.g.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questionairs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from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 WGs</a:t>
            </a:r>
          </a:p>
          <a:p>
            <a:pPr marL="914367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Ethics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review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glossary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sync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, etc. </a:t>
            </a:r>
          </a:p>
        </p:txBody>
      </p:sp>
      <p:sp>
        <p:nvSpPr>
          <p:cNvPr id="91" name="Google Shape;91;p18"/>
          <p:cNvSpPr txBox="1"/>
          <p:nvPr/>
        </p:nvSpPr>
        <p:spPr>
          <a:xfrm>
            <a:off x="663367" y="513367"/>
            <a:ext cx="8385600" cy="7697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Pts val="1100"/>
              <a:buFontTx/>
              <a:buNone/>
              <a:tabLst/>
              <a:defRPr/>
            </a:pP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Next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Steps</a:t>
            </a:r>
            <a:endParaRPr kumimoji="0" sz="36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</p:txBody>
      </p:sp>
      <p:pic>
        <p:nvPicPr>
          <p:cNvPr id="92" name="Google Shape;92;p1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0004368" y="513370"/>
            <a:ext cx="1781733" cy="769767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01845572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8"/>
          <p:cNvSpPr txBox="1"/>
          <p:nvPr/>
        </p:nvSpPr>
        <p:spPr>
          <a:xfrm>
            <a:off x="719200" y="1355097"/>
            <a:ext cx="6466791" cy="528597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457178" marR="0" lvl="0" indent="-304786" algn="l" defTabSz="457189" rtl="0" eaLnBrk="1" fontAlgn="auto" latinLnBrk="0" hangingPunct="1">
              <a:lnSpc>
                <a:spcPct val="115000"/>
              </a:lnSpc>
              <a:spcBef>
                <a:spcPts val="120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"/>
              <a:buChar char="●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"/>
              </a:rPr>
              <a:t>Topic Group Members:</a:t>
            </a:r>
            <a:endParaRPr kumimoji="0" lang="de-DE" sz="1800" b="1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"/>
            </a:endParaRP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Companies (18):</a:t>
            </a:r>
          </a:p>
          <a:p>
            <a:pPr marL="1371544" marR="0" lvl="2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1DOC3, Ada, Babylon,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Baidu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,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Barkibu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Buoy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Deepcare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Infermedica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Inspired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Idea</a:t>
            </a:r>
            <a:r>
              <a:rPr kumimoji="0" lang="de-DE" altLang="zh-Hans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Montserrat"/>
              </a:rPr>
              <a:t>s</a:t>
            </a:r>
            <a:r>
              <a:rPr kumimoji="0" lang="de-DE" altLang="zh-Hans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Montserrat"/>
              </a:rPr>
              <a:t>, 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Isabel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Healthcare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,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mfine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MyDoctor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Nivi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, PNP,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"/>
              </a:rPr>
              <a:t>Symptify</a:t>
            </a:r>
            <a:r>
              <a:rPr kumimoji="0" lang="de-DE" altLang="zh-Hans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等线" panose="02010600030101010101" pitchFamily="2" charset="-122"/>
                <a:cs typeface="+mn-cs"/>
                <a:sym typeface="Montserrat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Visiba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Care,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xund.ai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Your.MD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 (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healthily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)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Independent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contributors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 (7): </a:t>
            </a:r>
          </a:p>
          <a:p>
            <a:pPr marL="1371544" marR="0" lvl="2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Reza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Jarral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, Thomas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"/>
                <a:cs typeface="Montserrat"/>
                <a:sym typeface="Montserrat Medium"/>
              </a:rPr>
              <a:t>Neumark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, 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Muhammad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Murhaba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Pritesh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Mistry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, Alejandro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Osornio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, Salman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Razzaki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,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Yura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  <a:sym typeface="Montserrat Medium"/>
              </a:rPr>
              <a:t>Perov</a:t>
            </a:r>
            <a:endParaRPr kumimoji="0" lang="de-DE" sz="18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  <a:sym typeface="Montserrat Medium"/>
            </a:endParaRPr>
          </a:p>
          <a:p>
            <a:pPr marL="457167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fgai4htgsymptom@lists.itu.int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(109)</a:t>
            </a:r>
          </a:p>
          <a:p>
            <a:pPr marL="457167" marR="0" lvl="0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7 Online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meetings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since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1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meeting</a:t>
            </a:r>
            <a:r>
              <a:rPr kumimoji="0" lang="de-DE" sz="1800" b="1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L </a:t>
            </a:r>
          </a:p>
          <a:p>
            <a:pPr marL="914356" marR="0" lvl="1" indent="-304786" algn="l" defTabSz="457189" rtl="0" eaLnBrk="1" fontAlgn="auto" latinLnBrk="0" hangingPunct="1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1B335C"/>
              </a:buClr>
              <a:buSzPts val="1200"/>
              <a:buFont typeface="Montserrat Medium"/>
              <a:buChar char="○"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(All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with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minutes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/</a:t>
            </a:r>
            <a:r>
              <a:rPr kumimoji="0" lang="de-DE" sz="1800" b="0" i="0" u="none" strike="noStrike" kern="1200" cap="none" spc="0" normalizeH="0" baseline="0" noProof="0" dirty="0" err="1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protocols</a:t>
            </a: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1B335C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in SharePoint)</a:t>
            </a:r>
          </a:p>
        </p:txBody>
      </p:sp>
      <p:sp>
        <p:nvSpPr>
          <p:cNvPr id="91" name="Google Shape;91;p18"/>
          <p:cNvSpPr txBox="1"/>
          <p:nvPr/>
        </p:nvSpPr>
        <p:spPr>
          <a:xfrm>
            <a:off x="663367" y="513367"/>
            <a:ext cx="8385600" cy="1082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prstClr val="black"/>
              </a:buClr>
              <a:buSzPts val="1100"/>
              <a:buFontTx/>
              <a:buNone/>
              <a:tabLst/>
              <a:defRPr/>
            </a:pP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General Status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of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</a:t>
            </a:r>
            <a:r>
              <a:rPr kumimoji="0" lang="de-DE" sz="3600" b="0" i="0" u="none" strike="noStrike" kern="1200" cap="none" spc="0" normalizeH="0" baseline="0" noProof="0" dirty="0" err="1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the</a:t>
            </a:r>
            <a:r>
              <a:rPr kumimoji="0" lang="de-DE" sz="3600" b="0" i="0" u="none" strike="noStrike" kern="1200" cap="none" spc="0" normalizeH="0" baseline="0" noProof="0" dirty="0">
                <a:ln>
                  <a:noFill/>
                </a:ln>
                <a:solidFill>
                  <a:srgbClr val="3BA1FF"/>
                </a:solidFill>
                <a:effectLst/>
                <a:uLnTx/>
                <a:uFillTx/>
                <a:latin typeface="Calibri" panose="020F0502020204030204"/>
                <a:ea typeface="Montserrat Medium"/>
                <a:cs typeface="Montserrat Medium"/>
                <a:sym typeface="Montserrat Medium"/>
              </a:rPr>
              <a:t> Topic Group</a:t>
            </a:r>
            <a:endParaRPr kumimoji="0" sz="3600" b="0" i="0" u="none" strike="noStrike" kern="1200" cap="none" spc="0" normalizeH="0" baseline="0" noProof="0" dirty="0">
              <a:ln>
                <a:noFill/>
              </a:ln>
              <a:solidFill>
                <a:srgbClr val="1B335C"/>
              </a:solidFill>
              <a:effectLst/>
              <a:uLnTx/>
              <a:uFillTx/>
              <a:latin typeface="Calibri" panose="020F0502020204030204"/>
              <a:ea typeface="Montserrat"/>
              <a:cs typeface="Montserrat"/>
              <a:sym typeface="Montserrat"/>
            </a:endParaRPr>
          </a:p>
        </p:txBody>
      </p:sp>
      <p:pic>
        <p:nvPicPr>
          <p:cNvPr id="92" name="Google Shape;92;p1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0004368" y="513370"/>
            <a:ext cx="1781733" cy="769767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5" name="Group 4">
            <a:extLst>
              <a:ext uri="{FF2B5EF4-FFF2-40B4-BE49-F238E27FC236}">
                <a16:creationId xmlns:a16="http://schemas.microsoft.com/office/drawing/2014/main" id="{AB28EE32-FE85-B54A-9C23-BA007BCDB0C0}"/>
              </a:ext>
            </a:extLst>
          </p:cNvPr>
          <p:cNvGrpSpPr/>
          <p:nvPr/>
        </p:nvGrpSpPr>
        <p:grpSpPr>
          <a:xfrm>
            <a:off x="7497014" y="1607561"/>
            <a:ext cx="4434737" cy="5033512"/>
            <a:chOff x="6481395" y="416690"/>
            <a:chExt cx="5261514" cy="5971920"/>
          </a:xfrm>
        </p:grpSpPr>
        <p:sp>
          <p:nvSpPr>
            <p:cNvPr id="6" name="Google Shape;187;p30">
              <a:extLst>
                <a:ext uri="{FF2B5EF4-FFF2-40B4-BE49-F238E27FC236}">
                  <a16:creationId xmlns:a16="http://schemas.microsoft.com/office/drawing/2014/main" id="{6717FDD6-4C38-C749-91CA-084DCB404C0E}"/>
                </a:ext>
              </a:extLst>
            </p:cNvPr>
            <p:cNvSpPr/>
            <p:nvPr/>
          </p:nvSpPr>
          <p:spPr>
            <a:xfrm>
              <a:off x="6481395" y="416690"/>
              <a:ext cx="5261514" cy="5971920"/>
            </a:xfrm>
            <a:prstGeom prst="rect">
              <a:avLst/>
            </a:prstGeom>
            <a:solidFill>
              <a:srgbClr val="FFFFFF"/>
            </a:solidFill>
            <a:ln w="9525" cap="flat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marR="0" lvl="0" indent="0" algn="l" defTabSz="457189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1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7" name="Google Shape;188;p30">
              <a:extLst>
                <a:ext uri="{FF2B5EF4-FFF2-40B4-BE49-F238E27FC236}">
                  <a16:creationId xmlns:a16="http://schemas.microsoft.com/office/drawing/2014/main" id="{33F434DD-BE2B-5145-AE83-7ACDB9A3C065}"/>
                </a:ext>
              </a:extLst>
            </p:cNvPr>
            <p:cNvPicPr preferRelativeResize="0"/>
            <p:nvPr/>
          </p:nvPicPr>
          <p:blipFill>
            <a:blip r:embed="rId4">
              <a:alphaModFix/>
            </a:blip>
            <a:stretch>
              <a:fillRect/>
            </a:stretch>
          </p:blipFill>
          <p:spPr>
            <a:xfrm>
              <a:off x="6727434" y="694596"/>
              <a:ext cx="606595" cy="92178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8" name="Google Shape;189;p30">
              <a:extLst>
                <a:ext uri="{FF2B5EF4-FFF2-40B4-BE49-F238E27FC236}">
                  <a16:creationId xmlns:a16="http://schemas.microsoft.com/office/drawing/2014/main" id="{FE3CA405-8444-4842-A965-BA13DEE1E2DC}"/>
                </a:ext>
              </a:extLst>
            </p:cNvPr>
            <p:cNvPicPr preferRelativeResize="0"/>
            <p:nvPr/>
          </p:nvPicPr>
          <p:blipFill>
            <a:blip r:embed="rId5">
              <a:alphaModFix/>
            </a:blip>
            <a:stretch>
              <a:fillRect/>
            </a:stretch>
          </p:blipFill>
          <p:spPr>
            <a:xfrm>
              <a:off x="7147246" y="2976077"/>
              <a:ext cx="1520976" cy="520462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9" name="Google Shape;190;p30">
              <a:extLst>
                <a:ext uri="{FF2B5EF4-FFF2-40B4-BE49-F238E27FC236}">
                  <a16:creationId xmlns:a16="http://schemas.microsoft.com/office/drawing/2014/main" id="{E61696CB-8BE7-8E4D-868D-CFA709FA2CA2}"/>
                </a:ext>
              </a:extLst>
            </p:cNvPr>
            <p:cNvPicPr preferRelativeResize="0"/>
            <p:nvPr/>
          </p:nvPicPr>
          <p:blipFill>
            <a:blip r:embed="rId6">
              <a:alphaModFix/>
            </a:blip>
            <a:stretch>
              <a:fillRect/>
            </a:stretch>
          </p:blipFill>
          <p:spPr>
            <a:xfrm>
              <a:off x="8962161" y="2113608"/>
              <a:ext cx="700481" cy="7225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0" name="Google Shape;191;p30" descr="Babylon health logo">
              <a:extLst>
                <a:ext uri="{FF2B5EF4-FFF2-40B4-BE49-F238E27FC236}">
                  <a16:creationId xmlns:a16="http://schemas.microsoft.com/office/drawing/2014/main" id="{1BC12330-18BD-EC4E-8A27-3C960F71D153}"/>
                </a:ext>
              </a:extLst>
            </p:cNvPr>
            <p:cNvPicPr preferRelativeResize="0"/>
            <p:nvPr/>
          </p:nvPicPr>
          <p:blipFill>
            <a:blip r:embed="rId7">
              <a:alphaModFix/>
            </a:blip>
            <a:stretch>
              <a:fillRect/>
            </a:stretch>
          </p:blipFill>
          <p:spPr>
            <a:xfrm>
              <a:off x="6637959" y="2231736"/>
              <a:ext cx="1941972" cy="485514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1" name="Google Shape;192;p30" descr="Image result for isabelhealthcare">
              <a:extLst>
                <a:ext uri="{FF2B5EF4-FFF2-40B4-BE49-F238E27FC236}">
                  <a16:creationId xmlns:a16="http://schemas.microsoft.com/office/drawing/2014/main" id="{E021A249-21FE-8143-AFFC-C1682FE41A36}"/>
                </a:ext>
              </a:extLst>
            </p:cNvPr>
            <p:cNvPicPr preferRelativeResize="0"/>
            <p:nvPr/>
          </p:nvPicPr>
          <p:blipFill>
            <a:blip r:embed="rId8">
              <a:alphaModFix/>
            </a:blip>
            <a:stretch>
              <a:fillRect/>
            </a:stretch>
          </p:blipFill>
          <p:spPr>
            <a:xfrm>
              <a:off x="10114765" y="2218859"/>
              <a:ext cx="1212844" cy="509512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2" name="Google Shape;193;p30">
              <a:extLst>
                <a:ext uri="{FF2B5EF4-FFF2-40B4-BE49-F238E27FC236}">
                  <a16:creationId xmlns:a16="http://schemas.microsoft.com/office/drawing/2014/main" id="{4AE9C41E-C0C6-FB4F-B570-5081684CBFAB}"/>
                </a:ext>
              </a:extLst>
            </p:cNvPr>
            <p:cNvPicPr preferRelativeResize="0"/>
            <p:nvPr/>
          </p:nvPicPr>
          <p:blipFill>
            <a:blip r:embed="rId9">
              <a:alphaModFix/>
            </a:blip>
            <a:stretch>
              <a:fillRect/>
            </a:stretch>
          </p:blipFill>
          <p:spPr>
            <a:xfrm>
              <a:off x="9238277" y="1411865"/>
              <a:ext cx="2258549" cy="519478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3" name="Google Shape;194;p30">
              <a:extLst>
                <a:ext uri="{FF2B5EF4-FFF2-40B4-BE49-F238E27FC236}">
                  <a16:creationId xmlns:a16="http://schemas.microsoft.com/office/drawing/2014/main" id="{0E8C821E-5D77-634B-867D-4EECAE435DD5}"/>
                </a:ext>
              </a:extLst>
            </p:cNvPr>
            <p:cNvPicPr preferRelativeResize="0"/>
            <p:nvPr/>
          </p:nvPicPr>
          <p:blipFill>
            <a:blip r:embed="rId10">
              <a:alphaModFix/>
            </a:blip>
            <a:stretch>
              <a:fillRect/>
            </a:stretch>
          </p:blipFill>
          <p:spPr>
            <a:xfrm>
              <a:off x="7991185" y="692197"/>
              <a:ext cx="1941959" cy="627414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4" name="Google Shape;195;p30">
              <a:extLst>
                <a:ext uri="{FF2B5EF4-FFF2-40B4-BE49-F238E27FC236}">
                  <a16:creationId xmlns:a16="http://schemas.microsoft.com/office/drawing/2014/main" id="{294586BD-0FB5-F147-A2F3-9506FFAF5A71}"/>
                </a:ext>
              </a:extLst>
            </p:cNvPr>
            <p:cNvPicPr preferRelativeResize="0"/>
            <p:nvPr/>
          </p:nvPicPr>
          <p:blipFill>
            <a:blip r:embed="rId11">
              <a:alphaModFix/>
            </a:blip>
            <a:stretch>
              <a:fillRect/>
            </a:stretch>
          </p:blipFill>
          <p:spPr>
            <a:xfrm>
              <a:off x="9238273" y="3109011"/>
              <a:ext cx="2258544" cy="46876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5" name="Google Shape;196;p30">
              <a:extLst>
                <a:ext uri="{FF2B5EF4-FFF2-40B4-BE49-F238E27FC236}">
                  <a16:creationId xmlns:a16="http://schemas.microsoft.com/office/drawing/2014/main" id="{C9566456-709F-FA49-A283-111E37FFD871}"/>
                </a:ext>
              </a:extLst>
            </p:cNvPr>
            <p:cNvPicPr preferRelativeResize="0"/>
            <p:nvPr/>
          </p:nvPicPr>
          <p:blipFill>
            <a:blip r:embed="rId12">
              <a:alphaModFix/>
            </a:blip>
            <a:stretch>
              <a:fillRect/>
            </a:stretch>
          </p:blipFill>
          <p:spPr>
            <a:xfrm>
              <a:off x="7580073" y="1514965"/>
              <a:ext cx="1374347" cy="362319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6" name="Grafik 1">
              <a:extLst>
                <a:ext uri="{FF2B5EF4-FFF2-40B4-BE49-F238E27FC236}">
                  <a16:creationId xmlns:a16="http://schemas.microsoft.com/office/drawing/2014/main" id="{EE7034C5-B832-4642-94BC-BE0BC0267EA2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6617264" y="3755369"/>
              <a:ext cx="2098414" cy="589877"/>
            </a:xfrm>
            <a:prstGeom prst="rect">
              <a:avLst/>
            </a:prstGeom>
          </p:spPr>
        </p:pic>
        <p:pic>
          <p:nvPicPr>
            <p:cNvPr id="17" name="Grafik 2">
              <a:extLst>
                <a:ext uri="{FF2B5EF4-FFF2-40B4-BE49-F238E27FC236}">
                  <a16:creationId xmlns:a16="http://schemas.microsoft.com/office/drawing/2014/main" id="{BFD3A56B-CDEF-3F4D-B825-F0EE89480381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10688712" y="3706626"/>
              <a:ext cx="832595" cy="958181"/>
            </a:xfrm>
            <a:prstGeom prst="rect">
              <a:avLst/>
            </a:prstGeom>
          </p:spPr>
        </p:pic>
        <p:pic>
          <p:nvPicPr>
            <p:cNvPr id="18" name="Grafik 3">
              <a:extLst>
                <a:ext uri="{FF2B5EF4-FFF2-40B4-BE49-F238E27FC236}">
                  <a16:creationId xmlns:a16="http://schemas.microsoft.com/office/drawing/2014/main" id="{B24D7B1E-6CDC-7246-A05C-2D7A483E584A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8853921" y="3888950"/>
              <a:ext cx="859071" cy="923181"/>
            </a:xfrm>
            <a:prstGeom prst="rect">
              <a:avLst/>
            </a:prstGeom>
          </p:spPr>
        </p:pic>
        <p:pic>
          <p:nvPicPr>
            <p:cNvPr id="19" name="Grafik 4">
              <a:extLst>
                <a:ext uri="{FF2B5EF4-FFF2-40B4-BE49-F238E27FC236}">
                  <a16:creationId xmlns:a16="http://schemas.microsoft.com/office/drawing/2014/main" id="{E375A71F-E0BB-E04A-86E8-F3B6C92BFA13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0243128" y="697129"/>
              <a:ext cx="1124300" cy="602566"/>
            </a:xfrm>
            <a:prstGeom prst="rect">
              <a:avLst/>
            </a:prstGeom>
          </p:spPr>
        </p:pic>
        <p:pic>
          <p:nvPicPr>
            <p:cNvPr id="20" name="Grafik 5">
              <a:extLst>
                <a:ext uri="{FF2B5EF4-FFF2-40B4-BE49-F238E27FC236}">
                  <a16:creationId xmlns:a16="http://schemas.microsoft.com/office/drawing/2014/main" id="{05188DC2-ABA6-2040-BF78-D43563FC1AA0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6781773" y="4656424"/>
              <a:ext cx="1871773" cy="692448"/>
            </a:xfrm>
            <a:prstGeom prst="rect">
              <a:avLst/>
            </a:prstGeom>
          </p:spPr>
        </p:pic>
        <p:pic>
          <p:nvPicPr>
            <p:cNvPr id="21" name="Picture 20" descr="A picture containing food, light, drawing&#10;&#10;Description automatically generated">
              <a:extLst>
                <a:ext uri="{FF2B5EF4-FFF2-40B4-BE49-F238E27FC236}">
                  <a16:creationId xmlns:a16="http://schemas.microsoft.com/office/drawing/2014/main" id="{BD1B16AE-91C0-9C44-A69D-1D14800A456C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598233" y="4331277"/>
              <a:ext cx="1304732" cy="1167646"/>
            </a:xfrm>
            <a:prstGeom prst="rect">
              <a:avLst/>
            </a:prstGeom>
          </p:spPr>
        </p:pic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F9A7CC3A-6052-7B4D-A798-42DD958127E8}"/>
                </a:ext>
              </a:extLst>
            </p:cNvPr>
            <p:cNvPicPr>
              <a:picLocks noChangeAspect="1"/>
            </p:cNvPicPr>
            <p:nvPr/>
          </p:nvPicPr>
          <p:blipFill>
            <a:blip r:embed="rId19"/>
            <a:stretch>
              <a:fillRect/>
            </a:stretch>
          </p:blipFill>
          <p:spPr>
            <a:xfrm>
              <a:off x="9414619" y="5418312"/>
              <a:ext cx="2236030" cy="865560"/>
            </a:xfrm>
            <a:prstGeom prst="rect">
              <a:avLst/>
            </a:prstGeom>
          </p:spPr>
        </p:pic>
        <p:pic>
          <p:nvPicPr>
            <p:cNvPr id="24" name="Picture 2">
              <a:extLst>
                <a:ext uri="{FF2B5EF4-FFF2-40B4-BE49-F238E27FC236}">
                  <a16:creationId xmlns:a16="http://schemas.microsoft.com/office/drawing/2014/main" id="{2DE9BC13-4CA0-AC4E-B322-88CED792FB0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443896" y="5086223"/>
              <a:ext cx="1030357" cy="103035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2" name="Picture 1">
            <a:extLst>
              <a:ext uri="{FF2B5EF4-FFF2-40B4-BE49-F238E27FC236}">
                <a16:creationId xmlns:a16="http://schemas.microsoft.com/office/drawing/2014/main" id="{3B6D9C75-C371-C242-8D8F-2843A4D28DE4}"/>
              </a:ext>
            </a:extLst>
          </p:cNvPr>
          <p:cNvPicPr>
            <a:picLocks noChangeAspect="1"/>
          </p:cNvPicPr>
          <p:nvPr/>
        </p:nvPicPr>
        <p:blipFill>
          <a:blip r:embed="rId21"/>
          <a:stretch>
            <a:fillRect/>
          </a:stretch>
        </p:blipFill>
        <p:spPr>
          <a:xfrm>
            <a:off x="7665709" y="5907384"/>
            <a:ext cx="1444864" cy="5836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63831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1C345B"/>
        </a:solidFill>
        <a:effectLst/>
      </p:bgPr>
    </p:bg>
    <p:spTree>
      <p:nvGrpSpPr>
        <p:cNvPr id="1" name="Shape 1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" name="Google Shape;184;p30"/>
          <p:cNvSpPr txBox="1"/>
          <p:nvPr/>
        </p:nvSpPr>
        <p:spPr>
          <a:xfrm>
            <a:off x="562725" y="416690"/>
            <a:ext cx="5261514" cy="207180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/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40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Montserrat SemiBold"/>
                <a:ea typeface="Montserrat SemiBold"/>
                <a:cs typeface="Montserrat SemiBold"/>
                <a:sym typeface="Montserrat SemiBold"/>
              </a:rPr>
              <a:t>Thank you!</a:t>
            </a:r>
            <a:endParaRPr kumimoji="0" sz="4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Montserrat SemiBold"/>
              <a:ea typeface="Montserrat SemiBold"/>
              <a:cs typeface="Montserrat SemiBold"/>
              <a:sym typeface="Montserrat SemiBold"/>
            </a:endParaRPr>
          </a:p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Montserrat"/>
              <a:ea typeface="Montserrat"/>
              <a:cs typeface="Montserrat"/>
              <a:sym typeface="Montserrat"/>
            </a:endParaRPr>
          </a:p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sz="1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Montserrat"/>
              <a:ea typeface="Montserrat"/>
              <a:cs typeface="Montserrat"/>
              <a:sym typeface="Montserrat"/>
            </a:endParaRPr>
          </a:p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Montserrat Medium"/>
                <a:ea typeface="Montserrat Medium"/>
                <a:cs typeface="Montserrat Medium"/>
                <a:sym typeface="Montserrat Medium"/>
              </a:rPr>
              <a:t>WHO/ITU FG AI4H TG Symptom Assessment</a:t>
            </a:r>
            <a:endParaRPr kumimoji="0" sz="1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Montserrat Medium"/>
              <a:ea typeface="Montserrat Medium"/>
              <a:cs typeface="Montserrat Medium"/>
              <a:sym typeface="Montserrat Medium"/>
            </a:endParaRPr>
          </a:p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Montserrat Medium"/>
                <a:ea typeface="Montserrat Medium"/>
                <a:cs typeface="Montserrat Medium"/>
                <a:sym typeface="Montserrat Medium"/>
              </a:rPr>
              <a:t>Meeting M Update</a:t>
            </a:r>
            <a:endParaRPr kumimoji="0" sz="18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Montserrat Medium"/>
              <a:ea typeface="Montserrat Medium"/>
              <a:cs typeface="Montserrat Medium"/>
              <a:sym typeface="Montserrat Medium"/>
            </a:endParaRPr>
          </a:p>
          <a:p>
            <a:pPr marL="0" marR="0" lvl="0" indent="0" algn="l" defTabSz="457189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de-DE" sz="1800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Montserrat Medium"/>
                <a:ea typeface="Montserrat Medium"/>
                <a:cs typeface="Montserrat Medium"/>
                <a:sym typeface="Montserrat Medium"/>
              </a:rPr>
              <a:t>E-meeting, 28-30 September 2021</a:t>
            </a:r>
          </a:p>
        </p:txBody>
      </p:sp>
      <p:pic>
        <p:nvPicPr>
          <p:cNvPr id="186" name="Google Shape;186;p30"/>
          <p:cNvPicPr preferRelativeResize="0"/>
          <p:nvPr/>
        </p:nvPicPr>
        <p:blipFill rotWithShape="1">
          <a:blip r:embed="rId3">
            <a:alphaModFix/>
          </a:blip>
          <a:srcRect l="8340" t="8206"/>
          <a:stretch/>
        </p:blipFill>
        <p:spPr>
          <a:xfrm>
            <a:off x="559809" y="4255321"/>
            <a:ext cx="5193720" cy="2132100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DA8AC579-3394-7940-A28F-0FE5B6B714A6}"/>
              </a:ext>
            </a:extLst>
          </p:cNvPr>
          <p:cNvGrpSpPr/>
          <p:nvPr/>
        </p:nvGrpSpPr>
        <p:grpSpPr>
          <a:xfrm>
            <a:off x="6481395" y="416690"/>
            <a:ext cx="5261514" cy="5971920"/>
            <a:chOff x="6481395" y="416690"/>
            <a:chExt cx="5261514" cy="5971920"/>
          </a:xfrm>
        </p:grpSpPr>
        <p:sp>
          <p:nvSpPr>
            <p:cNvPr id="187" name="Google Shape;187;p30"/>
            <p:cNvSpPr/>
            <p:nvPr/>
          </p:nvSpPr>
          <p:spPr>
            <a:xfrm>
              <a:off x="6481395" y="416690"/>
              <a:ext cx="5261514" cy="5971920"/>
            </a:xfrm>
            <a:prstGeom prst="rect">
              <a:avLst/>
            </a:prstGeom>
            <a:solidFill>
              <a:srgbClr val="FFFFFF"/>
            </a:solidFill>
            <a:ln w="9525" cap="flat" cmpd="sng">
              <a:solidFill>
                <a:schemeClr val="dk2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91425" rIns="91425" bIns="91425" anchor="ctr" anchorCtr="0">
              <a:noAutofit/>
            </a:bodyPr>
            <a:lstStyle/>
            <a:p>
              <a:pPr marL="0" marR="0" lvl="0" indent="0" algn="l" defTabSz="457189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351" b="0" i="0" u="none" strike="noStrike" kern="1200" cap="none" spc="0" normalizeH="0" baseline="0" noProof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pic>
          <p:nvPicPr>
            <p:cNvPr id="188" name="Google Shape;188;p30"/>
            <p:cNvPicPr preferRelativeResize="0"/>
            <p:nvPr/>
          </p:nvPicPr>
          <p:blipFill>
            <a:blip r:embed="rId4">
              <a:alphaModFix/>
            </a:blip>
            <a:stretch>
              <a:fillRect/>
            </a:stretch>
          </p:blipFill>
          <p:spPr>
            <a:xfrm>
              <a:off x="6727434" y="694596"/>
              <a:ext cx="606595" cy="921786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89" name="Google Shape;189;p30"/>
            <p:cNvPicPr preferRelativeResize="0"/>
            <p:nvPr/>
          </p:nvPicPr>
          <p:blipFill>
            <a:blip r:embed="rId5">
              <a:alphaModFix/>
            </a:blip>
            <a:stretch>
              <a:fillRect/>
            </a:stretch>
          </p:blipFill>
          <p:spPr>
            <a:xfrm>
              <a:off x="7147246" y="2976077"/>
              <a:ext cx="1520976" cy="520462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90" name="Google Shape;190;p30"/>
            <p:cNvPicPr preferRelativeResize="0"/>
            <p:nvPr/>
          </p:nvPicPr>
          <p:blipFill>
            <a:blip r:embed="rId6">
              <a:alphaModFix/>
            </a:blip>
            <a:stretch>
              <a:fillRect/>
            </a:stretch>
          </p:blipFill>
          <p:spPr>
            <a:xfrm>
              <a:off x="8962161" y="2113608"/>
              <a:ext cx="700481" cy="72250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91" name="Google Shape;191;p30" descr="Babylon health logo"/>
            <p:cNvPicPr preferRelativeResize="0"/>
            <p:nvPr/>
          </p:nvPicPr>
          <p:blipFill>
            <a:blip r:embed="rId7">
              <a:alphaModFix/>
            </a:blip>
            <a:stretch>
              <a:fillRect/>
            </a:stretch>
          </p:blipFill>
          <p:spPr>
            <a:xfrm>
              <a:off x="6637959" y="2231736"/>
              <a:ext cx="1941972" cy="485514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92" name="Google Shape;192;p30" descr="Image result for isabelhealthcare"/>
            <p:cNvPicPr preferRelativeResize="0"/>
            <p:nvPr/>
          </p:nvPicPr>
          <p:blipFill>
            <a:blip r:embed="rId8">
              <a:alphaModFix/>
            </a:blip>
            <a:stretch>
              <a:fillRect/>
            </a:stretch>
          </p:blipFill>
          <p:spPr>
            <a:xfrm>
              <a:off x="10114765" y="2218859"/>
              <a:ext cx="1212844" cy="509512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93" name="Google Shape;193;p30"/>
            <p:cNvPicPr preferRelativeResize="0"/>
            <p:nvPr/>
          </p:nvPicPr>
          <p:blipFill>
            <a:blip r:embed="rId9">
              <a:alphaModFix/>
            </a:blip>
            <a:stretch>
              <a:fillRect/>
            </a:stretch>
          </p:blipFill>
          <p:spPr>
            <a:xfrm>
              <a:off x="9238277" y="1411865"/>
              <a:ext cx="2258549" cy="519478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94" name="Google Shape;194;p30"/>
            <p:cNvPicPr preferRelativeResize="0"/>
            <p:nvPr/>
          </p:nvPicPr>
          <p:blipFill>
            <a:blip r:embed="rId10">
              <a:alphaModFix/>
            </a:blip>
            <a:stretch>
              <a:fillRect/>
            </a:stretch>
          </p:blipFill>
          <p:spPr>
            <a:xfrm>
              <a:off x="7991185" y="692197"/>
              <a:ext cx="1941959" cy="627414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95" name="Google Shape;195;p30"/>
            <p:cNvPicPr preferRelativeResize="0"/>
            <p:nvPr/>
          </p:nvPicPr>
          <p:blipFill>
            <a:blip r:embed="rId11">
              <a:alphaModFix/>
            </a:blip>
            <a:stretch>
              <a:fillRect/>
            </a:stretch>
          </p:blipFill>
          <p:spPr>
            <a:xfrm>
              <a:off x="9238273" y="3109011"/>
              <a:ext cx="2258544" cy="468760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196" name="Google Shape;196;p30"/>
            <p:cNvPicPr preferRelativeResize="0"/>
            <p:nvPr/>
          </p:nvPicPr>
          <p:blipFill>
            <a:blip r:embed="rId12">
              <a:alphaModFix/>
            </a:blip>
            <a:stretch>
              <a:fillRect/>
            </a:stretch>
          </p:blipFill>
          <p:spPr>
            <a:xfrm>
              <a:off x="7580073" y="1514965"/>
              <a:ext cx="1374347" cy="362319"/>
            </a:xfrm>
            <a:prstGeom prst="rect">
              <a:avLst/>
            </a:prstGeom>
            <a:noFill/>
            <a:ln>
              <a:noFill/>
            </a:ln>
          </p:spPr>
        </p:pic>
        <p:pic>
          <p:nvPicPr>
            <p:cNvPr id="2" name="Grafik 1">
              <a:extLst>
                <a:ext uri="{FF2B5EF4-FFF2-40B4-BE49-F238E27FC236}">
                  <a16:creationId xmlns:a16="http://schemas.microsoft.com/office/drawing/2014/main" id="{DF3F4352-D7A2-864F-8ADD-31A151C999D0}"/>
                </a:ext>
              </a:extLst>
            </p:cNvPr>
            <p:cNvPicPr>
              <a:picLocks noChangeAspect="1"/>
            </p:cNvPicPr>
            <p:nvPr/>
          </p:nvPicPr>
          <p:blipFill>
            <a:blip r:embed="rId13"/>
            <a:stretch>
              <a:fillRect/>
            </a:stretch>
          </p:blipFill>
          <p:spPr>
            <a:xfrm>
              <a:off x="6617264" y="3755369"/>
              <a:ext cx="2098414" cy="589877"/>
            </a:xfrm>
            <a:prstGeom prst="rect">
              <a:avLst/>
            </a:prstGeom>
          </p:spPr>
        </p:pic>
        <p:pic>
          <p:nvPicPr>
            <p:cNvPr id="3" name="Grafik 2">
              <a:extLst>
                <a:ext uri="{FF2B5EF4-FFF2-40B4-BE49-F238E27FC236}">
                  <a16:creationId xmlns:a16="http://schemas.microsoft.com/office/drawing/2014/main" id="{E256BE82-CBF2-494D-BE84-D8D0B1F0B579}"/>
                </a:ext>
              </a:extLst>
            </p:cNvPr>
            <p:cNvPicPr>
              <a:picLocks noChangeAspect="1"/>
            </p:cNvPicPr>
            <p:nvPr/>
          </p:nvPicPr>
          <p:blipFill>
            <a:blip r:embed="rId14"/>
            <a:stretch>
              <a:fillRect/>
            </a:stretch>
          </p:blipFill>
          <p:spPr>
            <a:xfrm>
              <a:off x="10688712" y="3706626"/>
              <a:ext cx="832595" cy="958181"/>
            </a:xfrm>
            <a:prstGeom prst="rect">
              <a:avLst/>
            </a:prstGeom>
          </p:spPr>
        </p:pic>
        <p:pic>
          <p:nvPicPr>
            <p:cNvPr id="4" name="Grafik 3">
              <a:extLst>
                <a:ext uri="{FF2B5EF4-FFF2-40B4-BE49-F238E27FC236}">
                  <a16:creationId xmlns:a16="http://schemas.microsoft.com/office/drawing/2014/main" id="{A035D1E8-FF6C-2049-8843-B8C0ADFCB89C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/>
            <a:stretch>
              <a:fillRect/>
            </a:stretch>
          </p:blipFill>
          <p:spPr>
            <a:xfrm>
              <a:off x="8853921" y="3888950"/>
              <a:ext cx="859071" cy="923181"/>
            </a:xfrm>
            <a:prstGeom prst="rect">
              <a:avLst/>
            </a:prstGeom>
          </p:spPr>
        </p:pic>
        <p:pic>
          <p:nvPicPr>
            <p:cNvPr id="5" name="Grafik 4">
              <a:extLst>
                <a:ext uri="{FF2B5EF4-FFF2-40B4-BE49-F238E27FC236}">
                  <a16:creationId xmlns:a16="http://schemas.microsoft.com/office/drawing/2014/main" id="{9075E65F-C507-654C-9754-A7D231B60341}"/>
                </a:ext>
              </a:extLst>
            </p:cNvPr>
            <p:cNvPicPr>
              <a:picLocks noChangeAspect="1"/>
            </p:cNvPicPr>
            <p:nvPr/>
          </p:nvPicPr>
          <p:blipFill>
            <a:blip r:embed="rId16"/>
            <a:stretch>
              <a:fillRect/>
            </a:stretch>
          </p:blipFill>
          <p:spPr>
            <a:xfrm>
              <a:off x="10243128" y="697129"/>
              <a:ext cx="1124300" cy="602566"/>
            </a:xfrm>
            <a:prstGeom prst="rect">
              <a:avLst/>
            </a:prstGeom>
          </p:spPr>
        </p:pic>
        <p:pic>
          <p:nvPicPr>
            <p:cNvPr id="6" name="Grafik 5">
              <a:extLst>
                <a:ext uri="{FF2B5EF4-FFF2-40B4-BE49-F238E27FC236}">
                  <a16:creationId xmlns:a16="http://schemas.microsoft.com/office/drawing/2014/main" id="{3ACA9E57-1226-6D41-9BC2-B680D10882C5}"/>
                </a:ext>
              </a:extLst>
            </p:cNvPr>
            <p:cNvPicPr>
              <a:picLocks noChangeAspect="1"/>
            </p:cNvPicPr>
            <p:nvPr/>
          </p:nvPicPr>
          <p:blipFill>
            <a:blip r:embed="rId17"/>
            <a:stretch>
              <a:fillRect/>
            </a:stretch>
          </p:blipFill>
          <p:spPr>
            <a:xfrm>
              <a:off x="6781773" y="4656424"/>
              <a:ext cx="1871773" cy="692448"/>
            </a:xfrm>
            <a:prstGeom prst="rect">
              <a:avLst/>
            </a:prstGeom>
          </p:spPr>
        </p:pic>
        <p:pic>
          <p:nvPicPr>
            <p:cNvPr id="9" name="Picture 8" descr="A picture containing food, light, drawing&#10;&#10;Description automatically generated">
              <a:extLst>
                <a:ext uri="{FF2B5EF4-FFF2-40B4-BE49-F238E27FC236}">
                  <a16:creationId xmlns:a16="http://schemas.microsoft.com/office/drawing/2014/main" id="{76DF12F4-CCDD-CB43-9C10-B55046AA33E1}"/>
                </a:ext>
              </a:extLst>
            </p:cNvPr>
            <p:cNvPicPr>
              <a:picLocks noChangeAspect="1"/>
            </p:cNvPicPr>
            <p:nvPr/>
          </p:nvPicPr>
          <p:blipFill>
            <a:blip r:embed="rId1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598233" y="4331277"/>
              <a:ext cx="1304732" cy="1167646"/>
            </a:xfrm>
            <a:prstGeom prst="rect">
              <a:avLst/>
            </a:prstGeom>
          </p:spPr>
        </p:pic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B4C64E1D-D865-8040-A5E4-06EEFE8DFB97}"/>
                </a:ext>
              </a:extLst>
            </p:cNvPr>
            <p:cNvPicPr>
              <a:picLocks noChangeAspect="1"/>
            </p:cNvPicPr>
            <p:nvPr/>
          </p:nvPicPr>
          <p:blipFill>
            <a:blip r:embed="rId19"/>
            <a:stretch>
              <a:fillRect/>
            </a:stretch>
          </p:blipFill>
          <p:spPr>
            <a:xfrm>
              <a:off x="9414619" y="5418312"/>
              <a:ext cx="2236030" cy="865560"/>
            </a:xfrm>
            <a:prstGeom prst="rect">
              <a:avLst/>
            </a:prstGeom>
          </p:spPr>
        </p:pic>
        <p:pic>
          <p:nvPicPr>
            <p:cNvPr id="1026" name="Picture 2">
              <a:extLst>
                <a:ext uri="{FF2B5EF4-FFF2-40B4-BE49-F238E27FC236}">
                  <a16:creationId xmlns:a16="http://schemas.microsoft.com/office/drawing/2014/main" id="{E2A247E0-8CDA-E84D-AD9C-EC553A3A63F7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2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443896" y="5086223"/>
              <a:ext cx="1030357" cy="103035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</p:grpSp>
      <p:pic>
        <p:nvPicPr>
          <p:cNvPr id="24" name="Picture 23">
            <a:extLst>
              <a:ext uri="{FF2B5EF4-FFF2-40B4-BE49-F238E27FC236}">
                <a16:creationId xmlns:a16="http://schemas.microsoft.com/office/drawing/2014/main" id="{1128729F-83E5-A34C-A3EE-D64BE873136C}"/>
              </a:ext>
            </a:extLst>
          </p:cNvPr>
          <p:cNvPicPr>
            <a:picLocks noChangeAspect="1"/>
          </p:cNvPicPr>
          <p:nvPr/>
        </p:nvPicPr>
        <p:blipFill>
          <a:blip r:embed="rId21"/>
          <a:stretch>
            <a:fillRect/>
          </a:stretch>
        </p:blipFill>
        <p:spPr>
          <a:xfrm>
            <a:off x="6822382" y="5461486"/>
            <a:ext cx="1444864" cy="5836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4780778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主题​​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_Office 主题​​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D863A2280E3F84C93CB7D95B3AE289B" ma:contentTypeVersion="2" ma:contentTypeDescription="Create a new document." ma:contentTypeScope="" ma:versionID="7e530ecd20c263b95f6042ee110165eb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55e75d33b50fbf3f19c1feb9a309975b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5B35C191-D1FD-4440-8598-C9678572105B}"/>
</file>

<file path=customXml/itemProps2.xml><?xml version="1.0" encoding="utf-8"?>
<ds:datastoreItem xmlns:ds="http://schemas.openxmlformats.org/officeDocument/2006/customXml" ds:itemID="{8D757891-533E-4B08-9CC2-432445C0232A}"/>
</file>

<file path=customXml/itemProps3.xml><?xml version="1.0" encoding="utf-8"?>
<ds:datastoreItem xmlns:ds="http://schemas.openxmlformats.org/officeDocument/2006/customXml" ds:itemID="{263EDF69-883F-4630-8D5D-47FF3AA110B2}"/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1773</TotalTime>
  <Words>852</Words>
  <Application>Microsoft Office PowerPoint</Application>
  <PresentationFormat>Widescreen</PresentationFormat>
  <Paragraphs>125</Paragraphs>
  <Slides>11</Slides>
  <Notes>11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11</vt:i4>
      </vt:variant>
    </vt:vector>
  </HeadingPairs>
  <TitlesOfParts>
    <vt:vector size="20" baseType="lpstr">
      <vt:lpstr>等线</vt:lpstr>
      <vt:lpstr>Arial</vt:lpstr>
      <vt:lpstr>Calibri</vt:lpstr>
      <vt:lpstr>Calibri Light</vt:lpstr>
      <vt:lpstr>Montserrat</vt:lpstr>
      <vt:lpstr>Montserrat Medium</vt:lpstr>
      <vt:lpstr>Montserrat SemiBold</vt:lpstr>
      <vt:lpstr>Office 主题​​</vt:lpstr>
      <vt:lpstr>1_Office 主题​​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Att.3 – Presentation (TG-Symptom)</dc:title>
  <dc:creator>Campos, Simao</dc:creator>
  <cp:lastModifiedBy>Dabiri, Ayda</cp:lastModifiedBy>
  <cp:revision>75</cp:revision>
  <cp:lastPrinted>2019-04-04T08:49:31Z</cp:lastPrinted>
  <dcterms:created xsi:type="dcterms:W3CDTF">2019-03-31T15:53:06Z</dcterms:created>
  <dcterms:modified xsi:type="dcterms:W3CDTF">2021-09-30T13:57:21Z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0x0101002D863A2280E3F84C93CB7D95B3AE289B</vt:lpwstr>
  </property>
</Properties>
</file>