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30"/>
  </p:notesMasterIdLst>
  <p:sldIdLst>
    <p:sldId id="281" r:id="rId6"/>
    <p:sldId id="256" r:id="rId7"/>
    <p:sldId id="28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99" d="100"/>
          <a:sy n="99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646488" y="944563"/>
            <a:ext cx="3400425" cy="25511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FDEC2-DF3E-4D08-A694-69CAF3C4281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6" indent="0" algn="ctr">
              <a:buNone/>
              <a:defRPr sz="1800"/>
            </a:lvl3pPr>
            <a:lvl4pPr marL="1371565" indent="0" algn="ctr">
              <a:buNone/>
              <a:defRPr sz="1600"/>
            </a:lvl4pPr>
            <a:lvl5pPr marL="1828753" indent="0" algn="ctr">
              <a:buNone/>
              <a:defRPr sz="1600"/>
            </a:lvl5pPr>
            <a:lvl6pPr marL="2285941" indent="0" algn="ctr">
              <a:buNone/>
              <a:defRPr sz="1600"/>
            </a:lvl6pPr>
            <a:lvl7pPr marL="2743129" indent="0" algn="ctr">
              <a:buNone/>
              <a:defRPr sz="1600"/>
            </a:lvl7pPr>
            <a:lvl8pPr marL="3200318" indent="0" algn="ctr">
              <a:buNone/>
              <a:defRPr sz="1600"/>
            </a:lvl8pPr>
            <a:lvl9pPr marL="365750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1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52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046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30979" y="1312306"/>
            <a:ext cx="2482042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73970" y="5423108"/>
            <a:ext cx="4796061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9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73">
              <a:spcBef>
                <a:spcPts val="59"/>
              </a:spcBef>
            </a:pPr>
            <a:fld id="{81D60167-4931-47E6-BA6A-407CBD079E47}" type="slidenum">
              <a:rPr lang="en-US" spc="-5" smtClean="0"/>
              <a:pPr marL="34573">
                <a:spcBef>
                  <a:spcPts val="59"/>
                </a:spcBef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888957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21967" y="1303597"/>
            <a:ext cx="1500067" cy="460772"/>
          </a:xfrm>
        </p:spPr>
        <p:txBody>
          <a:bodyPr lIns="0" tIns="0" rIns="0" bIns="0"/>
          <a:lstStyle>
            <a:lvl1pPr>
              <a:defRPr sz="2994" b="0" i="0">
                <a:solidFill>
                  <a:srgbClr val="0028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4291" y="2830683"/>
            <a:ext cx="6883521" cy="244410"/>
          </a:xfrm>
        </p:spPr>
        <p:txBody>
          <a:bodyPr lIns="0" tIns="0" rIns="0" bIns="0"/>
          <a:lstStyle>
            <a:lvl1pPr>
              <a:defRPr sz="158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9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73">
              <a:spcBef>
                <a:spcPts val="59"/>
              </a:spcBef>
            </a:pPr>
            <a:fld id="{81D60167-4931-47E6-BA6A-407CBD079E47}" type="slidenum">
              <a:rPr lang="en-US" spc="-5" smtClean="0"/>
              <a:pPr marL="34573">
                <a:spcBef>
                  <a:spcPts val="59"/>
                </a:spcBef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414789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21967" y="1303597"/>
            <a:ext cx="1500067" cy="460772"/>
          </a:xfrm>
        </p:spPr>
        <p:txBody>
          <a:bodyPr lIns="0" tIns="0" rIns="0" bIns="0"/>
          <a:lstStyle>
            <a:lvl1pPr>
              <a:defRPr sz="2994" b="0" i="0">
                <a:solidFill>
                  <a:srgbClr val="0028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577340"/>
            <a:ext cx="3977640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9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73">
              <a:spcBef>
                <a:spcPts val="59"/>
              </a:spcBef>
            </a:pPr>
            <a:fld id="{81D60167-4931-47E6-BA6A-407CBD079E47}" type="slidenum">
              <a:rPr lang="en-US" spc="-5" smtClean="0"/>
              <a:pPr marL="34573">
                <a:spcBef>
                  <a:spcPts val="59"/>
                </a:spcBef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45279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188" y="256138"/>
            <a:ext cx="1347248" cy="45906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34394" y="138312"/>
            <a:ext cx="8264352" cy="1176810"/>
          </a:xfrm>
          <a:custGeom>
            <a:avLst/>
            <a:gdLst/>
            <a:ahLst/>
            <a:cxnLst/>
            <a:rect l="l" t="t" r="r" b="b"/>
            <a:pathLst>
              <a:path w="9664700" h="1296670">
                <a:moveTo>
                  <a:pt x="0" y="1296282"/>
                </a:moveTo>
                <a:lnTo>
                  <a:pt x="0" y="0"/>
                </a:lnTo>
                <a:lnTo>
                  <a:pt x="9664700" y="0"/>
                </a:lnTo>
                <a:lnTo>
                  <a:pt x="9664700" y="1296282"/>
                </a:lnTo>
                <a:lnTo>
                  <a:pt x="0" y="12962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21967" y="1303597"/>
            <a:ext cx="1500067" cy="460772"/>
          </a:xfrm>
        </p:spPr>
        <p:txBody>
          <a:bodyPr lIns="0" tIns="0" rIns="0" bIns="0"/>
          <a:lstStyle>
            <a:lvl1pPr>
              <a:defRPr sz="2994" b="0" i="0">
                <a:solidFill>
                  <a:srgbClr val="0028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9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73">
              <a:spcBef>
                <a:spcPts val="59"/>
              </a:spcBef>
            </a:pPr>
            <a:fld id="{81D60167-4931-47E6-BA6A-407CBD079E47}" type="slidenum">
              <a:rPr lang="en-US" spc="-5" smtClean="0"/>
              <a:pPr marL="34573">
                <a:spcBef>
                  <a:spcPts val="59"/>
                </a:spcBef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3035834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4394" y="1218451"/>
            <a:ext cx="8264352" cy="0"/>
          </a:xfrm>
          <a:custGeom>
            <a:avLst/>
            <a:gdLst/>
            <a:ahLst/>
            <a:cxnLst/>
            <a:rect l="l" t="t" r="r" b="b"/>
            <a:pathLst>
              <a:path w="9664700">
                <a:moveTo>
                  <a:pt x="0" y="0"/>
                </a:moveTo>
                <a:lnTo>
                  <a:pt x="9664699" y="1"/>
                </a:lnTo>
              </a:path>
            </a:pathLst>
          </a:custGeom>
          <a:ln w="16786">
            <a:solidFill>
              <a:srgbClr val="A3ADB7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188" y="256138"/>
            <a:ext cx="1347248" cy="4590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5518" y="2686885"/>
            <a:ext cx="2463219" cy="26800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9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73">
              <a:spcBef>
                <a:spcPts val="59"/>
              </a:spcBef>
            </a:pPr>
            <a:fld id="{81D60167-4931-47E6-BA6A-407CBD079E47}" type="slidenum">
              <a:rPr lang="en-US" spc="-5" smtClean="0"/>
              <a:pPr marL="34573">
                <a:spcBef>
                  <a:spcPts val="59"/>
                </a:spcBef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177051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38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18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63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5" indent="0">
              <a:buNone/>
              <a:defRPr sz="1600" b="1"/>
            </a:lvl4pPr>
            <a:lvl5pPr marL="1828753" indent="0">
              <a:buNone/>
              <a:defRPr sz="1600" b="1"/>
            </a:lvl5pPr>
            <a:lvl6pPr marL="2285941" indent="0">
              <a:buNone/>
              <a:defRPr sz="1600" b="1"/>
            </a:lvl6pPr>
            <a:lvl7pPr marL="2743129" indent="0">
              <a:buNone/>
              <a:defRPr sz="1600" b="1"/>
            </a:lvl7pPr>
            <a:lvl8pPr marL="3200318" indent="0">
              <a:buNone/>
              <a:defRPr sz="1600" b="1"/>
            </a:lvl8pPr>
            <a:lvl9pPr marL="36575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6" indent="0">
              <a:buNone/>
              <a:defRPr sz="1800" b="1"/>
            </a:lvl3pPr>
            <a:lvl4pPr marL="1371565" indent="0">
              <a:buNone/>
              <a:defRPr sz="1600" b="1"/>
            </a:lvl4pPr>
            <a:lvl5pPr marL="1828753" indent="0">
              <a:buNone/>
              <a:defRPr sz="1600" b="1"/>
            </a:lvl5pPr>
            <a:lvl6pPr marL="2285941" indent="0">
              <a:buNone/>
              <a:defRPr sz="1600" b="1"/>
            </a:lvl6pPr>
            <a:lvl7pPr marL="2743129" indent="0">
              <a:buNone/>
              <a:defRPr sz="1600" b="1"/>
            </a:lvl7pPr>
            <a:lvl8pPr marL="3200318" indent="0">
              <a:buNone/>
              <a:defRPr sz="1600" b="1"/>
            </a:lvl8pPr>
            <a:lvl9pPr marL="36575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45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04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80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6" indent="0">
              <a:buNone/>
              <a:defRPr sz="1200"/>
            </a:lvl3pPr>
            <a:lvl4pPr marL="1371565" indent="0">
              <a:buNone/>
              <a:defRPr sz="1000"/>
            </a:lvl4pPr>
            <a:lvl5pPr marL="1828753" indent="0">
              <a:buNone/>
              <a:defRPr sz="1000"/>
            </a:lvl5pPr>
            <a:lvl6pPr marL="2285941" indent="0">
              <a:buNone/>
              <a:defRPr sz="1000"/>
            </a:lvl6pPr>
            <a:lvl7pPr marL="2743129" indent="0">
              <a:buNone/>
              <a:defRPr sz="1000"/>
            </a:lvl7pPr>
            <a:lvl8pPr marL="3200318" indent="0">
              <a:buNone/>
              <a:defRPr sz="1000"/>
            </a:lvl8pPr>
            <a:lvl9pPr marL="36575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7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6" indent="0">
              <a:buNone/>
              <a:defRPr sz="2400"/>
            </a:lvl3pPr>
            <a:lvl4pPr marL="1371565" indent="0">
              <a:buNone/>
              <a:defRPr sz="2000"/>
            </a:lvl4pPr>
            <a:lvl5pPr marL="1828753" indent="0">
              <a:buNone/>
              <a:defRPr sz="2000"/>
            </a:lvl5pPr>
            <a:lvl6pPr marL="2285941" indent="0">
              <a:buNone/>
              <a:defRPr sz="2000"/>
            </a:lvl6pPr>
            <a:lvl7pPr marL="2743129" indent="0">
              <a:buNone/>
              <a:defRPr sz="2000"/>
            </a:lvl7pPr>
            <a:lvl8pPr marL="3200318" indent="0">
              <a:buNone/>
              <a:defRPr sz="2000"/>
            </a:lvl8pPr>
            <a:lvl9pPr marL="365750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6" indent="0">
              <a:buNone/>
              <a:defRPr sz="1200"/>
            </a:lvl3pPr>
            <a:lvl4pPr marL="1371565" indent="0">
              <a:buNone/>
              <a:defRPr sz="1000"/>
            </a:lvl4pPr>
            <a:lvl5pPr marL="1828753" indent="0">
              <a:buNone/>
              <a:defRPr sz="1000"/>
            </a:lvl5pPr>
            <a:lvl6pPr marL="2285941" indent="0">
              <a:buNone/>
              <a:defRPr sz="1000"/>
            </a:lvl6pPr>
            <a:lvl7pPr marL="2743129" indent="0">
              <a:buNone/>
              <a:defRPr sz="1000"/>
            </a:lvl7pPr>
            <a:lvl8pPr marL="3200318" indent="0">
              <a:buNone/>
              <a:defRPr sz="1000"/>
            </a:lvl8pPr>
            <a:lvl9pPr marL="36575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21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4573">
              <a:spcBef>
                <a:spcPts val="59"/>
              </a:spcBef>
            </a:pPr>
            <a:fld id="{81D60167-4931-47E6-BA6A-407CBD079E47}" type="slidenum">
              <a:rPr lang="en-US" spc="-5" smtClean="0"/>
              <a:pPr marL="34573">
                <a:spcBef>
                  <a:spcPts val="59"/>
                </a:spcBef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408914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2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8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7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5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3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2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0" indent="-228594" algn="l" defTabSz="9143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6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5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3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1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9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8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5" algn="l" defTabSz="9143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4394" y="1218451"/>
            <a:ext cx="8264352" cy="0"/>
          </a:xfrm>
          <a:custGeom>
            <a:avLst/>
            <a:gdLst/>
            <a:ahLst/>
            <a:cxnLst/>
            <a:rect l="l" t="t" r="r" b="b"/>
            <a:pathLst>
              <a:path w="9664700">
                <a:moveTo>
                  <a:pt x="0" y="0"/>
                </a:moveTo>
                <a:lnTo>
                  <a:pt x="9664699" y="1"/>
                </a:lnTo>
              </a:path>
            </a:pathLst>
          </a:custGeom>
          <a:ln w="16786">
            <a:solidFill>
              <a:srgbClr val="A3ADB7"/>
            </a:solidFill>
          </a:ln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8188" y="256138"/>
            <a:ext cx="1347248" cy="4590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21967" y="1303597"/>
            <a:ext cx="1500067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028A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4291" y="2830683"/>
            <a:ext cx="6883521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3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3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23/09/2021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66853" y="6427371"/>
            <a:ext cx="202536" cy="153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4573">
              <a:spcBef>
                <a:spcPts val="59"/>
              </a:spcBef>
            </a:pPr>
            <a:fld id="{81D60167-4931-47E6-BA6A-407CBD079E47}" type="slidenum">
              <a:rPr lang="en-US" spc="-5" smtClean="0"/>
              <a:pPr marL="34573">
                <a:spcBef>
                  <a:spcPts val="59"/>
                </a:spcBef>
              </a:pPr>
              <a:t>‹#›</a:t>
            </a:fld>
            <a:endParaRPr lang="en-US" spc="-5" dirty="0"/>
          </a:p>
        </p:txBody>
      </p:sp>
    </p:spTree>
    <p:extLst>
      <p:ext uri="{BB962C8B-B14F-4D97-AF65-F5344CB8AC3E}">
        <p14:creationId xmlns:p14="http://schemas.microsoft.com/office/powerpoint/2010/main" val="21084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883">
        <a:defRPr>
          <a:latin typeface="+mn-lt"/>
          <a:ea typeface="+mn-ea"/>
          <a:cs typeface="+mn-cs"/>
        </a:defRPr>
      </a:lvl2pPr>
      <a:lvl3pPr marL="829764">
        <a:defRPr>
          <a:latin typeface="+mn-lt"/>
          <a:ea typeface="+mn-ea"/>
          <a:cs typeface="+mn-cs"/>
        </a:defRPr>
      </a:lvl3pPr>
      <a:lvl4pPr marL="1244646">
        <a:defRPr>
          <a:latin typeface="+mn-lt"/>
          <a:ea typeface="+mn-ea"/>
          <a:cs typeface="+mn-cs"/>
        </a:defRPr>
      </a:lvl4pPr>
      <a:lvl5pPr marL="1659529">
        <a:defRPr>
          <a:latin typeface="+mn-lt"/>
          <a:ea typeface="+mn-ea"/>
          <a:cs typeface="+mn-cs"/>
        </a:defRPr>
      </a:lvl5pPr>
      <a:lvl6pPr marL="2074411">
        <a:defRPr>
          <a:latin typeface="+mn-lt"/>
          <a:ea typeface="+mn-ea"/>
          <a:cs typeface="+mn-cs"/>
        </a:defRPr>
      </a:lvl6pPr>
      <a:lvl7pPr marL="2489292">
        <a:defRPr>
          <a:latin typeface="+mn-lt"/>
          <a:ea typeface="+mn-ea"/>
          <a:cs typeface="+mn-cs"/>
        </a:defRPr>
      </a:lvl7pPr>
      <a:lvl8pPr marL="2904174">
        <a:defRPr>
          <a:latin typeface="+mn-lt"/>
          <a:ea typeface="+mn-ea"/>
          <a:cs typeface="+mn-cs"/>
        </a:defRPr>
      </a:lvl8pPr>
      <a:lvl9pPr marL="331905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883">
        <a:defRPr>
          <a:latin typeface="+mn-lt"/>
          <a:ea typeface="+mn-ea"/>
          <a:cs typeface="+mn-cs"/>
        </a:defRPr>
      </a:lvl2pPr>
      <a:lvl3pPr marL="829764">
        <a:defRPr>
          <a:latin typeface="+mn-lt"/>
          <a:ea typeface="+mn-ea"/>
          <a:cs typeface="+mn-cs"/>
        </a:defRPr>
      </a:lvl3pPr>
      <a:lvl4pPr marL="1244646">
        <a:defRPr>
          <a:latin typeface="+mn-lt"/>
          <a:ea typeface="+mn-ea"/>
          <a:cs typeface="+mn-cs"/>
        </a:defRPr>
      </a:lvl4pPr>
      <a:lvl5pPr marL="1659529">
        <a:defRPr>
          <a:latin typeface="+mn-lt"/>
          <a:ea typeface="+mn-ea"/>
          <a:cs typeface="+mn-cs"/>
        </a:defRPr>
      </a:lvl5pPr>
      <a:lvl6pPr marL="2074411">
        <a:defRPr>
          <a:latin typeface="+mn-lt"/>
          <a:ea typeface="+mn-ea"/>
          <a:cs typeface="+mn-cs"/>
        </a:defRPr>
      </a:lvl6pPr>
      <a:lvl7pPr marL="2489292">
        <a:defRPr>
          <a:latin typeface="+mn-lt"/>
          <a:ea typeface="+mn-ea"/>
          <a:cs typeface="+mn-cs"/>
        </a:defRPr>
      </a:lvl7pPr>
      <a:lvl8pPr marL="2904174">
        <a:defRPr>
          <a:latin typeface="+mn-lt"/>
          <a:ea typeface="+mn-ea"/>
          <a:cs typeface="+mn-cs"/>
        </a:defRPr>
      </a:lvl8pPr>
      <a:lvl9pPr marL="331905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.langer@psychologie.uzh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ggle.com/c/datathon21-eeg/overview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DE32652-D7F2-421B-9A7B-236BD22F6105}"/>
              </a:ext>
            </a:extLst>
          </p:cNvPr>
          <p:cNvGraphicFramePr>
            <a:graphicFrameLocks noGrp="1"/>
          </p:cNvGraphicFramePr>
          <p:nvPr/>
        </p:nvGraphicFramePr>
        <p:xfrm>
          <a:off x="778765" y="4107759"/>
          <a:ext cx="7077585" cy="3768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019">
                  <a:extLst>
                    <a:ext uri="{9D8B030D-6E8A-4147-A177-3AD203B41FA5}">
                      <a16:colId xmlns:a16="http://schemas.microsoft.com/office/drawing/2014/main" val="796392913"/>
                    </a:ext>
                  </a:extLst>
                </a:gridCol>
                <a:gridCol w="2550033">
                  <a:extLst>
                    <a:ext uri="{9D8B030D-6E8A-4147-A177-3AD203B41FA5}">
                      <a16:colId xmlns:a16="http://schemas.microsoft.com/office/drawing/2014/main" val="1325938463"/>
                    </a:ext>
                  </a:extLst>
                </a:gridCol>
                <a:gridCol w="3322533">
                  <a:extLst>
                    <a:ext uri="{9D8B030D-6E8A-4147-A177-3AD203B41FA5}">
                      <a16:colId xmlns:a16="http://schemas.microsoft.com/office/drawing/2014/main" val="590138374"/>
                    </a:ext>
                  </a:extLst>
                </a:gridCol>
              </a:tblGrid>
              <a:tr h="376843"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68576" marR="68576" marT="34289" marB="34289"/>
                </a:tc>
                <a:tc>
                  <a:txBody>
                    <a:bodyPr/>
                    <a:lstStyle/>
                    <a:p>
                      <a:endParaRPr lang="en-GB" sz="2000"/>
                    </a:p>
                  </a:txBody>
                  <a:tcPr marL="68576" marR="68576" marT="34289" marB="34289"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68576" marR="68576" marT="34289" marB="34289"/>
                </a:tc>
                <a:extLst>
                  <a:ext uri="{0D108BD9-81ED-4DB2-BD59-A6C34878D82A}">
                    <a16:rowId xmlns:a16="http://schemas.microsoft.com/office/drawing/2014/main" val="1197539626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1319B83-41D3-459A-A1F4-845662CEA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616017"/>
              </p:ext>
            </p:extLst>
          </p:nvPr>
        </p:nvGraphicFramePr>
        <p:xfrm>
          <a:off x="627959" y="2737474"/>
          <a:ext cx="8231509" cy="2998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1965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256146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80339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0051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76" marR="68576" marT="34289" marB="34289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TG-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Psy</a:t>
                      </a:r>
                      <a:r>
                        <a:rPr lang="en-US" sz="1800" dirty="0"/>
                        <a:t> Topic Driver</a:t>
                      </a:r>
                      <a:endParaRPr lang="en-GB" sz="1800" dirty="0"/>
                    </a:p>
                  </a:txBody>
                  <a:tcPr marL="68576" marR="68576" marT="34289" marB="3428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0051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76" marR="68576" marT="34289" marB="34289"/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Att.3 - </a:t>
                      </a:r>
                      <a:r>
                        <a:rPr lang="en-GB" sz="1800" kern="1200" dirty="0">
                          <a:effectLst/>
                        </a:rPr>
                        <a:t>Presentation (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TG-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Psy</a:t>
                      </a:r>
                      <a:r>
                        <a:rPr lang="en-GB" sz="1800" kern="1200" dirty="0">
                          <a:effectLst/>
                        </a:rPr>
                        <a:t>)</a:t>
                      </a:r>
                      <a:endParaRPr lang="en-GB" sz="1800" dirty="0"/>
                    </a:p>
                  </a:txBody>
                  <a:tcPr marL="68576" marR="68576" marT="34289" marB="3428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0051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76" marR="68576" marT="34289" marB="3428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76" marR="68576" marT="34289" marB="3428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1064376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76" marR="68576" marT="34289" marB="3428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Nicolas Langer, University of Zurich</a:t>
                      </a:r>
                    </a:p>
                    <a:p>
                      <a:r>
                        <a:rPr lang="en-US" sz="1800" dirty="0"/>
                        <a:t>Stefan </a:t>
                      </a:r>
                      <a:r>
                        <a:rPr lang="en-US" sz="1800" dirty="0" err="1"/>
                        <a:t>Haufe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Charité</a:t>
                      </a:r>
                      <a:endParaRPr lang="en-US" sz="1800" dirty="0"/>
                    </a:p>
                  </a:txBody>
                  <a:tcPr marL="68576" marR="68576" marT="34289" marB="3428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n.langer@psychologie.uzh.ch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76" marR="68576" marT="34289" marB="3428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732443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76" marR="68576" marT="34289" marB="3428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This PPT summarizes the status of work within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TG-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Psy</a:t>
                      </a:r>
                      <a:r>
                        <a:rPr lang="en-US" sz="1800" dirty="0"/>
                        <a:t>, for presentation and discussion during the meeting.</a:t>
                      </a:r>
                      <a:endParaRPr lang="en-GB" sz="1800" dirty="0"/>
                    </a:p>
                  </a:txBody>
                  <a:tcPr marL="68576" marR="68576" marT="34289" marB="3428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sp>
        <p:nvSpPr>
          <p:cNvPr id="3" name="Rectangle 6">
            <a:extLst>
              <a:ext uri="{FF2B5EF4-FFF2-40B4-BE49-F238E27FC236}">
                <a16:creationId xmlns:a16="http://schemas.microsoft.com/office/drawing/2014/main" id="{3AA5875A-E589-402B-B809-F6D4BAA63A02}"/>
              </a:ext>
            </a:extLst>
          </p:cNvPr>
          <p:cNvSpPr/>
          <p:nvPr/>
        </p:nvSpPr>
        <p:spPr>
          <a:xfrm>
            <a:off x="6316384" y="602962"/>
            <a:ext cx="2037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159"/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FGAI4H-M-019-A03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B7AC7D-3CD4-41C4-9C8C-988494B72852}"/>
              </a:ext>
            </a:extLst>
          </p:cNvPr>
          <p:cNvSpPr/>
          <p:nvPr/>
        </p:nvSpPr>
        <p:spPr>
          <a:xfrm>
            <a:off x="4951674" y="972275"/>
            <a:ext cx="3401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159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E-meeting</a:t>
            </a:r>
            <a:r>
              <a:rPr lang="en-US">
                <a:solidFill>
                  <a:prstClr val="black"/>
                </a:solidFill>
                <a:latin typeface="Calibri" panose="020F0502020204030204"/>
              </a:rPr>
              <a:t>, 28-30 September 2021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1519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6698" y="1372859"/>
            <a:ext cx="2639903" cy="476478"/>
          </a:xfrm>
          <a:prstGeom prst="rect">
            <a:avLst/>
          </a:prstGeom>
        </p:spPr>
        <p:txBody>
          <a:bodyPr vert="horz" wrap="square" lIns="0" tIns="15559" rIns="0" bIns="0" rtlCol="0">
            <a:spAutoFit/>
          </a:bodyPr>
          <a:lstStyle/>
          <a:p>
            <a:pPr marL="11524">
              <a:spcBef>
                <a:spcPts val="123"/>
              </a:spcBef>
            </a:pPr>
            <a:r>
              <a:rPr spc="-32" dirty="0"/>
              <a:t>Data</a:t>
            </a:r>
            <a:r>
              <a:rPr spc="-41" dirty="0"/>
              <a:t> </a:t>
            </a:r>
            <a:r>
              <a:rPr spc="-54" dirty="0"/>
              <a:t>Availability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09497" y="6438737"/>
            <a:ext cx="134271" cy="144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818">
              <a:lnSpc>
                <a:spcPts val="1166"/>
              </a:lnSpc>
            </a:pPr>
            <a:r>
              <a:rPr sz="998" spc="-36" dirty="0">
                <a:solidFill>
                  <a:prstClr val="black"/>
                </a:solidFill>
                <a:latin typeface="Arial"/>
                <a:cs typeface="Arial"/>
              </a:rPr>
              <a:t>11</a:t>
            </a:r>
            <a:endParaRPr sz="998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341" y="2056093"/>
            <a:ext cx="2712748" cy="83049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8246" y="3053847"/>
            <a:ext cx="3525633" cy="332816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2087" spc="5" dirty="0">
                <a:solidFill>
                  <a:srgbClr val="FF0000"/>
                </a:solidFill>
                <a:latin typeface="Arial"/>
                <a:cs typeface="Arial"/>
              </a:rPr>
              <a:t>https://osf.io/ajhgy/wiki/home/</a:t>
            </a:r>
            <a:endParaRPr sz="2087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3956" y="3439861"/>
            <a:ext cx="5076127" cy="316692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335700" y="2294102"/>
            <a:ext cx="4016041" cy="583461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339972" indent="-329024" defTabSz="829818">
              <a:lnSpc>
                <a:spcPts val="2278"/>
              </a:lnSpc>
              <a:spcBef>
                <a:spcPts val="91"/>
              </a:spcBef>
              <a:buFontTx/>
              <a:buChar char="•"/>
              <a:tabLst>
                <a:tab pos="339972" algn="l"/>
                <a:tab pos="340549" algn="l"/>
              </a:tabLst>
            </a:pPr>
            <a:r>
              <a:rPr sz="1906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sz="1906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6" dirty="0">
                <a:solidFill>
                  <a:prstClr val="black"/>
                </a:solidFill>
                <a:latin typeface="Arial"/>
                <a:cs typeface="Arial"/>
              </a:rPr>
              <a:t>preprocessed features so</a:t>
            </a:r>
            <a:r>
              <a:rPr sz="1906" spc="-5" dirty="0">
                <a:solidFill>
                  <a:prstClr val="black"/>
                </a:solidFill>
                <a:latin typeface="Arial"/>
                <a:cs typeface="Arial"/>
              </a:rPr>
              <a:t> far</a:t>
            </a:r>
            <a:endParaRPr sz="1906">
              <a:solidFill>
                <a:prstClr val="black"/>
              </a:solidFill>
              <a:latin typeface="Arial"/>
              <a:cs typeface="Arial"/>
            </a:endParaRPr>
          </a:p>
          <a:p>
            <a:pPr marL="339972" indent="-329024" defTabSz="829818">
              <a:lnSpc>
                <a:spcPts val="2278"/>
              </a:lnSpc>
              <a:buFontTx/>
              <a:buChar char="•"/>
              <a:tabLst>
                <a:tab pos="339972" algn="l"/>
                <a:tab pos="340549" algn="l"/>
              </a:tabLst>
            </a:pPr>
            <a:r>
              <a:rPr sz="1906" spc="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sz="1906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6" dirty="0">
                <a:solidFill>
                  <a:prstClr val="black"/>
                </a:solidFill>
                <a:latin typeface="Arial"/>
                <a:cs typeface="Arial"/>
              </a:rPr>
              <a:t>raw</a:t>
            </a:r>
            <a:r>
              <a:rPr sz="1906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6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1906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4917" y="1312416"/>
            <a:ext cx="2624344" cy="353719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2223" spc="5" dirty="0">
                <a:solidFill>
                  <a:srgbClr val="0028A5"/>
                </a:solidFill>
                <a:latin typeface="Arial"/>
                <a:cs typeface="Arial"/>
              </a:rPr>
              <a:t>Webpage</a:t>
            </a:r>
            <a:r>
              <a:rPr sz="2223" spc="32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2223" spc="-5" dirty="0">
                <a:solidFill>
                  <a:srgbClr val="0028A5"/>
                </a:solidFill>
                <a:latin typeface="Arial"/>
                <a:cs typeface="Arial"/>
              </a:rPr>
              <a:t>for</a:t>
            </a:r>
            <a:r>
              <a:rPr sz="2223" spc="27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2223" dirty="0">
                <a:solidFill>
                  <a:srgbClr val="0028A5"/>
                </a:solidFill>
                <a:latin typeface="Arial"/>
                <a:cs typeface="Arial"/>
              </a:rPr>
              <a:t>Project</a:t>
            </a:r>
            <a:endParaRPr sz="222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6997" y="5423001"/>
            <a:ext cx="5075806" cy="1094113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algn="ctr" defTabSz="829818">
              <a:spcBef>
                <a:spcPts val="91"/>
              </a:spcBef>
            </a:pPr>
            <a:r>
              <a:rPr sz="2360" u="sng" dirty="0">
                <a:solidFill>
                  <a:srgbClr val="DC6027"/>
                </a:solidFill>
                <a:uFill>
                  <a:solidFill>
                    <a:srgbClr val="DC6027"/>
                  </a:solidFill>
                </a:uFill>
                <a:latin typeface="Arial"/>
                <a:cs typeface="Arial"/>
              </a:rPr>
              <a:t>https://methlabuzh.wixsite.com/mysite</a:t>
            </a:r>
            <a:endParaRPr sz="2360">
              <a:solidFill>
                <a:prstClr val="black"/>
              </a:solidFill>
              <a:latin typeface="Arial"/>
              <a:cs typeface="Arial"/>
            </a:endParaRPr>
          </a:p>
          <a:p>
            <a:pPr defTabSz="829818">
              <a:spcBef>
                <a:spcPts val="41"/>
              </a:spcBef>
            </a:pPr>
            <a:endParaRPr sz="3040">
              <a:solidFill>
                <a:prstClr val="black"/>
              </a:solidFill>
              <a:latin typeface="Arial"/>
              <a:cs typeface="Arial"/>
            </a:endParaRPr>
          </a:p>
          <a:p>
            <a:pPr marL="2305" algn="ctr" defTabSz="829818"/>
            <a:r>
              <a:rPr sz="1634" spc="-41" dirty="0">
                <a:solidFill>
                  <a:prstClr val="black"/>
                </a:solidFill>
                <a:latin typeface="Arial"/>
                <a:cs typeface="Arial"/>
              </a:rPr>
              <a:t>(best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appearance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5" dirty="0">
                <a:solidFill>
                  <a:prstClr val="black"/>
                </a:solidFill>
                <a:latin typeface="Arial"/>
                <a:cs typeface="Arial"/>
              </a:rPr>
              <a:t>Chrome)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8432" y="665005"/>
            <a:ext cx="6475611" cy="44708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061209" y="6427213"/>
            <a:ext cx="270026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r>
              <a:rPr spc="-5" dirty="0">
                <a:solidFill>
                  <a:prstClr val="black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3530" y="1422649"/>
            <a:ext cx="2456649" cy="476478"/>
          </a:xfrm>
          <a:prstGeom prst="rect">
            <a:avLst/>
          </a:prstGeom>
        </p:spPr>
        <p:txBody>
          <a:bodyPr vert="horz" wrap="square" lIns="0" tIns="15559" rIns="0" bIns="0" rtlCol="0">
            <a:spAutoFit/>
          </a:bodyPr>
          <a:lstStyle/>
          <a:p>
            <a:pPr marL="11524">
              <a:spcBef>
                <a:spcPts val="123"/>
              </a:spcBef>
            </a:pPr>
            <a:r>
              <a:rPr spc="-5" dirty="0"/>
              <a:t>Benchmarking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3599" y="2092164"/>
            <a:ext cx="485798" cy="257745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1524" defTabSz="829818">
              <a:spcBef>
                <a:spcPts val="103"/>
              </a:spcBef>
            </a:pPr>
            <a:r>
              <a:rPr sz="1588" spc="-23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88" spc="-5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588" spc="-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588" spc="18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588" spc="9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15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0685" y="2090807"/>
            <a:ext cx="5702214" cy="511752"/>
          </a:xfrm>
          <a:prstGeom prst="rect">
            <a:avLst/>
          </a:prstGeom>
        </p:spPr>
        <p:txBody>
          <a:bodyPr vert="horz" wrap="square" lIns="0" tIns="24203" rIns="0" bIns="0" rtlCol="0">
            <a:spAutoFit/>
          </a:bodyPr>
          <a:lstStyle/>
          <a:p>
            <a:pPr marL="11524" marR="4609" defTabSz="829818">
              <a:lnSpc>
                <a:spcPts val="1915"/>
              </a:lnSpc>
              <a:spcBef>
                <a:spcPts val="191"/>
              </a:spcBef>
            </a:pP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prediction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multiple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disorders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demographic,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phenotypical </a:t>
            </a:r>
            <a:r>
              <a:rPr sz="1634" spc="-4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1" dirty="0">
                <a:solidFill>
                  <a:prstClr val="black"/>
                </a:solidFill>
                <a:latin typeface="Arial"/>
                <a:cs typeface="Arial"/>
              </a:rPr>
              <a:t>(cognitive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behavioral)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03" dirty="0">
                <a:solidFill>
                  <a:prstClr val="black"/>
                </a:solidFill>
                <a:latin typeface="Arial"/>
                <a:cs typeface="Arial"/>
              </a:rPr>
              <a:t>EEG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4070" y="5959024"/>
            <a:ext cx="3574616" cy="719764"/>
            <a:chOff x="544655" y="6566105"/>
            <a:chExt cx="3938904" cy="7931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655" y="6566105"/>
              <a:ext cx="1189985" cy="7930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4640" y="6765276"/>
              <a:ext cx="2748710" cy="59390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3109" y="6021022"/>
            <a:ext cx="1078767" cy="6172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75543" y="6134094"/>
            <a:ext cx="1447090" cy="54465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2355" y="6000940"/>
            <a:ext cx="747062" cy="64773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55158" y="6134093"/>
            <a:ext cx="1028572" cy="397437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1232058" y="2830717"/>
            <a:ext cx="9177304" cy="281241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1524">
              <a:spcBef>
                <a:spcPts val="103"/>
              </a:spcBef>
            </a:pPr>
            <a:r>
              <a:rPr spc="-41" dirty="0"/>
              <a:t>Training:</a:t>
            </a:r>
            <a:r>
              <a:rPr spc="5" dirty="0"/>
              <a:t> </a:t>
            </a:r>
            <a:r>
              <a:rPr spc="9" dirty="0"/>
              <a:t>on</a:t>
            </a:r>
            <a:r>
              <a:rPr dirty="0"/>
              <a:t> </a:t>
            </a:r>
            <a:r>
              <a:rPr spc="5" dirty="0"/>
              <a:t>public </a:t>
            </a:r>
            <a:r>
              <a:rPr spc="9" dirty="0"/>
              <a:t>HBN</a:t>
            </a:r>
            <a:r>
              <a:rPr spc="5" dirty="0"/>
              <a:t> </a:t>
            </a:r>
            <a:r>
              <a:rPr dirty="0"/>
              <a:t>data</a:t>
            </a:r>
          </a:p>
          <a:p>
            <a:pPr marL="11524" marR="4609">
              <a:lnSpc>
                <a:spcPts val="3920"/>
              </a:lnSpc>
              <a:spcBef>
                <a:spcPts val="445"/>
              </a:spcBef>
              <a:tabLst>
                <a:tab pos="1503371" algn="l"/>
              </a:tabLst>
            </a:pPr>
            <a:r>
              <a:rPr spc="-5" dirty="0"/>
              <a:t>Benchmarking:	</a:t>
            </a:r>
            <a:r>
              <a:rPr sz="2382" spc="14" baseline="3174" dirty="0"/>
              <a:t>on</a:t>
            </a:r>
            <a:r>
              <a:rPr sz="2382" spc="20" baseline="3174" dirty="0"/>
              <a:t> </a:t>
            </a:r>
            <a:r>
              <a:rPr sz="2382" spc="-27" baseline="3174" dirty="0"/>
              <a:t>future</a:t>
            </a:r>
            <a:r>
              <a:rPr sz="2382" spc="34" baseline="3174" dirty="0"/>
              <a:t> </a:t>
            </a:r>
            <a:r>
              <a:rPr sz="2382" spc="-54" baseline="3174" dirty="0"/>
              <a:t>releases</a:t>
            </a:r>
            <a:r>
              <a:rPr sz="2382" spc="34" baseline="3174" dirty="0"/>
              <a:t> </a:t>
            </a:r>
            <a:r>
              <a:rPr sz="2382" baseline="3174" dirty="0"/>
              <a:t>of</a:t>
            </a:r>
            <a:r>
              <a:rPr sz="2382" spc="27" baseline="3174" dirty="0"/>
              <a:t> </a:t>
            </a:r>
            <a:r>
              <a:rPr sz="2382" spc="14" baseline="3174" dirty="0"/>
              <a:t>HBN</a:t>
            </a:r>
            <a:r>
              <a:rPr sz="2382" spc="27" baseline="3174" dirty="0"/>
              <a:t> </a:t>
            </a:r>
            <a:r>
              <a:rPr sz="2382" baseline="3174" dirty="0"/>
              <a:t>data</a:t>
            </a:r>
            <a:r>
              <a:rPr sz="2382" spc="34" baseline="3174" dirty="0"/>
              <a:t> </a:t>
            </a:r>
            <a:r>
              <a:rPr sz="2382" spc="-6" baseline="3174" dirty="0"/>
              <a:t>sets</a:t>
            </a:r>
            <a:r>
              <a:rPr sz="2382" spc="40" baseline="3174" dirty="0"/>
              <a:t> </a:t>
            </a:r>
            <a:r>
              <a:rPr sz="2382" spc="-20" baseline="3174" dirty="0"/>
              <a:t>(approx.</a:t>
            </a:r>
            <a:r>
              <a:rPr sz="2382" spc="27" baseline="3174" dirty="0"/>
              <a:t> </a:t>
            </a:r>
            <a:r>
              <a:rPr sz="2382" spc="34" baseline="3174" dirty="0"/>
              <a:t>500 </a:t>
            </a:r>
            <a:r>
              <a:rPr sz="2382" baseline="3174" dirty="0"/>
              <a:t>subjects</a:t>
            </a:r>
            <a:r>
              <a:rPr sz="2382" spc="34" baseline="3174" dirty="0"/>
              <a:t> </a:t>
            </a:r>
            <a:r>
              <a:rPr sz="2382" spc="150" baseline="3174" dirty="0"/>
              <a:t>/</a:t>
            </a:r>
            <a:r>
              <a:rPr sz="2382" spc="20" baseline="3174" dirty="0"/>
              <a:t> </a:t>
            </a:r>
            <a:r>
              <a:rPr sz="2382" spc="-81" baseline="3174" dirty="0"/>
              <a:t>year) </a:t>
            </a:r>
            <a:r>
              <a:rPr sz="2382" spc="-640" baseline="3174" dirty="0"/>
              <a:t> </a:t>
            </a:r>
            <a:endParaRPr lang="en-US" sz="2382" spc="-640" baseline="3174" dirty="0"/>
          </a:p>
          <a:p>
            <a:pPr marL="11524" marR="4609">
              <a:lnSpc>
                <a:spcPts val="3920"/>
              </a:lnSpc>
              <a:spcBef>
                <a:spcPts val="445"/>
              </a:spcBef>
              <a:tabLst>
                <a:tab pos="1503371" algn="l"/>
              </a:tabLst>
            </a:pPr>
            <a:r>
              <a:rPr spc="-9" dirty="0"/>
              <a:t>Implementation:</a:t>
            </a:r>
            <a:r>
              <a:rPr spc="14" dirty="0"/>
              <a:t> </a:t>
            </a:r>
            <a:r>
              <a:rPr dirty="0"/>
              <a:t>participants</a:t>
            </a:r>
            <a:r>
              <a:rPr spc="18" dirty="0"/>
              <a:t> </a:t>
            </a:r>
            <a:r>
              <a:rPr spc="5" dirty="0"/>
              <a:t>submit</a:t>
            </a:r>
            <a:r>
              <a:rPr spc="9" dirty="0"/>
              <a:t> </a:t>
            </a:r>
            <a:r>
              <a:rPr spc="-9" dirty="0"/>
              <a:t>executable</a:t>
            </a:r>
            <a:r>
              <a:rPr spc="18" dirty="0"/>
              <a:t> code</a:t>
            </a:r>
            <a:endParaRPr dirty="0"/>
          </a:p>
          <a:p>
            <a:pPr marL="285232" indent="-274283">
              <a:lnSpc>
                <a:spcPts val="1525"/>
              </a:lnSpc>
              <a:buChar char="•"/>
              <a:tabLst>
                <a:tab pos="285232" algn="l"/>
                <a:tab pos="285808" algn="l"/>
              </a:tabLst>
            </a:pPr>
            <a:r>
              <a:rPr sz="1634" spc="-32" dirty="0"/>
              <a:t>Standardized</a:t>
            </a:r>
            <a:r>
              <a:rPr sz="1634" dirty="0"/>
              <a:t> </a:t>
            </a:r>
            <a:r>
              <a:rPr sz="1634" spc="-18" dirty="0"/>
              <a:t>input</a:t>
            </a:r>
            <a:r>
              <a:rPr sz="1634" dirty="0"/>
              <a:t> </a:t>
            </a:r>
            <a:r>
              <a:rPr sz="1634" spc="-45" dirty="0"/>
              <a:t>(data</a:t>
            </a:r>
            <a:r>
              <a:rPr sz="1634" spc="14" dirty="0"/>
              <a:t> </a:t>
            </a:r>
            <a:r>
              <a:rPr sz="1634" spc="-50" dirty="0"/>
              <a:t>folder)</a:t>
            </a:r>
            <a:r>
              <a:rPr sz="1634" spc="5" dirty="0"/>
              <a:t> </a:t>
            </a:r>
            <a:r>
              <a:rPr sz="1634" spc="-27" dirty="0"/>
              <a:t>and</a:t>
            </a:r>
            <a:r>
              <a:rPr sz="1634" spc="5" dirty="0"/>
              <a:t> </a:t>
            </a:r>
            <a:r>
              <a:rPr sz="1634" dirty="0"/>
              <a:t>output </a:t>
            </a:r>
            <a:r>
              <a:rPr sz="1634" spc="-54" dirty="0"/>
              <a:t>(binary</a:t>
            </a:r>
            <a:r>
              <a:rPr sz="1634" spc="9" dirty="0"/>
              <a:t> </a:t>
            </a:r>
            <a:r>
              <a:rPr sz="1634" spc="-36" dirty="0"/>
              <a:t>classification</a:t>
            </a:r>
            <a:r>
              <a:rPr sz="1634" spc="5" dirty="0"/>
              <a:t> </a:t>
            </a:r>
            <a:r>
              <a:rPr sz="1634" spc="-50" dirty="0"/>
              <a:t>matrix)</a:t>
            </a:r>
            <a:endParaRPr sz="1634" dirty="0"/>
          </a:p>
          <a:p>
            <a:pPr marL="285232" indent="-274283">
              <a:lnSpc>
                <a:spcPts val="1938"/>
              </a:lnSpc>
              <a:buChar char="•"/>
              <a:tabLst>
                <a:tab pos="285232" algn="l"/>
                <a:tab pos="285808" algn="l"/>
              </a:tabLst>
            </a:pPr>
            <a:r>
              <a:rPr sz="1634" spc="-36" dirty="0"/>
              <a:t>Container</a:t>
            </a:r>
            <a:r>
              <a:rPr sz="1634" spc="18" dirty="0"/>
              <a:t> </a:t>
            </a:r>
            <a:r>
              <a:rPr sz="1634" spc="-32" dirty="0"/>
              <a:t>architecture</a:t>
            </a:r>
            <a:r>
              <a:rPr sz="1634" spc="27" dirty="0"/>
              <a:t> </a:t>
            </a:r>
            <a:r>
              <a:rPr sz="1634" spc="-32" dirty="0"/>
              <a:t>(docker/kubernetes)</a:t>
            </a:r>
            <a:endParaRPr sz="1634" dirty="0"/>
          </a:p>
          <a:p>
            <a:pPr marL="723739" lvl="1" indent="-274283">
              <a:spcBef>
                <a:spcPts val="41"/>
              </a:spcBef>
              <a:buChar char="•"/>
              <a:tabLst>
                <a:tab pos="723739" algn="l"/>
                <a:tab pos="724316" algn="l"/>
              </a:tabLst>
            </a:pPr>
            <a:r>
              <a:rPr spc="-82" dirty="0">
                <a:latin typeface="Arial"/>
                <a:cs typeface="Arial"/>
              </a:rPr>
              <a:t>Free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choice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of</a:t>
            </a:r>
            <a:r>
              <a:rPr dirty="0">
                <a:latin typeface="Arial"/>
                <a:cs typeface="Arial"/>
              </a:rPr>
              <a:t> </a:t>
            </a:r>
            <a:r>
              <a:rPr spc="-27" dirty="0">
                <a:latin typeface="Arial"/>
                <a:cs typeface="Arial"/>
              </a:rPr>
              <a:t>development</a:t>
            </a:r>
            <a:r>
              <a:rPr dirty="0">
                <a:latin typeface="Arial"/>
                <a:cs typeface="Arial"/>
              </a:rPr>
              <a:t> </a:t>
            </a:r>
            <a:r>
              <a:rPr spc="-18" dirty="0">
                <a:latin typeface="Arial"/>
                <a:cs typeface="Arial"/>
              </a:rPr>
              <a:t>tools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23" dirty="0">
                <a:latin typeface="Arial"/>
                <a:cs typeface="Arial"/>
              </a:rPr>
              <a:t>for</a:t>
            </a:r>
            <a:r>
              <a:rPr dirty="0">
                <a:latin typeface="Arial"/>
                <a:cs typeface="Arial"/>
              </a:rPr>
              <a:t> </a:t>
            </a:r>
            <a:r>
              <a:rPr spc="-23" dirty="0">
                <a:latin typeface="Arial"/>
                <a:cs typeface="Arial"/>
              </a:rPr>
              <a:t>participants</a:t>
            </a:r>
            <a:endParaRPr dirty="0">
              <a:latin typeface="Arial"/>
              <a:cs typeface="Arial"/>
            </a:endParaRPr>
          </a:p>
          <a:p>
            <a:pPr marL="723739" lvl="1" indent="-274283">
              <a:lnSpc>
                <a:spcPts val="1938"/>
              </a:lnSpc>
              <a:spcBef>
                <a:spcPts val="23"/>
              </a:spcBef>
              <a:buChar char="•"/>
              <a:tabLst>
                <a:tab pos="723739" algn="l"/>
                <a:tab pos="724316" algn="l"/>
              </a:tabLst>
            </a:pPr>
            <a:r>
              <a:rPr spc="-59" dirty="0">
                <a:latin typeface="Arial"/>
                <a:cs typeface="Arial"/>
              </a:rPr>
              <a:t>Safe</a:t>
            </a:r>
            <a:r>
              <a:rPr spc="-14" dirty="0">
                <a:latin typeface="Arial"/>
                <a:cs typeface="Arial"/>
              </a:rPr>
              <a:t> </a:t>
            </a:r>
            <a:r>
              <a:rPr spc="-23" dirty="0">
                <a:latin typeface="Arial"/>
                <a:cs typeface="Arial"/>
              </a:rPr>
              <a:t>for</a:t>
            </a:r>
            <a:r>
              <a:rPr spc="-14" dirty="0">
                <a:latin typeface="Arial"/>
                <a:cs typeface="Arial"/>
              </a:rPr>
              <a:t> </a:t>
            </a:r>
            <a:r>
              <a:rPr spc="-41" dirty="0">
                <a:latin typeface="Arial"/>
                <a:cs typeface="Arial"/>
              </a:rPr>
              <a:t>organizers</a:t>
            </a:r>
            <a:endParaRPr dirty="0">
              <a:latin typeface="Arial"/>
              <a:cs typeface="Arial"/>
            </a:endParaRPr>
          </a:p>
          <a:p>
            <a:pPr marL="285232" indent="-274283">
              <a:lnSpc>
                <a:spcPts val="1938"/>
              </a:lnSpc>
              <a:buChar char="•"/>
              <a:tabLst>
                <a:tab pos="285232" algn="l"/>
                <a:tab pos="285808" algn="l"/>
              </a:tabLst>
            </a:pPr>
            <a:r>
              <a:rPr sz="1634" spc="-23" dirty="0"/>
              <a:t>Cloud</a:t>
            </a:r>
            <a:r>
              <a:rPr sz="1634" spc="-9" dirty="0"/>
              <a:t> computing:</a:t>
            </a:r>
            <a:r>
              <a:rPr sz="1634" spc="-5" dirty="0"/>
              <a:t> </a:t>
            </a:r>
            <a:r>
              <a:rPr sz="1634" spc="-41" dirty="0"/>
              <a:t>GCP/AWS</a:t>
            </a:r>
            <a:r>
              <a:rPr sz="1634" spc="-5" dirty="0"/>
              <a:t> </a:t>
            </a:r>
            <a:r>
              <a:rPr sz="1634" spc="-18" dirty="0"/>
              <a:t>or</a:t>
            </a:r>
            <a:r>
              <a:rPr sz="1634" spc="-5" dirty="0"/>
              <a:t> </a:t>
            </a:r>
            <a:r>
              <a:rPr sz="1634" spc="-50" dirty="0"/>
              <a:t>similar</a:t>
            </a:r>
            <a:endParaRPr sz="1634" dirty="0"/>
          </a:p>
          <a:p>
            <a:pPr marL="285232" indent="-274283">
              <a:spcBef>
                <a:spcPts val="45"/>
              </a:spcBef>
              <a:buChar char="•"/>
              <a:tabLst>
                <a:tab pos="285232" algn="l"/>
                <a:tab pos="285808" algn="l"/>
              </a:tabLst>
            </a:pPr>
            <a:r>
              <a:rPr sz="1634" spc="-50" dirty="0"/>
              <a:t>Challenge</a:t>
            </a:r>
            <a:r>
              <a:rPr sz="1634" spc="5" dirty="0"/>
              <a:t> </a:t>
            </a:r>
            <a:r>
              <a:rPr sz="1634" spc="-18" dirty="0"/>
              <a:t>platform:</a:t>
            </a:r>
            <a:r>
              <a:rPr sz="1634" spc="5" dirty="0"/>
              <a:t> </a:t>
            </a:r>
            <a:r>
              <a:rPr sz="1634" spc="-18" dirty="0"/>
              <a:t>crowdai.org/Kaggle</a:t>
            </a:r>
            <a:r>
              <a:rPr sz="1634" spc="9" dirty="0"/>
              <a:t> </a:t>
            </a:r>
            <a:r>
              <a:rPr sz="1634" spc="-5" dirty="0"/>
              <a:t>etc.</a:t>
            </a:r>
            <a:endParaRPr sz="1634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10061209" y="6427213"/>
            <a:ext cx="270026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r>
              <a:rPr spc="-5" dirty="0">
                <a:solidFill>
                  <a:prstClr val="black"/>
                </a:solidFill>
              </a:rPr>
              <a:t>13</a:t>
            </a:r>
          </a:p>
        </p:txBody>
      </p:sp>
      <p:sp>
        <p:nvSpPr>
          <p:cNvPr id="13" name="object 13"/>
          <p:cNvSpPr txBox="1"/>
          <p:nvPr/>
        </p:nvSpPr>
        <p:spPr>
          <a:xfrm rot="20280000">
            <a:off x="4478891" y="5078846"/>
            <a:ext cx="389501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818">
              <a:lnSpc>
                <a:spcPts val="3026"/>
              </a:lnSpc>
            </a:pPr>
            <a:r>
              <a:rPr sz="2994" spc="-109" dirty="0">
                <a:solidFill>
                  <a:srgbClr val="FF0000"/>
                </a:solidFill>
                <a:latin typeface="Arial"/>
                <a:cs typeface="Arial"/>
              </a:rPr>
              <a:t>WE</a:t>
            </a:r>
            <a:r>
              <a:rPr sz="2994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94" spc="-113" dirty="0">
                <a:solidFill>
                  <a:srgbClr val="FF0000"/>
                </a:solidFill>
                <a:latin typeface="Arial"/>
                <a:cs typeface="Arial"/>
              </a:rPr>
              <a:t>NEED</a:t>
            </a:r>
            <a:r>
              <a:rPr sz="2994" spc="-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94" spc="-73" dirty="0">
                <a:solidFill>
                  <a:srgbClr val="FF0000"/>
                </a:solidFill>
                <a:latin typeface="Arial"/>
                <a:cs typeface="Arial"/>
              </a:rPr>
              <a:t>HELP</a:t>
            </a:r>
            <a:r>
              <a:rPr sz="2994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94" spc="-127" dirty="0">
                <a:solidFill>
                  <a:srgbClr val="FF0000"/>
                </a:solidFill>
                <a:latin typeface="Arial"/>
                <a:cs typeface="Arial"/>
              </a:rPr>
              <a:t>HE</a:t>
            </a:r>
            <a:r>
              <a:rPr sz="4492" spc="-190" baseline="1683" dirty="0">
                <a:solidFill>
                  <a:srgbClr val="FF0000"/>
                </a:solidFill>
                <a:latin typeface="Arial"/>
                <a:cs typeface="Arial"/>
              </a:rPr>
              <a:t>RE</a:t>
            </a:r>
            <a:endParaRPr sz="4492" baseline="1683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20280000">
            <a:off x="6075783" y="5283621"/>
            <a:ext cx="240441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818">
              <a:lnSpc>
                <a:spcPts val="1452"/>
              </a:lnSpc>
            </a:pPr>
            <a:r>
              <a:rPr sz="1452" spc="-64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452" spc="-68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178" spc="-54" baseline="1736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sz="2178" spc="-94" baseline="1736" dirty="0">
                <a:solidFill>
                  <a:prstClr val="black"/>
                </a:solidFill>
                <a:latin typeface="Arial"/>
                <a:cs typeface="Arial"/>
              </a:rPr>
              <a:t>AI</a:t>
            </a:r>
            <a:r>
              <a:rPr sz="2178" baseline="1736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178" spc="-68" baseline="173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78" spc="-74" baseline="1736" dirty="0">
                <a:solidFill>
                  <a:prstClr val="black"/>
                </a:solidFill>
                <a:latin typeface="Arial"/>
                <a:cs typeface="Arial"/>
              </a:rPr>
              <a:t>AI</a:t>
            </a:r>
            <a:r>
              <a:rPr sz="2178" spc="14" baseline="3472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178" spc="-94" baseline="3472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178" spc="34" baseline="3472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178" spc="6" baseline="3472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178" spc="14" baseline="5208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178" baseline="5208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178" spc="-54" baseline="520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78" spc="27" baseline="6944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178" spc="-61" baseline="6944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178" spc="-14" baseline="694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178" spc="20" baseline="6944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178" spc="20" baseline="868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178" spc="-54" baseline="8680" dirty="0">
                <a:solidFill>
                  <a:prstClr val="black"/>
                </a:solidFill>
                <a:latin typeface="Arial"/>
                <a:cs typeface="Arial"/>
              </a:rPr>
              <a:t>ai.</a:t>
            </a:r>
            <a:r>
              <a:rPr sz="2178" spc="-14" baseline="868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178" spc="-115" baseline="10416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178" spc="-14" baseline="10416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178" baseline="10416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endParaRPr sz="2178" baseline="1041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20280000">
            <a:off x="6168150" y="5524303"/>
            <a:ext cx="2204525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818">
              <a:lnSpc>
                <a:spcPts val="1452"/>
              </a:lnSpc>
            </a:pPr>
            <a:r>
              <a:rPr sz="1452" spc="-18" dirty="0">
                <a:solidFill>
                  <a:prstClr val="black"/>
                </a:solidFill>
                <a:latin typeface="Arial"/>
                <a:cs typeface="Arial"/>
              </a:rPr>
              <a:t>kag</a:t>
            </a:r>
            <a:r>
              <a:rPr sz="2178" spc="-27" baseline="1736" dirty="0">
                <a:solidFill>
                  <a:prstClr val="black"/>
                </a:solidFill>
                <a:latin typeface="Arial"/>
                <a:cs typeface="Arial"/>
              </a:rPr>
              <a:t>gle.</a:t>
            </a:r>
            <a:r>
              <a:rPr sz="2178" spc="-27" baseline="3472" dirty="0">
                <a:solidFill>
                  <a:prstClr val="black"/>
                </a:solidFill>
                <a:latin typeface="Arial"/>
                <a:cs typeface="Arial"/>
              </a:rPr>
              <a:t>com</a:t>
            </a:r>
            <a:r>
              <a:rPr sz="2178" spc="-94" baseline="347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78" spc="6" baseline="3472" dirty="0">
                <a:solidFill>
                  <a:prstClr val="black"/>
                </a:solidFill>
                <a:latin typeface="Arial"/>
                <a:cs typeface="Arial"/>
              </a:rPr>
              <a:t>or</a:t>
            </a:r>
            <a:r>
              <a:rPr sz="2178" spc="-68" baseline="347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178" spc="-20" baseline="5208" dirty="0">
                <a:solidFill>
                  <a:prstClr val="black"/>
                </a:solidFill>
                <a:latin typeface="Arial"/>
                <a:cs typeface="Arial"/>
              </a:rPr>
              <a:t>ram</a:t>
            </a:r>
            <a:r>
              <a:rPr sz="2178" spc="-20" baseline="6944" dirty="0">
                <a:solidFill>
                  <a:prstClr val="black"/>
                </a:solidFill>
                <a:latin typeface="Arial"/>
                <a:cs typeface="Arial"/>
              </a:rPr>
              <a:t>p.stud</a:t>
            </a:r>
            <a:r>
              <a:rPr sz="2178" spc="-20" baseline="8680" dirty="0">
                <a:solidFill>
                  <a:prstClr val="black"/>
                </a:solidFill>
                <a:latin typeface="Arial"/>
                <a:cs typeface="Arial"/>
              </a:rPr>
              <a:t>io</a:t>
            </a:r>
            <a:endParaRPr sz="2178" baseline="868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9723" y="1303706"/>
            <a:ext cx="3522176" cy="476478"/>
          </a:xfrm>
          <a:prstGeom prst="rect">
            <a:avLst/>
          </a:prstGeom>
        </p:spPr>
        <p:txBody>
          <a:bodyPr vert="horz" wrap="square" lIns="0" tIns="15559" rIns="0" bIns="0" rtlCol="0">
            <a:spAutoFit/>
          </a:bodyPr>
          <a:lstStyle/>
          <a:p>
            <a:pPr marL="11524">
              <a:spcBef>
                <a:spcPts val="123"/>
              </a:spcBef>
            </a:pPr>
            <a:r>
              <a:rPr spc="-18" dirty="0"/>
              <a:t>Performance</a:t>
            </a:r>
            <a:r>
              <a:rPr spc="-32" dirty="0"/>
              <a:t> </a:t>
            </a:r>
            <a:r>
              <a:rPr spc="5" dirty="0"/>
              <a:t>metrics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48327" y="2422531"/>
          <a:ext cx="966407" cy="1916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729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102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28575">
                      <a:solidFill>
                        <a:srgbClr val="C8C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102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28575">
                      <a:solidFill>
                        <a:srgbClr val="C8C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102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28575">
                      <a:solidFill>
                        <a:srgbClr val="C8CE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102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28575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102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28575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102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28575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831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831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831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258621" y="2115702"/>
            <a:ext cx="1090307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634" spc="-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disorders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1606" y="2884148"/>
            <a:ext cx="251479" cy="1011358"/>
          </a:xfrm>
          <a:prstGeom prst="rect">
            <a:avLst/>
          </a:prstGeom>
        </p:spPr>
        <p:txBody>
          <a:bodyPr vert="vert270" wrap="square" lIns="0" tIns="1153" rIns="0" bIns="0" rtlCol="0">
            <a:spAutoFit/>
          </a:bodyPr>
          <a:lstStyle/>
          <a:p>
            <a:pPr marL="11524" defTabSz="829818">
              <a:spcBef>
                <a:spcPts val="9"/>
              </a:spcBef>
            </a:pP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14" dirty="0">
                <a:solidFill>
                  <a:prstClr val="black"/>
                </a:solidFill>
                <a:latin typeface="Arial"/>
                <a:cs typeface="Arial"/>
              </a:rPr>
              <a:t>subjects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2431" y="4982227"/>
            <a:ext cx="3313438" cy="5849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7424" y="3186185"/>
            <a:ext cx="1980071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34573" defTabSz="829818">
              <a:spcBef>
                <a:spcPts val="91"/>
              </a:spcBef>
            </a:pP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634" spc="-14" baseline="23148" dirty="0">
                <a:solidFill>
                  <a:prstClr val="black"/>
                </a:solidFill>
                <a:latin typeface="Arial"/>
                <a:cs typeface="Arial"/>
              </a:rPr>
              <a:t>true</a:t>
            </a:r>
            <a:r>
              <a:rPr sz="1634" spc="204" baseline="231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true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18" dirty="0">
                <a:solidFill>
                  <a:prstClr val="black"/>
                </a:solidFill>
                <a:latin typeface="Arial"/>
                <a:cs typeface="Arial"/>
              </a:rPr>
              <a:t>test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labels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0061209" y="6427213"/>
            <a:ext cx="270026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r>
              <a:rPr spc="-5" dirty="0">
                <a:solidFill>
                  <a:prstClr val="black"/>
                </a:solidFill>
              </a:rPr>
              <a:t>14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116495" y="2422531"/>
          <a:ext cx="966407" cy="1916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729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102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28575">
                      <a:solidFill>
                        <a:srgbClr val="C8C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solidFill>
                            <a:srgbClr val="24AB2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102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28575">
                      <a:solidFill>
                        <a:srgbClr val="C8C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solidFill>
                            <a:srgbClr val="24AB2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102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28575">
                      <a:solidFill>
                        <a:srgbClr val="C8CE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102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28575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102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28575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dirty="0">
                          <a:solidFill>
                            <a:srgbClr val="24AB2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102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28575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solidFill>
                            <a:srgbClr val="24AB2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solidFill>
                            <a:srgbClr val="24AB2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solidFill>
                            <a:srgbClr val="24AB2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solidFill>
                            <a:srgbClr val="24AB2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solidFill>
                            <a:srgbClr val="24AB2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solidFill>
                            <a:srgbClr val="24AB2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solidFill>
                            <a:srgbClr val="24AB2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solidFill>
                            <a:srgbClr val="24AB2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solidFill>
                            <a:srgbClr val="24AB22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525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  <a:solidFill>
                      <a:srgbClr val="F4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729"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solidFill>
                            <a:srgbClr val="24AB2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831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831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900" dirty="0">
                          <a:solidFill>
                            <a:srgbClr val="24AB2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3831" marB="0">
                    <a:lnL w="19050">
                      <a:solidFill>
                        <a:srgbClr val="C8CED4"/>
                      </a:solidFill>
                      <a:prstDash val="solid"/>
                    </a:lnL>
                    <a:lnR w="19050">
                      <a:solidFill>
                        <a:srgbClr val="C8CED4"/>
                      </a:solidFill>
                      <a:prstDash val="solid"/>
                    </a:lnR>
                    <a:lnT w="19050">
                      <a:solidFill>
                        <a:srgbClr val="C8CED4"/>
                      </a:solidFill>
                      <a:prstDash val="solid"/>
                    </a:lnT>
                    <a:lnB w="19050">
                      <a:solidFill>
                        <a:srgbClr val="C8CE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126788" y="2115702"/>
            <a:ext cx="1090307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634" spc="-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disorders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89768" y="2884148"/>
            <a:ext cx="251479" cy="1011358"/>
          </a:xfrm>
          <a:prstGeom prst="rect">
            <a:avLst/>
          </a:prstGeom>
        </p:spPr>
        <p:txBody>
          <a:bodyPr vert="vert270" wrap="square" lIns="0" tIns="1153" rIns="0" bIns="0" rtlCol="0">
            <a:spAutoFit/>
          </a:bodyPr>
          <a:lstStyle/>
          <a:p>
            <a:pPr marL="11524" defTabSz="829818">
              <a:spcBef>
                <a:spcPts val="9"/>
              </a:spcBef>
            </a:pP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14" dirty="0">
                <a:solidFill>
                  <a:prstClr val="black"/>
                </a:solidFill>
                <a:latin typeface="Arial"/>
                <a:cs typeface="Arial"/>
              </a:rPr>
              <a:t>subjects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0663" y="3186185"/>
            <a:ext cx="2121834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34573" defTabSz="829818">
              <a:spcBef>
                <a:spcPts val="91"/>
              </a:spcBef>
            </a:pP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634" spc="-40" baseline="23148" dirty="0">
                <a:solidFill>
                  <a:prstClr val="black"/>
                </a:solidFill>
                <a:latin typeface="Arial"/>
                <a:cs typeface="Arial"/>
              </a:rPr>
              <a:t>pred</a:t>
            </a:r>
            <a:r>
              <a:rPr sz="1634" spc="204" baseline="231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18" dirty="0">
                <a:solidFill>
                  <a:prstClr val="black"/>
                </a:solidFill>
                <a:latin typeface="Arial"/>
                <a:cs typeface="Arial"/>
              </a:rPr>
              <a:t>predicted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labels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0960" y="4619028"/>
            <a:ext cx="4517398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588" spc="-23" dirty="0">
                <a:solidFill>
                  <a:prstClr val="black"/>
                </a:solidFill>
                <a:latin typeface="Arial"/>
                <a:cs typeface="Arial"/>
              </a:rPr>
              <a:t>Main</a:t>
            </a:r>
            <a:r>
              <a:rPr sz="1588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dirty="0">
                <a:solidFill>
                  <a:prstClr val="black"/>
                </a:solidFill>
                <a:latin typeface="Arial"/>
                <a:cs typeface="Arial"/>
              </a:rPr>
              <a:t>metric</a:t>
            </a:r>
            <a:r>
              <a:rPr sz="1588" spc="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spc="-27" dirty="0">
                <a:solidFill>
                  <a:prstClr val="black"/>
                </a:solidFill>
                <a:latin typeface="Arial"/>
                <a:cs typeface="Arial"/>
              </a:rPr>
              <a:t>(used</a:t>
            </a:r>
            <a:r>
              <a:rPr sz="1588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sz="1588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spc="-27" dirty="0">
                <a:solidFill>
                  <a:prstClr val="black"/>
                </a:solidFill>
                <a:latin typeface="Arial"/>
                <a:cs typeface="Arial"/>
              </a:rPr>
              <a:t>ranking):</a:t>
            </a:r>
            <a:r>
              <a:rPr sz="1588" spc="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multi-task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accuracy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0959" y="5609295"/>
            <a:ext cx="6005909" cy="773000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588" spc="-5" dirty="0">
                <a:solidFill>
                  <a:prstClr val="black"/>
                </a:solidFill>
                <a:latin typeface="Arial"/>
                <a:cs typeface="Arial"/>
              </a:rPr>
              <a:t>Secondary</a:t>
            </a:r>
            <a:r>
              <a:rPr sz="1588" spc="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dirty="0">
                <a:solidFill>
                  <a:prstClr val="black"/>
                </a:solidFill>
                <a:latin typeface="Arial"/>
                <a:cs typeface="Arial"/>
              </a:rPr>
              <a:t>metrics:</a:t>
            </a:r>
            <a:r>
              <a:rPr sz="1588" spc="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F1-score,</a:t>
            </a:r>
            <a:r>
              <a:rPr sz="1634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sensitivity,</a:t>
            </a:r>
            <a:r>
              <a:rPr sz="1634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specificity,</a:t>
            </a:r>
            <a:r>
              <a:rPr sz="1634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precision,</a:t>
            </a:r>
            <a:r>
              <a:rPr sz="1634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recall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defTabSz="829818">
              <a:spcBef>
                <a:spcPts val="27"/>
              </a:spcBef>
            </a:pPr>
            <a:endParaRPr sz="1679">
              <a:solidFill>
                <a:prstClr val="black"/>
              </a:solidFill>
              <a:latin typeface="Arial"/>
              <a:cs typeface="Arial"/>
            </a:endParaRPr>
          </a:p>
          <a:p>
            <a:pPr marL="11524" defTabSz="829818"/>
            <a:r>
              <a:rPr sz="1634" spc="-23" dirty="0">
                <a:solidFill>
                  <a:srgbClr val="BFBFBF"/>
                </a:solidFill>
                <a:latin typeface="Arial"/>
                <a:cs typeface="Arial"/>
              </a:rPr>
              <a:t>Multi-task</a:t>
            </a:r>
            <a:r>
              <a:rPr sz="1634" spc="9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srgbClr val="BFBFBF"/>
                </a:solidFill>
                <a:latin typeface="Arial"/>
                <a:cs typeface="Arial"/>
              </a:rPr>
              <a:t>metrics</a:t>
            </a:r>
            <a:r>
              <a:rPr sz="1634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srgbClr val="BFBFBF"/>
                </a:solidFill>
                <a:latin typeface="Arial"/>
                <a:cs typeface="Arial"/>
              </a:rPr>
              <a:t>for</a:t>
            </a:r>
            <a:r>
              <a:rPr sz="1634" spc="9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srgbClr val="BFBFBF"/>
                </a:solidFill>
                <a:latin typeface="Arial"/>
                <a:cs typeface="Arial"/>
              </a:rPr>
              <a:t>continuous</a:t>
            </a:r>
            <a:r>
              <a:rPr sz="1634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634" spc="-45" dirty="0">
                <a:solidFill>
                  <a:srgbClr val="BFBFBF"/>
                </a:solidFill>
                <a:latin typeface="Arial"/>
                <a:cs typeface="Arial"/>
              </a:rPr>
              <a:t>labels</a:t>
            </a:r>
            <a:r>
              <a:rPr sz="1634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634" spc="-59" dirty="0">
                <a:solidFill>
                  <a:srgbClr val="BFBFBF"/>
                </a:solidFill>
                <a:latin typeface="Arial"/>
                <a:cs typeface="Arial"/>
              </a:rPr>
              <a:t>(severity</a:t>
            </a:r>
            <a:r>
              <a:rPr sz="1634" spc="9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634" spc="-50" dirty="0">
                <a:solidFill>
                  <a:srgbClr val="BFBFBF"/>
                </a:solidFill>
                <a:latin typeface="Arial"/>
                <a:cs typeface="Arial"/>
              </a:rPr>
              <a:t>scores)</a:t>
            </a:r>
            <a:r>
              <a:rPr sz="1634" spc="9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1634" spc="-50" dirty="0">
                <a:solidFill>
                  <a:srgbClr val="BFBFBF"/>
                </a:solidFill>
                <a:latin typeface="Arial"/>
                <a:cs typeface="Arial"/>
              </a:rPr>
              <a:t>available</a:t>
            </a:r>
            <a:r>
              <a:rPr sz="1634" spc="-50" dirty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5342" y="1303708"/>
            <a:ext cx="1999932" cy="476478"/>
          </a:xfrm>
          <a:prstGeom prst="rect">
            <a:avLst/>
          </a:prstGeom>
        </p:spPr>
        <p:txBody>
          <a:bodyPr vert="horz" wrap="square" lIns="0" tIns="15559" rIns="0" bIns="0" rtlCol="0">
            <a:spAutoFit/>
          </a:bodyPr>
          <a:lstStyle/>
          <a:p>
            <a:pPr marL="201103">
              <a:spcBef>
                <a:spcPts val="123"/>
              </a:spcBef>
            </a:pPr>
            <a:r>
              <a:rPr spc="-159" dirty="0"/>
              <a:t>T</a:t>
            </a:r>
            <a:r>
              <a:rPr spc="-54" dirty="0"/>
              <a:t>i</a:t>
            </a:r>
            <a:r>
              <a:rPr spc="68" dirty="0"/>
              <a:t>m</a:t>
            </a:r>
            <a:r>
              <a:rPr spc="-77" dirty="0"/>
              <a:t>e</a:t>
            </a:r>
            <a:r>
              <a:rPr spc="-91" dirty="0"/>
              <a:t>li</a:t>
            </a:r>
            <a:r>
              <a:rPr spc="-14" dirty="0"/>
              <a:t>n</a:t>
            </a:r>
            <a:r>
              <a:rPr spc="-68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225297" y="5829770"/>
            <a:ext cx="7125606" cy="82407"/>
          </a:xfrm>
          <a:custGeom>
            <a:avLst/>
            <a:gdLst/>
            <a:ahLst/>
            <a:cxnLst/>
            <a:rect l="l" t="t" r="r" b="b"/>
            <a:pathLst>
              <a:path w="7851775" h="90804">
                <a:moveTo>
                  <a:pt x="7760614" y="60430"/>
                </a:moveTo>
                <a:lnTo>
                  <a:pt x="7760614" y="90646"/>
                </a:lnTo>
                <a:lnTo>
                  <a:pt x="7821018" y="60430"/>
                </a:lnTo>
                <a:lnTo>
                  <a:pt x="7760614" y="60430"/>
                </a:lnTo>
                <a:close/>
              </a:path>
              <a:path w="7851775" h="90804">
                <a:moveTo>
                  <a:pt x="7760614" y="30215"/>
                </a:moveTo>
                <a:lnTo>
                  <a:pt x="7760614" y="60430"/>
                </a:lnTo>
                <a:lnTo>
                  <a:pt x="7775717" y="60430"/>
                </a:lnTo>
                <a:lnTo>
                  <a:pt x="7775717" y="30215"/>
                </a:lnTo>
                <a:lnTo>
                  <a:pt x="7760614" y="30215"/>
                </a:lnTo>
                <a:close/>
              </a:path>
              <a:path w="7851775" h="90804">
                <a:moveTo>
                  <a:pt x="7760614" y="0"/>
                </a:moveTo>
                <a:lnTo>
                  <a:pt x="7760614" y="30215"/>
                </a:lnTo>
                <a:lnTo>
                  <a:pt x="7775717" y="30215"/>
                </a:lnTo>
                <a:lnTo>
                  <a:pt x="7775717" y="60430"/>
                </a:lnTo>
                <a:lnTo>
                  <a:pt x="7821020" y="60429"/>
                </a:lnTo>
                <a:lnTo>
                  <a:pt x="7851220" y="45323"/>
                </a:lnTo>
                <a:lnTo>
                  <a:pt x="7760614" y="0"/>
                </a:lnTo>
                <a:close/>
              </a:path>
              <a:path w="7851775" h="90804">
                <a:moveTo>
                  <a:pt x="0" y="30214"/>
                </a:moveTo>
                <a:lnTo>
                  <a:pt x="0" y="60429"/>
                </a:lnTo>
                <a:lnTo>
                  <a:pt x="7760614" y="60430"/>
                </a:lnTo>
                <a:lnTo>
                  <a:pt x="7760614" y="30215"/>
                </a:lnTo>
                <a:lnTo>
                  <a:pt x="0" y="302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29818"/>
            <a:endParaRPr sz="163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6840" y="2015594"/>
            <a:ext cx="7396454" cy="3883096"/>
          </a:xfrm>
          <a:prstGeom prst="rect">
            <a:avLst/>
          </a:prstGeom>
        </p:spPr>
        <p:txBody>
          <a:bodyPr vert="horz" wrap="square" lIns="0" tIns="89898" rIns="0" bIns="0" rtlCol="0">
            <a:spAutoFit/>
          </a:bodyPr>
          <a:lstStyle/>
          <a:p>
            <a:pPr marL="527822" defTabSz="829818">
              <a:spcBef>
                <a:spcPts val="708"/>
              </a:spcBef>
            </a:pPr>
            <a:r>
              <a:rPr sz="1588" spc="-23" dirty="0">
                <a:solidFill>
                  <a:prstClr val="black"/>
                </a:solidFill>
                <a:latin typeface="Arial"/>
                <a:cs typeface="Arial"/>
              </a:rPr>
              <a:t>Idea:</a:t>
            </a:r>
            <a:r>
              <a:rPr sz="1588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dirty="0">
                <a:solidFill>
                  <a:prstClr val="black"/>
                </a:solidFill>
                <a:latin typeface="Arial"/>
                <a:cs typeface="Arial"/>
              </a:rPr>
              <a:t>continuous</a:t>
            </a:r>
            <a:r>
              <a:rPr sz="1588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dirty="0">
                <a:solidFill>
                  <a:prstClr val="black"/>
                </a:solidFill>
                <a:latin typeface="Arial"/>
                <a:cs typeface="Arial"/>
              </a:rPr>
              <a:t>prediction</a:t>
            </a:r>
            <a:r>
              <a:rPr sz="1588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spc="-18" dirty="0">
                <a:solidFill>
                  <a:prstClr val="black"/>
                </a:solidFill>
                <a:latin typeface="Arial"/>
                <a:cs typeface="Arial"/>
              </a:rPr>
              <a:t>challenge</a:t>
            </a:r>
            <a:endParaRPr sz="1588">
              <a:solidFill>
                <a:prstClr val="black"/>
              </a:solidFill>
              <a:latin typeface="Arial"/>
              <a:cs typeface="Arial"/>
            </a:endParaRPr>
          </a:p>
          <a:p>
            <a:pPr marL="802105" indent="-274860" defTabSz="829818">
              <a:spcBef>
                <a:spcPts val="617"/>
              </a:spcBef>
              <a:buFontTx/>
              <a:buChar char="•"/>
              <a:tabLst>
                <a:tab pos="802105" algn="l"/>
                <a:tab pos="802682" algn="l"/>
              </a:tabLst>
            </a:pP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Participant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teams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refine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upload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containers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802105" indent="-274860" defTabSz="829818">
              <a:spcBef>
                <a:spcPts val="304"/>
              </a:spcBef>
              <a:buFontTx/>
              <a:buChar char="•"/>
              <a:tabLst>
                <a:tab pos="802105" algn="l"/>
                <a:tab pos="802682" algn="l"/>
              </a:tabLst>
            </a:pP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Benchmarking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recent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containers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64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released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802105" indent="-274860" defTabSz="829818">
              <a:spcBef>
                <a:spcPts val="45"/>
              </a:spcBef>
              <a:buFontTx/>
              <a:buChar char="•"/>
              <a:tabLst>
                <a:tab pos="802105" algn="l"/>
                <a:tab pos="802682" algn="l"/>
              </a:tabLst>
            </a:pP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stamp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system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allows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public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9" dirty="0">
                <a:solidFill>
                  <a:prstClr val="black"/>
                </a:solidFill>
                <a:latin typeface="Arial"/>
                <a:cs typeface="Arial"/>
              </a:rPr>
              <a:t>release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test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5" dirty="0">
                <a:solidFill>
                  <a:prstClr val="black"/>
                </a:solidFill>
                <a:latin typeface="Arial"/>
                <a:cs typeface="Arial"/>
              </a:rPr>
              <a:t>delay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802105" indent="-274860" defTabSz="829818">
              <a:spcBef>
                <a:spcPts val="41"/>
              </a:spcBef>
              <a:buFontTx/>
              <a:buChar char="•"/>
              <a:tabLst>
                <a:tab pos="802105" algn="l"/>
                <a:tab pos="802682" algn="l"/>
              </a:tabLst>
            </a:pP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Tracking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progress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1" dirty="0">
                <a:solidFill>
                  <a:prstClr val="black"/>
                </a:solidFill>
                <a:latin typeface="Arial"/>
                <a:cs typeface="Arial"/>
              </a:rPr>
              <a:t>over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9" dirty="0">
                <a:solidFill>
                  <a:prstClr val="black"/>
                </a:solidFill>
                <a:latin typeface="Arial"/>
                <a:cs typeface="Arial"/>
              </a:rPr>
              <a:t>releases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become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available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defTabSz="829818"/>
            <a:endParaRPr sz="1906">
              <a:solidFill>
                <a:prstClr val="black"/>
              </a:solidFill>
              <a:latin typeface="Arial"/>
              <a:cs typeface="Arial"/>
            </a:endParaRPr>
          </a:p>
          <a:p>
            <a:pPr marL="961720" defTabSz="829818">
              <a:spcBef>
                <a:spcPts val="1098"/>
              </a:spcBef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Initial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phase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defTabSz="829818"/>
            <a:endParaRPr sz="1906">
              <a:solidFill>
                <a:prstClr val="black"/>
              </a:solidFill>
              <a:latin typeface="Arial"/>
              <a:cs typeface="Arial"/>
            </a:endParaRPr>
          </a:p>
          <a:p>
            <a:pPr defTabSz="829818">
              <a:spcBef>
                <a:spcPts val="50"/>
              </a:spcBef>
            </a:pPr>
            <a:endParaRPr sz="2087">
              <a:solidFill>
                <a:prstClr val="black"/>
              </a:solidFill>
              <a:latin typeface="Arial"/>
              <a:cs typeface="Arial"/>
            </a:endParaRPr>
          </a:p>
          <a:p>
            <a:pPr marL="11524" defTabSz="829818"/>
            <a:r>
              <a:rPr sz="1634" spc="-23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34" spc="32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1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11524" defTabSz="829818">
              <a:spcBef>
                <a:spcPts val="1198"/>
              </a:spcBef>
            </a:pPr>
            <a:r>
              <a:rPr sz="1634" spc="-23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34" spc="32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2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11524" defTabSz="829818">
              <a:spcBef>
                <a:spcPts val="1611"/>
              </a:spcBef>
            </a:pPr>
            <a:r>
              <a:rPr sz="1634" spc="-23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34" spc="32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3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5185" y="4685876"/>
            <a:ext cx="474741" cy="32555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9674" y="5028689"/>
            <a:ext cx="474740" cy="32555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7566" y="5462136"/>
            <a:ext cx="474740" cy="32555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8934" y="4694163"/>
            <a:ext cx="474740" cy="32555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4169" y="5462136"/>
            <a:ext cx="474740" cy="32555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8344" y="5462136"/>
            <a:ext cx="474740" cy="32555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843100" y="6110257"/>
            <a:ext cx="486374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4" defTabSz="829818">
              <a:lnSpc>
                <a:spcPts val="1897"/>
              </a:lnSpc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2019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1036" y="6110257"/>
            <a:ext cx="486374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4" defTabSz="829818">
              <a:lnSpc>
                <a:spcPts val="1897"/>
              </a:lnSpc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2020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98972" y="6110257"/>
            <a:ext cx="486374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4" defTabSz="829818">
              <a:lnSpc>
                <a:spcPts val="1897"/>
              </a:lnSpc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2021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0061209" y="6427213"/>
            <a:ext cx="270026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r>
              <a:rPr spc="-5" dirty="0">
                <a:solidFill>
                  <a:prstClr val="black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5342" y="1303708"/>
            <a:ext cx="1999932" cy="476478"/>
          </a:xfrm>
          <a:prstGeom prst="rect">
            <a:avLst/>
          </a:prstGeom>
        </p:spPr>
        <p:txBody>
          <a:bodyPr vert="horz" wrap="square" lIns="0" tIns="15559" rIns="0" bIns="0" rtlCol="0">
            <a:spAutoFit/>
          </a:bodyPr>
          <a:lstStyle/>
          <a:p>
            <a:pPr marL="201103">
              <a:spcBef>
                <a:spcPts val="123"/>
              </a:spcBef>
            </a:pPr>
            <a:r>
              <a:rPr spc="-159" dirty="0"/>
              <a:t>T</a:t>
            </a:r>
            <a:r>
              <a:rPr spc="-54" dirty="0"/>
              <a:t>i</a:t>
            </a:r>
            <a:r>
              <a:rPr spc="68" dirty="0"/>
              <a:t>m</a:t>
            </a:r>
            <a:r>
              <a:rPr spc="-77" dirty="0"/>
              <a:t>e</a:t>
            </a:r>
            <a:r>
              <a:rPr spc="-91" dirty="0"/>
              <a:t>li</a:t>
            </a:r>
            <a:r>
              <a:rPr spc="-14" dirty="0"/>
              <a:t>n</a:t>
            </a:r>
            <a:r>
              <a:rPr spc="-68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3597" y="2015594"/>
            <a:ext cx="6879538" cy="1456471"/>
          </a:xfrm>
          <a:prstGeom prst="rect">
            <a:avLst/>
          </a:prstGeom>
        </p:spPr>
        <p:txBody>
          <a:bodyPr vert="horz" wrap="square" lIns="0" tIns="89898" rIns="0" bIns="0" rtlCol="0">
            <a:spAutoFit/>
          </a:bodyPr>
          <a:lstStyle/>
          <a:p>
            <a:pPr marL="11524" defTabSz="829818">
              <a:spcBef>
                <a:spcPts val="708"/>
              </a:spcBef>
            </a:pPr>
            <a:r>
              <a:rPr sz="1588" spc="-23" dirty="0">
                <a:solidFill>
                  <a:prstClr val="black"/>
                </a:solidFill>
                <a:latin typeface="Arial"/>
                <a:cs typeface="Arial"/>
              </a:rPr>
              <a:t>Idea:</a:t>
            </a:r>
            <a:r>
              <a:rPr sz="1588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dirty="0">
                <a:solidFill>
                  <a:prstClr val="black"/>
                </a:solidFill>
                <a:latin typeface="Arial"/>
                <a:cs typeface="Arial"/>
              </a:rPr>
              <a:t>continuous</a:t>
            </a:r>
            <a:r>
              <a:rPr sz="1588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dirty="0">
                <a:solidFill>
                  <a:prstClr val="black"/>
                </a:solidFill>
                <a:latin typeface="Arial"/>
                <a:cs typeface="Arial"/>
              </a:rPr>
              <a:t>prediction</a:t>
            </a:r>
            <a:r>
              <a:rPr sz="1588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spc="-18" dirty="0">
                <a:solidFill>
                  <a:prstClr val="black"/>
                </a:solidFill>
                <a:latin typeface="Arial"/>
                <a:cs typeface="Arial"/>
              </a:rPr>
              <a:t>challenge</a:t>
            </a:r>
            <a:endParaRPr sz="1588">
              <a:solidFill>
                <a:prstClr val="black"/>
              </a:solidFill>
              <a:latin typeface="Arial"/>
              <a:cs typeface="Arial"/>
            </a:endParaRPr>
          </a:p>
          <a:p>
            <a:pPr marL="285232" indent="-274283" defTabSz="829818">
              <a:spcBef>
                <a:spcPts val="617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Participant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teams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refine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upload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containers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285232" indent="-274283" defTabSz="829818">
              <a:spcBef>
                <a:spcPts val="304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Benchmarking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recent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containers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64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released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285232" indent="-274283" defTabSz="829818">
              <a:spcBef>
                <a:spcPts val="45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stamp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system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allows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public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9" dirty="0">
                <a:solidFill>
                  <a:prstClr val="black"/>
                </a:solidFill>
                <a:latin typeface="Arial"/>
                <a:cs typeface="Arial"/>
              </a:rPr>
              <a:t>release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test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5" dirty="0">
                <a:solidFill>
                  <a:prstClr val="black"/>
                </a:solidFill>
                <a:latin typeface="Arial"/>
                <a:cs typeface="Arial"/>
              </a:rPr>
              <a:t>delay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285232" indent="-274283" defTabSz="829818">
              <a:spcBef>
                <a:spcPts val="41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Tracking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progress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1" dirty="0">
                <a:solidFill>
                  <a:prstClr val="black"/>
                </a:solidFill>
                <a:latin typeface="Arial"/>
                <a:cs typeface="Arial"/>
              </a:rPr>
              <a:t>over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9" dirty="0">
                <a:solidFill>
                  <a:prstClr val="black"/>
                </a:solidFill>
                <a:latin typeface="Arial"/>
                <a:cs typeface="Arial"/>
              </a:rPr>
              <a:t>releases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become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available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25297" y="4349251"/>
            <a:ext cx="7125606" cy="1735156"/>
            <a:chOff x="1658933" y="4792281"/>
            <a:chExt cx="7851775" cy="1911985"/>
          </a:xfrm>
        </p:grpSpPr>
        <p:sp>
          <p:nvSpPr>
            <p:cNvPr id="5" name="object 5"/>
            <p:cNvSpPr/>
            <p:nvPr/>
          </p:nvSpPr>
          <p:spPr>
            <a:xfrm>
              <a:off x="1658933" y="6423680"/>
              <a:ext cx="7851775" cy="90805"/>
            </a:xfrm>
            <a:custGeom>
              <a:avLst/>
              <a:gdLst/>
              <a:ahLst/>
              <a:cxnLst/>
              <a:rect l="l" t="t" r="r" b="b"/>
              <a:pathLst>
                <a:path w="7851775" h="90804">
                  <a:moveTo>
                    <a:pt x="7760614" y="60430"/>
                  </a:moveTo>
                  <a:lnTo>
                    <a:pt x="7760614" y="90646"/>
                  </a:lnTo>
                  <a:lnTo>
                    <a:pt x="7821018" y="60430"/>
                  </a:lnTo>
                  <a:lnTo>
                    <a:pt x="7760614" y="60430"/>
                  </a:lnTo>
                  <a:close/>
                </a:path>
                <a:path w="7851775" h="90804">
                  <a:moveTo>
                    <a:pt x="7760614" y="30215"/>
                  </a:moveTo>
                  <a:lnTo>
                    <a:pt x="7760614" y="60430"/>
                  </a:lnTo>
                  <a:lnTo>
                    <a:pt x="7775717" y="60430"/>
                  </a:lnTo>
                  <a:lnTo>
                    <a:pt x="7775717" y="30215"/>
                  </a:lnTo>
                  <a:lnTo>
                    <a:pt x="7760614" y="30215"/>
                  </a:lnTo>
                  <a:close/>
                </a:path>
                <a:path w="7851775" h="90804">
                  <a:moveTo>
                    <a:pt x="7760614" y="0"/>
                  </a:moveTo>
                  <a:lnTo>
                    <a:pt x="7760614" y="30215"/>
                  </a:lnTo>
                  <a:lnTo>
                    <a:pt x="7775717" y="30215"/>
                  </a:lnTo>
                  <a:lnTo>
                    <a:pt x="7775717" y="60430"/>
                  </a:lnTo>
                  <a:lnTo>
                    <a:pt x="7821020" y="60429"/>
                  </a:lnTo>
                  <a:lnTo>
                    <a:pt x="7851220" y="45323"/>
                  </a:lnTo>
                  <a:lnTo>
                    <a:pt x="7760614" y="0"/>
                  </a:lnTo>
                  <a:close/>
                </a:path>
                <a:path w="7851775" h="90804">
                  <a:moveTo>
                    <a:pt x="0" y="30214"/>
                  </a:moveTo>
                  <a:lnTo>
                    <a:pt x="0" y="60429"/>
                  </a:lnTo>
                  <a:lnTo>
                    <a:pt x="7760614" y="60430"/>
                  </a:lnTo>
                  <a:lnTo>
                    <a:pt x="7760614" y="30215"/>
                  </a:lnTo>
                  <a:lnTo>
                    <a:pt x="0" y="302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555284" y="4792281"/>
              <a:ext cx="0" cy="1911985"/>
            </a:xfrm>
            <a:custGeom>
              <a:avLst/>
              <a:gdLst/>
              <a:ahLst/>
              <a:cxnLst/>
              <a:rect l="l" t="t" r="r" b="b"/>
              <a:pathLst>
                <a:path h="1911984">
                  <a:moveTo>
                    <a:pt x="0" y="0"/>
                  </a:moveTo>
                  <a:lnTo>
                    <a:pt x="1" y="1911703"/>
                  </a:lnTo>
                </a:path>
              </a:pathLst>
            </a:custGeom>
            <a:solidFill>
              <a:srgbClr val="0028A5"/>
            </a:solidFill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555284" y="4792281"/>
              <a:ext cx="0" cy="1911985"/>
            </a:xfrm>
            <a:custGeom>
              <a:avLst/>
              <a:gdLst/>
              <a:ahLst/>
              <a:cxnLst/>
              <a:rect l="l" t="t" r="r" b="b"/>
              <a:pathLst>
                <a:path h="1911984">
                  <a:moveTo>
                    <a:pt x="0" y="0"/>
                  </a:moveTo>
                  <a:lnTo>
                    <a:pt x="1" y="1911703"/>
                  </a:lnTo>
                </a:path>
              </a:pathLst>
            </a:custGeom>
            <a:ln w="302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046505" y="5377227"/>
              <a:ext cx="989965" cy="144780"/>
            </a:xfrm>
            <a:custGeom>
              <a:avLst/>
              <a:gdLst/>
              <a:ahLst/>
              <a:cxnLst/>
              <a:rect l="l" t="t" r="r" b="b"/>
              <a:pathLst>
                <a:path w="989964" h="144779">
                  <a:moveTo>
                    <a:pt x="0" y="0"/>
                  </a:moveTo>
                  <a:lnTo>
                    <a:pt x="989410" y="144716"/>
                  </a:lnTo>
                </a:path>
              </a:pathLst>
            </a:custGeom>
            <a:solidFill>
              <a:srgbClr val="0028A5"/>
            </a:solidFill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046505" y="5377227"/>
              <a:ext cx="989965" cy="144780"/>
            </a:xfrm>
            <a:custGeom>
              <a:avLst/>
              <a:gdLst/>
              <a:ahLst/>
              <a:cxnLst/>
              <a:rect l="l" t="t" r="r" b="b"/>
              <a:pathLst>
                <a:path w="989964" h="144779">
                  <a:moveTo>
                    <a:pt x="0" y="0"/>
                  </a:moveTo>
                  <a:lnTo>
                    <a:pt x="989409" y="144715"/>
                  </a:lnTo>
                </a:path>
              </a:pathLst>
            </a:custGeom>
            <a:ln w="10071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185374" y="5600399"/>
              <a:ext cx="1851025" cy="83185"/>
            </a:xfrm>
            <a:custGeom>
              <a:avLst/>
              <a:gdLst/>
              <a:ahLst/>
              <a:cxnLst/>
              <a:rect l="l" t="t" r="r" b="b"/>
              <a:pathLst>
                <a:path w="1851025" h="83185">
                  <a:moveTo>
                    <a:pt x="1850541" y="0"/>
                  </a:moveTo>
                  <a:lnTo>
                    <a:pt x="0" y="82694"/>
                  </a:lnTo>
                </a:path>
              </a:pathLst>
            </a:custGeom>
            <a:solidFill>
              <a:srgbClr val="0028A5"/>
            </a:solidFill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185374" y="5600399"/>
              <a:ext cx="1851025" cy="83185"/>
            </a:xfrm>
            <a:custGeom>
              <a:avLst/>
              <a:gdLst/>
              <a:ahLst/>
              <a:cxnLst/>
              <a:rect l="l" t="t" r="r" b="b"/>
              <a:pathLst>
                <a:path w="1851025" h="83185">
                  <a:moveTo>
                    <a:pt x="0" y="82694"/>
                  </a:moveTo>
                  <a:lnTo>
                    <a:pt x="1850541" y="0"/>
                  </a:lnTo>
                </a:path>
              </a:pathLst>
            </a:custGeom>
            <a:ln w="10071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8261" y="6018580"/>
              <a:ext cx="523121" cy="3587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8466" y="6018580"/>
              <a:ext cx="523121" cy="3587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72521" y="5683092"/>
              <a:ext cx="924560" cy="321945"/>
            </a:xfrm>
            <a:custGeom>
              <a:avLst/>
              <a:gdLst/>
              <a:ahLst/>
              <a:cxnLst/>
              <a:rect l="l" t="t" r="r" b="b"/>
              <a:pathLst>
                <a:path w="924560" h="321945">
                  <a:moveTo>
                    <a:pt x="924473" y="0"/>
                  </a:moveTo>
                  <a:lnTo>
                    <a:pt x="0" y="321511"/>
                  </a:lnTo>
                </a:path>
              </a:pathLst>
            </a:custGeom>
            <a:solidFill>
              <a:srgbClr val="0028A5"/>
            </a:solidFill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272521" y="5683092"/>
              <a:ext cx="924560" cy="321945"/>
            </a:xfrm>
            <a:custGeom>
              <a:avLst/>
              <a:gdLst/>
              <a:ahLst/>
              <a:cxnLst/>
              <a:rect l="l" t="t" r="r" b="b"/>
              <a:pathLst>
                <a:path w="924560" h="321945">
                  <a:moveTo>
                    <a:pt x="0" y="321512"/>
                  </a:moveTo>
                  <a:lnTo>
                    <a:pt x="924473" y="0"/>
                  </a:lnTo>
                </a:path>
              </a:pathLst>
            </a:custGeom>
            <a:ln w="10071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06838" y="4715842"/>
            <a:ext cx="691527" cy="668484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-23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34" spc="32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1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11524" defTabSz="829818">
              <a:spcBef>
                <a:spcPts val="1198"/>
              </a:spcBef>
            </a:pPr>
            <a:r>
              <a:rPr sz="1634" spc="-23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34" spc="32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2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6838" y="5570569"/>
            <a:ext cx="691527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-23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34" spc="32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3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7588" y="3877711"/>
            <a:ext cx="1873461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Initial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phase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5185" y="4685876"/>
            <a:ext cx="474741" cy="32555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9674" y="5028689"/>
            <a:ext cx="474740" cy="32555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7566" y="5462136"/>
            <a:ext cx="474740" cy="32555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0566" y="4681477"/>
            <a:ext cx="521367" cy="33823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19125" y="3707886"/>
            <a:ext cx="475440" cy="58590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155817" y="3877711"/>
            <a:ext cx="1626240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release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43100" y="6110257"/>
            <a:ext cx="486374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4" defTabSz="829818">
              <a:lnSpc>
                <a:spcPts val="1897"/>
              </a:lnSpc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2019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21036" y="6110257"/>
            <a:ext cx="486374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4" defTabSz="829818">
              <a:lnSpc>
                <a:spcPts val="1897"/>
              </a:lnSpc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2020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98972" y="6110257"/>
            <a:ext cx="486374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4" defTabSz="829818">
              <a:lnSpc>
                <a:spcPts val="1897"/>
              </a:lnSpc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2021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10061209" y="6427213"/>
            <a:ext cx="270026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r>
              <a:rPr spc="-5" dirty="0">
                <a:solidFill>
                  <a:prstClr val="black"/>
                </a:solidFill>
              </a:rPr>
              <a:t>16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517527" y="4903937"/>
            <a:ext cx="2352920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Eligible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benchmarking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5342" y="1303708"/>
            <a:ext cx="1999932" cy="476478"/>
          </a:xfrm>
          <a:prstGeom prst="rect">
            <a:avLst/>
          </a:prstGeom>
        </p:spPr>
        <p:txBody>
          <a:bodyPr vert="horz" wrap="square" lIns="0" tIns="15559" rIns="0" bIns="0" rtlCol="0">
            <a:spAutoFit/>
          </a:bodyPr>
          <a:lstStyle/>
          <a:p>
            <a:pPr marL="201103">
              <a:spcBef>
                <a:spcPts val="123"/>
              </a:spcBef>
            </a:pPr>
            <a:r>
              <a:rPr spc="-159" dirty="0"/>
              <a:t>T</a:t>
            </a:r>
            <a:r>
              <a:rPr spc="-54" dirty="0"/>
              <a:t>i</a:t>
            </a:r>
            <a:r>
              <a:rPr spc="68" dirty="0"/>
              <a:t>m</a:t>
            </a:r>
            <a:r>
              <a:rPr spc="-77" dirty="0"/>
              <a:t>e</a:t>
            </a:r>
            <a:r>
              <a:rPr spc="-91" dirty="0"/>
              <a:t>li</a:t>
            </a:r>
            <a:r>
              <a:rPr spc="-14" dirty="0"/>
              <a:t>n</a:t>
            </a:r>
            <a:r>
              <a:rPr spc="-68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3597" y="2015594"/>
            <a:ext cx="6879538" cy="1456471"/>
          </a:xfrm>
          <a:prstGeom prst="rect">
            <a:avLst/>
          </a:prstGeom>
        </p:spPr>
        <p:txBody>
          <a:bodyPr vert="horz" wrap="square" lIns="0" tIns="89898" rIns="0" bIns="0" rtlCol="0">
            <a:spAutoFit/>
          </a:bodyPr>
          <a:lstStyle/>
          <a:p>
            <a:pPr marL="11524" defTabSz="829818">
              <a:spcBef>
                <a:spcPts val="708"/>
              </a:spcBef>
            </a:pPr>
            <a:r>
              <a:rPr sz="1588" spc="-23" dirty="0">
                <a:solidFill>
                  <a:prstClr val="black"/>
                </a:solidFill>
                <a:latin typeface="Arial"/>
                <a:cs typeface="Arial"/>
              </a:rPr>
              <a:t>Idea:</a:t>
            </a:r>
            <a:r>
              <a:rPr sz="1588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dirty="0">
                <a:solidFill>
                  <a:prstClr val="black"/>
                </a:solidFill>
                <a:latin typeface="Arial"/>
                <a:cs typeface="Arial"/>
              </a:rPr>
              <a:t>continuous</a:t>
            </a:r>
            <a:r>
              <a:rPr sz="1588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dirty="0">
                <a:solidFill>
                  <a:prstClr val="black"/>
                </a:solidFill>
                <a:latin typeface="Arial"/>
                <a:cs typeface="Arial"/>
              </a:rPr>
              <a:t>prediction</a:t>
            </a:r>
            <a:r>
              <a:rPr sz="1588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spc="-18" dirty="0">
                <a:solidFill>
                  <a:prstClr val="black"/>
                </a:solidFill>
                <a:latin typeface="Arial"/>
                <a:cs typeface="Arial"/>
              </a:rPr>
              <a:t>challenge</a:t>
            </a:r>
            <a:endParaRPr sz="1588">
              <a:solidFill>
                <a:prstClr val="black"/>
              </a:solidFill>
              <a:latin typeface="Arial"/>
              <a:cs typeface="Arial"/>
            </a:endParaRPr>
          </a:p>
          <a:p>
            <a:pPr marL="285232" indent="-274283" defTabSz="829818">
              <a:spcBef>
                <a:spcPts val="617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Participant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teams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refine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upload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containers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285232" indent="-274283" defTabSz="829818">
              <a:spcBef>
                <a:spcPts val="304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Benchmarking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recent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containers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64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released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285232" indent="-274283" defTabSz="829818">
              <a:spcBef>
                <a:spcPts val="45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stamp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system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allows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public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9" dirty="0">
                <a:solidFill>
                  <a:prstClr val="black"/>
                </a:solidFill>
                <a:latin typeface="Arial"/>
                <a:cs typeface="Arial"/>
              </a:rPr>
              <a:t>release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test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5" dirty="0">
                <a:solidFill>
                  <a:prstClr val="black"/>
                </a:solidFill>
                <a:latin typeface="Arial"/>
                <a:cs typeface="Arial"/>
              </a:rPr>
              <a:t>delay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285232" indent="-274283" defTabSz="829818">
              <a:spcBef>
                <a:spcPts val="41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Tracking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progress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1" dirty="0">
                <a:solidFill>
                  <a:prstClr val="black"/>
                </a:solidFill>
                <a:latin typeface="Arial"/>
                <a:cs typeface="Arial"/>
              </a:rPr>
              <a:t>over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9" dirty="0">
                <a:solidFill>
                  <a:prstClr val="black"/>
                </a:solidFill>
                <a:latin typeface="Arial"/>
                <a:cs typeface="Arial"/>
              </a:rPr>
              <a:t>releases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become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available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25297" y="4349251"/>
            <a:ext cx="7125606" cy="1735156"/>
            <a:chOff x="1658933" y="4792281"/>
            <a:chExt cx="7851775" cy="1911985"/>
          </a:xfrm>
        </p:grpSpPr>
        <p:sp>
          <p:nvSpPr>
            <p:cNvPr id="5" name="object 5"/>
            <p:cNvSpPr/>
            <p:nvPr/>
          </p:nvSpPr>
          <p:spPr>
            <a:xfrm>
              <a:off x="1658933" y="6423680"/>
              <a:ext cx="7851775" cy="90805"/>
            </a:xfrm>
            <a:custGeom>
              <a:avLst/>
              <a:gdLst/>
              <a:ahLst/>
              <a:cxnLst/>
              <a:rect l="l" t="t" r="r" b="b"/>
              <a:pathLst>
                <a:path w="7851775" h="90804">
                  <a:moveTo>
                    <a:pt x="7760614" y="60430"/>
                  </a:moveTo>
                  <a:lnTo>
                    <a:pt x="7760614" y="90646"/>
                  </a:lnTo>
                  <a:lnTo>
                    <a:pt x="7821018" y="60430"/>
                  </a:lnTo>
                  <a:lnTo>
                    <a:pt x="7760614" y="60430"/>
                  </a:lnTo>
                  <a:close/>
                </a:path>
                <a:path w="7851775" h="90804">
                  <a:moveTo>
                    <a:pt x="7760614" y="30215"/>
                  </a:moveTo>
                  <a:lnTo>
                    <a:pt x="7760614" y="60430"/>
                  </a:lnTo>
                  <a:lnTo>
                    <a:pt x="7775717" y="60430"/>
                  </a:lnTo>
                  <a:lnTo>
                    <a:pt x="7775717" y="30215"/>
                  </a:lnTo>
                  <a:lnTo>
                    <a:pt x="7760614" y="30215"/>
                  </a:lnTo>
                  <a:close/>
                </a:path>
                <a:path w="7851775" h="90804">
                  <a:moveTo>
                    <a:pt x="7760614" y="0"/>
                  </a:moveTo>
                  <a:lnTo>
                    <a:pt x="7760614" y="30215"/>
                  </a:lnTo>
                  <a:lnTo>
                    <a:pt x="7775717" y="30215"/>
                  </a:lnTo>
                  <a:lnTo>
                    <a:pt x="7775717" y="60430"/>
                  </a:lnTo>
                  <a:lnTo>
                    <a:pt x="7821020" y="60429"/>
                  </a:lnTo>
                  <a:lnTo>
                    <a:pt x="7851220" y="45323"/>
                  </a:lnTo>
                  <a:lnTo>
                    <a:pt x="7760614" y="0"/>
                  </a:lnTo>
                  <a:close/>
                </a:path>
                <a:path w="7851775" h="90804">
                  <a:moveTo>
                    <a:pt x="0" y="30214"/>
                  </a:moveTo>
                  <a:lnTo>
                    <a:pt x="0" y="60429"/>
                  </a:lnTo>
                  <a:lnTo>
                    <a:pt x="7760614" y="60430"/>
                  </a:lnTo>
                  <a:lnTo>
                    <a:pt x="7760614" y="30215"/>
                  </a:lnTo>
                  <a:lnTo>
                    <a:pt x="0" y="302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555284" y="4792281"/>
              <a:ext cx="0" cy="1911985"/>
            </a:xfrm>
            <a:custGeom>
              <a:avLst/>
              <a:gdLst/>
              <a:ahLst/>
              <a:cxnLst/>
              <a:rect l="l" t="t" r="r" b="b"/>
              <a:pathLst>
                <a:path h="1911984">
                  <a:moveTo>
                    <a:pt x="0" y="0"/>
                  </a:moveTo>
                  <a:lnTo>
                    <a:pt x="1" y="1911703"/>
                  </a:lnTo>
                </a:path>
              </a:pathLst>
            </a:custGeom>
            <a:solidFill>
              <a:srgbClr val="0028A5"/>
            </a:solidFill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555284" y="4792281"/>
              <a:ext cx="0" cy="1911985"/>
            </a:xfrm>
            <a:custGeom>
              <a:avLst/>
              <a:gdLst/>
              <a:ahLst/>
              <a:cxnLst/>
              <a:rect l="l" t="t" r="r" b="b"/>
              <a:pathLst>
                <a:path h="1911984">
                  <a:moveTo>
                    <a:pt x="0" y="0"/>
                  </a:moveTo>
                  <a:lnTo>
                    <a:pt x="1" y="1911703"/>
                  </a:lnTo>
                </a:path>
              </a:pathLst>
            </a:custGeom>
            <a:ln w="302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834" y="5540961"/>
              <a:ext cx="523121" cy="3587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2753" y="5177377"/>
              <a:ext cx="523121" cy="3587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1921" y="5540961"/>
              <a:ext cx="523121" cy="3587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6704" y="5540961"/>
              <a:ext cx="523121" cy="3587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3932" y="5540961"/>
              <a:ext cx="523122" cy="35873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06838" y="4715842"/>
            <a:ext cx="691527" cy="1125148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-23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34" spc="32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1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11524" defTabSz="829818">
              <a:spcBef>
                <a:spcPts val="1198"/>
              </a:spcBef>
            </a:pPr>
            <a:r>
              <a:rPr sz="1634" spc="-23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34" spc="32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2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11524" defTabSz="829818">
              <a:spcBef>
                <a:spcPts val="1611"/>
              </a:spcBef>
            </a:pPr>
            <a:r>
              <a:rPr sz="1634" spc="-23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34" spc="32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3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7588" y="3877711"/>
            <a:ext cx="1873461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Initial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phase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5185" y="4685876"/>
            <a:ext cx="474741" cy="32555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9674" y="5028689"/>
            <a:ext cx="474740" cy="32555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7566" y="5462136"/>
            <a:ext cx="474740" cy="32555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0566" y="4681477"/>
            <a:ext cx="521367" cy="33823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4169" y="5462136"/>
            <a:ext cx="474740" cy="32555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513173" y="3877711"/>
            <a:ext cx="1701732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Refinement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phase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8344" y="5462136"/>
            <a:ext cx="474740" cy="32555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843100" y="6110257"/>
            <a:ext cx="486374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4" defTabSz="829818">
              <a:lnSpc>
                <a:spcPts val="1897"/>
              </a:lnSpc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2019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21036" y="6110257"/>
            <a:ext cx="486374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4" defTabSz="829818">
              <a:lnSpc>
                <a:spcPts val="1897"/>
              </a:lnSpc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2020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98972" y="6110257"/>
            <a:ext cx="486374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4" defTabSz="829818">
              <a:lnSpc>
                <a:spcPts val="1897"/>
              </a:lnSpc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2021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10061209" y="6427213"/>
            <a:ext cx="270026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r>
              <a:rPr spc="-5" dirty="0">
                <a:solidFill>
                  <a:prstClr val="black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5342" y="1303708"/>
            <a:ext cx="1999932" cy="476478"/>
          </a:xfrm>
          <a:prstGeom prst="rect">
            <a:avLst/>
          </a:prstGeom>
        </p:spPr>
        <p:txBody>
          <a:bodyPr vert="horz" wrap="square" lIns="0" tIns="15559" rIns="0" bIns="0" rtlCol="0">
            <a:spAutoFit/>
          </a:bodyPr>
          <a:lstStyle/>
          <a:p>
            <a:pPr marL="201103">
              <a:spcBef>
                <a:spcPts val="123"/>
              </a:spcBef>
            </a:pPr>
            <a:r>
              <a:rPr spc="-159" dirty="0"/>
              <a:t>T</a:t>
            </a:r>
            <a:r>
              <a:rPr spc="-54" dirty="0"/>
              <a:t>i</a:t>
            </a:r>
            <a:r>
              <a:rPr spc="68" dirty="0"/>
              <a:t>m</a:t>
            </a:r>
            <a:r>
              <a:rPr spc="-77" dirty="0"/>
              <a:t>e</a:t>
            </a:r>
            <a:r>
              <a:rPr spc="-91" dirty="0"/>
              <a:t>li</a:t>
            </a:r>
            <a:r>
              <a:rPr spc="-14" dirty="0"/>
              <a:t>n</a:t>
            </a:r>
            <a:r>
              <a:rPr spc="-68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3597" y="2015594"/>
            <a:ext cx="6879538" cy="1456471"/>
          </a:xfrm>
          <a:prstGeom prst="rect">
            <a:avLst/>
          </a:prstGeom>
        </p:spPr>
        <p:txBody>
          <a:bodyPr vert="horz" wrap="square" lIns="0" tIns="89898" rIns="0" bIns="0" rtlCol="0">
            <a:spAutoFit/>
          </a:bodyPr>
          <a:lstStyle/>
          <a:p>
            <a:pPr marL="11524" defTabSz="829818">
              <a:spcBef>
                <a:spcPts val="708"/>
              </a:spcBef>
            </a:pPr>
            <a:r>
              <a:rPr sz="1588" spc="-23" dirty="0">
                <a:solidFill>
                  <a:prstClr val="black"/>
                </a:solidFill>
                <a:latin typeface="Arial"/>
                <a:cs typeface="Arial"/>
              </a:rPr>
              <a:t>Idea:</a:t>
            </a:r>
            <a:r>
              <a:rPr sz="1588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dirty="0">
                <a:solidFill>
                  <a:prstClr val="black"/>
                </a:solidFill>
                <a:latin typeface="Arial"/>
                <a:cs typeface="Arial"/>
              </a:rPr>
              <a:t>continuous</a:t>
            </a:r>
            <a:r>
              <a:rPr sz="1588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dirty="0">
                <a:solidFill>
                  <a:prstClr val="black"/>
                </a:solidFill>
                <a:latin typeface="Arial"/>
                <a:cs typeface="Arial"/>
              </a:rPr>
              <a:t>prediction</a:t>
            </a:r>
            <a:r>
              <a:rPr sz="1588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spc="-18" dirty="0">
                <a:solidFill>
                  <a:prstClr val="black"/>
                </a:solidFill>
                <a:latin typeface="Arial"/>
                <a:cs typeface="Arial"/>
              </a:rPr>
              <a:t>challenge</a:t>
            </a:r>
            <a:endParaRPr sz="1588">
              <a:solidFill>
                <a:prstClr val="black"/>
              </a:solidFill>
              <a:latin typeface="Arial"/>
              <a:cs typeface="Arial"/>
            </a:endParaRPr>
          </a:p>
          <a:p>
            <a:pPr marL="285232" indent="-274283" defTabSz="829818">
              <a:spcBef>
                <a:spcPts val="617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Participant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teams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refine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upload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containers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285232" indent="-274283" defTabSz="829818">
              <a:spcBef>
                <a:spcPts val="304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Benchmarking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most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recent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containers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64" dirty="0">
                <a:solidFill>
                  <a:prstClr val="black"/>
                </a:solidFill>
                <a:latin typeface="Arial"/>
                <a:cs typeface="Arial"/>
              </a:rPr>
              <a:t>are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released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285232" indent="-274283" defTabSz="829818">
              <a:spcBef>
                <a:spcPts val="45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stamp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system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allows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public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9" dirty="0">
                <a:solidFill>
                  <a:prstClr val="black"/>
                </a:solidFill>
                <a:latin typeface="Arial"/>
                <a:cs typeface="Arial"/>
              </a:rPr>
              <a:t>release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test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without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5" dirty="0">
                <a:solidFill>
                  <a:prstClr val="black"/>
                </a:solidFill>
                <a:latin typeface="Arial"/>
                <a:cs typeface="Arial"/>
              </a:rPr>
              <a:t>delay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285232" indent="-274283" defTabSz="829818">
              <a:spcBef>
                <a:spcPts val="41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Tracking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progress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1" dirty="0">
                <a:solidFill>
                  <a:prstClr val="black"/>
                </a:solidFill>
                <a:latin typeface="Arial"/>
                <a:cs typeface="Arial"/>
              </a:rPr>
              <a:t>over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new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9" dirty="0">
                <a:solidFill>
                  <a:prstClr val="black"/>
                </a:solidFill>
                <a:latin typeface="Arial"/>
                <a:cs typeface="Arial"/>
              </a:rPr>
              <a:t>releases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become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available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25297" y="4349248"/>
            <a:ext cx="7125606" cy="1749563"/>
            <a:chOff x="1658933" y="4792281"/>
            <a:chExt cx="7851775" cy="1927860"/>
          </a:xfrm>
        </p:grpSpPr>
        <p:sp>
          <p:nvSpPr>
            <p:cNvPr id="5" name="object 5"/>
            <p:cNvSpPr/>
            <p:nvPr/>
          </p:nvSpPr>
          <p:spPr>
            <a:xfrm>
              <a:off x="1658933" y="6423680"/>
              <a:ext cx="7851775" cy="90805"/>
            </a:xfrm>
            <a:custGeom>
              <a:avLst/>
              <a:gdLst/>
              <a:ahLst/>
              <a:cxnLst/>
              <a:rect l="l" t="t" r="r" b="b"/>
              <a:pathLst>
                <a:path w="7851775" h="90804">
                  <a:moveTo>
                    <a:pt x="7760614" y="60430"/>
                  </a:moveTo>
                  <a:lnTo>
                    <a:pt x="7760614" y="90646"/>
                  </a:lnTo>
                  <a:lnTo>
                    <a:pt x="7821018" y="60430"/>
                  </a:lnTo>
                  <a:lnTo>
                    <a:pt x="7760614" y="60430"/>
                  </a:lnTo>
                  <a:close/>
                </a:path>
                <a:path w="7851775" h="90804">
                  <a:moveTo>
                    <a:pt x="7760614" y="30215"/>
                  </a:moveTo>
                  <a:lnTo>
                    <a:pt x="7760614" y="60430"/>
                  </a:lnTo>
                  <a:lnTo>
                    <a:pt x="7775717" y="60430"/>
                  </a:lnTo>
                  <a:lnTo>
                    <a:pt x="7775717" y="30215"/>
                  </a:lnTo>
                  <a:lnTo>
                    <a:pt x="7760614" y="30215"/>
                  </a:lnTo>
                  <a:close/>
                </a:path>
                <a:path w="7851775" h="90804">
                  <a:moveTo>
                    <a:pt x="7760614" y="0"/>
                  </a:moveTo>
                  <a:lnTo>
                    <a:pt x="7760614" y="30215"/>
                  </a:lnTo>
                  <a:lnTo>
                    <a:pt x="7775717" y="30215"/>
                  </a:lnTo>
                  <a:lnTo>
                    <a:pt x="7775717" y="60430"/>
                  </a:lnTo>
                  <a:lnTo>
                    <a:pt x="7821020" y="60429"/>
                  </a:lnTo>
                  <a:lnTo>
                    <a:pt x="7851220" y="45323"/>
                  </a:lnTo>
                  <a:lnTo>
                    <a:pt x="7760614" y="0"/>
                  </a:lnTo>
                  <a:close/>
                </a:path>
                <a:path w="7851775" h="90804">
                  <a:moveTo>
                    <a:pt x="0" y="30214"/>
                  </a:moveTo>
                  <a:lnTo>
                    <a:pt x="0" y="60429"/>
                  </a:lnTo>
                  <a:lnTo>
                    <a:pt x="7760614" y="60430"/>
                  </a:lnTo>
                  <a:lnTo>
                    <a:pt x="7760614" y="30215"/>
                  </a:lnTo>
                  <a:lnTo>
                    <a:pt x="0" y="302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555284" y="4792281"/>
              <a:ext cx="0" cy="1911985"/>
            </a:xfrm>
            <a:custGeom>
              <a:avLst/>
              <a:gdLst/>
              <a:ahLst/>
              <a:cxnLst/>
              <a:rect l="l" t="t" r="r" b="b"/>
              <a:pathLst>
                <a:path h="1911984">
                  <a:moveTo>
                    <a:pt x="0" y="0"/>
                  </a:moveTo>
                  <a:lnTo>
                    <a:pt x="1" y="1911703"/>
                  </a:lnTo>
                </a:path>
              </a:pathLst>
            </a:custGeom>
            <a:solidFill>
              <a:srgbClr val="0028A5"/>
            </a:solidFill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555284" y="4792281"/>
              <a:ext cx="0" cy="1911985"/>
            </a:xfrm>
            <a:custGeom>
              <a:avLst/>
              <a:gdLst/>
              <a:ahLst/>
              <a:cxnLst/>
              <a:rect l="l" t="t" r="r" b="b"/>
              <a:pathLst>
                <a:path h="1911984">
                  <a:moveTo>
                    <a:pt x="0" y="0"/>
                  </a:moveTo>
                  <a:lnTo>
                    <a:pt x="1" y="1911703"/>
                  </a:lnTo>
                </a:path>
              </a:pathLst>
            </a:custGeom>
            <a:ln w="302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0834" y="5540961"/>
              <a:ext cx="523121" cy="3587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2753" y="5177377"/>
              <a:ext cx="523121" cy="3587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1921" y="5540961"/>
              <a:ext cx="523121" cy="3587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6704" y="5540961"/>
              <a:ext cx="523121" cy="3587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3932" y="5540961"/>
              <a:ext cx="523122" cy="35873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659024" y="4807926"/>
              <a:ext cx="0" cy="1911985"/>
            </a:xfrm>
            <a:custGeom>
              <a:avLst/>
              <a:gdLst/>
              <a:ahLst/>
              <a:cxnLst/>
              <a:rect l="l" t="t" r="r" b="b"/>
              <a:pathLst>
                <a:path h="1911984">
                  <a:moveTo>
                    <a:pt x="0" y="0"/>
                  </a:moveTo>
                  <a:lnTo>
                    <a:pt x="1" y="1911703"/>
                  </a:lnTo>
                </a:path>
              </a:pathLst>
            </a:custGeom>
            <a:solidFill>
              <a:srgbClr val="0028A5"/>
            </a:solidFill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659024" y="4807926"/>
              <a:ext cx="0" cy="1911985"/>
            </a:xfrm>
            <a:custGeom>
              <a:avLst/>
              <a:gdLst/>
              <a:ahLst/>
              <a:cxnLst/>
              <a:rect l="l" t="t" r="r" b="b"/>
              <a:pathLst>
                <a:path h="1911984">
                  <a:moveTo>
                    <a:pt x="0" y="0"/>
                  </a:moveTo>
                  <a:lnTo>
                    <a:pt x="1" y="1911703"/>
                  </a:lnTo>
                </a:path>
              </a:pathLst>
            </a:custGeom>
            <a:ln w="302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6838" y="4715842"/>
            <a:ext cx="691527" cy="668484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-23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34" spc="32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1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11524" defTabSz="829818">
              <a:spcBef>
                <a:spcPts val="1198"/>
              </a:spcBef>
            </a:pPr>
            <a:r>
              <a:rPr sz="1634" spc="-23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34" spc="32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2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838" y="5570569"/>
            <a:ext cx="691527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-236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634" spc="32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3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7588" y="3877711"/>
            <a:ext cx="1873461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Initial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phase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5185" y="4685876"/>
            <a:ext cx="474741" cy="32555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9674" y="5028689"/>
            <a:ext cx="474740" cy="32555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7566" y="5462136"/>
            <a:ext cx="474740" cy="32555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0566" y="4681477"/>
            <a:ext cx="521367" cy="33823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4169" y="5462136"/>
            <a:ext cx="474740" cy="32555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513173" y="3877711"/>
            <a:ext cx="1701732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Refinement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phase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8344" y="5462136"/>
            <a:ext cx="474740" cy="32555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35817" y="3722084"/>
            <a:ext cx="475440" cy="58590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7750554" y="5473755"/>
            <a:ext cx="197085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...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43100" y="6110257"/>
            <a:ext cx="486374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4" defTabSz="829818">
              <a:lnSpc>
                <a:spcPts val="1897"/>
              </a:lnSpc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2019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21036" y="6110257"/>
            <a:ext cx="486374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4" defTabSz="829818">
              <a:lnSpc>
                <a:spcPts val="1897"/>
              </a:lnSpc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2020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98972" y="6110257"/>
            <a:ext cx="486374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24" defTabSz="829818">
              <a:lnSpc>
                <a:spcPts val="1897"/>
              </a:lnSpc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2021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xfrm>
            <a:off x="10061209" y="6427213"/>
            <a:ext cx="270026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r>
              <a:rPr spc="-5" dirty="0">
                <a:solidFill>
                  <a:prstClr val="black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0233" y="792388"/>
            <a:ext cx="3468583" cy="353719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>
              <a:spcBef>
                <a:spcPts val="91"/>
              </a:spcBef>
            </a:pPr>
            <a:r>
              <a:rPr sz="2223" spc="-32" dirty="0"/>
              <a:t>First</a:t>
            </a:r>
            <a:r>
              <a:rPr sz="2223" spc="27" dirty="0"/>
              <a:t> </a:t>
            </a:r>
            <a:r>
              <a:rPr sz="2223" spc="5" dirty="0"/>
              <a:t>Benchmarking</a:t>
            </a:r>
            <a:r>
              <a:rPr sz="2223" spc="36" dirty="0"/>
              <a:t> </a:t>
            </a:r>
            <a:r>
              <a:rPr sz="2223" spc="-23" dirty="0"/>
              <a:t>Results</a:t>
            </a:r>
            <a:endParaRPr sz="2223"/>
          </a:p>
        </p:txBody>
      </p:sp>
      <p:sp>
        <p:nvSpPr>
          <p:cNvPr id="3" name="object 3"/>
          <p:cNvSpPr txBox="1"/>
          <p:nvPr/>
        </p:nvSpPr>
        <p:spPr>
          <a:xfrm>
            <a:off x="1032662" y="1346723"/>
            <a:ext cx="6776962" cy="1099812"/>
          </a:xfrm>
          <a:prstGeom prst="rect">
            <a:avLst/>
          </a:prstGeom>
        </p:spPr>
        <p:txBody>
          <a:bodyPr vert="horz" wrap="square" lIns="0" tIns="25932" rIns="0" bIns="0" rtlCol="0">
            <a:spAutoFit/>
          </a:bodyPr>
          <a:lstStyle/>
          <a:p>
            <a:pPr marL="285232" marR="4609" indent="-274283" defTabSz="829818">
              <a:lnSpc>
                <a:spcPts val="1897"/>
              </a:lnSpc>
              <a:spcBef>
                <a:spcPts val="204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64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multi-class,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multi-label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problem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decomposed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several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1" dirty="0">
                <a:solidFill>
                  <a:prstClr val="black"/>
                </a:solidFill>
                <a:latin typeface="Arial"/>
                <a:cs typeface="Arial"/>
              </a:rPr>
              <a:t>binary </a:t>
            </a:r>
            <a:r>
              <a:rPr sz="1634" spc="-4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classification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tasks.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285232" marR="31693" indent="-274283" defTabSz="829818">
              <a:lnSpc>
                <a:spcPct val="102200"/>
              </a:lnSpc>
              <a:spcBef>
                <a:spcPts val="667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Support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Vector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Machines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86" dirty="0">
                <a:solidFill>
                  <a:prstClr val="black"/>
                </a:solidFill>
                <a:latin typeface="Arial"/>
                <a:cs typeface="Arial"/>
              </a:rPr>
              <a:t>(SVM),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Logistic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5" dirty="0">
                <a:solidFill>
                  <a:prstClr val="black"/>
                </a:solidFill>
                <a:latin typeface="Arial"/>
                <a:cs typeface="Arial"/>
              </a:rPr>
              <a:t>Regression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82" dirty="0">
                <a:solidFill>
                  <a:prstClr val="black"/>
                </a:solidFill>
                <a:latin typeface="Arial"/>
                <a:cs typeface="Arial"/>
              </a:rPr>
              <a:t>(LGR),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Random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1" dirty="0">
                <a:solidFill>
                  <a:prstClr val="black"/>
                </a:solidFill>
                <a:latin typeface="Arial"/>
                <a:cs typeface="Arial"/>
              </a:rPr>
              <a:t>Forest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32" dirty="0">
                <a:solidFill>
                  <a:prstClr val="black"/>
                </a:solidFill>
                <a:latin typeface="Arial"/>
                <a:cs typeface="Arial"/>
              </a:rPr>
              <a:t>(RF)</a:t>
            </a:r>
            <a:r>
              <a:rPr sz="1634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1" dirty="0">
                <a:solidFill>
                  <a:prstClr val="black"/>
                </a:solidFill>
                <a:latin typeface="Arial"/>
                <a:cs typeface="Arial"/>
              </a:rPr>
              <a:t>Supervised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Autoencoder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91" dirty="0">
                <a:solidFill>
                  <a:prstClr val="black"/>
                </a:solidFill>
                <a:latin typeface="Arial"/>
                <a:cs typeface="Arial"/>
              </a:rPr>
              <a:t>(SAE):</a:t>
            </a:r>
            <a:r>
              <a:rPr sz="1634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1634" spc="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autoecoder-based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model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917" y="2845152"/>
            <a:ext cx="6667163" cy="33618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061209" y="6427213"/>
            <a:ext cx="270026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r>
              <a:rPr spc="-5" dirty="0">
                <a:solidFill>
                  <a:prstClr val="black"/>
                </a:solidFill>
              </a:rPr>
              <a:t>19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0233" y="792388"/>
            <a:ext cx="3468583" cy="353719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>
              <a:spcBef>
                <a:spcPts val="91"/>
              </a:spcBef>
            </a:pPr>
            <a:r>
              <a:rPr sz="2223" spc="-32" dirty="0"/>
              <a:t>First</a:t>
            </a:r>
            <a:r>
              <a:rPr sz="2223" spc="27" dirty="0"/>
              <a:t> </a:t>
            </a:r>
            <a:r>
              <a:rPr sz="2223" spc="5" dirty="0"/>
              <a:t>Benchmarking</a:t>
            </a:r>
            <a:r>
              <a:rPr sz="2223" spc="36" dirty="0"/>
              <a:t> </a:t>
            </a:r>
            <a:r>
              <a:rPr sz="2223" spc="-23" dirty="0"/>
              <a:t>Results</a:t>
            </a:r>
            <a:endParaRPr sz="2223"/>
          </a:p>
        </p:txBody>
      </p:sp>
      <p:sp>
        <p:nvSpPr>
          <p:cNvPr id="3" name="object 3"/>
          <p:cNvSpPr txBox="1"/>
          <p:nvPr/>
        </p:nvSpPr>
        <p:spPr>
          <a:xfrm>
            <a:off x="1032662" y="1346723"/>
            <a:ext cx="6776962" cy="1099812"/>
          </a:xfrm>
          <a:prstGeom prst="rect">
            <a:avLst/>
          </a:prstGeom>
        </p:spPr>
        <p:txBody>
          <a:bodyPr vert="horz" wrap="square" lIns="0" tIns="25932" rIns="0" bIns="0" rtlCol="0">
            <a:spAutoFit/>
          </a:bodyPr>
          <a:lstStyle/>
          <a:p>
            <a:pPr marL="285232" marR="4609" indent="-274283" defTabSz="829818">
              <a:lnSpc>
                <a:spcPts val="1897"/>
              </a:lnSpc>
              <a:spcBef>
                <a:spcPts val="204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64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multi-class,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multi-label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problem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was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decomposed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into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several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1" dirty="0">
                <a:solidFill>
                  <a:prstClr val="black"/>
                </a:solidFill>
                <a:latin typeface="Arial"/>
                <a:cs typeface="Arial"/>
              </a:rPr>
              <a:t>binary </a:t>
            </a:r>
            <a:r>
              <a:rPr sz="1634" spc="-4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classification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tasks.</a:t>
            </a:r>
            <a:endParaRPr sz="1634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232" marR="31693" indent="-274283" defTabSz="829818">
              <a:lnSpc>
                <a:spcPct val="102200"/>
              </a:lnSpc>
              <a:spcBef>
                <a:spcPts val="667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Support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Vector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Machines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86" dirty="0">
                <a:solidFill>
                  <a:prstClr val="black"/>
                </a:solidFill>
                <a:latin typeface="Arial"/>
                <a:cs typeface="Arial"/>
              </a:rPr>
              <a:t>(SVM),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Logistic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5" dirty="0">
                <a:solidFill>
                  <a:prstClr val="black"/>
                </a:solidFill>
                <a:latin typeface="Arial"/>
                <a:cs typeface="Arial"/>
              </a:rPr>
              <a:t>Regression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82" dirty="0">
                <a:solidFill>
                  <a:prstClr val="black"/>
                </a:solidFill>
                <a:latin typeface="Arial"/>
                <a:cs typeface="Arial"/>
              </a:rPr>
              <a:t>(LGR),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Random 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1" dirty="0">
                <a:solidFill>
                  <a:prstClr val="black"/>
                </a:solidFill>
                <a:latin typeface="Arial"/>
                <a:cs typeface="Arial"/>
              </a:rPr>
              <a:t>Forest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32" dirty="0">
                <a:solidFill>
                  <a:prstClr val="black"/>
                </a:solidFill>
                <a:latin typeface="Arial"/>
                <a:cs typeface="Arial"/>
              </a:rPr>
              <a:t>(RF)</a:t>
            </a:r>
            <a:r>
              <a:rPr sz="1634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1" dirty="0">
                <a:solidFill>
                  <a:prstClr val="black"/>
                </a:solidFill>
                <a:latin typeface="Arial"/>
                <a:cs typeface="Arial"/>
              </a:rPr>
              <a:t>Supervised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Autoencoder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91" dirty="0">
                <a:solidFill>
                  <a:prstClr val="black"/>
                </a:solidFill>
                <a:latin typeface="Arial"/>
                <a:cs typeface="Arial"/>
              </a:rPr>
              <a:t>(SAE):</a:t>
            </a:r>
            <a:r>
              <a:rPr sz="1634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1634" spc="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autoecoder-based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model</a:t>
            </a:r>
            <a:endParaRPr sz="1634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487" y="3414114"/>
            <a:ext cx="3805624" cy="19575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54201" y="3249456"/>
            <a:ext cx="3618270" cy="258561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10061209" y="6427213"/>
            <a:ext cx="270026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r>
              <a:rPr spc="-5" dirty="0">
                <a:solidFill>
                  <a:prstClr val="black"/>
                </a:solidFill>
              </a:rPr>
              <a:t>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515" y="298988"/>
            <a:ext cx="1894803" cy="60832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4190" y="998368"/>
            <a:ext cx="4259228" cy="192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818">
              <a:lnSpc>
                <a:spcPts val="1555"/>
              </a:lnSpc>
            </a:pPr>
            <a:r>
              <a:rPr sz="1316" spc="-9" dirty="0">
                <a:solidFill>
                  <a:prstClr val="black"/>
                </a:solidFill>
                <a:latin typeface="Arial"/>
                <a:cs typeface="Arial"/>
              </a:rPr>
              <a:t>Department</a:t>
            </a:r>
            <a:r>
              <a:rPr sz="1316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16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316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16" spc="-5" dirty="0">
                <a:solidFill>
                  <a:prstClr val="black"/>
                </a:solidFill>
                <a:latin typeface="Arial"/>
                <a:cs typeface="Arial"/>
              </a:rPr>
              <a:t>Psychology/Methods</a:t>
            </a:r>
            <a:r>
              <a:rPr sz="1316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16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316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16" spc="-18" dirty="0">
                <a:solidFill>
                  <a:prstClr val="black"/>
                </a:solidFill>
                <a:latin typeface="Arial"/>
                <a:cs typeface="Arial"/>
              </a:rPr>
              <a:t>Plasticity</a:t>
            </a:r>
            <a:r>
              <a:rPr sz="1316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16" spc="-27" dirty="0">
                <a:solidFill>
                  <a:prstClr val="black"/>
                </a:solidFill>
                <a:latin typeface="Arial"/>
                <a:cs typeface="Arial"/>
              </a:rPr>
              <a:t>Research</a:t>
            </a:r>
            <a:endParaRPr sz="131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805" y="138485"/>
            <a:ext cx="8770864" cy="1176748"/>
          </a:xfrm>
          <a:custGeom>
            <a:avLst/>
            <a:gdLst/>
            <a:ahLst/>
            <a:cxnLst/>
            <a:rect l="l" t="t" r="r" b="b"/>
            <a:pathLst>
              <a:path w="9664700" h="1296670">
                <a:moveTo>
                  <a:pt x="0" y="1296282"/>
                </a:moveTo>
                <a:lnTo>
                  <a:pt x="0" y="0"/>
                </a:lnTo>
                <a:lnTo>
                  <a:pt x="9664700" y="0"/>
                </a:lnTo>
                <a:lnTo>
                  <a:pt x="9664700" y="1296282"/>
                </a:lnTo>
                <a:lnTo>
                  <a:pt x="0" y="12962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29818"/>
            <a:endParaRPr sz="163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3052" y="1163990"/>
            <a:ext cx="7339403" cy="1047524"/>
          </a:xfrm>
          <a:prstGeom prst="rect">
            <a:avLst/>
          </a:prstGeom>
        </p:spPr>
        <p:txBody>
          <a:bodyPr vert="horz" wrap="square" lIns="0" tIns="6915" rIns="0" bIns="0" rtlCol="0">
            <a:spAutoFit/>
          </a:bodyPr>
          <a:lstStyle/>
          <a:p>
            <a:pPr marL="1134011" marR="4609" indent="-1123063">
              <a:lnSpc>
                <a:spcPts val="4184"/>
              </a:lnSpc>
              <a:spcBef>
                <a:spcPts val="54"/>
              </a:spcBef>
            </a:pPr>
            <a:r>
              <a:rPr sz="3358" dirty="0"/>
              <a:t>Prediction</a:t>
            </a:r>
            <a:r>
              <a:rPr sz="3358" spc="23" dirty="0"/>
              <a:t> </a:t>
            </a:r>
            <a:r>
              <a:rPr sz="3358" dirty="0"/>
              <a:t>of</a:t>
            </a:r>
            <a:r>
              <a:rPr sz="3358" spc="23" dirty="0"/>
              <a:t> </a:t>
            </a:r>
            <a:r>
              <a:rPr sz="3358" spc="-14" dirty="0"/>
              <a:t>Psychiatric</a:t>
            </a:r>
            <a:r>
              <a:rPr sz="3358" spc="32" dirty="0"/>
              <a:t> </a:t>
            </a:r>
            <a:r>
              <a:rPr sz="3358" spc="5" dirty="0"/>
              <a:t>Multimorbidity </a:t>
            </a:r>
            <a:r>
              <a:rPr sz="3358" spc="-921" dirty="0"/>
              <a:t> </a:t>
            </a:r>
            <a:r>
              <a:rPr sz="3358" spc="-59" dirty="0"/>
              <a:t>in</a:t>
            </a:r>
            <a:r>
              <a:rPr sz="3358" spc="23" dirty="0"/>
              <a:t> </a:t>
            </a:r>
            <a:r>
              <a:rPr sz="3358" spc="-82" dirty="0"/>
              <a:t>a</a:t>
            </a:r>
            <a:r>
              <a:rPr sz="3358" spc="27" dirty="0"/>
              <a:t> </a:t>
            </a:r>
            <a:r>
              <a:rPr sz="3358" spc="-27" dirty="0"/>
              <a:t>Large</a:t>
            </a:r>
            <a:r>
              <a:rPr sz="3358" spc="32" dirty="0"/>
              <a:t> </a:t>
            </a:r>
            <a:r>
              <a:rPr sz="3358" spc="-14" dirty="0"/>
              <a:t>Pediatric</a:t>
            </a:r>
            <a:r>
              <a:rPr sz="3358" spc="27" dirty="0"/>
              <a:t> </a:t>
            </a:r>
            <a:r>
              <a:rPr sz="3358" spc="-18" dirty="0"/>
              <a:t>Sample</a:t>
            </a:r>
            <a:endParaRPr sz="3358"/>
          </a:p>
        </p:txBody>
      </p:sp>
      <p:grpSp>
        <p:nvGrpSpPr>
          <p:cNvPr id="6" name="object 6"/>
          <p:cNvGrpSpPr/>
          <p:nvPr/>
        </p:nvGrpSpPr>
        <p:grpSpPr>
          <a:xfrm>
            <a:off x="301341" y="194037"/>
            <a:ext cx="8524795" cy="889764"/>
            <a:chOff x="640818" y="213613"/>
            <a:chExt cx="9393555" cy="9804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818" y="336643"/>
              <a:ext cx="2720710" cy="8573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5820" y="213613"/>
              <a:ext cx="2258452" cy="97874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26400" y="2608966"/>
            <a:ext cx="3265968" cy="15883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796037" y="6071730"/>
            <a:ext cx="1018849" cy="431719"/>
          </a:xfrm>
          <a:prstGeom prst="rect">
            <a:avLst/>
          </a:prstGeom>
        </p:spPr>
        <p:txBody>
          <a:bodyPr vert="horz" wrap="square" lIns="0" tIns="30542" rIns="0" bIns="0" rtlCol="0">
            <a:spAutoFit/>
          </a:bodyPr>
          <a:lstStyle/>
          <a:p>
            <a:pPr marL="11524" marR="4609" defTabSz="829818">
              <a:lnSpc>
                <a:spcPct val="87300"/>
              </a:lnSpc>
              <a:spcBef>
                <a:spcPts val="240"/>
              </a:spcBef>
            </a:pPr>
            <a:r>
              <a:rPr sz="998" spc="-5" dirty="0">
                <a:solidFill>
                  <a:prstClr val="black"/>
                </a:solidFill>
                <a:latin typeface="Arial"/>
                <a:cs typeface="Arial"/>
              </a:rPr>
              <a:t>FG-AI4H</a:t>
            </a:r>
            <a:r>
              <a:rPr sz="998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98" spc="5" dirty="0">
                <a:solidFill>
                  <a:prstClr val="black"/>
                </a:solidFill>
                <a:latin typeface="Arial"/>
                <a:cs typeface="Arial"/>
              </a:rPr>
              <a:t>meeting </a:t>
            </a:r>
            <a:r>
              <a:rPr sz="998" spc="-26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98" spc="-5" dirty="0">
                <a:solidFill>
                  <a:prstClr val="black"/>
                </a:solidFill>
                <a:latin typeface="Arial"/>
                <a:cs typeface="Arial"/>
              </a:rPr>
              <a:t>Online </a:t>
            </a:r>
            <a:r>
              <a:rPr sz="998" spc="-27" dirty="0">
                <a:solidFill>
                  <a:prstClr val="black"/>
                </a:solidFill>
                <a:latin typeface="Arial"/>
                <a:cs typeface="Arial"/>
              </a:rPr>
              <a:t>(Geneva) </a:t>
            </a:r>
            <a:r>
              <a:rPr sz="998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98" spc="-5" dirty="0">
                <a:solidFill>
                  <a:prstClr val="black"/>
                </a:solidFill>
                <a:latin typeface="Arial"/>
                <a:cs typeface="Arial"/>
              </a:rPr>
              <a:t>January</a:t>
            </a:r>
            <a:r>
              <a:rPr sz="998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98" dirty="0">
                <a:solidFill>
                  <a:prstClr val="black"/>
                </a:solidFill>
                <a:latin typeface="Arial"/>
                <a:cs typeface="Arial"/>
              </a:rPr>
              <a:t>29</a:t>
            </a:r>
            <a:r>
              <a:rPr sz="998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98" dirty="0">
                <a:solidFill>
                  <a:prstClr val="black"/>
                </a:solidFill>
                <a:latin typeface="Arial"/>
                <a:cs typeface="Arial"/>
              </a:rPr>
              <a:t>2021</a:t>
            </a:r>
            <a:endParaRPr sz="998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84848" y="6054794"/>
            <a:ext cx="495176" cy="52377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544818" y="4524483"/>
            <a:ext cx="3909431" cy="1110353"/>
          </a:xfrm>
          <a:prstGeom prst="rect">
            <a:avLst/>
          </a:prstGeom>
        </p:spPr>
        <p:txBody>
          <a:bodyPr vert="horz" wrap="square" lIns="0" tIns="51865" rIns="0" bIns="0" rtlCol="0">
            <a:spAutoFit/>
          </a:bodyPr>
          <a:lstStyle/>
          <a:p>
            <a:pPr marL="820544" marR="815359" algn="ctr" defTabSz="829818">
              <a:lnSpc>
                <a:spcPts val="2441"/>
              </a:lnSpc>
              <a:spcBef>
                <a:spcPts val="408"/>
              </a:spcBef>
            </a:pPr>
            <a:r>
              <a:rPr sz="2269" b="1" spc="-50" dirty="0">
                <a:solidFill>
                  <a:prstClr val="black"/>
                </a:solidFill>
                <a:latin typeface="Arial"/>
                <a:cs typeface="Arial"/>
              </a:rPr>
              <a:t>Dr. </a:t>
            </a:r>
            <a:r>
              <a:rPr sz="2269" b="1" spc="18" dirty="0">
                <a:solidFill>
                  <a:prstClr val="black"/>
                </a:solidFill>
                <a:latin typeface="Arial"/>
                <a:cs typeface="Arial"/>
              </a:rPr>
              <a:t>Stefan </a:t>
            </a:r>
            <a:r>
              <a:rPr sz="2269" b="1" spc="27" dirty="0">
                <a:solidFill>
                  <a:prstClr val="black"/>
                </a:solidFill>
                <a:latin typeface="Arial"/>
                <a:cs typeface="Arial"/>
              </a:rPr>
              <a:t>Haufe </a:t>
            </a:r>
            <a:r>
              <a:rPr sz="2269" b="1" spc="-6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69" b="1" spc="23" dirty="0">
                <a:solidFill>
                  <a:srgbClr val="7F7F7F"/>
                </a:solidFill>
                <a:latin typeface="Arial"/>
                <a:cs typeface="Arial"/>
              </a:rPr>
              <a:t>Charité</a:t>
            </a:r>
            <a:endParaRPr sz="2269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829818">
              <a:spcBef>
                <a:spcPts val="154"/>
              </a:spcBef>
            </a:pPr>
            <a:r>
              <a:rPr sz="1271" b="1" spc="5" dirty="0">
                <a:solidFill>
                  <a:srgbClr val="7F7F7F"/>
                </a:solidFill>
                <a:latin typeface="Arial"/>
                <a:cs typeface="Arial"/>
              </a:rPr>
              <a:t>Universitätsmedizin</a:t>
            </a:r>
            <a:r>
              <a:rPr sz="1271" b="1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71" b="1" spc="-9" dirty="0">
                <a:solidFill>
                  <a:srgbClr val="7F7F7F"/>
                </a:solidFill>
                <a:latin typeface="Arial"/>
                <a:cs typeface="Arial"/>
              </a:rPr>
              <a:t>Berlin</a:t>
            </a:r>
            <a:endParaRPr sz="1271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829818">
              <a:spcBef>
                <a:spcPts val="195"/>
              </a:spcBef>
            </a:pPr>
            <a:r>
              <a:rPr sz="1271" b="1" spc="-9" dirty="0">
                <a:solidFill>
                  <a:srgbClr val="7F7F7F"/>
                </a:solidFill>
                <a:latin typeface="Arial"/>
                <a:cs typeface="Arial"/>
              </a:rPr>
              <a:t>Berlin</a:t>
            </a:r>
            <a:r>
              <a:rPr sz="1271" b="1" spc="2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71" b="1" spc="18" dirty="0">
                <a:solidFill>
                  <a:srgbClr val="7F7F7F"/>
                </a:solidFill>
                <a:latin typeface="Arial"/>
                <a:cs typeface="Arial"/>
              </a:rPr>
              <a:t>Center </a:t>
            </a:r>
            <a:r>
              <a:rPr sz="1271" b="1" spc="5" dirty="0">
                <a:solidFill>
                  <a:srgbClr val="7F7F7F"/>
                </a:solidFill>
                <a:latin typeface="Arial"/>
                <a:cs typeface="Arial"/>
              </a:rPr>
              <a:t>for</a:t>
            </a:r>
            <a:r>
              <a:rPr sz="1271" b="1" spc="1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71" b="1" spc="5" dirty="0">
                <a:solidFill>
                  <a:srgbClr val="7F7F7F"/>
                </a:solidFill>
                <a:latin typeface="Arial"/>
                <a:cs typeface="Arial"/>
              </a:rPr>
              <a:t>Advanced</a:t>
            </a:r>
            <a:r>
              <a:rPr sz="1271" b="1" spc="27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71" b="1" spc="5" dirty="0">
                <a:solidFill>
                  <a:srgbClr val="7F7F7F"/>
                </a:solidFill>
                <a:latin typeface="Arial"/>
                <a:cs typeface="Arial"/>
              </a:rPr>
              <a:t>Neuroimaging</a:t>
            </a:r>
            <a:r>
              <a:rPr sz="1271" b="1" spc="23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71" b="1" spc="-14" dirty="0">
                <a:solidFill>
                  <a:srgbClr val="7F7F7F"/>
                </a:solidFill>
                <a:latin typeface="Arial"/>
                <a:cs typeface="Arial"/>
              </a:rPr>
              <a:t>(BCAN)</a:t>
            </a:r>
            <a:endParaRPr sz="127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8103" y="4507887"/>
            <a:ext cx="2856582" cy="1109885"/>
          </a:xfrm>
          <a:prstGeom prst="rect">
            <a:avLst/>
          </a:prstGeom>
        </p:spPr>
        <p:txBody>
          <a:bodyPr vert="horz" wrap="square" lIns="0" tIns="49559" rIns="0" bIns="0" rtlCol="0">
            <a:spAutoFit/>
          </a:bodyPr>
          <a:lstStyle/>
          <a:p>
            <a:pPr marL="10948" marR="4609" algn="ctr" defTabSz="829818">
              <a:lnSpc>
                <a:spcPts val="2459"/>
              </a:lnSpc>
              <a:spcBef>
                <a:spcPts val="390"/>
              </a:spcBef>
            </a:pPr>
            <a:r>
              <a:rPr sz="2269" b="1" dirty="0">
                <a:solidFill>
                  <a:prstClr val="black"/>
                </a:solidFill>
                <a:latin typeface="Arial"/>
                <a:cs typeface="Arial"/>
              </a:rPr>
              <a:t>Prof. </a:t>
            </a:r>
            <a:r>
              <a:rPr sz="2269" b="1" spc="9" dirty="0">
                <a:solidFill>
                  <a:prstClr val="black"/>
                </a:solidFill>
                <a:latin typeface="Arial"/>
                <a:cs typeface="Arial"/>
              </a:rPr>
              <a:t>Nicolas Langer </a:t>
            </a:r>
            <a:r>
              <a:rPr sz="2269" b="1" spc="-6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69" b="1" spc="-9" dirty="0">
                <a:solidFill>
                  <a:srgbClr val="7F7F7F"/>
                </a:solidFill>
                <a:latin typeface="Arial"/>
                <a:cs typeface="Arial"/>
              </a:rPr>
              <a:t>University</a:t>
            </a:r>
            <a:r>
              <a:rPr sz="2269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269" b="1" spc="5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2269" b="1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269" b="1" spc="14" dirty="0">
                <a:solidFill>
                  <a:srgbClr val="7F7F7F"/>
                </a:solidFill>
                <a:latin typeface="Arial"/>
                <a:cs typeface="Arial"/>
              </a:rPr>
              <a:t>Zurich</a:t>
            </a:r>
            <a:endParaRPr sz="2269" dirty="0">
              <a:solidFill>
                <a:prstClr val="black"/>
              </a:solidFill>
              <a:latin typeface="Arial"/>
              <a:cs typeface="Arial"/>
            </a:endParaRPr>
          </a:p>
          <a:p>
            <a:pPr marL="161343" marR="155005" algn="ctr" defTabSz="829818">
              <a:lnSpc>
                <a:spcPts val="1742"/>
              </a:lnSpc>
              <a:spcBef>
                <a:spcPts val="9"/>
              </a:spcBef>
            </a:pPr>
            <a:r>
              <a:rPr sz="1271" b="1" spc="23" dirty="0">
                <a:solidFill>
                  <a:srgbClr val="7F7F7F"/>
                </a:solidFill>
                <a:latin typeface="Arial"/>
                <a:cs typeface="Arial"/>
              </a:rPr>
              <a:t>Department </a:t>
            </a:r>
            <a:r>
              <a:rPr sz="1271" b="1" spc="5" dirty="0">
                <a:solidFill>
                  <a:srgbClr val="7F7F7F"/>
                </a:solidFill>
                <a:latin typeface="Arial"/>
                <a:cs typeface="Arial"/>
              </a:rPr>
              <a:t>of </a:t>
            </a:r>
            <a:r>
              <a:rPr sz="1271" b="1" spc="-9" dirty="0">
                <a:solidFill>
                  <a:srgbClr val="7F7F7F"/>
                </a:solidFill>
                <a:latin typeface="Arial"/>
                <a:cs typeface="Arial"/>
              </a:rPr>
              <a:t>Psychology </a:t>
            </a:r>
            <a:r>
              <a:rPr sz="1271" b="1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71" b="1" spc="23" dirty="0">
                <a:solidFill>
                  <a:srgbClr val="7F7F7F"/>
                </a:solidFill>
                <a:latin typeface="Arial"/>
                <a:cs typeface="Arial"/>
              </a:rPr>
              <a:t>Methods</a:t>
            </a:r>
            <a:r>
              <a:rPr sz="1271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71" b="1" spc="5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1271" b="1" dirty="0">
                <a:solidFill>
                  <a:srgbClr val="7F7F7F"/>
                </a:solidFill>
                <a:latin typeface="Arial"/>
                <a:cs typeface="Arial"/>
              </a:rPr>
              <a:t> Plasticity</a:t>
            </a:r>
            <a:r>
              <a:rPr sz="1271" b="1" spc="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71" b="1" spc="14" dirty="0">
                <a:solidFill>
                  <a:srgbClr val="7F7F7F"/>
                </a:solidFill>
                <a:latin typeface="Arial"/>
                <a:cs typeface="Arial"/>
              </a:rPr>
              <a:t>Researcch</a:t>
            </a:r>
            <a:endParaRPr sz="127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0233" y="792388"/>
            <a:ext cx="3468583" cy="353719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>
              <a:spcBef>
                <a:spcPts val="91"/>
              </a:spcBef>
            </a:pPr>
            <a:r>
              <a:rPr sz="2223" spc="-32" dirty="0"/>
              <a:t>First</a:t>
            </a:r>
            <a:r>
              <a:rPr sz="2223" spc="27" dirty="0"/>
              <a:t> </a:t>
            </a:r>
            <a:r>
              <a:rPr sz="2223" spc="5" dirty="0"/>
              <a:t>Benchmarking</a:t>
            </a:r>
            <a:r>
              <a:rPr sz="2223" spc="36" dirty="0"/>
              <a:t> </a:t>
            </a:r>
            <a:r>
              <a:rPr sz="2223" spc="-23" dirty="0"/>
              <a:t>Results</a:t>
            </a:r>
            <a:endParaRPr sz="2223"/>
          </a:p>
        </p:txBody>
      </p:sp>
      <p:sp>
        <p:nvSpPr>
          <p:cNvPr id="3" name="object 3"/>
          <p:cNvSpPr txBox="1"/>
          <p:nvPr/>
        </p:nvSpPr>
        <p:spPr>
          <a:xfrm>
            <a:off x="1032663" y="1346725"/>
            <a:ext cx="6655945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285232" indent="-274283" defTabSz="829818">
              <a:spcBef>
                <a:spcPts val="91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634" spc="-45" dirty="0">
                <a:solidFill>
                  <a:prstClr val="black"/>
                </a:solidFill>
                <a:latin typeface="Arial"/>
                <a:cs typeface="Arial"/>
              </a:rPr>
              <a:t>Alternative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Approach: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41" dirty="0">
                <a:solidFill>
                  <a:prstClr val="black"/>
                </a:solidFill>
                <a:latin typeface="Arial"/>
                <a:cs typeface="Arial"/>
              </a:rPr>
              <a:t>Data-Driven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Subgroups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6" dirty="0">
                <a:solidFill>
                  <a:prstClr val="black"/>
                </a:solidFill>
                <a:latin typeface="Arial"/>
                <a:cs typeface="Arial"/>
              </a:rPr>
              <a:t>using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k-means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32" dirty="0">
                <a:solidFill>
                  <a:prstClr val="black"/>
                </a:solidFill>
                <a:latin typeface="Arial"/>
                <a:cs typeface="Arial"/>
              </a:rPr>
              <a:t>clustering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2992" y="2150550"/>
            <a:ext cx="6712419" cy="4470720"/>
            <a:chOff x="697734" y="2369512"/>
            <a:chExt cx="7396480" cy="49263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734" y="2369512"/>
              <a:ext cx="4718724" cy="43285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4831" y="6366388"/>
              <a:ext cx="3805737" cy="9156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68119" y="6359674"/>
              <a:ext cx="3819525" cy="929640"/>
            </a:xfrm>
            <a:custGeom>
              <a:avLst/>
              <a:gdLst/>
              <a:ahLst/>
              <a:cxnLst/>
              <a:rect l="l" t="t" r="r" b="b"/>
              <a:pathLst>
                <a:path w="3819525" h="929640">
                  <a:moveTo>
                    <a:pt x="0" y="0"/>
                  </a:moveTo>
                  <a:lnTo>
                    <a:pt x="3819160" y="0"/>
                  </a:lnTo>
                  <a:lnTo>
                    <a:pt x="3819160" y="929037"/>
                  </a:lnTo>
                  <a:lnTo>
                    <a:pt x="0" y="929037"/>
                  </a:lnTo>
                  <a:lnTo>
                    <a:pt x="0" y="0"/>
                  </a:lnTo>
                  <a:close/>
                </a:path>
              </a:pathLst>
            </a:custGeom>
            <a:ln w="13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7351" y="2056032"/>
            <a:ext cx="3104594" cy="359896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197972" y="6427212"/>
            <a:ext cx="157322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11524" defTabSz="829818">
              <a:spcBef>
                <a:spcPts val="59"/>
              </a:spcBef>
            </a:pPr>
            <a:r>
              <a:rPr sz="998" spc="-36" dirty="0">
                <a:solidFill>
                  <a:prstClr val="black"/>
                </a:solidFill>
                <a:latin typeface="Arial"/>
                <a:cs typeface="Arial"/>
              </a:rPr>
              <a:t>22</a:t>
            </a:r>
            <a:endParaRPr sz="998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3530" y="1422649"/>
            <a:ext cx="2456649" cy="476478"/>
          </a:xfrm>
          <a:prstGeom prst="rect">
            <a:avLst/>
          </a:prstGeom>
        </p:spPr>
        <p:txBody>
          <a:bodyPr vert="horz" wrap="square" lIns="0" tIns="15559" rIns="0" bIns="0" rtlCol="0">
            <a:spAutoFit/>
          </a:bodyPr>
          <a:lstStyle/>
          <a:p>
            <a:pPr marL="11524">
              <a:spcBef>
                <a:spcPts val="123"/>
              </a:spcBef>
            </a:pPr>
            <a:r>
              <a:rPr spc="-5" dirty="0"/>
              <a:t>Benchmarking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5316" y="2204136"/>
            <a:ext cx="1028573" cy="39743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55784" y="1948020"/>
            <a:ext cx="5410044" cy="1645450"/>
          </a:xfrm>
          <a:prstGeom prst="rect">
            <a:avLst/>
          </a:prstGeom>
        </p:spPr>
        <p:txBody>
          <a:bodyPr vert="horz" wrap="square" lIns="0" tIns="229933" rIns="0" bIns="0" rtlCol="0">
            <a:spAutoFit/>
          </a:bodyPr>
          <a:lstStyle/>
          <a:p>
            <a:pPr marL="652863" defTabSz="829818">
              <a:spcBef>
                <a:spcPts val="1810"/>
              </a:spcBef>
            </a:pPr>
            <a:r>
              <a:rPr sz="2813" spc="5" dirty="0">
                <a:solidFill>
                  <a:prstClr val="black"/>
                </a:solidFill>
                <a:latin typeface="Arial"/>
                <a:cs typeface="Arial"/>
              </a:rPr>
              <a:t>Competition</a:t>
            </a:r>
            <a:r>
              <a:rPr sz="2813" dirty="0">
                <a:solidFill>
                  <a:prstClr val="black"/>
                </a:solidFill>
                <a:latin typeface="Arial"/>
                <a:cs typeface="Arial"/>
              </a:rPr>
              <a:t> at</a:t>
            </a:r>
            <a:r>
              <a:rPr sz="2813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13" spc="9" dirty="0">
                <a:solidFill>
                  <a:prstClr val="black"/>
                </a:solidFill>
                <a:latin typeface="Arial"/>
                <a:cs typeface="Arial"/>
              </a:rPr>
              <a:t>datathon</a:t>
            </a:r>
            <a:r>
              <a:rPr sz="28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13" spc="41" dirty="0">
                <a:solidFill>
                  <a:prstClr val="black"/>
                </a:solidFill>
                <a:latin typeface="Arial"/>
                <a:cs typeface="Arial"/>
              </a:rPr>
              <a:t>2021</a:t>
            </a:r>
            <a:endParaRPr sz="2813">
              <a:solidFill>
                <a:prstClr val="black"/>
              </a:solidFill>
              <a:latin typeface="Arial"/>
              <a:cs typeface="Arial"/>
            </a:endParaRPr>
          </a:p>
          <a:p>
            <a:pPr marL="11524" defTabSz="829818">
              <a:spcBef>
                <a:spcPts val="971"/>
              </a:spcBef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https://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  <a:hlinkClick r:id="rId3"/>
              </a:rPr>
              <a:t>www.kaggle.com/c/datathon21-eeg/overview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defTabSz="829818">
              <a:spcBef>
                <a:spcPts val="5"/>
              </a:spcBef>
            </a:pPr>
            <a:endParaRPr sz="2269">
              <a:solidFill>
                <a:prstClr val="black"/>
              </a:solidFill>
              <a:latin typeface="Arial"/>
              <a:cs typeface="Arial"/>
            </a:endParaRPr>
          </a:p>
          <a:p>
            <a:pPr marR="572191" algn="r" defTabSz="829818"/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Leaderboard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9497" y="6438737"/>
            <a:ext cx="134271" cy="144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818">
              <a:lnSpc>
                <a:spcPts val="1166"/>
              </a:lnSpc>
            </a:pPr>
            <a:r>
              <a:rPr sz="998" spc="-36" dirty="0">
                <a:solidFill>
                  <a:prstClr val="black"/>
                </a:solidFill>
                <a:latin typeface="Arial"/>
                <a:cs typeface="Arial"/>
              </a:rPr>
              <a:t>24</a:t>
            </a:r>
            <a:endParaRPr sz="998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2809" y="3661426"/>
            <a:ext cx="3854705" cy="28545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7717" y="4520275"/>
            <a:ext cx="3854705" cy="8987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856" y="1381569"/>
            <a:ext cx="3084784" cy="353719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>
              <a:spcBef>
                <a:spcPts val="91"/>
              </a:spcBef>
            </a:pPr>
            <a:r>
              <a:rPr sz="2223" spc="-23" dirty="0"/>
              <a:t>FG-AI4H</a:t>
            </a:r>
            <a:r>
              <a:rPr sz="2223" spc="32" dirty="0"/>
              <a:t> </a:t>
            </a:r>
            <a:r>
              <a:rPr sz="2223" spc="-54" dirty="0"/>
              <a:t>Trial</a:t>
            </a:r>
            <a:r>
              <a:rPr sz="2223" spc="23" dirty="0"/>
              <a:t> </a:t>
            </a:r>
            <a:r>
              <a:rPr sz="2223" dirty="0"/>
              <a:t>Audits</a:t>
            </a:r>
            <a:r>
              <a:rPr sz="2223" spc="32" dirty="0"/>
              <a:t> </a:t>
            </a:r>
            <a:r>
              <a:rPr sz="2223" spc="27" dirty="0"/>
              <a:t>2.0</a:t>
            </a:r>
            <a:endParaRPr sz="2223" dirty="0"/>
          </a:p>
        </p:txBody>
      </p:sp>
      <p:sp>
        <p:nvSpPr>
          <p:cNvPr id="3" name="object 3"/>
          <p:cNvSpPr txBox="1"/>
          <p:nvPr/>
        </p:nvSpPr>
        <p:spPr>
          <a:xfrm>
            <a:off x="501614" y="1870915"/>
            <a:ext cx="484069" cy="221054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361" spc="-77"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sz="1361" spc="-6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361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614" y="2070167"/>
            <a:ext cx="3338921" cy="1370436"/>
          </a:xfrm>
          <a:prstGeom prst="rect">
            <a:avLst/>
          </a:prstGeom>
        </p:spPr>
        <p:txBody>
          <a:bodyPr vert="horz" wrap="square" lIns="0" tIns="91627" rIns="0" bIns="0" rtlCol="0">
            <a:spAutoFit/>
          </a:bodyPr>
          <a:lstStyle/>
          <a:p>
            <a:pPr marL="339972" indent="-329024" defTabSz="829818">
              <a:spcBef>
                <a:spcPts val="721"/>
              </a:spcBef>
              <a:buFontTx/>
              <a:buAutoNum type="arabicPeriod"/>
              <a:tabLst>
                <a:tab pos="339972" algn="l"/>
                <a:tab pos="340549" algn="l"/>
              </a:tabLst>
            </a:pPr>
            <a:r>
              <a:rPr sz="1361" spc="-50" dirty="0">
                <a:solidFill>
                  <a:prstClr val="black"/>
                </a:solidFill>
                <a:latin typeface="Arial"/>
                <a:cs typeface="Arial"/>
              </a:rPr>
              <a:t>Anuja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45" dirty="0">
                <a:solidFill>
                  <a:prstClr val="black"/>
                </a:solidFill>
                <a:latin typeface="Arial"/>
                <a:cs typeface="Arial"/>
              </a:rPr>
              <a:t>Negi</a:t>
            </a:r>
            <a:r>
              <a:rPr sz="136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(Meta-advisory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54" dirty="0">
                <a:solidFill>
                  <a:prstClr val="black"/>
                </a:solidFill>
                <a:latin typeface="Arial"/>
                <a:cs typeface="Arial"/>
              </a:rPr>
              <a:t>Expert)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  <a:p>
            <a:pPr marL="339972" marR="226456" indent="-329024" defTabSz="829818">
              <a:spcBef>
                <a:spcPts val="631"/>
              </a:spcBef>
              <a:buFontTx/>
              <a:buAutoNum type="arabicPeriod"/>
              <a:tabLst>
                <a:tab pos="339972" algn="l"/>
                <a:tab pos="340549" algn="l"/>
              </a:tabLst>
            </a:pPr>
            <a:r>
              <a:rPr sz="1361" spc="-9" dirty="0">
                <a:solidFill>
                  <a:prstClr val="black"/>
                </a:solidFill>
                <a:latin typeface="Arial"/>
                <a:cs typeface="Arial"/>
              </a:rPr>
              <a:t>2.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Johannes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Starlinger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(Meta-advisory </a:t>
            </a:r>
            <a:r>
              <a:rPr sz="1361" spc="-36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54" dirty="0">
                <a:solidFill>
                  <a:prstClr val="black"/>
                </a:solidFill>
                <a:latin typeface="Arial"/>
                <a:cs typeface="Arial"/>
              </a:rPr>
              <a:t>Expert)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  <a:p>
            <a:pPr marL="339972" indent="-329024" defTabSz="829818">
              <a:spcBef>
                <a:spcPts val="631"/>
              </a:spcBef>
              <a:buFontTx/>
              <a:buAutoNum type="arabicPeriod"/>
              <a:tabLst>
                <a:tab pos="339972" algn="l"/>
                <a:tab pos="340549" algn="l"/>
              </a:tabLst>
            </a:pPr>
            <a:r>
              <a:rPr sz="1361" spc="-9" dirty="0">
                <a:solidFill>
                  <a:prstClr val="black"/>
                </a:solidFill>
                <a:latin typeface="Arial"/>
                <a:cs typeface="Arial"/>
              </a:rPr>
              <a:t>3.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Lukas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Picek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54" dirty="0">
                <a:solidFill>
                  <a:prstClr val="black"/>
                </a:solidFill>
                <a:latin typeface="Arial"/>
                <a:cs typeface="Arial"/>
              </a:rPr>
              <a:t>(Ethical</a:t>
            </a:r>
            <a:r>
              <a:rPr sz="136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54" dirty="0">
                <a:solidFill>
                  <a:prstClr val="black"/>
                </a:solidFill>
                <a:latin typeface="Arial"/>
                <a:cs typeface="Arial"/>
              </a:rPr>
              <a:t>Expert)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  <a:p>
            <a:pPr marL="339972" indent="-329024" defTabSz="829818">
              <a:spcBef>
                <a:spcPts val="631"/>
              </a:spcBef>
              <a:buFontTx/>
              <a:buAutoNum type="arabicPeriod"/>
              <a:tabLst>
                <a:tab pos="339972" algn="l"/>
                <a:tab pos="340549" algn="l"/>
              </a:tabLst>
            </a:pPr>
            <a:r>
              <a:rPr sz="1361" spc="-9" dirty="0">
                <a:solidFill>
                  <a:prstClr val="black"/>
                </a:solidFill>
                <a:latin typeface="Arial"/>
                <a:cs typeface="Arial"/>
              </a:rPr>
              <a:t>4.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Mahta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45" dirty="0">
                <a:solidFill>
                  <a:prstClr val="black"/>
                </a:solidFill>
                <a:latin typeface="Arial"/>
                <a:cs typeface="Arial"/>
              </a:rPr>
              <a:t>Mousavi</a:t>
            </a:r>
            <a:r>
              <a:rPr sz="136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(Meta-advisory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54" dirty="0">
                <a:solidFill>
                  <a:prstClr val="black"/>
                </a:solidFill>
                <a:latin typeface="Arial"/>
                <a:cs typeface="Arial"/>
              </a:rPr>
              <a:t>Expert)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616" y="3417260"/>
            <a:ext cx="3360244" cy="1939181"/>
          </a:xfrm>
          <a:prstGeom prst="rect">
            <a:avLst/>
          </a:prstGeom>
        </p:spPr>
        <p:txBody>
          <a:bodyPr vert="horz" wrap="square" lIns="0" tIns="91627" rIns="0" bIns="0" rtlCol="0">
            <a:spAutoFit/>
          </a:bodyPr>
          <a:lstStyle/>
          <a:p>
            <a:pPr marL="199949" indent="-189000" defTabSz="829818">
              <a:spcBef>
                <a:spcPts val="721"/>
              </a:spcBef>
              <a:buFontTx/>
              <a:buAutoNum type="arabicPeriod" startAt="5"/>
              <a:tabLst>
                <a:tab pos="200526" algn="l"/>
              </a:tabLst>
            </a:pP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361" spc="-6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68" dirty="0">
                <a:solidFill>
                  <a:prstClr val="black"/>
                </a:solidFill>
                <a:latin typeface="Arial"/>
                <a:cs typeface="Arial"/>
              </a:rPr>
              <a:t>We</a:t>
            </a: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361" spc="-64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1361" spc="-6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61" spc="-54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36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132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12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1361" spc="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361" spc="-6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361" spc="1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361" spc="-12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  <a:p>
            <a:pPr marL="199949" indent="-189000" defTabSz="829818">
              <a:spcBef>
                <a:spcPts val="631"/>
              </a:spcBef>
              <a:buFontTx/>
              <a:buAutoNum type="arabicPeriod" startAt="5"/>
              <a:tabLst>
                <a:tab pos="200526" algn="l"/>
              </a:tabLst>
            </a:pP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Nicolas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45" dirty="0">
                <a:solidFill>
                  <a:prstClr val="black"/>
                </a:solidFill>
                <a:latin typeface="Arial"/>
                <a:cs typeface="Arial"/>
              </a:rPr>
              <a:t>Langer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91" dirty="0">
                <a:solidFill>
                  <a:prstClr val="black"/>
                </a:solidFill>
                <a:latin typeface="Arial"/>
                <a:cs typeface="Arial"/>
              </a:rPr>
              <a:t>(TG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54" dirty="0">
                <a:solidFill>
                  <a:prstClr val="black"/>
                </a:solidFill>
                <a:latin typeface="Arial"/>
                <a:cs typeface="Arial"/>
              </a:rPr>
              <a:t>Driver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73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Domain</a:t>
            </a:r>
            <a:r>
              <a:rPr sz="136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54" dirty="0">
                <a:solidFill>
                  <a:prstClr val="black"/>
                </a:solidFill>
                <a:latin typeface="Arial"/>
                <a:cs typeface="Arial"/>
              </a:rPr>
              <a:t>Expert)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  <a:p>
            <a:pPr marL="11524" marR="81248" defTabSz="829818">
              <a:spcBef>
                <a:spcPts val="653"/>
              </a:spcBef>
              <a:buFontTx/>
              <a:buAutoNum type="arabicPeriod" startAt="5"/>
              <a:tabLst>
                <a:tab pos="200526" algn="l"/>
              </a:tabLst>
            </a:pPr>
            <a:r>
              <a:rPr sz="1361" spc="-32" dirty="0">
                <a:solidFill>
                  <a:prstClr val="black"/>
                </a:solidFill>
                <a:latin typeface="Arial"/>
                <a:cs typeface="Arial"/>
              </a:rPr>
              <a:t>Nikita </a:t>
            </a: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Agarwal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(Software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32" dirty="0">
                <a:solidFill>
                  <a:prstClr val="black"/>
                </a:solidFill>
                <a:latin typeface="Arial"/>
                <a:cs typeface="Arial"/>
              </a:rPr>
              <a:t>Platform</a:t>
            </a: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 Expert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73" dirty="0">
                <a:solidFill>
                  <a:prstClr val="black"/>
                </a:solidFill>
                <a:latin typeface="Arial"/>
                <a:cs typeface="Arial"/>
              </a:rPr>
              <a:t>/ </a:t>
            </a:r>
            <a:r>
              <a:rPr sz="1361" spc="-36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Audit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54" dirty="0">
                <a:solidFill>
                  <a:prstClr val="black"/>
                </a:solidFill>
                <a:latin typeface="Arial"/>
                <a:cs typeface="Arial"/>
              </a:rPr>
              <a:t>Developer)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  <a:p>
            <a:pPr marL="199949" indent="-189000" defTabSz="829818">
              <a:spcBef>
                <a:spcPts val="631"/>
              </a:spcBef>
              <a:buFontTx/>
              <a:buAutoNum type="arabicPeriod" startAt="5"/>
              <a:tabLst>
                <a:tab pos="200526" algn="l"/>
              </a:tabLst>
            </a:pP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Shobha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59" dirty="0">
                <a:solidFill>
                  <a:prstClr val="black"/>
                </a:solidFill>
                <a:latin typeface="Arial"/>
                <a:cs typeface="Arial"/>
              </a:rPr>
              <a:t>Iyer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50" dirty="0">
                <a:solidFill>
                  <a:prstClr val="black"/>
                </a:solidFill>
                <a:latin typeface="Arial"/>
                <a:cs typeface="Arial"/>
              </a:rPr>
              <a:t>(Regulatory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54" dirty="0">
                <a:solidFill>
                  <a:prstClr val="black"/>
                </a:solidFill>
                <a:latin typeface="Arial"/>
                <a:cs typeface="Arial"/>
              </a:rPr>
              <a:t>Expert)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  <a:p>
            <a:pPr marL="11524" marR="653439" defTabSz="829818">
              <a:lnSpc>
                <a:spcPts val="2269"/>
              </a:lnSpc>
              <a:buFontTx/>
              <a:buAutoNum type="arabicPeriod" startAt="5"/>
              <a:tabLst>
                <a:tab pos="200526" algn="l"/>
              </a:tabLst>
            </a:pP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Stefan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45" dirty="0">
                <a:solidFill>
                  <a:prstClr val="black"/>
                </a:solidFill>
                <a:latin typeface="Arial"/>
                <a:cs typeface="Arial"/>
              </a:rPr>
              <a:t>Haufe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68" dirty="0">
                <a:solidFill>
                  <a:prstClr val="black"/>
                </a:solidFill>
                <a:latin typeface="Arial"/>
                <a:cs typeface="Arial"/>
              </a:rPr>
              <a:t>(ML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54" dirty="0">
                <a:solidFill>
                  <a:prstClr val="black"/>
                </a:solidFill>
                <a:latin typeface="Arial"/>
                <a:cs typeface="Arial"/>
              </a:rPr>
              <a:t>Expert) </a:t>
            </a:r>
            <a:r>
              <a:rPr sz="136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36" dirty="0">
                <a:solidFill>
                  <a:srgbClr val="FF0000"/>
                </a:solidFill>
                <a:latin typeface="Arial"/>
                <a:cs typeface="Arial"/>
              </a:rPr>
              <a:t>10.Clinical</a:t>
            </a:r>
            <a:r>
              <a:rPr sz="1361" spc="-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61" spc="-41" dirty="0">
                <a:solidFill>
                  <a:srgbClr val="FF0000"/>
                </a:solidFill>
                <a:latin typeface="Arial"/>
                <a:cs typeface="Arial"/>
              </a:rPr>
              <a:t>Expert</a:t>
            </a:r>
            <a:r>
              <a:rPr sz="1361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61" spc="5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1361" spc="-27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61" spc="-23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361" spc="-1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61" spc="-27" dirty="0">
                <a:solidFill>
                  <a:srgbClr val="FF0000"/>
                </a:solidFill>
                <a:latin typeface="Arial"/>
                <a:cs typeface="Arial"/>
              </a:rPr>
              <a:t>allotted </a:t>
            </a:r>
            <a:r>
              <a:rPr sz="1361" spc="-23" dirty="0">
                <a:solidFill>
                  <a:srgbClr val="FF0000"/>
                </a:solidFill>
                <a:latin typeface="Arial"/>
                <a:cs typeface="Arial"/>
              </a:rPr>
              <a:t>soon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6259" y="2045766"/>
            <a:ext cx="2436350" cy="58498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773801" y="2685519"/>
            <a:ext cx="2548276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6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sz="1634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Aud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ts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4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eet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ngs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4120" y="4079777"/>
            <a:ext cx="5525140" cy="249518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0061209" y="6427213"/>
            <a:ext cx="270026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r>
              <a:rPr spc="-5" dirty="0">
                <a:solidFill>
                  <a:prstClr val="black"/>
                </a:solidFill>
              </a:rPr>
              <a:t>25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866099"/>
            <a:ext cx="7886700" cy="323616"/>
          </a:xfrm>
        </p:spPr>
        <p:txBody>
          <a:bodyPr vert="horz" wrap="square" lIns="0" tIns="15559" rIns="0" bIns="0" rtlCol="0">
            <a:spAutoFit/>
          </a:bodyPr>
          <a:lstStyle/>
          <a:p>
            <a:pPr marL="11524">
              <a:spcBef>
                <a:spcPts val="91"/>
              </a:spcBef>
            </a:pPr>
            <a:r>
              <a:rPr lang="en-GB" sz="2223" spc="-23" dirty="0">
                <a:solidFill>
                  <a:srgbClr val="0028A5"/>
                </a:solidFill>
                <a:latin typeface="Arial"/>
                <a:cs typeface="Arial"/>
              </a:rPr>
              <a:t>Next Steps: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47D344-9BF9-4162-9E0A-FB6315A51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31899"/>
          </a:xfrm>
        </p:spPr>
        <p:txBody>
          <a:bodyPr>
            <a:normAutofit/>
          </a:bodyPr>
          <a:lstStyle/>
          <a:p>
            <a:pPr marL="285232" marR="4609" indent="-274283" defTabSz="829818">
              <a:lnSpc>
                <a:spcPts val="1897"/>
              </a:lnSpc>
              <a:spcBef>
                <a:spcPts val="204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lang="en-GB" sz="1634" spc="-64" dirty="0">
                <a:solidFill>
                  <a:prstClr val="black"/>
                </a:solidFill>
                <a:latin typeface="Arial"/>
                <a:cs typeface="Arial"/>
              </a:rPr>
              <a:t>Work on J-105 document</a:t>
            </a:r>
          </a:p>
          <a:p>
            <a:pPr marL="285232" marR="4609" indent="-274283" defTabSz="829818">
              <a:lnSpc>
                <a:spcPts val="1897"/>
              </a:lnSpc>
              <a:spcBef>
                <a:spcPts val="204"/>
              </a:spcBef>
              <a:buFontTx/>
              <a:buChar char="•"/>
              <a:tabLst>
                <a:tab pos="285232" algn="l"/>
                <a:tab pos="285808" algn="l"/>
              </a:tabLst>
            </a:pPr>
            <a:endParaRPr lang="en-GB" sz="1634" spc="-64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232" marR="4609" indent="-274283" defTabSz="829818">
              <a:lnSpc>
                <a:spcPts val="1897"/>
              </a:lnSpc>
              <a:spcBef>
                <a:spcPts val="204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lang="en-GB" sz="1634" spc="-64" dirty="0">
                <a:solidFill>
                  <a:prstClr val="black"/>
                </a:solidFill>
                <a:latin typeface="Arial"/>
                <a:cs typeface="Arial"/>
              </a:rPr>
              <a:t>Quantifying uncertainty (PhD student Maurice Weber, ETH)</a:t>
            </a:r>
          </a:p>
          <a:p>
            <a:pPr marL="285232" marR="4609" indent="-274283" defTabSz="829818">
              <a:lnSpc>
                <a:spcPts val="1897"/>
              </a:lnSpc>
              <a:spcBef>
                <a:spcPts val="204"/>
              </a:spcBef>
              <a:buFontTx/>
              <a:buChar char="•"/>
              <a:tabLst>
                <a:tab pos="285232" algn="l"/>
                <a:tab pos="285808" algn="l"/>
              </a:tabLst>
            </a:pPr>
            <a:endParaRPr lang="en-GB" sz="1634" spc="-64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232" marR="4609" indent="-274283" defTabSz="829818">
              <a:lnSpc>
                <a:spcPts val="1897"/>
              </a:lnSpc>
              <a:spcBef>
                <a:spcPts val="204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lang="en-GB" sz="1634" spc="-64" dirty="0">
                <a:solidFill>
                  <a:prstClr val="black"/>
                </a:solidFill>
                <a:latin typeface="Arial"/>
                <a:cs typeface="Arial"/>
              </a:rPr>
              <a:t>Submit benchmark paper to Neuroimage (December 2021)</a:t>
            </a:r>
          </a:p>
          <a:p>
            <a:pPr marL="285232" marR="4609" indent="-274283" defTabSz="829818">
              <a:lnSpc>
                <a:spcPts val="1897"/>
              </a:lnSpc>
              <a:spcBef>
                <a:spcPts val="204"/>
              </a:spcBef>
              <a:buFontTx/>
              <a:buChar char="•"/>
              <a:tabLst>
                <a:tab pos="285232" algn="l"/>
                <a:tab pos="285808" algn="l"/>
              </a:tabLst>
            </a:pPr>
            <a:endParaRPr lang="en-GB" sz="1634" spc="-64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232" marR="4609" indent="-274283" defTabSz="829818">
              <a:lnSpc>
                <a:spcPts val="1897"/>
              </a:lnSpc>
              <a:spcBef>
                <a:spcPts val="204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lang="en-GB" sz="1634" spc="-64" dirty="0">
                <a:solidFill>
                  <a:prstClr val="black"/>
                </a:solidFill>
                <a:latin typeface="Arial"/>
                <a:cs typeface="Arial"/>
              </a:rPr>
              <a:t>Set up a framework for automated benchmarking for new  algorithm submission (AI4H Trial Audit)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/>
        <p:txBody>
          <a:bodyPr vert="horz" wrap="square" lIns="0" tIns="7492" rIns="0" bIns="0" rtlCol="0">
            <a:spAutoFit/>
          </a:bodyPr>
          <a:lstStyle/>
          <a:p>
            <a:r>
              <a:rPr lang="en-GB"/>
              <a:t>26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7174" y="3270407"/>
            <a:ext cx="6392012" cy="476478"/>
          </a:xfrm>
          <a:prstGeom prst="rect">
            <a:avLst/>
          </a:prstGeom>
        </p:spPr>
        <p:txBody>
          <a:bodyPr vert="horz" wrap="square" lIns="0" tIns="15559" rIns="0" bIns="0" rtlCol="0">
            <a:spAutoFit/>
          </a:bodyPr>
          <a:lstStyle/>
          <a:p>
            <a:pPr marL="11524">
              <a:spcBef>
                <a:spcPts val="123"/>
              </a:spcBef>
            </a:pPr>
            <a:r>
              <a:rPr spc="-41" dirty="0"/>
              <a:t>THANK</a:t>
            </a:r>
            <a:r>
              <a:rPr dirty="0"/>
              <a:t> </a:t>
            </a:r>
            <a:r>
              <a:rPr spc="-77" dirty="0"/>
              <a:t>YOU</a:t>
            </a:r>
            <a:r>
              <a:rPr spc="14" dirty="0"/>
              <a:t> </a:t>
            </a:r>
            <a:r>
              <a:rPr spc="-113" dirty="0"/>
              <a:t>FOR</a:t>
            </a:r>
            <a:r>
              <a:rPr spc="9" dirty="0"/>
              <a:t> </a:t>
            </a:r>
            <a:r>
              <a:rPr spc="-86" dirty="0"/>
              <a:t>YOUR</a:t>
            </a:r>
            <a:r>
              <a:rPr spc="9" dirty="0"/>
              <a:t> </a:t>
            </a:r>
            <a:r>
              <a:rPr spc="-91" dirty="0"/>
              <a:t>ATTENTION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0061209" y="6427213"/>
            <a:ext cx="270026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r>
              <a:rPr spc="-5" dirty="0">
                <a:solidFill>
                  <a:prstClr val="black"/>
                </a:solidFill>
              </a:rPr>
              <a:t>27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5893" y="252508"/>
            <a:ext cx="1676058" cy="5667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3409" y="1303707"/>
            <a:ext cx="4088075" cy="476478"/>
          </a:xfrm>
          <a:prstGeom prst="rect">
            <a:avLst/>
          </a:prstGeom>
        </p:spPr>
        <p:txBody>
          <a:bodyPr vert="horz" wrap="square" lIns="0" tIns="15559" rIns="0" bIns="0" rtlCol="0">
            <a:spAutoFit/>
          </a:bodyPr>
          <a:lstStyle/>
          <a:p>
            <a:pPr marL="11524">
              <a:spcBef>
                <a:spcPts val="123"/>
              </a:spcBef>
            </a:pPr>
            <a:r>
              <a:rPr spc="-32" dirty="0"/>
              <a:t>Data</a:t>
            </a:r>
            <a:r>
              <a:rPr spc="-9" dirty="0"/>
              <a:t> </a:t>
            </a:r>
            <a:r>
              <a:rPr spc="-50" dirty="0"/>
              <a:t>availability:</a:t>
            </a:r>
            <a:r>
              <a:rPr spc="-9" dirty="0"/>
              <a:t> </a:t>
            </a:r>
            <a:r>
              <a:rPr spc="-23" dirty="0"/>
              <a:t>Sample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3064" y="2220286"/>
            <a:ext cx="3506040" cy="1570476"/>
          </a:xfrm>
          <a:prstGeom prst="rect">
            <a:avLst/>
          </a:prstGeom>
        </p:spPr>
        <p:txBody>
          <a:bodyPr vert="horz" wrap="square" lIns="0" tIns="89898" rIns="0" bIns="0" rtlCol="0">
            <a:spAutoFit/>
          </a:bodyPr>
          <a:lstStyle/>
          <a:p>
            <a:pPr marL="11524" defTabSz="829818">
              <a:spcBef>
                <a:spcPts val="708"/>
              </a:spcBef>
            </a:pPr>
            <a:r>
              <a:rPr sz="1588" spc="-50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r>
              <a:rPr sz="1588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spc="-14" dirty="0">
                <a:solidFill>
                  <a:prstClr val="black"/>
                </a:solidFill>
                <a:latin typeface="Arial"/>
                <a:cs typeface="Arial"/>
              </a:rPr>
              <a:t>Data:</a:t>
            </a:r>
            <a:endParaRPr sz="1588">
              <a:solidFill>
                <a:prstClr val="black"/>
              </a:solidFill>
              <a:latin typeface="Arial"/>
              <a:cs typeface="Arial"/>
            </a:endParaRPr>
          </a:p>
          <a:p>
            <a:pPr marL="330753" indent="-124465" defTabSz="829818">
              <a:spcBef>
                <a:spcPts val="617"/>
              </a:spcBef>
              <a:buFontTx/>
              <a:buChar char="•"/>
              <a:tabLst>
                <a:tab pos="331329" algn="l"/>
              </a:tabLst>
            </a:pP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current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release: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1602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subjects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330753" indent="-124465" defTabSz="829818">
              <a:spcBef>
                <a:spcPts val="45"/>
              </a:spcBef>
              <a:buFontTx/>
              <a:buChar char="•"/>
              <a:tabLst>
                <a:tab pos="331329" algn="l"/>
              </a:tabLst>
            </a:pPr>
            <a:r>
              <a:rPr sz="1634" spc="-41" dirty="0">
                <a:solidFill>
                  <a:prstClr val="black"/>
                </a:solidFill>
                <a:latin typeface="Arial"/>
                <a:cs typeface="Arial"/>
              </a:rPr>
              <a:t>Age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5-21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330753" marR="4609" indent="-124465" defTabSz="829818">
              <a:lnSpc>
                <a:spcPct val="98400"/>
              </a:lnSpc>
              <a:spcBef>
                <a:spcPts val="159"/>
              </a:spcBef>
              <a:buFontTx/>
              <a:buChar char="•"/>
              <a:tabLst>
                <a:tab pos="331329" algn="l"/>
              </a:tabLst>
            </a:pP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Population: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27" dirty="0">
                <a:solidFill>
                  <a:prstClr val="black"/>
                </a:solidFill>
                <a:latin typeface="Arial"/>
                <a:cs typeface="Arial"/>
              </a:rPr>
              <a:t>typical</a:t>
            </a:r>
            <a:r>
              <a:rPr sz="127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36" dirty="0">
                <a:solidFill>
                  <a:prstClr val="black"/>
                </a:solidFill>
                <a:latin typeface="Arial"/>
                <a:cs typeface="Arial"/>
              </a:rPr>
              <a:t>developing</a:t>
            </a:r>
            <a:r>
              <a:rPr sz="127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36" dirty="0">
                <a:solidFill>
                  <a:prstClr val="black"/>
                </a:solidFill>
                <a:latin typeface="Arial"/>
                <a:cs typeface="Arial"/>
              </a:rPr>
              <a:t>children</a:t>
            </a:r>
            <a:r>
              <a:rPr sz="127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27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1271" spc="-3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36" dirty="0">
                <a:solidFill>
                  <a:prstClr val="black"/>
                </a:solidFill>
                <a:latin typeface="Arial"/>
                <a:cs typeface="Arial"/>
              </a:rPr>
              <a:t>children</a:t>
            </a:r>
            <a:r>
              <a:rPr sz="127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18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sz="1271" spc="-27" dirty="0">
                <a:solidFill>
                  <a:prstClr val="black"/>
                </a:solidFill>
                <a:latin typeface="Arial"/>
                <a:cs typeface="Arial"/>
              </a:rPr>
              <a:t>psychiatric</a:t>
            </a:r>
            <a:r>
              <a:rPr sz="127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36" dirty="0">
                <a:solidFill>
                  <a:prstClr val="black"/>
                </a:solidFill>
                <a:latin typeface="Arial"/>
                <a:cs typeface="Arial"/>
              </a:rPr>
              <a:t>developmental </a:t>
            </a:r>
            <a:r>
              <a:rPr sz="1271" spc="-32" dirty="0">
                <a:solidFill>
                  <a:prstClr val="black"/>
                </a:solidFill>
                <a:latin typeface="Arial"/>
                <a:cs typeface="Arial"/>
              </a:rPr>
              <a:t> disorders</a:t>
            </a:r>
            <a:r>
              <a:rPr sz="127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18" dirty="0">
                <a:solidFill>
                  <a:prstClr val="black"/>
                </a:solidFill>
                <a:latin typeface="Arial"/>
                <a:cs typeface="Arial"/>
              </a:rPr>
              <a:t>(~70/</a:t>
            </a:r>
            <a:r>
              <a:rPr sz="127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36" dirty="0">
                <a:solidFill>
                  <a:prstClr val="black"/>
                </a:solidFill>
                <a:latin typeface="Arial"/>
                <a:cs typeface="Arial"/>
              </a:rPr>
              <a:t>multimorbidities)</a:t>
            </a:r>
            <a:endParaRPr sz="127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9801" y="2220286"/>
            <a:ext cx="3929601" cy="915041"/>
          </a:xfrm>
          <a:prstGeom prst="rect">
            <a:avLst/>
          </a:prstGeom>
        </p:spPr>
        <p:txBody>
          <a:bodyPr vert="horz" wrap="square" lIns="0" tIns="89898" rIns="0" bIns="0" rtlCol="0">
            <a:spAutoFit/>
          </a:bodyPr>
          <a:lstStyle/>
          <a:p>
            <a:pPr marL="34573" defTabSz="829818">
              <a:spcBef>
                <a:spcPts val="708"/>
              </a:spcBef>
            </a:pPr>
            <a:r>
              <a:rPr sz="1588" spc="-64" dirty="0">
                <a:solidFill>
                  <a:prstClr val="black"/>
                </a:solidFill>
                <a:latin typeface="Arial"/>
                <a:cs typeface="Arial"/>
              </a:rPr>
              <a:t>Test</a:t>
            </a:r>
            <a:r>
              <a:rPr sz="1588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spc="-18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588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spc="-18" dirty="0">
                <a:solidFill>
                  <a:srgbClr val="FF0000"/>
                </a:solidFill>
                <a:latin typeface="Arial"/>
                <a:cs typeface="Arial"/>
              </a:rPr>
              <a:t>(November</a:t>
            </a:r>
            <a:r>
              <a:rPr sz="158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88" spc="18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565" spc="27" baseline="21739" dirty="0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sz="1588" spc="18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588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88" spc="-5" dirty="0">
                <a:solidFill>
                  <a:srgbClr val="FF0000"/>
                </a:solidFill>
                <a:latin typeface="Arial"/>
                <a:cs typeface="Arial"/>
              </a:rPr>
              <a:t>2019)</a:t>
            </a:r>
            <a:r>
              <a:rPr sz="1588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1588">
              <a:solidFill>
                <a:prstClr val="black"/>
              </a:solidFill>
              <a:latin typeface="Arial"/>
              <a:cs typeface="Arial"/>
            </a:endParaRPr>
          </a:p>
          <a:p>
            <a:pPr marL="353802" indent="-124465" defTabSz="829818">
              <a:spcBef>
                <a:spcPts val="617"/>
              </a:spcBef>
              <a:buFontTx/>
              <a:buChar char="•"/>
              <a:tabLst>
                <a:tab pos="354379" algn="l"/>
              </a:tabLst>
            </a:pPr>
            <a:r>
              <a:rPr sz="1634" spc="-36" dirty="0">
                <a:solidFill>
                  <a:srgbClr val="A6A6A6"/>
                </a:solidFill>
                <a:latin typeface="Arial"/>
                <a:cs typeface="Arial"/>
              </a:rPr>
              <a:t>Subsample</a:t>
            </a:r>
            <a:r>
              <a:rPr sz="1634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1634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634" spc="-36" dirty="0">
                <a:solidFill>
                  <a:srgbClr val="A6A6A6"/>
                </a:solidFill>
                <a:latin typeface="Arial"/>
                <a:cs typeface="Arial"/>
              </a:rPr>
              <a:t>training</a:t>
            </a:r>
            <a:r>
              <a:rPr sz="1634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srgbClr val="A6A6A6"/>
                </a:solidFill>
                <a:latin typeface="Arial"/>
                <a:cs typeface="Arial"/>
              </a:rPr>
              <a:t>data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353802" indent="-124465" defTabSz="829818">
              <a:spcBef>
                <a:spcPts val="45"/>
              </a:spcBef>
              <a:buFontTx/>
              <a:buChar char="•"/>
              <a:tabLst>
                <a:tab pos="354379" algn="l"/>
              </a:tabLst>
            </a:pP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8th</a:t>
            </a:r>
            <a:r>
              <a:rPr sz="1634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srgbClr val="FF0000"/>
                </a:solidFill>
                <a:latin typeface="Arial"/>
                <a:cs typeface="Arial"/>
              </a:rPr>
              <a:t>release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approx.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400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subjects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86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year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23079" y="1778535"/>
            <a:ext cx="3898482" cy="299034"/>
          </a:xfrm>
          <a:prstGeom prst="rect">
            <a:avLst/>
          </a:prstGeom>
        </p:spPr>
        <p:txBody>
          <a:bodyPr vert="horz" wrap="square" lIns="0" tIns="12678" rIns="0" bIns="0" rtlCol="0">
            <a:spAutoFit/>
          </a:bodyPr>
          <a:lstStyle/>
          <a:p>
            <a:pPr marL="11524" defTabSz="829818">
              <a:spcBef>
                <a:spcPts val="100"/>
              </a:spcBef>
            </a:pPr>
            <a:r>
              <a:rPr sz="1860" spc="-23" dirty="0">
                <a:solidFill>
                  <a:srgbClr val="0028A5"/>
                </a:solidFill>
                <a:latin typeface="Arial"/>
                <a:cs typeface="Arial"/>
              </a:rPr>
              <a:t>Healthy</a:t>
            </a:r>
            <a:r>
              <a:rPr sz="1860" spc="23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1860" spc="-18" dirty="0">
                <a:solidFill>
                  <a:srgbClr val="0028A5"/>
                </a:solidFill>
                <a:latin typeface="Arial"/>
                <a:cs typeface="Arial"/>
              </a:rPr>
              <a:t>Brain</a:t>
            </a:r>
            <a:r>
              <a:rPr sz="1860" spc="27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1860" spc="18" dirty="0">
                <a:solidFill>
                  <a:srgbClr val="0028A5"/>
                </a:solidFill>
                <a:latin typeface="Arial"/>
                <a:cs typeface="Arial"/>
              </a:rPr>
              <a:t>Network</a:t>
            </a:r>
            <a:r>
              <a:rPr sz="1860" spc="23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1860" spc="-54" dirty="0">
                <a:solidFill>
                  <a:srgbClr val="0028A5"/>
                </a:solidFill>
                <a:latin typeface="Arial"/>
                <a:cs typeface="Arial"/>
              </a:rPr>
              <a:t>(HBN)</a:t>
            </a:r>
            <a:r>
              <a:rPr sz="1860" spc="27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1860" spc="-9" dirty="0">
                <a:solidFill>
                  <a:srgbClr val="0028A5"/>
                </a:solidFill>
                <a:latin typeface="Arial"/>
                <a:cs typeface="Arial"/>
              </a:rPr>
              <a:t>sample</a:t>
            </a:r>
            <a:endParaRPr sz="186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0604" y="862656"/>
            <a:ext cx="5890655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Update:</a:t>
            </a:r>
            <a:r>
              <a:rPr sz="1634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data</a:t>
            </a:r>
            <a:r>
              <a:rPr sz="1634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collection</a:t>
            </a:r>
            <a:r>
              <a:rPr sz="1634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stopped</a:t>
            </a:r>
            <a:r>
              <a:rPr sz="1634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because</a:t>
            </a:r>
            <a:r>
              <a:rPr sz="1634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634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COVID-19</a:t>
            </a:r>
            <a:r>
              <a:rPr sz="1634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outbreak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8866" y="4135285"/>
            <a:ext cx="6205171" cy="212306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174921" y="6427212"/>
            <a:ext cx="151560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fld id="{81D60167-4931-47E6-BA6A-407CBD079E47}" type="slidenum">
              <a:rPr sz="998" spc="-5" dirty="0">
                <a:solidFill>
                  <a:prstClr val="black"/>
                </a:solidFill>
                <a:latin typeface="Arial"/>
                <a:cs typeface="Arial"/>
              </a:rPr>
              <a:pPr marL="34573" defTabSz="829818">
                <a:spcBef>
                  <a:spcPts val="59"/>
                </a:spcBef>
              </a:pPr>
              <a:t>3</a:t>
            </a:fld>
            <a:endParaRPr sz="998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5893" y="252508"/>
            <a:ext cx="1676058" cy="5667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3409" y="1303706"/>
            <a:ext cx="4088075" cy="476478"/>
          </a:xfrm>
          <a:prstGeom prst="rect">
            <a:avLst/>
          </a:prstGeom>
        </p:spPr>
        <p:txBody>
          <a:bodyPr vert="horz" wrap="square" lIns="0" tIns="15559" rIns="0" bIns="0" rtlCol="0">
            <a:spAutoFit/>
          </a:bodyPr>
          <a:lstStyle/>
          <a:p>
            <a:pPr marL="11524">
              <a:spcBef>
                <a:spcPts val="123"/>
              </a:spcBef>
            </a:pPr>
            <a:r>
              <a:rPr spc="-32" dirty="0"/>
              <a:t>Data</a:t>
            </a:r>
            <a:r>
              <a:rPr spc="-9" dirty="0"/>
              <a:t> </a:t>
            </a:r>
            <a:r>
              <a:rPr spc="-50" dirty="0"/>
              <a:t>availability:</a:t>
            </a:r>
            <a:r>
              <a:rPr spc="-9" dirty="0"/>
              <a:t> </a:t>
            </a:r>
            <a:r>
              <a:rPr spc="-23" dirty="0"/>
              <a:t>Sample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3064" y="2220285"/>
            <a:ext cx="3506040" cy="1570476"/>
          </a:xfrm>
          <a:prstGeom prst="rect">
            <a:avLst/>
          </a:prstGeom>
        </p:spPr>
        <p:txBody>
          <a:bodyPr vert="horz" wrap="square" lIns="0" tIns="89898" rIns="0" bIns="0" rtlCol="0">
            <a:spAutoFit/>
          </a:bodyPr>
          <a:lstStyle/>
          <a:p>
            <a:pPr marL="11524" defTabSz="829818">
              <a:spcBef>
                <a:spcPts val="708"/>
              </a:spcBef>
            </a:pPr>
            <a:r>
              <a:rPr sz="1588" spc="-50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r>
              <a:rPr sz="1588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spc="-14" dirty="0">
                <a:solidFill>
                  <a:prstClr val="black"/>
                </a:solidFill>
                <a:latin typeface="Arial"/>
                <a:cs typeface="Arial"/>
              </a:rPr>
              <a:t>Data:</a:t>
            </a:r>
            <a:endParaRPr sz="1588">
              <a:solidFill>
                <a:prstClr val="black"/>
              </a:solidFill>
              <a:latin typeface="Arial"/>
              <a:cs typeface="Arial"/>
            </a:endParaRPr>
          </a:p>
          <a:p>
            <a:pPr marL="330753" indent="-124465" defTabSz="829818">
              <a:spcBef>
                <a:spcPts val="617"/>
              </a:spcBef>
              <a:buFontTx/>
              <a:buChar char="•"/>
              <a:tabLst>
                <a:tab pos="331329" algn="l"/>
              </a:tabLst>
            </a:pP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current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release: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1602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subjects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330753" indent="-124465" defTabSz="829818">
              <a:spcBef>
                <a:spcPts val="45"/>
              </a:spcBef>
              <a:buFontTx/>
              <a:buChar char="•"/>
              <a:tabLst>
                <a:tab pos="331329" algn="l"/>
              </a:tabLst>
            </a:pPr>
            <a:r>
              <a:rPr sz="1634" spc="-41" dirty="0">
                <a:solidFill>
                  <a:prstClr val="black"/>
                </a:solidFill>
                <a:latin typeface="Arial"/>
                <a:cs typeface="Arial"/>
              </a:rPr>
              <a:t>Age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9" dirty="0">
                <a:solidFill>
                  <a:prstClr val="black"/>
                </a:solidFill>
                <a:latin typeface="Arial"/>
                <a:cs typeface="Arial"/>
              </a:rPr>
              <a:t>5-21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0" dirty="0">
                <a:solidFill>
                  <a:prstClr val="black"/>
                </a:solidFill>
                <a:latin typeface="Arial"/>
                <a:cs typeface="Arial"/>
              </a:rPr>
              <a:t>years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330753" marR="4609" indent="-124465" defTabSz="829818">
              <a:lnSpc>
                <a:spcPct val="98400"/>
              </a:lnSpc>
              <a:spcBef>
                <a:spcPts val="159"/>
              </a:spcBef>
              <a:buFontTx/>
              <a:buChar char="•"/>
              <a:tabLst>
                <a:tab pos="331329" algn="l"/>
              </a:tabLst>
            </a:pPr>
            <a:r>
              <a:rPr sz="1634" spc="-27" dirty="0">
                <a:solidFill>
                  <a:prstClr val="black"/>
                </a:solidFill>
                <a:latin typeface="Arial"/>
                <a:cs typeface="Arial"/>
              </a:rPr>
              <a:t>Population: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27" dirty="0">
                <a:solidFill>
                  <a:prstClr val="black"/>
                </a:solidFill>
                <a:latin typeface="Arial"/>
                <a:cs typeface="Arial"/>
              </a:rPr>
              <a:t>typical</a:t>
            </a:r>
            <a:r>
              <a:rPr sz="127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36" dirty="0">
                <a:solidFill>
                  <a:prstClr val="black"/>
                </a:solidFill>
                <a:latin typeface="Arial"/>
                <a:cs typeface="Arial"/>
              </a:rPr>
              <a:t>developing</a:t>
            </a:r>
            <a:r>
              <a:rPr sz="127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36" dirty="0">
                <a:solidFill>
                  <a:prstClr val="black"/>
                </a:solidFill>
                <a:latin typeface="Arial"/>
                <a:cs typeface="Arial"/>
              </a:rPr>
              <a:t>children</a:t>
            </a:r>
            <a:r>
              <a:rPr sz="127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27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1271" spc="-3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36" dirty="0">
                <a:solidFill>
                  <a:prstClr val="black"/>
                </a:solidFill>
                <a:latin typeface="Arial"/>
                <a:cs typeface="Arial"/>
              </a:rPr>
              <a:t>children</a:t>
            </a:r>
            <a:r>
              <a:rPr sz="127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18" dirty="0">
                <a:solidFill>
                  <a:prstClr val="black"/>
                </a:solidFill>
                <a:latin typeface="Arial"/>
                <a:cs typeface="Arial"/>
              </a:rPr>
              <a:t>with </a:t>
            </a:r>
            <a:r>
              <a:rPr sz="1271" spc="-27" dirty="0">
                <a:solidFill>
                  <a:prstClr val="black"/>
                </a:solidFill>
                <a:latin typeface="Arial"/>
                <a:cs typeface="Arial"/>
              </a:rPr>
              <a:t>psychiatric</a:t>
            </a:r>
            <a:r>
              <a:rPr sz="127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36" dirty="0">
                <a:solidFill>
                  <a:prstClr val="black"/>
                </a:solidFill>
                <a:latin typeface="Arial"/>
                <a:cs typeface="Arial"/>
              </a:rPr>
              <a:t>developmental </a:t>
            </a:r>
            <a:r>
              <a:rPr sz="1271" spc="-32" dirty="0">
                <a:solidFill>
                  <a:prstClr val="black"/>
                </a:solidFill>
                <a:latin typeface="Arial"/>
                <a:cs typeface="Arial"/>
              </a:rPr>
              <a:t> disorders</a:t>
            </a:r>
            <a:r>
              <a:rPr sz="127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32" dirty="0">
                <a:solidFill>
                  <a:prstClr val="black"/>
                </a:solidFill>
                <a:latin typeface="Arial"/>
                <a:cs typeface="Arial"/>
              </a:rPr>
              <a:t>(~70% </a:t>
            </a:r>
            <a:r>
              <a:rPr sz="1271" spc="-36" dirty="0">
                <a:solidFill>
                  <a:prstClr val="black"/>
                </a:solidFill>
                <a:latin typeface="Arial"/>
                <a:cs typeface="Arial"/>
              </a:rPr>
              <a:t>multimorbidities)</a:t>
            </a:r>
            <a:endParaRPr sz="127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3079" y="1778535"/>
            <a:ext cx="3898482" cy="299034"/>
          </a:xfrm>
          <a:prstGeom prst="rect">
            <a:avLst/>
          </a:prstGeom>
        </p:spPr>
        <p:txBody>
          <a:bodyPr vert="horz" wrap="square" lIns="0" tIns="12678" rIns="0" bIns="0" rtlCol="0">
            <a:spAutoFit/>
          </a:bodyPr>
          <a:lstStyle/>
          <a:p>
            <a:pPr marL="11524" defTabSz="829818">
              <a:spcBef>
                <a:spcPts val="100"/>
              </a:spcBef>
            </a:pPr>
            <a:r>
              <a:rPr sz="1860" spc="-23" dirty="0">
                <a:solidFill>
                  <a:srgbClr val="0028A5"/>
                </a:solidFill>
                <a:latin typeface="Arial"/>
                <a:cs typeface="Arial"/>
              </a:rPr>
              <a:t>Healthy</a:t>
            </a:r>
            <a:r>
              <a:rPr sz="1860" spc="23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1860" spc="-18" dirty="0">
                <a:solidFill>
                  <a:srgbClr val="0028A5"/>
                </a:solidFill>
                <a:latin typeface="Arial"/>
                <a:cs typeface="Arial"/>
              </a:rPr>
              <a:t>Brain</a:t>
            </a:r>
            <a:r>
              <a:rPr sz="1860" spc="27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1860" spc="18" dirty="0">
                <a:solidFill>
                  <a:srgbClr val="0028A5"/>
                </a:solidFill>
                <a:latin typeface="Arial"/>
                <a:cs typeface="Arial"/>
              </a:rPr>
              <a:t>Network</a:t>
            </a:r>
            <a:r>
              <a:rPr sz="1860" spc="23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1860" spc="-54" dirty="0">
                <a:solidFill>
                  <a:srgbClr val="0028A5"/>
                </a:solidFill>
                <a:latin typeface="Arial"/>
                <a:cs typeface="Arial"/>
              </a:rPr>
              <a:t>(HBN)</a:t>
            </a:r>
            <a:r>
              <a:rPr sz="1860" spc="27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1860" spc="-9" dirty="0">
                <a:solidFill>
                  <a:srgbClr val="0028A5"/>
                </a:solidFill>
                <a:latin typeface="Arial"/>
                <a:cs typeface="Arial"/>
              </a:rPr>
              <a:t>sample</a:t>
            </a:r>
            <a:endParaRPr sz="186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9801" y="2220286"/>
            <a:ext cx="3929601" cy="915041"/>
          </a:xfrm>
          <a:prstGeom prst="rect">
            <a:avLst/>
          </a:prstGeom>
        </p:spPr>
        <p:txBody>
          <a:bodyPr vert="horz" wrap="square" lIns="0" tIns="89898" rIns="0" bIns="0" rtlCol="0">
            <a:spAutoFit/>
          </a:bodyPr>
          <a:lstStyle/>
          <a:p>
            <a:pPr marL="34573" defTabSz="829818">
              <a:spcBef>
                <a:spcPts val="708"/>
              </a:spcBef>
            </a:pPr>
            <a:r>
              <a:rPr sz="1588" spc="-64" dirty="0">
                <a:solidFill>
                  <a:prstClr val="black"/>
                </a:solidFill>
                <a:latin typeface="Arial"/>
                <a:cs typeface="Arial"/>
              </a:rPr>
              <a:t>Test</a:t>
            </a:r>
            <a:r>
              <a:rPr sz="1588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spc="-18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1588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spc="-18" dirty="0">
                <a:solidFill>
                  <a:srgbClr val="FF0000"/>
                </a:solidFill>
                <a:latin typeface="Arial"/>
                <a:cs typeface="Arial"/>
              </a:rPr>
              <a:t>(November</a:t>
            </a:r>
            <a:r>
              <a:rPr sz="158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88" spc="18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1565" spc="27" baseline="21739" dirty="0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sz="1588" spc="18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588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588" spc="-5" dirty="0">
                <a:solidFill>
                  <a:srgbClr val="FF0000"/>
                </a:solidFill>
                <a:latin typeface="Arial"/>
                <a:cs typeface="Arial"/>
              </a:rPr>
              <a:t>2019)</a:t>
            </a:r>
            <a:r>
              <a:rPr sz="1588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1588">
              <a:solidFill>
                <a:prstClr val="black"/>
              </a:solidFill>
              <a:latin typeface="Arial"/>
              <a:cs typeface="Arial"/>
            </a:endParaRPr>
          </a:p>
          <a:p>
            <a:pPr marL="353802" indent="-124465" defTabSz="829818">
              <a:spcBef>
                <a:spcPts val="617"/>
              </a:spcBef>
              <a:buFontTx/>
              <a:buChar char="•"/>
              <a:tabLst>
                <a:tab pos="354379" algn="l"/>
              </a:tabLst>
            </a:pPr>
            <a:r>
              <a:rPr sz="1634" spc="-36" dirty="0">
                <a:solidFill>
                  <a:srgbClr val="A6A6A6"/>
                </a:solidFill>
                <a:latin typeface="Arial"/>
                <a:cs typeface="Arial"/>
              </a:rPr>
              <a:t>Subsample</a:t>
            </a:r>
            <a:r>
              <a:rPr sz="1634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srgbClr val="A6A6A6"/>
                </a:solidFill>
                <a:latin typeface="Arial"/>
                <a:cs typeface="Arial"/>
              </a:rPr>
              <a:t>of</a:t>
            </a:r>
            <a:r>
              <a:rPr sz="1634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634" spc="-36" dirty="0">
                <a:solidFill>
                  <a:srgbClr val="A6A6A6"/>
                </a:solidFill>
                <a:latin typeface="Arial"/>
                <a:cs typeface="Arial"/>
              </a:rPr>
              <a:t>training</a:t>
            </a:r>
            <a:r>
              <a:rPr sz="1634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srgbClr val="A6A6A6"/>
                </a:solidFill>
                <a:latin typeface="Arial"/>
                <a:cs typeface="Arial"/>
              </a:rPr>
              <a:t>data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353802" indent="-124465" defTabSz="829818">
              <a:spcBef>
                <a:spcPts val="45"/>
              </a:spcBef>
              <a:buFontTx/>
              <a:buChar char="•"/>
              <a:tabLst>
                <a:tab pos="354379" algn="l"/>
              </a:tabLst>
            </a:pP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8th</a:t>
            </a:r>
            <a:r>
              <a:rPr sz="1634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srgbClr val="FF0000"/>
                </a:solidFill>
                <a:latin typeface="Arial"/>
                <a:cs typeface="Arial"/>
              </a:rPr>
              <a:t>release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approx.</a:t>
            </a:r>
            <a:r>
              <a:rPr sz="16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400</a:t>
            </a:r>
            <a:r>
              <a:rPr sz="163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23" dirty="0">
                <a:solidFill>
                  <a:prstClr val="black"/>
                </a:solidFill>
                <a:latin typeface="Arial"/>
                <a:cs typeface="Arial"/>
              </a:rPr>
              <a:t>subjects</a:t>
            </a:r>
            <a:r>
              <a:rPr sz="1634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86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4" dirty="0">
                <a:solidFill>
                  <a:prstClr val="black"/>
                </a:solidFill>
                <a:latin typeface="Arial"/>
                <a:cs typeface="Arial"/>
              </a:rPr>
              <a:t>year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8322" y="4047877"/>
            <a:ext cx="5106687" cy="243689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360077" y="4743503"/>
            <a:ext cx="714001" cy="502365"/>
          </a:xfrm>
          <a:prstGeom prst="rect">
            <a:avLst/>
          </a:prstGeom>
        </p:spPr>
        <p:txBody>
          <a:bodyPr vert="horz" wrap="square" lIns="0" tIns="5763" rIns="0" bIns="0" rtlCol="0">
            <a:spAutoFit/>
          </a:bodyPr>
          <a:lstStyle/>
          <a:p>
            <a:pPr marL="11524" marR="4609" defTabSz="829818">
              <a:lnSpc>
                <a:spcPct val="102200"/>
              </a:lnSpc>
              <a:spcBef>
                <a:spcPts val="45"/>
              </a:spcBef>
            </a:pPr>
            <a:r>
              <a:rPr sz="1634" spc="-5" dirty="0">
                <a:solidFill>
                  <a:srgbClr val="3062FF"/>
                </a:solidFill>
                <a:latin typeface="Arial"/>
                <a:cs typeface="Arial"/>
              </a:rPr>
              <a:t>Male </a:t>
            </a:r>
            <a:r>
              <a:rPr sz="1634" dirty="0">
                <a:solidFill>
                  <a:srgbClr val="3062FF"/>
                </a:solidFill>
                <a:latin typeface="Arial"/>
                <a:cs typeface="Arial"/>
              </a:rPr>
              <a:t> </a:t>
            </a:r>
            <a:r>
              <a:rPr sz="1634" spc="-9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634" spc="-14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34" spc="-9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74921" y="6427212"/>
            <a:ext cx="151560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fld id="{81D60167-4931-47E6-BA6A-407CBD079E47}" type="slidenum">
              <a:rPr sz="998" spc="-5" dirty="0">
                <a:solidFill>
                  <a:prstClr val="black"/>
                </a:solidFill>
                <a:latin typeface="Arial"/>
                <a:cs typeface="Arial"/>
              </a:rPr>
              <a:pPr marL="34573" defTabSz="829818">
                <a:spcBef>
                  <a:spcPts val="59"/>
                </a:spcBef>
              </a:pPr>
              <a:t>4</a:t>
            </a:fld>
            <a:endParaRPr sz="998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5893" y="252508"/>
            <a:ext cx="1676058" cy="5667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6285" y="1422649"/>
            <a:ext cx="3601125" cy="476478"/>
          </a:xfrm>
          <a:prstGeom prst="rect">
            <a:avLst/>
          </a:prstGeom>
        </p:spPr>
        <p:txBody>
          <a:bodyPr vert="horz" wrap="square" lIns="0" tIns="15559" rIns="0" bIns="0" rtlCol="0">
            <a:spAutoFit/>
          </a:bodyPr>
          <a:lstStyle/>
          <a:p>
            <a:pPr marL="11524">
              <a:spcBef>
                <a:spcPts val="123"/>
              </a:spcBef>
            </a:pPr>
            <a:r>
              <a:rPr spc="-32" dirty="0"/>
              <a:t>Data</a:t>
            </a:r>
            <a:r>
              <a:rPr spc="-14" dirty="0"/>
              <a:t> </a:t>
            </a:r>
            <a:r>
              <a:rPr spc="-50" dirty="0"/>
              <a:t>availability:</a:t>
            </a:r>
            <a:r>
              <a:rPr spc="-9" dirty="0"/>
              <a:t> </a:t>
            </a:r>
            <a:r>
              <a:rPr spc="-32" dirty="0"/>
              <a:t>Data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5887" y="2095315"/>
            <a:ext cx="1868851" cy="1363256"/>
          </a:xfrm>
          <a:prstGeom prst="rect">
            <a:avLst/>
          </a:prstGeom>
        </p:spPr>
        <p:txBody>
          <a:bodyPr vert="horz" wrap="square" lIns="0" tIns="84136" rIns="0" bIns="0" rtlCol="0">
            <a:spAutoFit/>
          </a:bodyPr>
          <a:lstStyle/>
          <a:p>
            <a:pPr marL="339972" indent="-329024" defTabSz="829818">
              <a:spcBef>
                <a:spcPts val="662"/>
              </a:spcBef>
              <a:buSzPct val="102702"/>
              <a:buFontTx/>
              <a:buChar char="•"/>
              <a:tabLst>
                <a:tab pos="339972" algn="l"/>
                <a:tab pos="340549" algn="l"/>
              </a:tabLst>
            </a:pPr>
            <a:r>
              <a:rPr sz="1679" dirty="0">
                <a:solidFill>
                  <a:prstClr val="black"/>
                </a:solidFill>
                <a:latin typeface="Arial"/>
                <a:cs typeface="Arial"/>
              </a:rPr>
              <a:t>Demographics</a:t>
            </a:r>
            <a:endParaRPr sz="1679">
              <a:solidFill>
                <a:prstClr val="black"/>
              </a:solidFill>
              <a:latin typeface="Arial"/>
              <a:cs typeface="Arial"/>
            </a:endParaRPr>
          </a:p>
          <a:p>
            <a:pPr marL="697232" lvl="1" indent="-352649" defTabSz="829818">
              <a:spcBef>
                <a:spcPts val="576"/>
              </a:spcBef>
              <a:buFontTx/>
              <a:buChar char="–"/>
              <a:tabLst>
                <a:tab pos="697232" algn="l"/>
                <a:tab pos="697809" algn="l"/>
              </a:tabLst>
            </a:pPr>
            <a:r>
              <a:rPr sz="1724" spc="-32" dirty="0">
                <a:solidFill>
                  <a:prstClr val="black"/>
                </a:solidFill>
                <a:latin typeface="Arial"/>
                <a:cs typeface="Arial"/>
              </a:rPr>
              <a:t>Age,</a:t>
            </a:r>
            <a:r>
              <a:rPr sz="1724" spc="-7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27" dirty="0">
                <a:solidFill>
                  <a:prstClr val="black"/>
                </a:solidFill>
                <a:latin typeface="Arial"/>
                <a:cs typeface="Arial"/>
              </a:rPr>
              <a:t>gender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  <a:p>
            <a:pPr marL="339972" indent="-329024" defTabSz="829818">
              <a:spcBef>
                <a:spcPts val="613"/>
              </a:spcBef>
              <a:buSzPct val="102702"/>
              <a:buFontTx/>
              <a:buChar char="•"/>
              <a:tabLst>
                <a:tab pos="339972" algn="l"/>
                <a:tab pos="340549" algn="l"/>
              </a:tabLst>
            </a:pPr>
            <a:r>
              <a:rPr sz="1679" spc="-14" dirty="0">
                <a:solidFill>
                  <a:prstClr val="black"/>
                </a:solidFill>
                <a:latin typeface="Arial"/>
                <a:cs typeface="Arial"/>
              </a:rPr>
              <a:t>Cognitive</a:t>
            </a:r>
            <a:r>
              <a:rPr sz="1679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79" spc="-18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1679">
              <a:solidFill>
                <a:prstClr val="black"/>
              </a:solidFill>
              <a:latin typeface="Arial"/>
              <a:cs typeface="Arial"/>
            </a:endParaRPr>
          </a:p>
          <a:p>
            <a:pPr marL="697232" lvl="1" indent="-352649" defTabSz="829818">
              <a:spcBef>
                <a:spcPts val="572"/>
              </a:spcBef>
              <a:buFontTx/>
              <a:buChar char="–"/>
              <a:tabLst>
                <a:tab pos="697232" algn="l"/>
                <a:tab pos="697809" algn="l"/>
              </a:tabLst>
            </a:pPr>
            <a:r>
              <a:rPr sz="1724" spc="-18" dirty="0">
                <a:solidFill>
                  <a:prstClr val="black"/>
                </a:solidFill>
                <a:latin typeface="Arial"/>
                <a:cs typeface="Arial"/>
              </a:rPr>
              <a:t>e.g.</a:t>
            </a:r>
            <a:r>
              <a:rPr sz="1724" spc="-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64" dirty="0">
                <a:solidFill>
                  <a:prstClr val="black"/>
                </a:solidFill>
                <a:latin typeface="Arial"/>
                <a:cs typeface="Arial"/>
              </a:rPr>
              <a:t>WISC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885" y="3434114"/>
            <a:ext cx="3652413" cy="3188949"/>
          </a:xfrm>
          <a:prstGeom prst="rect">
            <a:avLst/>
          </a:prstGeom>
        </p:spPr>
        <p:txBody>
          <a:bodyPr vert="horz" wrap="square" lIns="0" tIns="84136" rIns="0" bIns="0" rtlCol="0">
            <a:spAutoFit/>
          </a:bodyPr>
          <a:lstStyle/>
          <a:p>
            <a:pPr marL="339972" indent="-329024" defTabSz="829818">
              <a:spcBef>
                <a:spcPts val="662"/>
              </a:spcBef>
              <a:buSzPct val="102702"/>
              <a:buFontTx/>
              <a:buChar char="•"/>
              <a:tabLst>
                <a:tab pos="339972" algn="l"/>
                <a:tab pos="340549" algn="l"/>
              </a:tabLst>
            </a:pPr>
            <a:r>
              <a:rPr sz="1679" spc="-27" dirty="0">
                <a:solidFill>
                  <a:prstClr val="black"/>
                </a:solidFill>
                <a:latin typeface="Arial"/>
                <a:cs typeface="Arial"/>
              </a:rPr>
              <a:t>Behavioral</a:t>
            </a:r>
            <a:r>
              <a:rPr sz="1679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79" spc="-18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1679">
              <a:solidFill>
                <a:prstClr val="black"/>
              </a:solidFill>
              <a:latin typeface="Arial"/>
              <a:cs typeface="Arial"/>
            </a:endParaRPr>
          </a:p>
          <a:p>
            <a:pPr marL="697232" lvl="1" indent="-352649" defTabSz="829818">
              <a:spcBef>
                <a:spcPts val="576"/>
              </a:spcBef>
              <a:buFontTx/>
              <a:buChar char="–"/>
              <a:tabLst>
                <a:tab pos="697232" algn="l"/>
                <a:tab pos="697809" algn="l"/>
              </a:tabLst>
            </a:pPr>
            <a:r>
              <a:rPr sz="1724" spc="-45" dirty="0">
                <a:solidFill>
                  <a:prstClr val="black"/>
                </a:solidFill>
                <a:latin typeface="Arial"/>
                <a:cs typeface="Arial"/>
              </a:rPr>
              <a:t>Questionnaires</a:t>
            </a:r>
            <a:r>
              <a:rPr sz="1724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95" dirty="0">
                <a:solidFill>
                  <a:prstClr val="black"/>
                </a:solidFill>
                <a:latin typeface="Arial"/>
                <a:cs typeface="Arial"/>
              </a:rPr>
              <a:t>(SWAN)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  <a:p>
            <a:pPr marL="339972" indent="-329024" defTabSz="829818">
              <a:spcBef>
                <a:spcPts val="613"/>
              </a:spcBef>
              <a:buSzPct val="102702"/>
              <a:buFontTx/>
              <a:buChar char="•"/>
              <a:tabLst>
                <a:tab pos="339972" algn="l"/>
                <a:tab pos="340549" algn="l"/>
              </a:tabLst>
            </a:pPr>
            <a:r>
              <a:rPr sz="1679" spc="-14" dirty="0">
                <a:solidFill>
                  <a:prstClr val="black"/>
                </a:solidFill>
                <a:latin typeface="Arial"/>
                <a:cs typeface="Arial"/>
              </a:rPr>
              <a:t>resting</a:t>
            </a:r>
            <a:r>
              <a:rPr sz="1679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79" spc="-73" dirty="0">
                <a:solidFill>
                  <a:prstClr val="black"/>
                </a:solidFill>
                <a:latin typeface="Arial"/>
                <a:cs typeface="Arial"/>
              </a:rPr>
              <a:t>EEG</a:t>
            </a:r>
            <a:endParaRPr sz="1679">
              <a:solidFill>
                <a:prstClr val="black"/>
              </a:solidFill>
              <a:latin typeface="Arial"/>
              <a:cs typeface="Arial"/>
            </a:endParaRPr>
          </a:p>
          <a:p>
            <a:pPr marL="697232" lvl="1" indent="-352649" defTabSz="829818">
              <a:spcBef>
                <a:spcPts val="662"/>
              </a:spcBef>
              <a:buFontTx/>
              <a:buChar char="–"/>
              <a:tabLst>
                <a:tab pos="697232" algn="l"/>
                <a:tab pos="697809" algn="l"/>
              </a:tabLst>
            </a:pPr>
            <a:r>
              <a:rPr sz="1724" spc="-45" dirty="0">
                <a:solidFill>
                  <a:prstClr val="black"/>
                </a:solidFill>
                <a:latin typeface="Arial"/>
                <a:cs typeface="Arial"/>
              </a:rPr>
              <a:t>Raw</a:t>
            </a:r>
            <a:r>
              <a:rPr sz="1724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18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  <a:p>
            <a:pPr marL="697232" lvl="1" indent="-352649" defTabSz="829818">
              <a:spcBef>
                <a:spcPts val="563"/>
              </a:spcBef>
              <a:buFontTx/>
              <a:buChar char="–"/>
              <a:tabLst>
                <a:tab pos="697232" algn="l"/>
                <a:tab pos="697809" algn="l"/>
              </a:tabLst>
            </a:pPr>
            <a:r>
              <a:rPr sz="1724" spc="-32" dirty="0">
                <a:solidFill>
                  <a:prstClr val="black"/>
                </a:solidFill>
                <a:latin typeface="Arial"/>
                <a:cs typeface="Arial"/>
              </a:rPr>
              <a:t>Preprocessed</a:t>
            </a:r>
            <a:r>
              <a:rPr sz="1724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14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  <a:p>
            <a:pPr marL="697232" lvl="1" indent="-352649" defTabSz="829818">
              <a:spcBef>
                <a:spcPts val="545"/>
              </a:spcBef>
              <a:buFontTx/>
              <a:buChar char="–"/>
              <a:tabLst>
                <a:tab pos="697232" algn="l"/>
                <a:tab pos="697809" algn="l"/>
              </a:tabLst>
            </a:pPr>
            <a:r>
              <a:rPr sz="1724" spc="-109" dirty="0">
                <a:solidFill>
                  <a:prstClr val="black"/>
                </a:solidFill>
                <a:latin typeface="Arial"/>
                <a:cs typeface="Arial"/>
              </a:rPr>
              <a:t>EE</a:t>
            </a:r>
            <a:r>
              <a:rPr sz="1724" spc="-118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72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4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724" spc="-68" dirty="0">
                <a:solidFill>
                  <a:prstClr val="black"/>
                </a:solidFill>
                <a:latin typeface="Arial"/>
                <a:cs typeface="Arial"/>
              </a:rPr>
              <a:t>ea</a:t>
            </a:r>
            <a:r>
              <a:rPr sz="1724" spc="32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724" spc="-4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724" spc="-64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724" spc="-6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724" spc="-36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  <a:p>
            <a:pPr marL="698385" defTabSz="829818">
              <a:spcBef>
                <a:spcPts val="563"/>
              </a:spcBef>
              <a:tabLst>
                <a:tab pos="1037782" algn="l"/>
              </a:tabLst>
            </a:pPr>
            <a:r>
              <a:rPr sz="1271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1271" spc="-23" dirty="0">
                <a:solidFill>
                  <a:prstClr val="black"/>
                </a:solidFill>
                <a:latin typeface="Arial"/>
                <a:cs typeface="Arial"/>
              </a:rPr>
              <a:t>e.g.</a:t>
            </a:r>
            <a:r>
              <a:rPr sz="1271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18" dirty="0">
                <a:solidFill>
                  <a:prstClr val="black"/>
                </a:solidFill>
                <a:latin typeface="Arial"/>
                <a:cs typeface="Arial"/>
              </a:rPr>
              <a:t>theta-beta</a:t>
            </a:r>
            <a:r>
              <a:rPr sz="1271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27" dirty="0">
                <a:solidFill>
                  <a:prstClr val="black"/>
                </a:solidFill>
                <a:latin typeface="Arial"/>
                <a:cs typeface="Arial"/>
              </a:rPr>
              <a:t>ratio, </a:t>
            </a:r>
            <a:r>
              <a:rPr sz="1271" spc="-41" dirty="0">
                <a:solidFill>
                  <a:prstClr val="black"/>
                </a:solidFill>
                <a:latin typeface="Arial"/>
                <a:cs typeface="Arial"/>
              </a:rPr>
              <a:t>alpha</a:t>
            </a:r>
            <a:r>
              <a:rPr sz="1271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36" dirty="0">
                <a:solidFill>
                  <a:prstClr val="black"/>
                </a:solidFill>
                <a:latin typeface="Arial"/>
                <a:cs typeface="Arial"/>
              </a:rPr>
              <a:t>asymmetry</a:t>
            </a:r>
            <a:endParaRPr sz="1271">
              <a:solidFill>
                <a:prstClr val="black"/>
              </a:solidFill>
              <a:latin typeface="Arial"/>
              <a:cs typeface="Arial"/>
            </a:endParaRPr>
          </a:p>
          <a:p>
            <a:pPr marL="339972" indent="-329024" defTabSz="829818">
              <a:spcBef>
                <a:spcPts val="626"/>
              </a:spcBef>
              <a:buSzPct val="103225"/>
              <a:buFontTx/>
              <a:buChar char="•"/>
              <a:tabLst>
                <a:tab pos="339972" algn="l"/>
                <a:tab pos="340549" algn="l"/>
              </a:tabLst>
            </a:pPr>
            <a:r>
              <a:rPr sz="1407" spc="-18" dirty="0">
                <a:solidFill>
                  <a:srgbClr val="A6A6A6"/>
                </a:solidFill>
                <a:latin typeface="Arial"/>
                <a:cs typeface="Arial"/>
              </a:rPr>
              <a:t>Possibly</a:t>
            </a:r>
            <a:r>
              <a:rPr sz="1407" spc="-9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7" spc="5" dirty="0">
                <a:solidFill>
                  <a:srgbClr val="A6A6A6"/>
                </a:solidFill>
                <a:latin typeface="Arial"/>
                <a:cs typeface="Arial"/>
              </a:rPr>
              <a:t>T1-weighted</a:t>
            </a:r>
            <a:r>
              <a:rPr sz="1407" spc="-14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7" spc="-41" dirty="0">
                <a:solidFill>
                  <a:srgbClr val="A6A6A6"/>
                </a:solidFill>
                <a:latin typeface="Arial"/>
                <a:cs typeface="Arial"/>
              </a:rPr>
              <a:t>MRI</a:t>
            </a:r>
            <a:r>
              <a:rPr sz="1407" spc="-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7" spc="-18" dirty="0">
                <a:solidFill>
                  <a:srgbClr val="A6A6A6"/>
                </a:solidFill>
                <a:latin typeface="Arial"/>
                <a:cs typeface="Arial"/>
              </a:rPr>
              <a:t>images</a:t>
            </a:r>
            <a:endParaRPr sz="1407">
              <a:solidFill>
                <a:prstClr val="black"/>
              </a:solidFill>
              <a:latin typeface="Arial"/>
              <a:cs typeface="Arial"/>
            </a:endParaRPr>
          </a:p>
          <a:p>
            <a:pPr marL="697232" lvl="1" indent="-352649" defTabSz="829818">
              <a:spcBef>
                <a:spcPts val="535"/>
              </a:spcBef>
              <a:buFontTx/>
              <a:buChar char="–"/>
              <a:tabLst>
                <a:tab pos="697232" algn="l"/>
                <a:tab pos="697809" algn="l"/>
              </a:tabLst>
            </a:pPr>
            <a:r>
              <a:rPr sz="1452" spc="-36" dirty="0">
                <a:solidFill>
                  <a:srgbClr val="A6A6A6"/>
                </a:solidFill>
                <a:latin typeface="Arial"/>
                <a:cs typeface="Arial"/>
              </a:rPr>
              <a:t>Source</a:t>
            </a:r>
            <a:r>
              <a:rPr sz="1452" spc="-5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52" spc="-23" dirty="0">
                <a:solidFill>
                  <a:srgbClr val="A6A6A6"/>
                </a:solidFill>
                <a:latin typeface="Arial"/>
                <a:cs typeface="Arial"/>
              </a:rPr>
              <a:t>reconstruction</a:t>
            </a:r>
            <a:endParaRPr sz="1452">
              <a:solidFill>
                <a:prstClr val="black"/>
              </a:solidFill>
              <a:latin typeface="Arial"/>
              <a:cs typeface="Arial"/>
            </a:endParaRPr>
          </a:p>
          <a:p>
            <a:pPr marL="697232" lvl="1" indent="-352649" defTabSz="829818">
              <a:spcBef>
                <a:spcPts val="522"/>
              </a:spcBef>
              <a:buFontTx/>
              <a:buChar char="–"/>
              <a:tabLst>
                <a:tab pos="697232" algn="l"/>
                <a:tab pos="697809" algn="l"/>
              </a:tabLst>
            </a:pPr>
            <a:r>
              <a:rPr sz="1452" spc="-32" dirty="0">
                <a:solidFill>
                  <a:srgbClr val="A6A6A6"/>
                </a:solidFill>
                <a:latin typeface="Arial"/>
                <a:cs typeface="Arial"/>
              </a:rPr>
              <a:t>Cortical</a:t>
            </a:r>
            <a:r>
              <a:rPr sz="1452" spc="-4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52" spc="-27" dirty="0">
                <a:solidFill>
                  <a:srgbClr val="A6A6A6"/>
                </a:solidFill>
                <a:latin typeface="Arial"/>
                <a:cs typeface="Arial"/>
              </a:rPr>
              <a:t>thickness</a:t>
            </a:r>
            <a:endParaRPr sz="1452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1490" y="2013186"/>
            <a:ext cx="2820607" cy="202942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89736" y="4369612"/>
            <a:ext cx="100270" cy="27696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724" spc="-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0953" y="4275024"/>
            <a:ext cx="2817971" cy="970342"/>
          </a:xfrm>
          <a:prstGeom prst="rect">
            <a:avLst/>
          </a:prstGeom>
        </p:spPr>
        <p:txBody>
          <a:bodyPr vert="horz" wrap="square" lIns="0" tIns="108915" rIns="0" bIns="0" rtlCol="0">
            <a:spAutoFit/>
          </a:bodyPr>
          <a:lstStyle/>
          <a:p>
            <a:pPr marL="338821" defTabSz="829818">
              <a:spcBef>
                <a:spcPts val="857"/>
              </a:spcBef>
            </a:pPr>
            <a:r>
              <a:rPr sz="1679" spc="-5" dirty="0">
                <a:solidFill>
                  <a:srgbClr val="FF0000"/>
                </a:solidFill>
                <a:latin typeface="Arial"/>
                <a:cs typeface="Arial"/>
              </a:rPr>
              <a:t>Prediction</a:t>
            </a:r>
            <a:r>
              <a:rPr sz="1679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79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679" spc="-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79" spc="-18" dirty="0">
                <a:solidFill>
                  <a:srgbClr val="FF0000"/>
                </a:solidFill>
                <a:latin typeface="Arial"/>
                <a:cs typeface="Arial"/>
              </a:rPr>
              <a:t>Diagnosis</a:t>
            </a:r>
            <a:endParaRPr sz="1679">
              <a:solidFill>
                <a:prstClr val="black"/>
              </a:solidFill>
              <a:latin typeface="Arial"/>
              <a:cs typeface="Arial"/>
            </a:endParaRPr>
          </a:p>
          <a:p>
            <a:pPr marL="344006" defTabSz="829818">
              <a:spcBef>
                <a:spcPts val="613"/>
              </a:spcBef>
              <a:tabLst>
                <a:tab pos="695503" algn="l"/>
              </a:tabLst>
            </a:pPr>
            <a:r>
              <a:rPr sz="1361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1361" spc="-45" dirty="0">
                <a:solidFill>
                  <a:prstClr val="black"/>
                </a:solidFill>
                <a:latin typeface="Arial"/>
                <a:cs typeface="Arial"/>
              </a:rPr>
              <a:t>DSM-V </a:t>
            </a:r>
            <a:r>
              <a:rPr sz="1361" spc="-32" dirty="0">
                <a:solidFill>
                  <a:prstClr val="black"/>
                </a:solidFill>
                <a:latin typeface="Arial"/>
                <a:cs typeface="Arial"/>
              </a:rPr>
              <a:t>consensus</a:t>
            </a: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 diagnosis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  <a:p>
            <a:pPr marL="341701" indent="-330753" defTabSz="829818">
              <a:spcBef>
                <a:spcPts val="535"/>
              </a:spcBef>
              <a:buFontTx/>
              <a:buChar char="•"/>
              <a:tabLst>
                <a:tab pos="341701" algn="l"/>
                <a:tab pos="342277" algn="l"/>
              </a:tabLst>
            </a:pP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Annotation</a:t>
            </a:r>
            <a:r>
              <a:rPr sz="1634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prstClr val="black"/>
                </a:solidFill>
                <a:latin typeface="Arial"/>
                <a:cs typeface="Arial"/>
              </a:rPr>
              <a:t>Quality: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3517" y="5212463"/>
            <a:ext cx="3808583" cy="1383068"/>
          </a:xfrm>
          <a:prstGeom prst="rect">
            <a:avLst/>
          </a:prstGeom>
        </p:spPr>
        <p:txBody>
          <a:bodyPr vert="horz" wrap="square" lIns="0" tIns="91627" rIns="0" bIns="0" rtlCol="0">
            <a:spAutoFit/>
          </a:bodyPr>
          <a:lstStyle/>
          <a:p>
            <a:pPr marL="363022" indent="-352074" defTabSz="829818">
              <a:spcBef>
                <a:spcPts val="721"/>
              </a:spcBef>
              <a:buFontTx/>
              <a:buChar char="–"/>
              <a:tabLst>
                <a:tab pos="363022" algn="l"/>
                <a:tab pos="363598" algn="l"/>
              </a:tabLst>
            </a:pP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14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14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14" dirty="0">
                <a:solidFill>
                  <a:prstClr val="black"/>
                </a:solidFill>
                <a:latin typeface="Arial"/>
                <a:cs typeface="Arial"/>
              </a:rPr>
              <a:t>decision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14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36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14" dirty="0">
                <a:solidFill>
                  <a:prstClr val="black"/>
                </a:solidFill>
                <a:latin typeface="Arial"/>
                <a:cs typeface="Arial"/>
              </a:rPr>
              <a:t>clinical</a:t>
            </a:r>
            <a:r>
              <a:rPr sz="136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32" dirty="0">
                <a:solidFill>
                  <a:prstClr val="black"/>
                </a:solidFill>
                <a:latin typeface="Arial"/>
                <a:cs typeface="Arial"/>
              </a:rPr>
              <a:t>team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  <a:p>
            <a:pPr marL="363022" marR="4609" indent="-352074" defTabSz="829818">
              <a:lnSpc>
                <a:spcPts val="1543"/>
              </a:lnSpc>
              <a:spcBef>
                <a:spcPts val="758"/>
              </a:spcBef>
              <a:buFontTx/>
              <a:buChar char="–"/>
              <a:tabLst>
                <a:tab pos="363022" algn="l"/>
                <a:tab pos="363598" algn="l"/>
              </a:tabLst>
            </a:pPr>
            <a:r>
              <a:rPr sz="1361" spc="-59" dirty="0">
                <a:solidFill>
                  <a:prstClr val="black"/>
                </a:solidFill>
                <a:latin typeface="Arial"/>
                <a:cs typeface="Arial"/>
              </a:rPr>
              <a:t>all</a:t>
            </a:r>
            <a:r>
              <a:rPr sz="136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interviews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41" dirty="0">
                <a:solidFill>
                  <a:prstClr val="black"/>
                </a:solidFill>
                <a:latin typeface="Arial"/>
                <a:cs typeface="Arial"/>
              </a:rPr>
              <a:t>materials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14" dirty="0">
                <a:solidFill>
                  <a:prstClr val="black"/>
                </a:solidFill>
                <a:latin typeface="Arial"/>
                <a:cs typeface="Arial"/>
              </a:rPr>
              <a:t>conducted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45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basis </a:t>
            </a:r>
            <a:r>
              <a:rPr sz="1361" spc="-36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DSM-5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32" dirty="0">
                <a:solidFill>
                  <a:prstClr val="black"/>
                </a:solidFill>
                <a:latin typeface="Arial"/>
                <a:cs typeface="Arial"/>
              </a:rPr>
              <a:t>consensus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diagnosis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  <a:p>
            <a:pPr marL="363022" indent="-352074" defTabSz="829818">
              <a:spcBef>
                <a:spcPts val="513"/>
              </a:spcBef>
              <a:buFontTx/>
              <a:buChar char="–"/>
              <a:tabLst>
                <a:tab pos="363022" algn="l"/>
                <a:tab pos="363598" algn="l"/>
              </a:tabLst>
            </a:pPr>
            <a:r>
              <a:rPr sz="1361" spc="-14" dirty="0">
                <a:solidFill>
                  <a:prstClr val="black"/>
                </a:solidFill>
                <a:latin typeface="Arial"/>
                <a:cs typeface="Arial"/>
              </a:rPr>
              <a:t>conducted</a:t>
            </a:r>
            <a:r>
              <a:rPr sz="1361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licensed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clinicians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  <a:p>
            <a:pPr marR="444846" algn="r" defTabSz="829818">
              <a:spcBef>
                <a:spcPts val="1275"/>
              </a:spcBef>
            </a:pPr>
            <a:r>
              <a:rPr sz="998" spc="-5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sz="998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5893" y="252508"/>
            <a:ext cx="1676058" cy="5667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6285" y="1422649"/>
            <a:ext cx="3601125" cy="476478"/>
          </a:xfrm>
          <a:prstGeom prst="rect">
            <a:avLst/>
          </a:prstGeom>
        </p:spPr>
        <p:txBody>
          <a:bodyPr vert="horz" wrap="square" lIns="0" tIns="15559" rIns="0" bIns="0" rtlCol="0">
            <a:spAutoFit/>
          </a:bodyPr>
          <a:lstStyle/>
          <a:p>
            <a:pPr marL="11524">
              <a:spcBef>
                <a:spcPts val="123"/>
              </a:spcBef>
            </a:pPr>
            <a:r>
              <a:rPr spc="-32" dirty="0"/>
              <a:t>Data</a:t>
            </a:r>
            <a:r>
              <a:rPr spc="-14" dirty="0"/>
              <a:t> </a:t>
            </a:r>
            <a:r>
              <a:rPr spc="-50" dirty="0"/>
              <a:t>availability:</a:t>
            </a:r>
            <a:r>
              <a:rPr spc="-9" dirty="0"/>
              <a:t> </a:t>
            </a:r>
            <a:r>
              <a:rPr spc="-32" dirty="0"/>
              <a:t>Data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54566" y="2131894"/>
            <a:ext cx="4042550" cy="4164718"/>
          </a:xfrm>
          <a:prstGeom prst="rect">
            <a:avLst/>
          </a:prstGeom>
        </p:spPr>
        <p:txBody>
          <a:bodyPr vert="horz" wrap="square" lIns="0" tIns="106033" rIns="0" bIns="0" rtlCol="0">
            <a:spAutoFit/>
          </a:bodyPr>
          <a:lstStyle/>
          <a:p>
            <a:pPr marL="11524" defTabSz="829818">
              <a:spcBef>
                <a:spcPts val="834"/>
              </a:spcBef>
            </a:pPr>
            <a:r>
              <a:rPr sz="1588" u="sng" spc="-1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Cognitive</a:t>
            </a:r>
            <a:r>
              <a:rPr sz="1588" u="sng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88" u="sng" spc="-6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</a:t>
            </a:r>
            <a:r>
              <a:rPr sz="1588" u="sng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88" u="sng" spc="-2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Behavioral</a:t>
            </a:r>
            <a:r>
              <a:rPr sz="1588" u="sng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88" u="sng" spc="-1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Data:</a:t>
            </a:r>
            <a:endParaRPr sz="1588">
              <a:solidFill>
                <a:prstClr val="black"/>
              </a:solidFill>
              <a:latin typeface="Arial"/>
              <a:cs typeface="Arial"/>
            </a:endParaRPr>
          </a:p>
          <a:p>
            <a:pPr marL="285232" indent="-274283" defTabSz="829818">
              <a:spcBef>
                <a:spcPts val="712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543" spc="-32" dirty="0">
                <a:solidFill>
                  <a:prstClr val="black"/>
                </a:solidFill>
                <a:latin typeface="Arial"/>
                <a:cs typeface="Arial"/>
              </a:rPr>
              <a:t>Demographics</a:t>
            </a:r>
            <a:endParaRPr sz="1543">
              <a:solidFill>
                <a:prstClr val="black"/>
              </a:solidFill>
              <a:latin typeface="Arial"/>
              <a:cs typeface="Arial"/>
            </a:endParaRPr>
          </a:p>
          <a:p>
            <a:pPr marL="285232" marR="313467" indent="-274283" defTabSz="829818">
              <a:lnSpc>
                <a:spcPct val="96600"/>
              </a:lnSpc>
              <a:spcBef>
                <a:spcPts val="844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543" spc="-27" dirty="0">
                <a:solidFill>
                  <a:prstClr val="black"/>
                </a:solidFill>
                <a:latin typeface="Arial"/>
                <a:cs typeface="Arial"/>
              </a:rPr>
              <a:t>Cognition</a:t>
            </a:r>
            <a:r>
              <a:rPr sz="1543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43" spc="82" dirty="0">
                <a:solidFill>
                  <a:prstClr val="black"/>
                </a:solidFill>
                <a:latin typeface="Arial"/>
                <a:cs typeface="Arial"/>
              </a:rPr>
              <a:t>/</a:t>
            </a:r>
            <a:r>
              <a:rPr sz="1543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43" spc="-45" dirty="0">
                <a:solidFill>
                  <a:prstClr val="black"/>
                </a:solidFill>
                <a:latin typeface="Arial"/>
                <a:cs typeface="Arial"/>
              </a:rPr>
              <a:t>Intelligence</a:t>
            </a:r>
            <a:r>
              <a:rPr sz="154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45" dirty="0">
                <a:solidFill>
                  <a:prstClr val="black"/>
                </a:solidFill>
                <a:latin typeface="Arial"/>
                <a:cs typeface="Arial"/>
              </a:rPr>
              <a:t>(e.g.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59" dirty="0">
                <a:solidFill>
                  <a:prstClr val="black"/>
                </a:solidFill>
                <a:latin typeface="Arial"/>
                <a:cs typeface="Arial"/>
              </a:rPr>
              <a:t>WIAT,</a:t>
            </a:r>
            <a:r>
              <a:rPr sz="1089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50" dirty="0">
                <a:solidFill>
                  <a:prstClr val="black"/>
                </a:solidFill>
                <a:latin typeface="Arial"/>
                <a:cs typeface="Arial"/>
              </a:rPr>
              <a:t>WISC-V,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32" dirty="0">
                <a:solidFill>
                  <a:prstClr val="black"/>
                </a:solidFill>
                <a:latin typeface="Arial"/>
                <a:cs typeface="Arial"/>
              </a:rPr>
              <a:t>NIH- </a:t>
            </a:r>
            <a:r>
              <a:rPr sz="1089" spc="-2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41" dirty="0">
                <a:solidFill>
                  <a:prstClr val="black"/>
                </a:solidFill>
                <a:latin typeface="Arial"/>
                <a:cs typeface="Arial"/>
              </a:rPr>
              <a:t>Toolbox)</a:t>
            </a:r>
            <a:endParaRPr sz="1089">
              <a:solidFill>
                <a:prstClr val="black"/>
              </a:solidFill>
              <a:latin typeface="Arial"/>
              <a:cs typeface="Arial"/>
            </a:endParaRPr>
          </a:p>
          <a:p>
            <a:pPr marL="285232" indent="-274283" defTabSz="829818">
              <a:spcBef>
                <a:spcPts val="703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543" spc="-41" dirty="0">
                <a:solidFill>
                  <a:prstClr val="black"/>
                </a:solidFill>
                <a:latin typeface="Arial"/>
                <a:cs typeface="Arial"/>
              </a:rPr>
              <a:t>Medical</a:t>
            </a:r>
            <a:r>
              <a:rPr sz="1543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43" spc="-32" dirty="0">
                <a:solidFill>
                  <a:prstClr val="black"/>
                </a:solidFill>
                <a:latin typeface="Arial"/>
                <a:cs typeface="Arial"/>
              </a:rPr>
              <a:t>history</a:t>
            </a:r>
            <a:r>
              <a:rPr sz="1543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45" dirty="0">
                <a:solidFill>
                  <a:prstClr val="black"/>
                </a:solidFill>
                <a:latin typeface="Arial"/>
                <a:cs typeface="Arial"/>
              </a:rPr>
              <a:t>(e.g.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23" dirty="0">
                <a:solidFill>
                  <a:prstClr val="black"/>
                </a:solidFill>
                <a:latin typeface="Arial"/>
                <a:cs typeface="Arial"/>
              </a:rPr>
              <a:t>addiction</a:t>
            </a:r>
            <a:r>
              <a:rPr sz="1089" spc="-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50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45" dirty="0">
                <a:solidFill>
                  <a:prstClr val="black"/>
                </a:solidFill>
                <a:latin typeface="Arial"/>
                <a:cs typeface="Arial"/>
              </a:rPr>
              <a:t>history)</a:t>
            </a:r>
            <a:endParaRPr sz="1089">
              <a:solidFill>
                <a:prstClr val="black"/>
              </a:solidFill>
              <a:latin typeface="Arial"/>
              <a:cs typeface="Arial"/>
            </a:endParaRPr>
          </a:p>
          <a:p>
            <a:pPr marL="285232" marR="32845" indent="-274283" defTabSz="829818">
              <a:lnSpc>
                <a:spcPct val="96600"/>
              </a:lnSpc>
              <a:spcBef>
                <a:spcPts val="758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543" spc="-95" dirty="0">
                <a:solidFill>
                  <a:prstClr val="black"/>
                </a:solidFill>
                <a:latin typeface="Arial"/>
                <a:cs typeface="Arial"/>
              </a:rPr>
              <a:t>Fa</a:t>
            </a:r>
            <a:r>
              <a:rPr sz="1543" spc="-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543" spc="-59" dirty="0">
                <a:solidFill>
                  <a:prstClr val="black"/>
                </a:solidFill>
                <a:latin typeface="Arial"/>
                <a:cs typeface="Arial"/>
              </a:rPr>
              <a:t>ily</a:t>
            </a:r>
            <a:r>
              <a:rPr sz="1543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43" spc="-32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543" spc="-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43" spc="-14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543" spc="-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543" spc="-14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543" spc="-18" dirty="0">
                <a:solidFill>
                  <a:prstClr val="black"/>
                </a:solidFill>
                <a:latin typeface="Arial"/>
                <a:cs typeface="Arial"/>
              </a:rPr>
              <a:t>tur</a:t>
            </a:r>
            <a:r>
              <a:rPr sz="1543" spc="-6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43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543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43" spc="-32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543" spc="-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543" spc="-14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543" spc="-6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543" spc="-32" dirty="0">
                <a:solidFill>
                  <a:prstClr val="black"/>
                </a:solidFill>
                <a:latin typeface="Arial"/>
                <a:cs typeface="Arial"/>
              </a:rPr>
              <a:t>ss</a:t>
            </a:r>
            <a:r>
              <a:rPr sz="1543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43" spc="-6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543" spc="-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543"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543" spc="-9" dirty="0">
                <a:solidFill>
                  <a:prstClr val="black"/>
                </a:solidFill>
                <a:latin typeface="Arial"/>
                <a:cs typeface="Arial"/>
              </a:rPr>
              <a:t> t</a:t>
            </a:r>
            <a:r>
              <a:rPr sz="1543" spc="-14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543" spc="-6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543" spc="-23" dirty="0">
                <a:solidFill>
                  <a:prstClr val="black"/>
                </a:solidFill>
                <a:latin typeface="Arial"/>
                <a:cs typeface="Arial"/>
              </a:rPr>
              <a:t>um</a:t>
            </a:r>
            <a:r>
              <a:rPr sz="1543" spc="-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543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64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089" spc="-10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089" spc="-5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089" spc="-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ti</a:t>
            </a:r>
            <a:r>
              <a:rPr sz="1089" spc="-54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089" spc="-41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089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54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sz="1089" spc="-32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e  </a:t>
            </a:r>
            <a:r>
              <a:rPr sz="1089" spc="-36" dirty="0">
                <a:solidFill>
                  <a:prstClr val="black"/>
                </a:solidFill>
                <a:latin typeface="Arial"/>
                <a:cs typeface="Arial"/>
              </a:rPr>
              <a:t>events, </a:t>
            </a:r>
            <a:r>
              <a:rPr sz="1089" spc="-41" dirty="0">
                <a:solidFill>
                  <a:prstClr val="black"/>
                </a:solidFill>
                <a:latin typeface="Arial"/>
                <a:cs typeface="Arial"/>
              </a:rPr>
              <a:t>parenting)</a:t>
            </a:r>
            <a:endParaRPr sz="1089">
              <a:solidFill>
                <a:prstClr val="black"/>
              </a:solidFill>
              <a:latin typeface="Arial"/>
              <a:cs typeface="Arial"/>
            </a:endParaRPr>
          </a:p>
          <a:p>
            <a:pPr marL="285232" indent="-274283" defTabSz="829818">
              <a:spcBef>
                <a:spcPts val="789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543" spc="-45" dirty="0">
                <a:solidFill>
                  <a:prstClr val="black"/>
                </a:solidFill>
                <a:latin typeface="Arial"/>
                <a:cs typeface="Arial"/>
              </a:rPr>
              <a:t>Personality</a:t>
            </a:r>
            <a:r>
              <a:rPr sz="154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43" spc="-27" dirty="0">
                <a:solidFill>
                  <a:prstClr val="black"/>
                </a:solidFill>
                <a:latin typeface="Arial"/>
                <a:cs typeface="Arial"/>
              </a:rPr>
              <a:t>traits</a:t>
            </a:r>
            <a:r>
              <a:rPr sz="1543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50" dirty="0">
                <a:solidFill>
                  <a:prstClr val="black"/>
                </a:solidFill>
                <a:latin typeface="Arial"/>
                <a:cs typeface="Arial"/>
              </a:rPr>
              <a:t>(Big</a:t>
            </a:r>
            <a:r>
              <a:rPr sz="1089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14" dirty="0">
                <a:solidFill>
                  <a:prstClr val="black"/>
                </a:solidFill>
                <a:latin typeface="Arial"/>
                <a:cs typeface="Arial"/>
              </a:rPr>
              <a:t>5,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45" dirty="0">
                <a:solidFill>
                  <a:prstClr val="black"/>
                </a:solidFill>
                <a:latin typeface="Arial"/>
                <a:cs typeface="Arial"/>
              </a:rPr>
              <a:t>self-esteem)</a:t>
            </a:r>
            <a:endParaRPr sz="1089">
              <a:solidFill>
                <a:prstClr val="black"/>
              </a:solidFill>
              <a:latin typeface="Arial"/>
              <a:cs typeface="Arial"/>
            </a:endParaRPr>
          </a:p>
          <a:p>
            <a:pPr marL="285232" marR="155581" indent="-274283" defTabSz="829818">
              <a:lnSpc>
                <a:spcPct val="96600"/>
              </a:lnSpc>
              <a:spcBef>
                <a:spcPts val="758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543" spc="-23" dirty="0">
                <a:solidFill>
                  <a:prstClr val="black"/>
                </a:solidFill>
                <a:latin typeface="Arial"/>
                <a:cs typeface="Arial"/>
              </a:rPr>
              <a:t>Coping</a:t>
            </a:r>
            <a:r>
              <a:rPr sz="1543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43" spc="-36" dirty="0">
                <a:solidFill>
                  <a:prstClr val="black"/>
                </a:solidFill>
                <a:latin typeface="Arial"/>
                <a:cs typeface="Arial"/>
              </a:rPr>
              <a:t>Strategies</a:t>
            </a:r>
            <a:r>
              <a:rPr sz="1543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36" dirty="0">
                <a:solidFill>
                  <a:prstClr val="black"/>
                </a:solidFill>
                <a:latin typeface="Arial"/>
                <a:cs typeface="Arial"/>
              </a:rPr>
              <a:t>(communication</a:t>
            </a:r>
            <a:r>
              <a:rPr sz="1089" spc="-41" dirty="0">
                <a:solidFill>
                  <a:prstClr val="black"/>
                </a:solidFill>
                <a:latin typeface="Arial"/>
                <a:cs typeface="Arial"/>
              </a:rPr>
              <a:t> skills,</a:t>
            </a:r>
            <a:r>
              <a:rPr sz="1089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41" dirty="0">
                <a:solidFill>
                  <a:prstClr val="black"/>
                </a:solidFill>
                <a:latin typeface="Arial"/>
                <a:cs typeface="Arial"/>
              </a:rPr>
              <a:t>interpersonal </a:t>
            </a:r>
            <a:r>
              <a:rPr sz="1089" spc="-2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36" dirty="0">
                <a:solidFill>
                  <a:prstClr val="black"/>
                </a:solidFill>
                <a:latin typeface="Arial"/>
                <a:cs typeface="Arial"/>
              </a:rPr>
              <a:t>factors)</a:t>
            </a:r>
            <a:endParaRPr sz="1089">
              <a:solidFill>
                <a:prstClr val="black"/>
              </a:solidFill>
              <a:latin typeface="Arial"/>
              <a:cs typeface="Arial"/>
            </a:endParaRPr>
          </a:p>
          <a:p>
            <a:pPr marL="285232" marR="4609" indent="-274283" defTabSz="829818">
              <a:lnSpc>
                <a:spcPct val="96600"/>
              </a:lnSpc>
              <a:spcBef>
                <a:spcPts val="762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543" spc="-50" dirty="0">
                <a:solidFill>
                  <a:prstClr val="black"/>
                </a:solidFill>
                <a:latin typeface="Arial"/>
                <a:cs typeface="Arial"/>
              </a:rPr>
              <a:t>Physical</a:t>
            </a:r>
            <a:r>
              <a:rPr sz="1543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43" spc="-45" dirty="0">
                <a:solidFill>
                  <a:prstClr val="black"/>
                </a:solidFill>
                <a:latin typeface="Arial"/>
                <a:cs typeface="Arial"/>
              </a:rPr>
              <a:t>measures</a:t>
            </a:r>
            <a:r>
              <a:rPr sz="1543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45" dirty="0">
                <a:solidFill>
                  <a:prstClr val="black"/>
                </a:solidFill>
                <a:latin typeface="Arial"/>
                <a:cs typeface="Arial"/>
              </a:rPr>
              <a:t>(e.g.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23" dirty="0">
                <a:solidFill>
                  <a:prstClr val="black"/>
                </a:solidFill>
                <a:latin typeface="Arial"/>
                <a:cs typeface="Arial"/>
              </a:rPr>
              <a:t>bio-electric</a:t>
            </a:r>
            <a:r>
              <a:rPr sz="1089" spc="-32" dirty="0">
                <a:solidFill>
                  <a:prstClr val="black"/>
                </a:solidFill>
                <a:latin typeface="Arial"/>
                <a:cs typeface="Arial"/>
              </a:rPr>
              <a:t> impedance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45" dirty="0">
                <a:solidFill>
                  <a:prstClr val="black"/>
                </a:solidFill>
                <a:latin typeface="Arial"/>
                <a:cs typeface="Arial"/>
              </a:rPr>
              <a:t>analysis, </a:t>
            </a:r>
            <a:r>
              <a:rPr sz="1089" spc="-2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36" dirty="0">
                <a:solidFill>
                  <a:prstClr val="black"/>
                </a:solidFill>
                <a:latin typeface="Arial"/>
                <a:cs typeface="Arial"/>
              </a:rPr>
              <a:t>BMI,</a:t>
            </a:r>
            <a:r>
              <a:rPr sz="1089" spc="-32" dirty="0">
                <a:solidFill>
                  <a:prstClr val="black"/>
                </a:solidFill>
                <a:latin typeface="Arial"/>
                <a:cs typeface="Arial"/>
              </a:rPr>
              <a:t> Metabolic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 rate, </a:t>
            </a:r>
            <a:r>
              <a:rPr sz="1089" spc="-36" dirty="0">
                <a:solidFill>
                  <a:prstClr val="black"/>
                </a:solidFill>
                <a:latin typeface="Arial"/>
                <a:cs typeface="Arial"/>
              </a:rPr>
              <a:t>heart</a:t>
            </a:r>
            <a:r>
              <a:rPr sz="1089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rate, </a:t>
            </a:r>
            <a:r>
              <a:rPr sz="1089" spc="-14" dirty="0">
                <a:solidFill>
                  <a:prstClr val="black"/>
                </a:solidFill>
                <a:latin typeface="Arial"/>
                <a:cs typeface="Arial"/>
              </a:rPr>
              <a:t>blood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36" dirty="0">
                <a:solidFill>
                  <a:prstClr val="black"/>
                </a:solidFill>
                <a:latin typeface="Arial"/>
                <a:cs typeface="Arial"/>
              </a:rPr>
              <a:t>pressure,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32" dirty="0">
                <a:solidFill>
                  <a:prstClr val="black"/>
                </a:solidFill>
                <a:latin typeface="Arial"/>
                <a:cs typeface="Arial"/>
              </a:rPr>
              <a:t>height,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 weight, </a:t>
            </a:r>
            <a:r>
              <a:rPr sz="1089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41" dirty="0">
                <a:solidFill>
                  <a:prstClr val="black"/>
                </a:solidFill>
                <a:latin typeface="Arial"/>
                <a:cs typeface="Arial"/>
              </a:rPr>
              <a:t>handedness,…)</a:t>
            </a:r>
            <a:endParaRPr sz="1089">
              <a:solidFill>
                <a:prstClr val="black"/>
              </a:solidFill>
              <a:latin typeface="Arial"/>
              <a:cs typeface="Arial"/>
            </a:endParaRPr>
          </a:p>
          <a:p>
            <a:pPr marL="285232" indent="-274283" defTabSz="829818">
              <a:spcBef>
                <a:spcPts val="789"/>
              </a:spcBef>
              <a:buFontTx/>
              <a:buChar char="•"/>
              <a:tabLst>
                <a:tab pos="285232" algn="l"/>
                <a:tab pos="285808" algn="l"/>
              </a:tabLst>
            </a:pPr>
            <a:r>
              <a:rPr sz="1543" spc="-41" dirty="0">
                <a:solidFill>
                  <a:prstClr val="black"/>
                </a:solidFill>
                <a:latin typeface="Arial"/>
                <a:cs typeface="Arial"/>
              </a:rPr>
              <a:t>Social</a:t>
            </a:r>
            <a:r>
              <a:rPr sz="1543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43" spc="-23" dirty="0">
                <a:solidFill>
                  <a:prstClr val="black"/>
                </a:solidFill>
                <a:latin typeface="Arial"/>
                <a:cs typeface="Arial"/>
              </a:rPr>
              <a:t>status</a:t>
            </a:r>
            <a:r>
              <a:rPr sz="1543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73" dirty="0">
                <a:solidFill>
                  <a:prstClr val="black"/>
                </a:solidFill>
                <a:latin typeface="Arial"/>
                <a:cs typeface="Arial"/>
              </a:rPr>
              <a:t>(SES,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32" dirty="0">
                <a:solidFill>
                  <a:prstClr val="black"/>
                </a:solidFill>
                <a:latin typeface="Arial"/>
                <a:cs typeface="Arial"/>
              </a:rPr>
              <a:t>parents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32" dirty="0">
                <a:solidFill>
                  <a:prstClr val="black"/>
                </a:solidFill>
                <a:latin typeface="Arial"/>
                <a:cs typeface="Arial"/>
              </a:rPr>
              <a:t>education,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50" dirty="0">
                <a:solidFill>
                  <a:prstClr val="black"/>
                </a:solidFill>
                <a:latin typeface="Arial"/>
                <a:cs typeface="Arial"/>
              </a:rPr>
              <a:t>family</a:t>
            </a:r>
            <a:r>
              <a:rPr sz="1089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89" spc="-36" dirty="0">
                <a:solidFill>
                  <a:prstClr val="black"/>
                </a:solidFill>
                <a:latin typeface="Arial"/>
                <a:cs typeface="Arial"/>
              </a:rPr>
              <a:t>structure)</a:t>
            </a:r>
            <a:endParaRPr sz="1089">
              <a:solidFill>
                <a:prstClr val="black"/>
              </a:solidFill>
              <a:latin typeface="Arial"/>
              <a:cs typeface="Arial"/>
            </a:endParaRPr>
          </a:p>
          <a:p>
            <a:pPr marL="11524" defTabSz="829818">
              <a:spcBef>
                <a:spcPts val="740"/>
              </a:spcBef>
            </a:pPr>
            <a:r>
              <a:rPr sz="1588" dirty="0">
                <a:solidFill>
                  <a:prstClr val="black"/>
                </a:solidFill>
                <a:latin typeface="Arial"/>
                <a:cs typeface="Arial"/>
              </a:rPr>
              <a:t>Nr.</a:t>
            </a:r>
            <a:r>
              <a:rPr sz="1588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588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spc="-14" dirty="0">
                <a:solidFill>
                  <a:prstClr val="black"/>
                </a:solidFill>
                <a:latin typeface="Arial"/>
                <a:cs typeface="Arial"/>
              </a:rPr>
              <a:t>features:</a:t>
            </a:r>
            <a:r>
              <a:rPr sz="1588" spc="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88" spc="32" dirty="0">
                <a:solidFill>
                  <a:prstClr val="black"/>
                </a:solidFill>
                <a:latin typeface="Arial"/>
                <a:cs typeface="Arial"/>
              </a:rPr>
              <a:t>~270</a:t>
            </a:r>
            <a:r>
              <a:rPr sz="1588" spc="-1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80" spc="-32" dirty="0">
                <a:solidFill>
                  <a:prstClr val="black"/>
                </a:solidFill>
                <a:latin typeface="Arial"/>
                <a:cs typeface="Arial"/>
              </a:rPr>
              <a:t>(self-/</a:t>
            </a:r>
            <a:r>
              <a:rPr sz="1180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80" spc="-14" dirty="0">
                <a:solidFill>
                  <a:prstClr val="black"/>
                </a:solidFill>
                <a:latin typeface="Arial"/>
                <a:cs typeface="Arial"/>
              </a:rPr>
              <a:t>parent-/ </a:t>
            </a:r>
            <a:r>
              <a:rPr sz="1180" spc="-32" dirty="0">
                <a:solidFill>
                  <a:prstClr val="black"/>
                </a:solidFill>
                <a:latin typeface="Arial"/>
                <a:cs typeface="Arial"/>
              </a:rPr>
              <a:t>teacher-report)</a:t>
            </a:r>
            <a:endParaRPr sz="118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377" y="2709315"/>
            <a:ext cx="3817887" cy="297452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174921" y="6427212"/>
            <a:ext cx="151560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fld id="{81D60167-4931-47E6-BA6A-407CBD079E47}" type="slidenum">
              <a:rPr sz="998" spc="-5" dirty="0">
                <a:solidFill>
                  <a:prstClr val="black"/>
                </a:solidFill>
                <a:latin typeface="Arial"/>
                <a:cs typeface="Arial"/>
              </a:rPr>
              <a:pPr marL="34573" defTabSz="829818">
                <a:spcBef>
                  <a:spcPts val="59"/>
                </a:spcBef>
              </a:pPr>
              <a:t>6</a:t>
            </a:fld>
            <a:endParaRPr sz="998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5893" y="252508"/>
            <a:ext cx="1676058" cy="5667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6285" y="1422649"/>
            <a:ext cx="3601125" cy="476478"/>
          </a:xfrm>
          <a:prstGeom prst="rect">
            <a:avLst/>
          </a:prstGeom>
        </p:spPr>
        <p:txBody>
          <a:bodyPr vert="horz" wrap="square" lIns="0" tIns="15559" rIns="0" bIns="0" rtlCol="0">
            <a:spAutoFit/>
          </a:bodyPr>
          <a:lstStyle/>
          <a:p>
            <a:pPr marL="11524">
              <a:spcBef>
                <a:spcPts val="123"/>
              </a:spcBef>
            </a:pPr>
            <a:r>
              <a:rPr spc="-32" dirty="0"/>
              <a:t>Data</a:t>
            </a:r>
            <a:r>
              <a:rPr spc="-14" dirty="0"/>
              <a:t> </a:t>
            </a:r>
            <a:r>
              <a:rPr spc="-50" dirty="0"/>
              <a:t>availability:</a:t>
            </a:r>
            <a:r>
              <a:rPr spc="-9" dirty="0"/>
              <a:t> </a:t>
            </a:r>
            <a:r>
              <a:rPr spc="-32" dirty="0"/>
              <a:t>Data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7412" y="2182343"/>
            <a:ext cx="2828920" cy="196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818">
              <a:lnSpc>
                <a:spcPts val="1992"/>
              </a:lnSpc>
              <a:tabLst>
                <a:tab pos="328449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1679" dirty="0">
                <a:solidFill>
                  <a:prstClr val="black"/>
                </a:solidFill>
                <a:latin typeface="Arial"/>
                <a:cs typeface="Arial"/>
              </a:rPr>
              <a:t>Demographics</a:t>
            </a:r>
            <a:endParaRPr sz="1679">
              <a:solidFill>
                <a:prstClr val="black"/>
              </a:solidFill>
              <a:latin typeface="Arial"/>
              <a:cs typeface="Arial"/>
            </a:endParaRPr>
          </a:p>
          <a:p>
            <a:pPr marL="333634" defTabSz="829818">
              <a:spcBef>
                <a:spcPts val="576"/>
              </a:spcBef>
              <a:tabLst>
                <a:tab pos="685708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1724" spc="-32" dirty="0">
                <a:solidFill>
                  <a:prstClr val="black"/>
                </a:solidFill>
                <a:latin typeface="Arial"/>
                <a:cs typeface="Arial"/>
              </a:rPr>
              <a:t>Age,</a:t>
            </a:r>
            <a:r>
              <a:rPr sz="1724" spc="-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27" dirty="0">
                <a:solidFill>
                  <a:prstClr val="black"/>
                </a:solidFill>
                <a:latin typeface="Arial"/>
                <a:cs typeface="Arial"/>
              </a:rPr>
              <a:t>gender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  <a:p>
            <a:pPr defTabSz="829818">
              <a:spcBef>
                <a:spcPts val="608"/>
              </a:spcBef>
              <a:tabLst>
                <a:tab pos="328449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1679" spc="-14" dirty="0">
                <a:solidFill>
                  <a:prstClr val="black"/>
                </a:solidFill>
                <a:latin typeface="Arial"/>
                <a:cs typeface="Arial"/>
              </a:rPr>
              <a:t>Cognitive</a:t>
            </a:r>
            <a:r>
              <a:rPr sz="1679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79" spc="-18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1679">
              <a:solidFill>
                <a:prstClr val="black"/>
              </a:solidFill>
              <a:latin typeface="Arial"/>
              <a:cs typeface="Arial"/>
            </a:endParaRPr>
          </a:p>
          <a:p>
            <a:pPr marL="333634" defTabSz="829818">
              <a:spcBef>
                <a:spcPts val="576"/>
              </a:spcBef>
              <a:tabLst>
                <a:tab pos="685708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1724" spc="-18" dirty="0">
                <a:solidFill>
                  <a:prstClr val="black"/>
                </a:solidFill>
                <a:latin typeface="Arial"/>
                <a:cs typeface="Arial"/>
              </a:rPr>
              <a:t>e.g.</a:t>
            </a:r>
            <a:r>
              <a:rPr sz="1724" spc="-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64" dirty="0">
                <a:solidFill>
                  <a:prstClr val="black"/>
                </a:solidFill>
                <a:latin typeface="Arial"/>
                <a:cs typeface="Arial"/>
              </a:rPr>
              <a:t>WISC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  <a:p>
            <a:pPr defTabSz="829818">
              <a:spcBef>
                <a:spcPts val="613"/>
              </a:spcBef>
              <a:tabLst>
                <a:tab pos="328449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1679" spc="-27" dirty="0">
                <a:solidFill>
                  <a:prstClr val="black"/>
                </a:solidFill>
                <a:latin typeface="Arial"/>
                <a:cs typeface="Arial"/>
              </a:rPr>
              <a:t>Behavioral</a:t>
            </a:r>
            <a:r>
              <a:rPr sz="1679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79" spc="-18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1679">
              <a:solidFill>
                <a:prstClr val="black"/>
              </a:solidFill>
              <a:latin typeface="Arial"/>
              <a:cs typeface="Arial"/>
            </a:endParaRPr>
          </a:p>
          <a:p>
            <a:pPr marL="333634" defTabSz="829818">
              <a:spcBef>
                <a:spcPts val="576"/>
              </a:spcBef>
              <a:tabLst>
                <a:tab pos="685708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1724" spc="-45" dirty="0">
                <a:solidFill>
                  <a:prstClr val="black"/>
                </a:solidFill>
                <a:latin typeface="Arial"/>
                <a:cs typeface="Arial"/>
              </a:rPr>
              <a:t>Questionnaires</a:t>
            </a:r>
            <a:r>
              <a:rPr sz="172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82" dirty="0">
                <a:solidFill>
                  <a:prstClr val="black"/>
                </a:solidFill>
                <a:latin typeface="Arial"/>
                <a:cs typeface="Arial"/>
              </a:rPr>
              <a:t>(SWAN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887" y="3763949"/>
            <a:ext cx="2903836" cy="1039568"/>
          </a:xfrm>
          <a:prstGeom prst="rect">
            <a:avLst/>
          </a:prstGeom>
        </p:spPr>
        <p:txBody>
          <a:bodyPr vert="horz" wrap="square" lIns="0" tIns="82983" rIns="0" bIns="0" rtlCol="0">
            <a:spAutoFit/>
          </a:bodyPr>
          <a:lstStyle/>
          <a:p>
            <a:pPr marL="2838485" defTabSz="829818">
              <a:spcBef>
                <a:spcPts val="653"/>
              </a:spcBef>
            </a:pPr>
            <a:r>
              <a:rPr sz="1724" spc="-15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  <a:p>
            <a:pPr marL="339972" indent="-329024" defTabSz="829818">
              <a:spcBef>
                <a:spcPts val="613"/>
              </a:spcBef>
              <a:buSzPct val="102702"/>
              <a:buFontTx/>
              <a:buChar char="•"/>
              <a:tabLst>
                <a:tab pos="339972" algn="l"/>
                <a:tab pos="340549" algn="l"/>
              </a:tabLst>
            </a:pPr>
            <a:r>
              <a:rPr sz="1679" spc="-14" dirty="0">
                <a:solidFill>
                  <a:prstClr val="black"/>
                </a:solidFill>
                <a:latin typeface="Arial"/>
                <a:cs typeface="Arial"/>
              </a:rPr>
              <a:t>resting</a:t>
            </a:r>
            <a:r>
              <a:rPr sz="1679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79" spc="-73" dirty="0">
                <a:solidFill>
                  <a:prstClr val="black"/>
                </a:solidFill>
                <a:latin typeface="Arial"/>
                <a:cs typeface="Arial"/>
              </a:rPr>
              <a:t>EEG</a:t>
            </a:r>
            <a:endParaRPr sz="1679">
              <a:solidFill>
                <a:prstClr val="black"/>
              </a:solidFill>
              <a:latin typeface="Arial"/>
              <a:cs typeface="Arial"/>
            </a:endParaRPr>
          </a:p>
          <a:p>
            <a:pPr marL="345159" defTabSz="829818">
              <a:spcBef>
                <a:spcPts val="662"/>
              </a:spcBef>
              <a:tabLst>
                <a:tab pos="697232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1724" spc="-45" dirty="0">
                <a:solidFill>
                  <a:prstClr val="black"/>
                </a:solidFill>
                <a:latin typeface="Arial"/>
                <a:cs typeface="Arial"/>
              </a:rPr>
              <a:t>Raw</a:t>
            </a:r>
            <a:r>
              <a:rPr sz="1724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18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411" y="4869669"/>
            <a:ext cx="3629362" cy="1734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634" defTabSz="829818">
              <a:lnSpc>
                <a:spcPts val="2015"/>
              </a:lnSpc>
              <a:tabLst>
                <a:tab pos="685708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1724" spc="-32" dirty="0">
                <a:solidFill>
                  <a:prstClr val="black"/>
                </a:solidFill>
                <a:latin typeface="Arial"/>
                <a:cs typeface="Arial"/>
              </a:rPr>
              <a:t>Preprocessed</a:t>
            </a:r>
            <a:r>
              <a:rPr sz="1724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14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  <a:p>
            <a:pPr marL="333634" defTabSz="829818">
              <a:spcBef>
                <a:spcPts val="545"/>
              </a:spcBef>
              <a:tabLst>
                <a:tab pos="685708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1724" spc="-109" dirty="0">
                <a:solidFill>
                  <a:prstClr val="black"/>
                </a:solidFill>
                <a:latin typeface="Arial"/>
                <a:cs typeface="Arial"/>
              </a:rPr>
              <a:t>EE</a:t>
            </a:r>
            <a:r>
              <a:rPr sz="1724" spc="-118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72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4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724" spc="-68" dirty="0">
                <a:solidFill>
                  <a:prstClr val="black"/>
                </a:solidFill>
                <a:latin typeface="Arial"/>
                <a:cs typeface="Arial"/>
              </a:rPr>
              <a:t>ea</a:t>
            </a:r>
            <a:r>
              <a:rPr sz="1724" spc="32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724" spc="-4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724" spc="-64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724" spc="-6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724" spc="-36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  <a:p>
            <a:pPr marL="686860" defTabSz="829818">
              <a:spcBef>
                <a:spcPts val="563"/>
              </a:spcBef>
              <a:tabLst>
                <a:tab pos="1026257" algn="l"/>
              </a:tabLst>
            </a:pPr>
            <a:r>
              <a:rPr sz="1271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1271" spc="-23" dirty="0">
                <a:solidFill>
                  <a:prstClr val="black"/>
                </a:solidFill>
                <a:latin typeface="Arial"/>
                <a:cs typeface="Arial"/>
              </a:rPr>
              <a:t>e.g.</a:t>
            </a:r>
            <a:r>
              <a:rPr sz="1271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18" dirty="0">
                <a:solidFill>
                  <a:prstClr val="black"/>
                </a:solidFill>
                <a:latin typeface="Arial"/>
                <a:cs typeface="Arial"/>
              </a:rPr>
              <a:t>theta-beta</a:t>
            </a:r>
            <a:r>
              <a:rPr sz="1271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27" dirty="0">
                <a:solidFill>
                  <a:prstClr val="black"/>
                </a:solidFill>
                <a:latin typeface="Arial"/>
                <a:cs typeface="Arial"/>
              </a:rPr>
              <a:t>ratio, </a:t>
            </a:r>
            <a:r>
              <a:rPr sz="1271" spc="-41" dirty="0">
                <a:solidFill>
                  <a:prstClr val="black"/>
                </a:solidFill>
                <a:latin typeface="Arial"/>
                <a:cs typeface="Arial"/>
              </a:rPr>
              <a:t>alpha</a:t>
            </a:r>
            <a:r>
              <a:rPr sz="1271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36" dirty="0">
                <a:solidFill>
                  <a:prstClr val="black"/>
                </a:solidFill>
                <a:latin typeface="Arial"/>
                <a:cs typeface="Arial"/>
              </a:rPr>
              <a:t>asymmetry</a:t>
            </a:r>
            <a:endParaRPr sz="1271">
              <a:solidFill>
                <a:prstClr val="black"/>
              </a:solidFill>
              <a:latin typeface="Arial"/>
              <a:cs typeface="Arial"/>
            </a:endParaRPr>
          </a:p>
          <a:p>
            <a:pPr defTabSz="829818">
              <a:spcBef>
                <a:spcPts val="626"/>
              </a:spcBef>
              <a:tabLst>
                <a:tab pos="328449" algn="l"/>
              </a:tabLst>
            </a:pPr>
            <a:r>
              <a:rPr sz="1452" spc="-5" dirty="0">
                <a:solidFill>
                  <a:srgbClr val="7F7F7F"/>
                </a:solidFill>
                <a:latin typeface="Arial"/>
                <a:cs typeface="Arial"/>
              </a:rPr>
              <a:t>•	</a:t>
            </a:r>
            <a:r>
              <a:rPr sz="1407" spc="-18" dirty="0">
                <a:solidFill>
                  <a:srgbClr val="7F7F7F"/>
                </a:solidFill>
                <a:latin typeface="Arial"/>
                <a:cs typeface="Arial"/>
              </a:rPr>
              <a:t>Possibly</a:t>
            </a:r>
            <a:r>
              <a:rPr sz="1407" spc="-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7" spc="5" dirty="0">
                <a:solidFill>
                  <a:srgbClr val="7F7F7F"/>
                </a:solidFill>
                <a:latin typeface="Arial"/>
                <a:cs typeface="Arial"/>
              </a:rPr>
              <a:t>T1-weighted</a:t>
            </a:r>
            <a:r>
              <a:rPr sz="1407" spc="-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7" spc="-41" dirty="0">
                <a:solidFill>
                  <a:srgbClr val="7F7F7F"/>
                </a:solidFill>
                <a:latin typeface="Arial"/>
                <a:cs typeface="Arial"/>
              </a:rPr>
              <a:t>MRI</a:t>
            </a:r>
            <a:r>
              <a:rPr sz="1407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7" spc="-18" dirty="0">
                <a:solidFill>
                  <a:srgbClr val="7F7F7F"/>
                </a:solidFill>
                <a:latin typeface="Arial"/>
                <a:cs typeface="Arial"/>
              </a:rPr>
              <a:t>images</a:t>
            </a:r>
            <a:endParaRPr sz="1407">
              <a:solidFill>
                <a:prstClr val="black"/>
              </a:solidFill>
              <a:latin typeface="Arial"/>
              <a:cs typeface="Arial"/>
            </a:endParaRPr>
          </a:p>
          <a:p>
            <a:pPr marL="333634" defTabSz="829818">
              <a:spcBef>
                <a:spcPts val="531"/>
              </a:spcBef>
              <a:tabLst>
                <a:tab pos="685708" algn="l"/>
              </a:tabLst>
            </a:pPr>
            <a:r>
              <a:rPr sz="1452" spc="-5" dirty="0">
                <a:solidFill>
                  <a:srgbClr val="7F7F7F"/>
                </a:solidFill>
                <a:latin typeface="Arial"/>
                <a:cs typeface="Arial"/>
              </a:rPr>
              <a:t>–	</a:t>
            </a:r>
            <a:r>
              <a:rPr sz="1452" spc="-36" dirty="0">
                <a:solidFill>
                  <a:srgbClr val="7F7F7F"/>
                </a:solidFill>
                <a:latin typeface="Arial"/>
                <a:cs typeface="Arial"/>
              </a:rPr>
              <a:t>Source</a:t>
            </a:r>
            <a:r>
              <a:rPr sz="1452" spc="-5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52" spc="-23" dirty="0">
                <a:solidFill>
                  <a:srgbClr val="7F7F7F"/>
                </a:solidFill>
                <a:latin typeface="Arial"/>
                <a:cs typeface="Arial"/>
              </a:rPr>
              <a:t>reconstruction</a:t>
            </a:r>
            <a:endParaRPr sz="1452">
              <a:solidFill>
                <a:prstClr val="black"/>
              </a:solidFill>
              <a:latin typeface="Arial"/>
              <a:cs typeface="Arial"/>
            </a:endParaRPr>
          </a:p>
          <a:p>
            <a:pPr marL="333634" defTabSz="829818">
              <a:spcBef>
                <a:spcPts val="522"/>
              </a:spcBef>
              <a:tabLst>
                <a:tab pos="685708" algn="l"/>
              </a:tabLst>
            </a:pPr>
            <a:r>
              <a:rPr sz="1452" spc="-5" dirty="0">
                <a:solidFill>
                  <a:srgbClr val="7F7F7F"/>
                </a:solidFill>
                <a:latin typeface="Arial"/>
                <a:cs typeface="Arial"/>
              </a:rPr>
              <a:t>–	</a:t>
            </a:r>
            <a:r>
              <a:rPr sz="1452" spc="-32" dirty="0">
                <a:solidFill>
                  <a:srgbClr val="7F7F7F"/>
                </a:solidFill>
                <a:latin typeface="Arial"/>
                <a:cs typeface="Arial"/>
              </a:rPr>
              <a:t>Cortical</a:t>
            </a:r>
            <a:r>
              <a:rPr sz="1452" spc="-4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52" spc="-27" dirty="0">
                <a:solidFill>
                  <a:srgbClr val="7F7F7F"/>
                </a:solidFill>
                <a:latin typeface="Arial"/>
                <a:cs typeface="Arial"/>
              </a:rPr>
              <a:t>thickness</a:t>
            </a:r>
            <a:endParaRPr sz="145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7089" y="4810995"/>
            <a:ext cx="4258076" cy="1796817"/>
          </a:xfrm>
          <a:custGeom>
            <a:avLst/>
            <a:gdLst/>
            <a:ahLst/>
            <a:cxnLst/>
            <a:rect l="l" t="t" r="r" b="b"/>
            <a:pathLst>
              <a:path w="4692015" h="1979929">
                <a:moveTo>
                  <a:pt x="4691507" y="0"/>
                </a:moveTo>
                <a:lnTo>
                  <a:pt x="0" y="0"/>
                </a:lnTo>
                <a:lnTo>
                  <a:pt x="0" y="1979688"/>
                </a:lnTo>
                <a:lnTo>
                  <a:pt x="4691507" y="1979688"/>
                </a:lnTo>
                <a:lnTo>
                  <a:pt x="4691507" y="0"/>
                </a:lnTo>
                <a:close/>
              </a:path>
            </a:pathLst>
          </a:custGeom>
          <a:solidFill>
            <a:srgbClr val="FFFFFF">
              <a:alpha val="69018"/>
            </a:srgbClr>
          </a:solidFill>
        </p:spPr>
        <p:txBody>
          <a:bodyPr wrap="square" lIns="0" tIns="0" rIns="0" bIns="0" rtlCol="0"/>
          <a:lstStyle/>
          <a:p>
            <a:pPr defTabSz="829818"/>
            <a:endParaRPr sz="1634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4448" y="2148465"/>
            <a:ext cx="4213703" cy="2023292"/>
            <a:chOff x="1107045" y="2367214"/>
            <a:chExt cx="4643120" cy="2229485"/>
          </a:xfrm>
        </p:grpSpPr>
        <p:sp>
          <p:nvSpPr>
            <p:cNvPr id="9" name="object 9"/>
            <p:cNvSpPr/>
            <p:nvPr/>
          </p:nvSpPr>
          <p:spPr>
            <a:xfrm>
              <a:off x="1107045" y="2394626"/>
              <a:ext cx="3168015" cy="2202180"/>
            </a:xfrm>
            <a:custGeom>
              <a:avLst/>
              <a:gdLst/>
              <a:ahLst/>
              <a:cxnLst/>
              <a:rect l="l" t="t" r="r" b="b"/>
              <a:pathLst>
                <a:path w="3168015" h="2202179">
                  <a:moveTo>
                    <a:pt x="3167786" y="0"/>
                  </a:moveTo>
                  <a:lnTo>
                    <a:pt x="0" y="0"/>
                  </a:lnTo>
                  <a:lnTo>
                    <a:pt x="0" y="2201900"/>
                  </a:lnTo>
                  <a:lnTo>
                    <a:pt x="3167786" y="2201900"/>
                  </a:lnTo>
                  <a:lnTo>
                    <a:pt x="3167786" y="0"/>
                  </a:lnTo>
                  <a:close/>
                </a:path>
              </a:pathLst>
            </a:custGeom>
            <a:solidFill>
              <a:srgbClr val="FFFFFF">
                <a:alpha val="69018"/>
              </a:srgbClr>
            </a:solidFill>
          </p:spPr>
          <p:txBody>
            <a:bodyPr wrap="square" lIns="0" tIns="0" rIns="0" bIns="0" rtlCol="0"/>
            <a:lstStyle/>
            <a:p>
              <a:pPr defTabSz="829818"/>
              <a:endParaRPr sz="1634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7276" y="2367214"/>
              <a:ext cx="1732845" cy="9739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176337" y="2001075"/>
            <a:ext cx="3144141" cy="1491294"/>
          </a:xfrm>
          <a:prstGeom prst="rect">
            <a:avLst/>
          </a:prstGeom>
        </p:spPr>
        <p:txBody>
          <a:bodyPr vert="horz" wrap="square" lIns="0" tIns="90475" rIns="0" bIns="0" rtlCol="0">
            <a:spAutoFit/>
          </a:bodyPr>
          <a:lstStyle/>
          <a:p>
            <a:pPr marL="11524" defTabSz="829818">
              <a:spcBef>
                <a:spcPts val="712"/>
              </a:spcBef>
            </a:pPr>
            <a:r>
              <a:rPr sz="1588" u="sng" spc="-1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Raw</a:t>
            </a:r>
            <a:r>
              <a:rPr sz="1588" u="sng" spc="-23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88" u="sng" spc="-5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EEG:</a:t>
            </a:r>
            <a:endParaRPr sz="1588">
              <a:solidFill>
                <a:prstClr val="black"/>
              </a:solidFill>
              <a:latin typeface="Arial"/>
              <a:cs typeface="Arial"/>
            </a:endParaRPr>
          </a:p>
          <a:p>
            <a:pPr marL="330753" indent="-124465" defTabSz="829818">
              <a:spcBef>
                <a:spcPts val="522"/>
              </a:spcBef>
              <a:buFontTx/>
              <a:buChar char="•"/>
              <a:tabLst>
                <a:tab pos="331329" algn="l"/>
              </a:tabLst>
            </a:pPr>
            <a:r>
              <a:rPr sz="1361" spc="-5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sz="1361" spc="-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32" dirty="0">
                <a:solidFill>
                  <a:prstClr val="black"/>
                </a:solidFill>
                <a:latin typeface="Arial"/>
                <a:cs typeface="Arial"/>
              </a:rPr>
              <a:t>min.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  <a:p>
            <a:pPr marL="330753" indent="-124465" defTabSz="829818">
              <a:spcBef>
                <a:spcPts val="86"/>
              </a:spcBef>
              <a:buFontTx/>
              <a:buChar char="•"/>
              <a:tabLst>
                <a:tab pos="331329" algn="l"/>
              </a:tabLst>
            </a:pPr>
            <a:r>
              <a:rPr sz="1361" spc="-12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61" spc="-64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361" spc="-6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361" spc="-54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361" spc="-6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61" spc="23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132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r>
              <a:rPr sz="1361" spc="-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361" spc="-12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361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77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6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61" spc="-64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361" spc="-54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o</a:t>
            </a:r>
            <a:r>
              <a:rPr sz="1361" spc="5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361" spc="-6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132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361" spc="-5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361" spc="-12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  <a:p>
            <a:pPr marL="330753" indent="-124465" defTabSz="829818">
              <a:spcBef>
                <a:spcPts val="86"/>
              </a:spcBef>
              <a:buFontTx/>
              <a:buChar char="•"/>
              <a:tabLst>
                <a:tab pos="331329" algn="l"/>
              </a:tabLst>
            </a:pP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12</a:t>
            </a:r>
            <a:r>
              <a:rPr sz="1361" spc="-5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r>
              <a:rPr sz="136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6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61" spc="-32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361" spc="-86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61" spc="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361" spc="1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361" spc="-64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361" spc="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361" spc="-6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132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361" spc="-68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361" spc="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361" spc="-6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361" spc="-14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sz="1361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123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61" spc="-68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361" spc="-77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361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361" spc="-64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361" spc="14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361" spc="-6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361" spc="-27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361" spc="-12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  <a:p>
            <a:pPr marL="330753" indent="-124465" defTabSz="829818">
              <a:spcBef>
                <a:spcPts val="86"/>
              </a:spcBef>
              <a:buFontTx/>
              <a:buChar char="•"/>
              <a:tabLst>
                <a:tab pos="331329" algn="l"/>
              </a:tabLst>
            </a:pP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sampling</a:t>
            </a:r>
            <a:r>
              <a:rPr sz="1361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36" dirty="0">
                <a:solidFill>
                  <a:prstClr val="black"/>
                </a:solidFill>
                <a:latin typeface="Arial"/>
                <a:cs typeface="Arial"/>
              </a:rPr>
              <a:t>rate</a:t>
            </a:r>
            <a:r>
              <a:rPr sz="1361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14" dirty="0">
                <a:solidFill>
                  <a:prstClr val="black"/>
                </a:solidFill>
                <a:latin typeface="Arial"/>
                <a:cs typeface="Arial"/>
              </a:rPr>
              <a:t>500</a:t>
            </a:r>
            <a:r>
              <a:rPr sz="1361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61" spc="-45" dirty="0">
                <a:solidFill>
                  <a:prstClr val="black"/>
                </a:solidFill>
                <a:latin typeface="Arial"/>
                <a:cs typeface="Arial"/>
              </a:rPr>
              <a:t>Hz</a:t>
            </a:r>
            <a:endParaRPr sz="1361">
              <a:solidFill>
                <a:prstClr val="black"/>
              </a:solidFill>
              <a:latin typeface="Arial"/>
              <a:cs typeface="Arial"/>
            </a:endParaRPr>
          </a:p>
          <a:p>
            <a:pPr marL="330753" indent="-124465" defTabSz="829818">
              <a:spcBef>
                <a:spcPts val="132"/>
              </a:spcBef>
              <a:buSzPct val="103448"/>
              <a:buFontTx/>
              <a:buChar char="•"/>
              <a:tabLst>
                <a:tab pos="331329" algn="l"/>
              </a:tabLst>
            </a:pPr>
            <a:r>
              <a:rPr sz="1316" spc="-50" dirty="0">
                <a:solidFill>
                  <a:prstClr val="black"/>
                </a:solidFill>
                <a:latin typeface="Arial"/>
                <a:cs typeface="Arial"/>
              </a:rPr>
              <a:t>Nr.</a:t>
            </a:r>
            <a:r>
              <a:rPr sz="1316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16" spc="-5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1316" spc="-23" dirty="0">
                <a:solidFill>
                  <a:prstClr val="black"/>
                </a:solidFill>
                <a:latin typeface="Arial"/>
                <a:cs typeface="Arial"/>
              </a:rPr>
              <a:t>features:</a:t>
            </a:r>
            <a:r>
              <a:rPr sz="1316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16" spc="45" dirty="0">
                <a:solidFill>
                  <a:prstClr val="black"/>
                </a:solidFill>
                <a:latin typeface="Arial"/>
                <a:cs typeface="Arial"/>
              </a:rPr>
              <a:t>~</a:t>
            </a:r>
            <a:r>
              <a:rPr sz="1316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16" spc="23" dirty="0">
                <a:solidFill>
                  <a:prstClr val="black"/>
                </a:solidFill>
                <a:latin typeface="Arial"/>
                <a:cs typeface="Arial"/>
              </a:rPr>
              <a:t>150’000</a:t>
            </a:r>
            <a:endParaRPr sz="131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74921" y="6427212"/>
            <a:ext cx="151560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fld id="{81D60167-4931-47E6-BA6A-407CBD079E47}" type="slidenum">
              <a:rPr sz="998" spc="-5" dirty="0">
                <a:solidFill>
                  <a:prstClr val="black"/>
                </a:solidFill>
                <a:latin typeface="Arial"/>
                <a:cs typeface="Arial"/>
              </a:rPr>
              <a:pPr marL="34573" defTabSz="829818">
                <a:spcBef>
                  <a:spcPts val="59"/>
                </a:spcBef>
              </a:pPr>
              <a:t>7</a:t>
            </a:fld>
            <a:endParaRPr sz="998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4069" y="5388503"/>
            <a:ext cx="2339665" cy="165206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998" spc="-14" dirty="0">
                <a:solidFill>
                  <a:prstClr val="black"/>
                </a:solidFill>
                <a:latin typeface="Arial"/>
                <a:cs typeface="Arial"/>
              </a:rPr>
              <a:t>https://github.com/methlabUZH/automagic</a:t>
            </a:r>
            <a:endParaRPr sz="99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7535" y="2510848"/>
            <a:ext cx="1551325" cy="10935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635" spc="14" dirty="0">
                <a:solidFill>
                  <a:prstClr val="black"/>
                </a:solidFill>
                <a:latin typeface="Arial"/>
                <a:cs typeface="Arial"/>
              </a:rPr>
              <a:t>Pedroni,</a:t>
            </a:r>
            <a:r>
              <a:rPr sz="635" spc="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635" spc="9" dirty="0">
                <a:solidFill>
                  <a:prstClr val="black"/>
                </a:solidFill>
                <a:latin typeface="Arial"/>
                <a:cs typeface="Arial"/>
              </a:rPr>
              <a:t>Bahreini Langer,</a:t>
            </a:r>
            <a:r>
              <a:rPr sz="635" spc="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635" dirty="0">
                <a:solidFill>
                  <a:prstClr val="black"/>
                </a:solidFill>
                <a:latin typeface="Arial"/>
                <a:cs typeface="Arial"/>
              </a:rPr>
              <a:t>(2018),</a:t>
            </a:r>
            <a:r>
              <a:rPr sz="635" spc="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635" spc="9" dirty="0">
                <a:solidFill>
                  <a:prstClr val="black"/>
                </a:solidFill>
                <a:latin typeface="Arial"/>
                <a:cs typeface="Arial"/>
              </a:rPr>
              <a:t>biorXiv</a:t>
            </a:r>
            <a:endParaRPr sz="63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220" y="475400"/>
            <a:ext cx="6877809" cy="2074382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783090" defTabSz="829818">
              <a:spcBef>
                <a:spcPts val="91"/>
              </a:spcBef>
            </a:pP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Update: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marL="783090" defTabSz="829818">
              <a:spcBef>
                <a:spcPts val="41"/>
              </a:spcBef>
              <a:tabLst>
                <a:tab pos="1111538" algn="l"/>
              </a:tabLst>
            </a:pP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-	all availabe</a:t>
            </a:r>
            <a:r>
              <a:rPr sz="1634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data</a:t>
            </a:r>
            <a:r>
              <a:rPr sz="1634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preprocessed</a:t>
            </a:r>
            <a:r>
              <a:rPr sz="1634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6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made</a:t>
            </a:r>
            <a:r>
              <a:rPr sz="1634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publicly</a:t>
            </a:r>
            <a:r>
              <a:rPr sz="16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available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  <a:p>
            <a:pPr defTabSz="829818"/>
            <a:endParaRPr sz="2586">
              <a:solidFill>
                <a:prstClr val="black"/>
              </a:solidFill>
              <a:latin typeface="Arial"/>
              <a:cs typeface="Arial"/>
            </a:endParaRPr>
          </a:p>
          <a:p>
            <a:pPr marL="263911" defTabSz="829818"/>
            <a:r>
              <a:rPr sz="1906" spc="-41" dirty="0">
                <a:solidFill>
                  <a:prstClr val="black"/>
                </a:solidFill>
                <a:latin typeface="Arial"/>
                <a:cs typeface="Arial"/>
              </a:rPr>
              <a:t>Prerequisite</a:t>
            </a:r>
            <a:r>
              <a:rPr sz="1906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6" spc="-27" dirty="0">
                <a:solidFill>
                  <a:prstClr val="black"/>
                </a:solidFill>
                <a:latin typeface="Arial"/>
                <a:cs typeface="Arial"/>
              </a:rPr>
              <a:t>for</a:t>
            </a:r>
            <a:r>
              <a:rPr sz="190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6" spc="-32" dirty="0">
                <a:solidFill>
                  <a:prstClr val="black"/>
                </a:solidFill>
                <a:latin typeface="Arial"/>
                <a:cs typeface="Arial"/>
              </a:rPr>
              <a:t>Biomarker</a:t>
            </a:r>
            <a:r>
              <a:rPr sz="190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6" spc="-41" dirty="0">
                <a:solidFill>
                  <a:prstClr val="black"/>
                </a:solidFill>
                <a:latin typeface="Arial"/>
                <a:cs typeface="Arial"/>
              </a:rPr>
              <a:t>Research:</a:t>
            </a:r>
            <a:r>
              <a:rPr sz="1906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6" spc="-54" dirty="0">
                <a:solidFill>
                  <a:prstClr val="black"/>
                </a:solidFill>
                <a:latin typeface="Arial"/>
                <a:cs typeface="Arial"/>
              </a:rPr>
              <a:t>Reliability</a:t>
            </a:r>
            <a:r>
              <a:rPr sz="1906" spc="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6" spc="-18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906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906" spc="-45" dirty="0">
                <a:solidFill>
                  <a:prstClr val="black"/>
                </a:solidFill>
                <a:latin typeface="Arial"/>
                <a:cs typeface="Arial"/>
              </a:rPr>
              <a:t>measures</a:t>
            </a:r>
            <a:endParaRPr sz="1906">
              <a:solidFill>
                <a:prstClr val="black"/>
              </a:solidFill>
              <a:latin typeface="Arial"/>
              <a:cs typeface="Arial"/>
            </a:endParaRPr>
          </a:p>
          <a:p>
            <a:pPr marL="11524" defTabSz="829818">
              <a:spcBef>
                <a:spcPts val="1157"/>
              </a:spcBef>
            </a:pPr>
            <a:r>
              <a:rPr sz="2223" spc="-23" dirty="0">
                <a:solidFill>
                  <a:srgbClr val="0028A5"/>
                </a:solidFill>
                <a:latin typeface="Arial"/>
                <a:cs typeface="Arial"/>
              </a:rPr>
              <a:t>Prerequisite</a:t>
            </a:r>
            <a:r>
              <a:rPr sz="2223" spc="32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2223" spc="-5" dirty="0">
                <a:solidFill>
                  <a:srgbClr val="0028A5"/>
                </a:solidFill>
                <a:latin typeface="Arial"/>
                <a:cs typeface="Arial"/>
              </a:rPr>
              <a:t>for</a:t>
            </a:r>
            <a:r>
              <a:rPr sz="2223" spc="32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2223" spc="-32" dirty="0">
                <a:solidFill>
                  <a:srgbClr val="0028A5"/>
                </a:solidFill>
                <a:latin typeface="Arial"/>
                <a:cs typeface="Arial"/>
              </a:rPr>
              <a:t>Reliability:</a:t>
            </a:r>
            <a:r>
              <a:rPr sz="2223" spc="32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2223" spc="-5" dirty="0">
                <a:solidFill>
                  <a:srgbClr val="0028A5"/>
                </a:solidFill>
                <a:latin typeface="Arial"/>
                <a:cs typeface="Arial"/>
              </a:rPr>
              <a:t>Standardized</a:t>
            </a:r>
            <a:r>
              <a:rPr sz="2223" spc="32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2223" spc="-5" dirty="0">
                <a:solidFill>
                  <a:srgbClr val="0028A5"/>
                </a:solidFill>
                <a:latin typeface="Arial"/>
                <a:cs typeface="Arial"/>
              </a:rPr>
              <a:t>Preprocessing</a:t>
            </a:r>
            <a:endParaRPr sz="2223">
              <a:solidFill>
                <a:prstClr val="black"/>
              </a:solidFill>
              <a:latin typeface="Arial"/>
              <a:cs typeface="Arial"/>
            </a:endParaRPr>
          </a:p>
          <a:p>
            <a:pPr marR="1085608" algn="r" defTabSz="829818">
              <a:spcBef>
                <a:spcPts val="1003"/>
              </a:spcBef>
            </a:pPr>
            <a:r>
              <a:rPr sz="1588" dirty="0">
                <a:solidFill>
                  <a:prstClr val="black"/>
                </a:solidFill>
                <a:latin typeface="Arial"/>
                <a:cs typeface="Arial"/>
              </a:rPr>
              <a:t>Automagic</a:t>
            </a:r>
            <a:endParaRPr sz="158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776" y="2616622"/>
            <a:ext cx="2828920" cy="19678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818">
              <a:lnSpc>
                <a:spcPts val="1992"/>
              </a:lnSpc>
              <a:tabLst>
                <a:tab pos="328449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1679" dirty="0">
                <a:solidFill>
                  <a:prstClr val="black"/>
                </a:solidFill>
                <a:latin typeface="Arial"/>
                <a:cs typeface="Arial"/>
              </a:rPr>
              <a:t>Demographics</a:t>
            </a:r>
            <a:endParaRPr sz="1679">
              <a:solidFill>
                <a:prstClr val="black"/>
              </a:solidFill>
              <a:latin typeface="Arial"/>
              <a:cs typeface="Arial"/>
            </a:endParaRPr>
          </a:p>
          <a:p>
            <a:pPr marL="333634" defTabSz="829818">
              <a:spcBef>
                <a:spcPts val="554"/>
              </a:spcBef>
              <a:tabLst>
                <a:tab pos="685708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1724" spc="-32" dirty="0">
                <a:solidFill>
                  <a:prstClr val="black"/>
                </a:solidFill>
                <a:latin typeface="Arial"/>
                <a:cs typeface="Arial"/>
              </a:rPr>
              <a:t>Age,</a:t>
            </a:r>
            <a:r>
              <a:rPr sz="1724" spc="-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27" dirty="0">
                <a:solidFill>
                  <a:prstClr val="black"/>
                </a:solidFill>
                <a:latin typeface="Arial"/>
                <a:cs typeface="Arial"/>
              </a:rPr>
              <a:t>gender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  <a:p>
            <a:pPr defTabSz="829818">
              <a:spcBef>
                <a:spcPts val="608"/>
              </a:spcBef>
              <a:tabLst>
                <a:tab pos="328449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1679" spc="-14" dirty="0">
                <a:solidFill>
                  <a:prstClr val="black"/>
                </a:solidFill>
                <a:latin typeface="Arial"/>
                <a:cs typeface="Arial"/>
              </a:rPr>
              <a:t>Cognitive</a:t>
            </a:r>
            <a:r>
              <a:rPr sz="1679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79" spc="-18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1679">
              <a:solidFill>
                <a:prstClr val="black"/>
              </a:solidFill>
              <a:latin typeface="Arial"/>
              <a:cs typeface="Arial"/>
            </a:endParaRPr>
          </a:p>
          <a:p>
            <a:pPr marL="333634" defTabSz="829818">
              <a:spcBef>
                <a:spcPts val="576"/>
              </a:spcBef>
              <a:tabLst>
                <a:tab pos="685708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1724" spc="-18" dirty="0">
                <a:solidFill>
                  <a:prstClr val="black"/>
                </a:solidFill>
                <a:latin typeface="Arial"/>
                <a:cs typeface="Arial"/>
              </a:rPr>
              <a:t>e.g.</a:t>
            </a:r>
            <a:r>
              <a:rPr sz="1724" spc="-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64" dirty="0">
                <a:solidFill>
                  <a:prstClr val="black"/>
                </a:solidFill>
                <a:latin typeface="Arial"/>
                <a:cs typeface="Arial"/>
              </a:rPr>
              <a:t>WISC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  <a:p>
            <a:pPr defTabSz="829818">
              <a:spcBef>
                <a:spcPts val="613"/>
              </a:spcBef>
              <a:tabLst>
                <a:tab pos="328449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•	</a:t>
            </a:r>
            <a:r>
              <a:rPr sz="1679" spc="-27" dirty="0">
                <a:solidFill>
                  <a:prstClr val="black"/>
                </a:solidFill>
                <a:latin typeface="Arial"/>
                <a:cs typeface="Arial"/>
              </a:rPr>
              <a:t>Behavioral</a:t>
            </a:r>
            <a:r>
              <a:rPr sz="1679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79" spc="-18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1679">
              <a:solidFill>
                <a:prstClr val="black"/>
              </a:solidFill>
              <a:latin typeface="Arial"/>
              <a:cs typeface="Arial"/>
            </a:endParaRPr>
          </a:p>
          <a:p>
            <a:pPr marL="333634" defTabSz="829818">
              <a:spcBef>
                <a:spcPts val="576"/>
              </a:spcBef>
              <a:tabLst>
                <a:tab pos="685708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1724" spc="-45" dirty="0">
                <a:solidFill>
                  <a:prstClr val="black"/>
                </a:solidFill>
                <a:latin typeface="Arial"/>
                <a:cs typeface="Arial"/>
              </a:rPr>
              <a:t>Questionnaires</a:t>
            </a:r>
            <a:r>
              <a:rPr sz="172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82" dirty="0">
                <a:solidFill>
                  <a:prstClr val="black"/>
                </a:solidFill>
                <a:latin typeface="Arial"/>
                <a:cs typeface="Arial"/>
              </a:rPr>
              <a:t>(SWAN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9739" y="4267267"/>
            <a:ext cx="76068" cy="27696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724" spc="-15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248" y="4606261"/>
            <a:ext cx="1468342" cy="271206"/>
          </a:xfrm>
          <a:prstGeom prst="rect">
            <a:avLst/>
          </a:prstGeom>
        </p:spPr>
        <p:txBody>
          <a:bodyPr vert="horz" wrap="square" lIns="0" tIns="12678" rIns="0" bIns="0" rtlCol="0">
            <a:spAutoFit/>
          </a:bodyPr>
          <a:lstStyle/>
          <a:p>
            <a:pPr marL="339972" indent="-329024" defTabSz="829818">
              <a:spcBef>
                <a:spcPts val="100"/>
              </a:spcBef>
              <a:buSzPct val="102702"/>
              <a:buFontTx/>
              <a:buChar char="•"/>
              <a:tabLst>
                <a:tab pos="339972" algn="l"/>
                <a:tab pos="340549" algn="l"/>
              </a:tabLst>
            </a:pPr>
            <a:r>
              <a:rPr sz="1679" spc="-14" dirty="0">
                <a:solidFill>
                  <a:prstClr val="black"/>
                </a:solidFill>
                <a:latin typeface="Arial"/>
                <a:cs typeface="Arial"/>
              </a:rPr>
              <a:t>resting</a:t>
            </a:r>
            <a:r>
              <a:rPr sz="1679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79" spc="-73" dirty="0">
                <a:solidFill>
                  <a:prstClr val="black"/>
                </a:solidFill>
                <a:latin typeface="Arial"/>
                <a:cs typeface="Arial"/>
              </a:rPr>
              <a:t>EEG</a:t>
            </a:r>
            <a:endParaRPr sz="167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7555" y="4966484"/>
            <a:ext cx="125685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818">
              <a:lnSpc>
                <a:spcPts val="2015"/>
              </a:lnSpc>
              <a:tabLst>
                <a:tab pos="351497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1724" spc="-45" dirty="0">
                <a:solidFill>
                  <a:prstClr val="black"/>
                </a:solidFill>
                <a:latin typeface="Arial"/>
                <a:cs typeface="Arial"/>
              </a:rPr>
              <a:t>Raw</a:t>
            </a:r>
            <a:r>
              <a:rPr sz="1724" spc="-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18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6028" y="5282427"/>
            <a:ext cx="2165631" cy="27696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  <a:tabLst>
                <a:tab pos="363022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1724" spc="-32" dirty="0">
                <a:solidFill>
                  <a:prstClr val="black"/>
                </a:solidFill>
                <a:latin typeface="Arial"/>
                <a:cs typeface="Arial"/>
              </a:rPr>
              <a:t>Preprocessed</a:t>
            </a:r>
            <a:r>
              <a:rPr sz="1724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14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7554" y="5635881"/>
            <a:ext cx="3295701" cy="528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29818">
              <a:lnSpc>
                <a:spcPts val="2015"/>
              </a:lnSpc>
              <a:tabLst>
                <a:tab pos="351497" algn="l"/>
              </a:tabLst>
            </a:pPr>
            <a:r>
              <a:rPr sz="1724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1724" spc="-109" dirty="0">
                <a:solidFill>
                  <a:prstClr val="black"/>
                </a:solidFill>
                <a:latin typeface="Arial"/>
                <a:cs typeface="Arial"/>
              </a:rPr>
              <a:t>EE</a:t>
            </a:r>
            <a:r>
              <a:rPr sz="1724" spc="-118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1724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24" spc="-41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724" spc="-68" dirty="0">
                <a:solidFill>
                  <a:prstClr val="black"/>
                </a:solidFill>
                <a:latin typeface="Arial"/>
                <a:cs typeface="Arial"/>
              </a:rPr>
              <a:t>ea</a:t>
            </a:r>
            <a:r>
              <a:rPr sz="1724" spc="32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724" spc="-45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724" spc="-64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724" spc="-6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724" spc="-36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1724">
              <a:solidFill>
                <a:prstClr val="black"/>
              </a:solidFill>
              <a:latin typeface="Arial"/>
              <a:cs typeface="Arial"/>
            </a:endParaRPr>
          </a:p>
          <a:p>
            <a:pPr marL="353226" defTabSz="829818">
              <a:spcBef>
                <a:spcPts val="563"/>
              </a:spcBef>
              <a:tabLst>
                <a:tab pos="692623" algn="l"/>
              </a:tabLst>
            </a:pPr>
            <a:r>
              <a:rPr sz="1271" spc="-5" dirty="0">
                <a:solidFill>
                  <a:prstClr val="black"/>
                </a:solidFill>
                <a:latin typeface="Arial"/>
                <a:cs typeface="Arial"/>
              </a:rPr>
              <a:t>–	</a:t>
            </a:r>
            <a:r>
              <a:rPr sz="1271" spc="-23" dirty="0">
                <a:solidFill>
                  <a:prstClr val="black"/>
                </a:solidFill>
                <a:latin typeface="Arial"/>
                <a:cs typeface="Arial"/>
              </a:rPr>
              <a:t>e.g.</a:t>
            </a:r>
            <a:r>
              <a:rPr sz="1271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18" dirty="0">
                <a:solidFill>
                  <a:prstClr val="black"/>
                </a:solidFill>
                <a:latin typeface="Arial"/>
                <a:cs typeface="Arial"/>
              </a:rPr>
              <a:t>theta-beta</a:t>
            </a:r>
            <a:r>
              <a:rPr sz="1271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27" dirty="0">
                <a:solidFill>
                  <a:prstClr val="black"/>
                </a:solidFill>
                <a:latin typeface="Arial"/>
                <a:cs typeface="Arial"/>
              </a:rPr>
              <a:t>ratio, </a:t>
            </a:r>
            <a:r>
              <a:rPr sz="1271" spc="-41" dirty="0">
                <a:solidFill>
                  <a:prstClr val="black"/>
                </a:solidFill>
                <a:latin typeface="Arial"/>
                <a:cs typeface="Arial"/>
              </a:rPr>
              <a:t>alpha</a:t>
            </a:r>
            <a:r>
              <a:rPr sz="1271" spc="-3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71" spc="-36" dirty="0">
                <a:solidFill>
                  <a:prstClr val="black"/>
                </a:solidFill>
                <a:latin typeface="Arial"/>
                <a:cs typeface="Arial"/>
              </a:rPr>
              <a:t>asymmetry</a:t>
            </a:r>
            <a:endParaRPr sz="127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0805" y="4918580"/>
            <a:ext cx="4081160" cy="311187"/>
          </a:xfrm>
          <a:custGeom>
            <a:avLst/>
            <a:gdLst/>
            <a:ahLst/>
            <a:cxnLst/>
            <a:rect l="l" t="t" r="r" b="b"/>
            <a:pathLst>
              <a:path w="4497070" h="342900">
                <a:moveTo>
                  <a:pt x="0" y="342713"/>
                </a:moveTo>
                <a:lnTo>
                  <a:pt x="0" y="0"/>
                </a:lnTo>
                <a:lnTo>
                  <a:pt x="4496890" y="0"/>
                </a:lnTo>
                <a:lnTo>
                  <a:pt x="4496890" y="342713"/>
                </a:lnTo>
                <a:lnTo>
                  <a:pt x="0" y="342713"/>
                </a:lnTo>
                <a:close/>
              </a:path>
            </a:pathLst>
          </a:custGeom>
          <a:solidFill>
            <a:srgbClr val="FFFFFF">
              <a:alpha val="69018"/>
            </a:srgbClr>
          </a:solidFill>
        </p:spPr>
        <p:txBody>
          <a:bodyPr wrap="square" lIns="0" tIns="0" rIns="0" bIns="0" rtlCol="0"/>
          <a:lstStyle/>
          <a:p>
            <a:pPr defTabSz="829818"/>
            <a:endParaRPr sz="163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0813" y="2605439"/>
            <a:ext cx="2875022" cy="1998512"/>
          </a:xfrm>
          <a:custGeom>
            <a:avLst/>
            <a:gdLst/>
            <a:ahLst/>
            <a:cxnLst/>
            <a:rect l="l" t="t" r="r" b="b"/>
            <a:pathLst>
              <a:path w="3168015" h="2202179">
                <a:moveTo>
                  <a:pt x="3167786" y="0"/>
                </a:moveTo>
                <a:lnTo>
                  <a:pt x="0" y="0"/>
                </a:lnTo>
                <a:lnTo>
                  <a:pt x="0" y="2201900"/>
                </a:lnTo>
                <a:lnTo>
                  <a:pt x="3167786" y="2201900"/>
                </a:lnTo>
                <a:lnTo>
                  <a:pt x="3167786" y="0"/>
                </a:lnTo>
                <a:close/>
              </a:path>
            </a:pathLst>
          </a:custGeom>
          <a:solidFill>
            <a:srgbClr val="FFFFFF">
              <a:alpha val="69018"/>
            </a:srgbClr>
          </a:solidFill>
        </p:spPr>
        <p:txBody>
          <a:bodyPr wrap="square" lIns="0" tIns="0" rIns="0" bIns="0" rtlCol="0"/>
          <a:lstStyle/>
          <a:p>
            <a:pPr defTabSz="829818"/>
            <a:endParaRPr sz="163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4618" y="5653843"/>
            <a:ext cx="4258076" cy="610272"/>
          </a:xfrm>
          <a:custGeom>
            <a:avLst/>
            <a:gdLst/>
            <a:ahLst/>
            <a:cxnLst/>
            <a:rect l="l" t="t" r="r" b="b"/>
            <a:pathLst>
              <a:path w="4692015" h="672465">
                <a:moveTo>
                  <a:pt x="4691506" y="0"/>
                </a:moveTo>
                <a:lnTo>
                  <a:pt x="0" y="0"/>
                </a:lnTo>
                <a:lnTo>
                  <a:pt x="0" y="672262"/>
                </a:lnTo>
                <a:lnTo>
                  <a:pt x="4691506" y="672262"/>
                </a:lnTo>
                <a:lnTo>
                  <a:pt x="4691506" y="0"/>
                </a:lnTo>
                <a:close/>
              </a:path>
            </a:pathLst>
          </a:custGeom>
          <a:solidFill>
            <a:srgbClr val="FFFFFF">
              <a:alpha val="69018"/>
            </a:srgbClr>
          </a:solidFill>
        </p:spPr>
        <p:txBody>
          <a:bodyPr wrap="square" lIns="0" tIns="0" rIns="0" bIns="0" rtlCol="0"/>
          <a:lstStyle/>
          <a:p>
            <a:pPr defTabSz="829818"/>
            <a:endParaRPr sz="163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9391" y="5760215"/>
            <a:ext cx="2609937" cy="615156"/>
          </a:xfrm>
          <a:prstGeom prst="rect">
            <a:avLst/>
          </a:prstGeom>
        </p:spPr>
        <p:txBody>
          <a:bodyPr vert="horz" wrap="square" lIns="0" tIns="90475" rIns="0" bIns="0" rtlCol="0">
            <a:spAutoFit/>
          </a:bodyPr>
          <a:lstStyle/>
          <a:p>
            <a:pPr marL="11524" defTabSz="829818">
              <a:spcBef>
                <a:spcPts val="712"/>
              </a:spcBef>
            </a:pPr>
            <a:r>
              <a:rPr sz="1588" u="sng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Preprocessed</a:t>
            </a:r>
            <a:r>
              <a:rPr sz="1588" u="sng" spc="-32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588" u="sng" spc="-5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EEG:</a:t>
            </a:r>
            <a:endParaRPr sz="1588">
              <a:solidFill>
                <a:prstClr val="black"/>
              </a:solidFill>
              <a:latin typeface="Arial"/>
              <a:cs typeface="Arial"/>
            </a:endParaRPr>
          </a:p>
          <a:p>
            <a:pPr marL="330753" indent="-124465" defTabSz="829818">
              <a:spcBef>
                <a:spcPts val="567"/>
              </a:spcBef>
              <a:buSzPct val="103448"/>
              <a:buFontTx/>
              <a:buChar char="•"/>
              <a:tabLst>
                <a:tab pos="331329" algn="l"/>
              </a:tabLst>
            </a:pPr>
            <a:r>
              <a:rPr sz="1316" spc="-5" dirty="0">
                <a:solidFill>
                  <a:prstClr val="black"/>
                </a:solidFill>
                <a:latin typeface="Arial"/>
                <a:cs typeface="Arial"/>
              </a:rPr>
              <a:t>Number</a:t>
            </a:r>
            <a:r>
              <a:rPr sz="1316" spc="-1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16" spc="-5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316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16" spc="-23" dirty="0">
                <a:solidFill>
                  <a:prstClr val="black"/>
                </a:solidFill>
                <a:latin typeface="Arial"/>
                <a:cs typeface="Arial"/>
              </a:rPr>
              <a:t>features:</a:t>
            </a:r>
            <a:r>
              <a:rPr sz="1316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16" spc="45" dirty="0">
                <a:solidFill>
                  <a:prstClr val="black"/>
                </a:solidFill>
                <a:latin typeface="Arial"/>
                <a:cs typeface="Arial"/>
              </a:rPr>
              <a:t>~</a:t>
            </a:r>
            <a:r>
              <a:rPr sz="1316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316" spc="18" dirty="0">
                <a:solidFill>
                  <a:prstClr val="black"/>
                </a:solidFill>
                <a:latin typeface="Arial"/>
                <a:cs typeface="Arial"/>
              </a:rPr>
              <a:t>150’000</a:t>
            </a:r>
            <a:endParaRPr sz="131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74921" y="6427212"/>
            <a:ext cx="151560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fld id="{81D60167-4931-47E6-BA6A-407CBD079E47}" type="slidenum">
              <a:rPr sz="998" spc="-5" dirty="0">
                <a:solidFill>
                  <a:prstClr val="black"/>
                </a:solidFill>
                <a:latin typeface="Arial"/>
                <a:cs typeface="Arial"/>
              </a:rPr>
              <a:pPr marL="34573" defTabSz="829818">
                <a:spcBef>
                  <a:spcPts val="59"/>
                </a:spcBef>
              </a:pPr>
              <a:t>8</a:t>
            </a:fld>
            <a:endParaRPr sz="998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8880" y="1336898"/>
            <a:ext cx="5581197" cy="476478"/>
          </a:xfrm>
          <a:prstGeom prst="rect">
            <a:avLst/>
          </a:prstGeom>
        </p:spPr>
        <p:txBody>
          <a:bodyPr vert="horz" wrap="square" lIns="0" tIns="15559" rIns="0" bIns="0" rtlCol="0">
            <a:spAutoFit/>
          </a:bodyPr>
          <a:lstStyle/>
          <a:p>
            <a:pPr marL="11524" defTabSz="829818">
              <a:spcBef>
                <a:spcPts val="123"/>
              </a:spcBef>
            </a:pPr>
            <a:r>
              <a:rPr sz="2994" spc="14" dirty="0">
                <a:solidFill>
                  <a:srgbClr val="0028A5"/>
                </a:solidFill>
                <a:latin typeface="Arial"/>
                <a:cs typeface="Arial"/>
              </a:rPr>
              <a:t>Combined</a:t>
            </a:r>
            <a:r>
              <a:rPr sz="2994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2994" spc="-82" dirty="0">
                <a:solidFill>
                  <a:srgbClr val="0028A5"/>
                </a:solidFill>
                <a:latin typeface="Arial"/>
                <a:cs typeface="Arial"/>
              </a:rPr>
              <a:t>MRI</a:t>
            </a:r>
            <a:r>
              <a:rPr sz="2994" spc="5" dirty="0">
                <a:solidFill>
                  <a:srgbClr val="0028A5"/>
                </a:solidFill>
                <a:latin typeface="Arial"/>
                <a:cs typeface="Arial"/>
              </a:rPr>
              <a:t> and</a:t>
            </a:r>
            <a:r>
              <a:rPr sz="2994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2994" spc="-136" dirty="0">
                <a:solidFill>
                  <a:srgbClr val="0028A5"/>
                </a:solidFill>
                <a:latin typeface="Arial"/>
                <a:cs typeface="Arial"/>
              </a:rPr>
              <a:t>EEG</a:t>
            </a:r>
            <a:r>
              <a:rPr sz="2994" dirty="0">
                <a:solidFill>
                  <a:srgbClr val="0028A5"/>
                </a:solidFill>
                <a:latin typeface="Arial"/>
                <a:cs typeface="Arial"/>
              </a:rPr>
              <a:t> </a:t>
            </a:r>
            <a:r>
              <a:rPr sz="2994" spc="-59" dirty="0">
                <a:solidFill>
                  <a:srgbClr val="0028A5"/>
                </a:solidFill>
                <a:latin typeface="Arial"/>
                <a:cs typeface="Arial"/>
              </a:rPr>
              <a:t>analysis</a:t>
            </a:r>
            <a:endParaRPr sz="299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2360" y="6229834"/>
            <a:ext cx="2642785" cy="23509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</a:pPr>
            <a:r>
              <a:rPr sz="1452" spc="-14" dirty="0">
                <a:solidFill>
                  <a:prstClr val="black"/>
                </a:solidFill>
                <a:latin typeface="Arial"/>
                <a:cs typeface="Arial"/>
              </a:rPr>
              <a:t>Time-reversed</a:t>
            </a:r>
            <a:r>
              <a:rPr sz="1452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52" spc="-14" dirty="0">
                <a:solidFill>
                  <a:prstClr val="black"/>
                </a:solidFill>
                <a:latin typeface="Arial"/>
                <a:cs typeface="Arial"/>
              </a:rPr>
              <a:t>granger </a:t>
            </a:r>
            <a:r>
              <a:rPr sz="1452" spc="-5" dirty="0">
                <a:solidFill>
                  <a:prstClr val="black"/>
                </a:solidFill>
                <a:latin typeface="Arial"/>
                <a:cs typeface="Arial"/>
              </a:rPr>
              <a:t>causality</a:t>
            </a:r>
            <a:endParaRPr sz="1452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726" y="1780540"/>
            <a:ext cx="6801778" cy="43179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1616" y="613706"/>
            <a:ext cx="751459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>
              <a:spcBef>
                <a:spcPts val="91"/>
              </a:spcBef>
            </a:pPr>
            <a:r>
              <a:rPr sz="1634" spc="-5" dirty="0">
                <a:solidFill>
                  <a:srgbClr val="FF0000"/>
                </a:solidFill>
              </a:rPr>
              <a:t>Update:</a:t>
            </a:r>
            <a:endParaRPr sz="1634"/>
          </a:p>
        </p:txBody>
      </p:sp>
      <p:sp>
        <p:nvSpPr>
          <p:cNvPr id="7" name="object 7"/>
          <p:cNvSpPr txBox="1"/>
          <p:nvPr/>
        </p:nvSpPr>
        <p:spPr>
          <a:xfrm>
            <a:off x="8174921" y="6427212"/>
            <a:ext cx="151560" cy="161133"/>
          </a:xfrm>
          <a:prstGeom prst="rect">
            <a:avLst/>
          </a:prstGeom>
        </p:spPr>
        <p:txBody>
          <a:bodyPr vert="horz" wrap="square" lIns="0" tIns="7492" rIns="0" bIns="0" rtlCol="0">
            <a:spAutoFit/>
          </a:bodyPr>
          <a:lstStyle/>
          <a:p>
            <a:pPr marL="34573" defTabSz="829818">
              <a:spcBef>
                <a:spcPts val="59"/>
              </a:spcBef>
            </a:pPr>
            <a:fld id="{81D60167-4931-47E6-BA6A-407CBD079E47}" type="slidenum">
              <a:rPr sz="998" spc="-5" dirty="0">
                <a:solidFill>
                  <a:prstClr val="black"/>
                </a:solidFill>
                <a:latin typeface="Arial"/>
                <a:cs typeface="Arial"/>
              </a:rPr>
              <a:pPr marL="34573" defTabSz="829818">
                <a:spcBef>
                  <a:spcPts val="59"/>
                </a:spcBef>
              </a:pPr>
              <a:t>9</a:t>
            </a:fld>
            <a:endParaRPr sz="998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1616" y="868188"/>
            <a:ext cx="7300217" cy="263117"/>
          </a:xfrm>
          <a:prstGeom prst="rect">
            <a:avLst/>
          </a:prstGeom>
        </p:spPr>
        <p:txBody>
          <a:bodyPr vert="horz" wrap="square" lIns="0" tIns="11525" rIns="0" bIns="0" rtlCol="0">
            <a:spAutoFit/>
          </a:bodyPr>
          <a:lstStyle/>
          <a:p>
            <a:pPr marL="11524" defTabSz="829818">
              <a:spcBef>
                <a:spcPts val="91"/>
              </a:spcBef>
              <a:tabLst>
                <a:tab pos="339972" algn="l"/>
              </a:tabLst>
            </a:pP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-	finished</a:t>
            </a:r>
            <a:r>
              <a:rPr sz="1634" spc="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pipeline</a:t>
            </a:r>
            <a:r>
              <a:rPr sz="1634" spc="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for</a:t>
            </a:r>
            <a:r>
              <a:rPr sz="163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functional</a:t>
            </a:r>
            <a:r>
              <a:rPr sz="1634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connectivity</a:t>
            </a:r>
            <a:r>
              <a:rPr sz="1634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features</a:t>
            </a:r>
            <a:r>
              <a:rPr sz="1634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1634" spc="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manuscript</a:t>
            </a:r>
            <a:r>
              <a:rPr sz="1634" spc="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sz="1634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FF0000"/>
                </a:solidFill>
                <a:latin typeface="Arial"/>
                <a:cs typeface="Arial"/>
              </a:rPr>
              <a:t>progess</a:t>
            </a:r>
            <a:endParaRPr sz="1634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F18EE2E-61F3-4738-815E-47B3D5BDFBE4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1791</TotalTime>
  <Words>1450</Words>
  <Application>Microsoft Office PowerPoint</Application>
  <PresentationFormat>On-screen Show (4:3)</PresentationFormat>
  <Paragraphs>316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等线</vt:lpstr>
      <vt:lpstr>Arial</vt:lpstr>
      <vt:lpstr>Calibri</vt:lpstr>
      <vt:lpstr>Calibri Light</vt:lpstr>
      <vt:lpstr>1_Office 主题​​</vt:lpstr>
      <vt:lpstr>Office Theme</vt:lpstr>
      <vt:lpstr>PowerPoint Presentation</vt:lpstr>
      <vt:lpstr>Prediction of Psychiatric Multimorbidity  in a Large Pediatric Sample</vt:lpstr>
      <vt:lpstr>Data availability: Sample</vt:lpstr>
      <vt:lpstr>Data availability: Sample</vt:lpstr>
      <vt:lpstr>Data availability: Data</vt:lpstr>
      <vt:lpstr>Data availability: Data</vt:lpstr>
      <vt:lpstr>Data availability: Data</vt:lpstr>
      <vt:lpstr>PowerPoint Presentation</vt:lpstr>
      <vt:lpstr>Update:</vt:lpstr>
      <vt:lpstr>Data Availability</vt:lpstr>
      <vt:lpstr>PowerPoint Presentation</vt:lpstr>
      <vt:lpstr>Benchmarking</vt:lpstr>
      <vt:lpstr>Performance metrics</vt:lpstr>
      <vt:lpstr>Timeline</vt:lpstr>
      <vt:lpstr>Timeline</vt:lpstr>
      <vt:lpstr>Timeline</vt:lpstr>
      <vt:lpstr>Timeline</vt:lpstr>
      <vt:lpstr>First Benchmarking Results</vt:lpstr>
      <vt:lpstr>First Benchmarking Results</vt:lpstr>
      <vt:lpstr>First Benchmarking Results</vt:lpstr>
      <vt:lpstr>Benchmarking</vt:lpstr>
      <vt:lpstr>FG-AI4H Trial Audits 2.0</vt:lpstr>
      <vt:lpstr>Next Steps: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Att.3 - Presentation (TG-Psy)</dc:title>
  <dc:creator>Campos, Simao</dc:creator>
  <cp:lastModifiedBy>Simão Campos-Neto</cp:lastModifiedBy>
  <cp:revision>80</cp:revision>
  <cp:lastPrinted>2019-04-04T08:49:31Z</cp:lastPrinted>
  <dcterms:created xsi:type="dcterms:W3CDTF">2019-03-31T15:53:06Z</dcterms:created>
  <dcterms:modified xsi:type="dcterms:W3CDTF">2021-09-23T08:25:45Z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