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4" r:id="rId5"/>
  </p:sldMasterIdLst>
  <p:notesMasterIdLst>
    <p:notesMasterId r:id="rId20"/>
  </p:notesMasterIdLst>
  <p:sldIdLst>
    <p:sldId id="257" r:id="rId6"/>
    <p:sldId id="258" r:id="rId7"/>
    <p:sldId id="385" r:id="rId8"/>
    <p:sldId id="423" r:id="rId9"/>
    <p:sldId id="424" r:id="rId10"/>
    <p:sldId id="445" r:id="rId11"/>
    <p:sldId id="427" r:id="rId12"/>
    <p:sldId id="430" r:id="rId13"/>
    <p:sldId id="420" r:id="rId14"/>
    <p:sldId id="447" r:id="rId15"/>
    <p:sldId id="302" r:id="rId16"/>
    <p:sldId id="446" r:id="rId17"/>
    <p:sldId id="306" r:id="rId18"/>
    <p:sldId id="422" r:id="rId19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029" autoAdjust="0"/>
  </p:normalViewPr>
  <p:slideViewPr>
    <p:cSldViewPr snapToGrid="0">
      <p:cViewPr varScale="1">
        <p:scale>
          <a:sx n="68" d="100"/>
          <a:sy n="68" d="100"/>
        </p:scale>
        <p:origin x="653" y="6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886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2600" y="1279525"/>
            <a:ext cx="6138863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3161DA-F0B1-49FB-BF58-D14F51FD007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54372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3161DA-F0B1-49FB-BF58-D14F51FD007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7691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3161DA-F0B1-49FB-BF58-D14F51FD007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14483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3161DA-F0B1-49FB-BF58-D14F51FD007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9735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7557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2496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1118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E9DD2-4358-4E22-8A7E-D509A7319F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2C1D54-F888-4953-9FE5-F7C6A5E1FC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F2233-CD4D-41F9-B1D0-BD588EDAB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CCBCC-5E71-4087-91EE-99ABDBEBF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124420-9E60-40E7-8AD4-ED14C393C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3324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7FC67-5C98-4DA1-AC8B-998984E93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04D75-FC8A-4DAD-BB70-E68620D36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CBBCA-FC4C-4340-A952-0D64E2567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5D6FA-8166-4819-816F-8452677C0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05960A-1DB9-470D-89C6-8D42AD8FA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5516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5C81F-FB88-4931-A661-5DADFA79C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858C63-C4AA-4E7A-94B9-51308BAEB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2839E-2481-48C8-9F58-BFE716D3C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1683A1-8590-4E89-9FD0-06D8B0A9D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50218-1630-4084-8D02-14234E8B5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096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8FAFF-1CB3-4AEF-9179-D32906346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69E23-3402-47C2-8D9C-51AE6FFD43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E954F0-D5C3-45D7-BCB4-285274A353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DE2B8F-0BBF-4C07-A066-17F2D949C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B95934-55CD-4C61-99AF-A76A7B665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D0B7DD-7274-4C5E-9432-AB1DBF69C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0581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8CE53-E084-414A-A895-A91EE6DD1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FEA152-07F7-41DA-989B-3B9603FC70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6A5116-6C96-46EE-8ACE-BDA23F401C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AED8D1-C78C-4939-A0D5-3692027E25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D41B7B-3204-4F41-93DE-185E957664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E9FC5F-CC71-43EE-A55A-C0E5F798F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439028-7F03-40E0-B248-0767BFC86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2A89B7-5EE5-4BDE-AA88-56069F321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30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0C574-03E6-4407-9F19-0D558137E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D6E56F-44DB-4A28-8EC6-606069218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DC0446-6A44-4A5A-A1C0-99108956C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07C08D-14DD-45C8-9D93-A1E17F21A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9619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B32AF7-9CBF-4B96-8516-45E555B5A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1720E4-85DE-494B-A694-35F08FBC7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F2441D-A3C6-4349-BCF1-22F395E3C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1801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0487D-B952-42CB-9CD3-0E62B3A63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085D7-6E68-47F4-9AE1-9DD9B295B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4920DD-60A1-402F-8777-56A0C66D0C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F778E4-D207-4F57-9390-2799B21BB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4EA170-77B4-490D-A2E8-9482714F4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0C5534-7482-44CA-9BF9-BB00616EE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236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66416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761F0-BA17-4FCA-ACFA-CA63D4350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2803EC-D003-4666-8893-97114ACA64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B294AB-7D88-4047-A8DF-E9CDF0DB28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EDF936-2DB6-4941-B28E-2D712C069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1013CB-751B-4633-9456-B4499437B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E33026-CC24-485F-B413-506D81C3F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3320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EC66E-BF3F-47F5-8EC4-2C3433457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EE2350-A028-407B-A044-2974DB0DD6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5D05A-0DAC-488C-ABDE-2AD9E135F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DA49D-AD86-40FF-B61A-1B884B49F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146995-AAFB-482A-97E5-F64CAC98C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5176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998B9A-2C07-4159-A8B1-DB6EA3593C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080395-7D79-4141-B981-A8C333E128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901B69-DC43-4BD9-8183-558E1D78F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AA851E-0769-479D-9A71-0B920E368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4B052A-8673-412D-BE59-0E8170AE7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756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888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3194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5309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3622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7547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1665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310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3524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C9DD94-D12D-44C1-BD8C-9443DDEFF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DACCD-4107-41D7-8343-7FB3B4BA8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6F318-C37B-42F1-B087-90D55D0088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8E07B-0546-480E-A2C2-3DD875B8DA98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731F5-1C9B-4C2C-A3E3-DBB5686579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DD671-AD4A-481A-9871-288728C194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30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run@xtend.ai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xtranet.itu.int/sites/itu-t/focusgroups/ai4h/tg/SitePages/TG-Ophthalmo.asp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hyperlink" Target="mailto:fgai4htgophthalmo@lists.itu.int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7">
            <a:extLst>
              <a:ext uri="{FF2B5EF4-FFF2-40B4-BE49-F238E27FC236}">
                <a16:creationId xmlns:a16="http://schemas.microsoft.com/office/drawing/2014/main" id="{8DE32652-D7F2-421B-9A7B-236BD22F6105}"/>
              </a:ext>
            </a:extLst>
          </p:cNvPr>
          <p:cNvGraphicFramePr>
            <a:graphicFrameLocks noGrp="1"/>
          </p:cNvGraphicFramePr>
          <p:nvPr/>
        </p:nvGraphicFramePr>
        <p:xfrm>
          <a:off x="2302564" y="4107794"/>
          <a:ext cx="7077956" cy="342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5082">
                  <a:extLst>
                    <a:ext uri="{9D8B030D-6E8A-4147-A177-3AD203B41FA5}">
                      <a16:colId xmlns:a16="http://schemas.microsoft.com/office/drawing/2014/main" val="796392913"/>
                    </a:ext>
                  </a:extLst>
                </a:gridCol>
                <a:gridCol w="2550167">
                  <a:extLst>
                    <a:ext uri="{9D8B030D-6E8A-4147-A177-3AD203B41FA5}">
                      <a16:colId xmlns:a16="http://schemas.microsoft.com/office/drawing/2014/main" val="1325938463"/>
                    </a:ext>
                  </a:extLst>
                </a:gridCol>
                <a:gridCol w="3322707">
                  <a:extLst>
                    <a:ext uri="{9D8B030D-6E8A-4147-A177-3AD203B41FA5}">
                      <a16:colId xmlns:a16="http://schemas.microsoft.com/office/drawing/2014/main" val="590138374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197539626"/>
                  </a:ext>
                </a:extLst>
              </a:tr>
            </a:tbl>
          </a:graphicData>
        </a:graphic>
      </p:graphicFrame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1319B83-41D3-459A-A1F4-845662CEA6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751630"/>
              </p:ext>
            </p:extLst>
          </p:nvPr>
        </p:nvGraphicFramePr>
        <p:xfrm>
          <a:off x="2426035" y="2838983"/>
          <a:ext cx="7112397" cy="23545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830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2943219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029348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Source: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TG-</a:t>
                      </a:r>
                      <a:r>
                        <a:rPr lang="en-US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Ophthalmo</a:t>
                      </a:r>
                      <a:r>
                        <a:rPr lang="en-US" sz="1800" dirty="0"/>
                        <a:t> Topic Driver</a:t>
                      </a:r>
                      <a:endParaRPr lang="en-GB" sz="18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Title: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Att.3 - </a:t>
                      </a:r>
                      <a:r>
                        <a:rPr lang="en-GB" sz="1800" kern="1200" dirty="0">
                          <a:effectLst/>
                        </a:rPr>
                        <a:t>Presentation (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TG-</a:t>
                      </a:r>
                      <a:r>
                        <a:rPr lang="en-US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Ophthalmo</a:t>
                      </a:r>
                      <a:r>
                        <a:rPr lang="en-GB" sz="1800" kern="1200" dirty="0">
                          <a:effectLst/>
                        </a:rPr>
                        <a:t>)</a:t>
                      </a:r>
                      <a:endParaRPr lang="en-GB" sz="18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Purpose:</a:t>
                      </a:r>
                      <a:endParaRPr lang="en-GB" sz="1800" b="1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Discussion</a:t>
                      </a:r>
                      <a:endParaRPr lang="en-GB" sz="1800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Contact: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Arun Shroff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E-mail: 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arun@xtend.ai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Abstract: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This PPT summarizes the content of the TDD for the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TG on ophthalmology (M-017-A01)</a:t>
                      </a:r>
                      <a:r>
                        <a:rPr lang="en-US" dirty="0"/>
                        <a:t>, for presentation and discussion during meeting M.</a:t>
                      </a:r>
                      <a:endParaRPr lang="en-GB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  <p:sp>
        <p:nvSpPr>
          <p:cNvPr id="3" name="Rectangle 6">
            <a:extLst>
              <a:ext uri="{FF2B5EF4-FFF2-40B4-BE49-F238E27FC236}">
                <a16:creationId xmlns:a16="http://schemas.microsoft.com/office/drawing/2014/main" id="{3AA5875A-E589-402B-B809-F6D4BAA63A02}"/>
              </a:ext>
            </a:extLst>
          </p:cNvPr>
          <p:cNvSpPr/>
          <p:nvPr/>
        </p:nvSpPr>
        <p:spPr>
          <a:xfrm>
            <a:off x="7840582" y="602812"/>
            <a:ext cx="20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FGAI4H-M-017-A03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0B7AC7D-3CD4-41C4-9C8C-988494B72852}"/>
              </a:ext>
            </a:extLst>
          </p:cNvPr>
          <p:cNvSpPr/>
          <p:nvPr/>
        </p:nvSpPr>
        <p:spPr>
          <a:xfrm>
            <a:off x="7166445" y="972144"/>
            <a:ext cx="2710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E-meeting, 28-30 Sep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4048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>
            <a:extLst>
              <a:ext uri="{FF2B5EF4-FFF2-40B4-BE49-F238E27FC236}">
                <a16:creationId xmlns:a16="http://schemas.microsoft.com/office/drawing/2014/main" id="{CA07DCC7-9985-473D-A943-32915C3FF998}"/>
              </a:ext>
            </a:extLst>
          </p:cNvPr>
          <p:cNvSpPr txBox="1">
            <a:spLocks/>
          </p:cNvSpPr>
          <p:nvPr/>
        </p:nvSpPr>
        <p:spPr>
          <a:xfrm>
            <a:off x="2062266" y="388224"/>
            <a:ext cx="806746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j-ea"/>
                <a:cs typeface="Aharoni" panose="02010803020104030203" pitchFamily="2" charset="-79"/>
              </a:rPr>
              <a:t>TG-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j-ea"/>
                <a:cs typeface="Aharoni" panose="02010803020104030203" pitchFamily="2" charset="-79"/>
              </a:rPr>
              <a:t>Ophthalmo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j-ea"/>
                <a:cs typeface="Aharoni" panose="02010803020104030203" pitchFamily="2" charset="-79"/>
              </a:rPr>
              <a:t> Output Documents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AB1BCB7-5CAF-4406-AEB8-681EF9D484A2}"/>
              </a:ext>
            </a:extLst>
          </p:cNvPr>
          <p:cNvSpPr/>
          <p:nvPr/>
        </p:nvSpPr>
        <p:spPr>
          <a:xfrm>
            <a:off x="425125" y="2074005"/>
            <a:ext cx="11600367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TDD: Topic Group Description Document (FGAI4H-M-017-A01)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Topic Group Call for Participation (FGAI4H-M-017-A02)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Topic Group Collaboration Site: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https://extranet.itu.int/sites/itu-t/focusgroups/ai4h/tg/SitePages/TG-Ophthalmo.aspx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/>
              </a:rPr>
              <a:t>​​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5519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9219" y="257638"/>
            <a:ext cx="5366927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Topic Group History</a:t>
            </a:r>
          </a:p>
        </p:txBody>
      </p:sp>
      <p:sp>
        <p:nvSpPr>
          <p:cNvPr id="5" name="Content Placeholder 4"/>
          <p:cNvSpPr>
            <a:spLocks noGrp="1" noChangeAspect="1"/>
          </p:cNvSpPr>
          <p:nvPr>
            <p:ph idx="1"/>
          </p:nvPr>
        </p:nvSpPr>
        <p:spPr>
          <a:xfrm>
            <a:off x="835254" y="1208744"/>
            <a:ext cx="11232091" cy="7652351"/>
          </a:xfrm>
        </p:spPr>
        <p:txBody>
          <a:bodyPr wrap="square">
            <a:spAutoFit/>
          </a:bodyPr>
          <a:lstStyle/>
          <a:p>
            <a:pPr marL="457200" lvl="1" indent="0">
              <a:buNone/>
            </a:pPr>
            <a:endParaRPr lang="en-US" dirty="0"/>
          </a:p>
          <a:p>
            <a:r>
              <a:rPr lang="en-US" dirty="0">
                <a:solidFill>
                  <a:schemeClr val="accent1"/>
                </a:solidFill>
              </a:rPr>
              <a:t>Meeting B - New York (Nov 2018)</a:t>
            </a:r>
          </a:p>
          <a:p>
            <a:pPr lvl="1"/>
            <a:r>
              <a:rPr lang="en-US" dirty="0"/>
              <a:t>AI for Ophthalmology Use Case submitted in response to the Call for Proposals</a:t>
            </a:r>
          </a:p>
          <a:p>
            <a:r>
              <a:rPr lang="en-US" dirty="0">
                <a:solidFill>
                  <a:schemeClr val="accent1"/>
                </a:solidFill>
              </a:rPr>
              <a:t>Meeting C – Lausanne, (Jan 2019)</a:t>
            </a:r>
          </a:p>
          <a:p>
            <a:pPr lvl="1"/>
            <a:r>
              <a:rPr lang="en-US" dirty="0"/>
              <a:t>Topic Group “Ophthalmology” established (2 Members)</a:t>
            </a:r>
          </a:p>
          <a:p>
            <a:r>
              <a:rPr lang="en-US" dirty="0">
                <a:solidFill>
                  <a:schemeClr val="accent1"/>
                </a:solidFill>
              </a:rPr>
              <a:t>Meeting D- Shanghai, (Apr 2019)</a:t>
            </a:r>
          </a:p>
          <a:p>
            <a:pPr lvl="1"/>
            <a:r>
              <a:rPr lang="en-US" dirty="0"/>
              <a:t>First version of Topic Description Document (TDD) – Version 1.0 completed</a:t>
            </a:r>
          </a:p>
          <a:p>
            <a:r>
              <a:rPr lang="en-US" dirty="0"/>
              <a:t> </a:t>
            </a:r>
            <a:r>
              <a:rPr lang="en-US" dirty="0">
                <a:solidFill>
                  <a:schemeClr val="accent1"/>
                </a:solidFill>
              </a:rPr>
              <a:t>Meeting E to L:  </a:t>
            </a:r>
          </a:p>
          <a:p>
            <a:pPr lvl="1"/>
            <a:r>
              <a:rPr lang="en-US" dirty="0"/>
              <a:t>TDD Revised &amp; Updated during each meeting</a:t>
            </a:r>
          </a:p>
          <a:p>
            <a:pPr lvl="1"/>
            <a:r>
              <a:rPr lang="en-US" dirty="0"/>
              <a:t>New members added</a:t>
            </a:r>
          </a:p>
          <a:p>
            <a:pPr lvl="1"/>
            <a:endParaRPr lang="en-US" dirty="0"/>
          </a:p>
          <a:p>
            <a:endParaRPr lang="en-US" dirty="0">
              <a:solidFill>
                <a:schemeClr val="accent1"/>
              </a:solidFill>
            </a:endParaRPr>
          </a:p>
          <a:p>
            <a:pPr lvl="1"/>
            <a:endParaRPr lang="en-US" dirty="0">
              <a:solidFill>
                <a:schemeClr val="accent1"/>
              </a:solidFill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89854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 noChangeAspect="1"/>
          </p:cNvSpPr>
          <p:nvPr>
            <p:ph idx="1"/>
          </p:nvPr>
        </p:nvSpPr>
        <p:spPr>
          <a:xfrm>
            <a:off x="321337" y="1325563"/>
            <a:ext cx="11697105" cy="4635115"/>
          </a:xfrm>
        </p:spPr>
        <p:txBody>
          <a:bodyPr wrap="square">
            <a:spAutoFit/>
          </a:bodyPr>
          <a:lstStyle/>
          <a:p>
            <a:pPr lvl="0" fontAlgn="base" hangingPunct="0">
              <a:lnSpc>
                <a:spcPct val="110000"/>
              </a:lnSpc>
            </a:pPr>
            <a:r>
              <a:rPr lang="en-US" dirty="0">
                <a:solidFill>
                  <a:schemeClr val="accent1"/>
                </a:solidFill>
              </a:rPr>
              <a:t>Major revisions to TDD  to adapt it to the new template (J-105). </a:t>
            </a:r>
            <a:endParaRPr lang="en-GB" dirty="0">
              <a:solidFill>
                <a:schemeClr val="accent1"/>
              </a:solidFill>
            </a:endParaRPr>
          </a:p>
          <a:p>
            <a:pPr fontAlgn="base" hangingPunct="0">
              <a:lnSpc>
                <a:spcPct val="110000"/>
              </a:lnSpc>
            </a:pPr>
            <a:r>
              <a:rPr lang="en-US" dirty="0">
                <a:solidFill>
                  <a:schemeClr val="accent1"/>
                </a:solidFill>
              </a:rPr>
              <a:t>TDD now split into subtopics:  DR, AMD, GC, PM, and RE. </a:t>
            </a:r>
          </a:p>
          <a:p>
            <a:pPr lvl="2" fontAlgn="base" hangingPunct="0"/>
            <a:r>
              <a:rPr lang="en-US" sz="2400" dirty="0"/>
              <a:t>The new template contains many new sections that need to be completed by the respective contributors to the subtopics.</a:t>
            </a:r>
          </a:p>
          <a:p>
            <a:pPr fontAlgn="base" hangingPunct="0"/>
            <a:r>
              <a:rPr lang="en-US" dirty="0">
                <a:solidFill>
                  <a:schemeClr val="accent1"/>
                </a:solidFill>
              </a:rPr>
              <a:t>Initiated application with UK based INSIGHT Data Hub (NHS-led Partner), UK </a:t>
            </a:r>
          </a:p>
          <a:p>
            <a:pPr lvl="1" fontAlgn="base" hangingPunct="0"/>
            <a:r>
              <a:rPr lang="en-US" dirty="0"/>
              <a:t>Obtain test data set for DR and AMD</a:t>
            </a:r>
            <a:r>
              <a:rPr lang="en-US" dirty="0">
                <a:solidFill>
                  <a:schemeClr val="accent1"/>
                </a:solidFill>
              </a:rPr>
              <a:t> </a:t>
            </a:r>
          </a:p>
          <a:p>
            <a:pPr fontAlgn="base" hangingPunct="0"/>
            <a:r>
              <a:rPr lang="en-US" dirty="0">
                <a:solidFill>
                  <a:schemeClr val="accent1"/>
                </a:solidFill>
              </a:rPr>
              <a:t>Collaborating with ML4H team on Trial Audits Iteration 2 for TG-</a:t>
            </a:r>
            <a:r>
              <a:rPr lang="en-US" dirty="0" err="1">
                <a:solidFill>
                  <a:schemeClr val="accent1"/>
                </a:solidFill>
              </a:rPr>
              <a:t>Ophthalmo</a:t>
            </a:r>
            <a:endParaRPr lang="en-US" dirty="0">
              <a:solidFill>
                <a:schemeClr val="accent1"/>
              </a:solidFill>
            </a:endParaRPr>
          </a:p>
          <a:p>
            <a:pPr lvl="1" fontAlgn="base" hangingPunct="0"/>
            <a:r>
              <a:rPr lang="en-US" dirty="0"/>
              <a:t>Team formation completed. </a:t>
            </a:r>
          </a:p>
          <a:p>
            <a:pPr lvl="1" fontAlgn="base" hangingPunct="0"/>
            <a:r>
              <a:rPr lang="en-US" dirty="0"/>
              <a:t>Setting up first meetings in Oct</a:t>
            </a:r>
          </a:p>
          <a:p>
            <a:pPr lvl="0" fontAlgn="base" hangingPunct="0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CA07DCC7-9985-473D-A943-32915C3FF998}"/>
              </a:ext>
            </a:extLst>
          </p:cNvPr>
          <p:cNvSpPr txBox="1">
            <a:spLocks/>
          </p:cNvSpPr>
          <p:nvPr/>
        </p:nvSpPr>
        <p:spPr>
          <a:xfrm>
            <a:off x="3087376" y="0"/>
            <a:ext cx="601724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j-ea"/>
                <a:cs typeface="Aharoni" panose="02010803020104030203" pitchFamily="2" charset="-79"/>
              </a:rPr>
              <a:t>Progress Since Meeting L</a:t>
            </a:r>
          </a:p>
        </p:txBody>
      </p:sp>
    </p:spTree>
    <p:extLst>
      <p:ext uri="{BB962C8B-B14F-4D97-AF65-F5344CB8AC3E}">
        <p14:creationId xmlns:p14="http://schemas.microsoft.com/office/powerpoint/2010/main" val="3004993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60862" y="0"/>
            <a:ext cx="3819552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Next Steps</a:t>
            </a:r>
          </a:p>
        </p:txBody>
      </p:sp>
      <p:sp>
        <p:nvSpPr>
          <p:cNvPr id="5" name="Content Placeholder 4"/>
          <p:cNvSpPr>
            <a:spLocks noGrp="1" noChangeAspect="1"/>
          </p:cNvSpPr>
          <p:nvPr>
            <p:ph idx="1"/>
          </p:nvPr>
        </p:nvSpPr>
        <p:spPr>
          <a:xfrm>
            <a:off x="494895" y="1111002"/>
            <a:ext cx="11697105" cy="5136278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Updates to TDD: </a:t>
            </a:r>
          </a:p>
          <a:p>
            <a:pPr lvl="2"/>
            <a:r>
              <a:rPr lang="en-US" sz="2400" dirty="0"/>
              <a:t>Complete sections on ethics, benchmarking, reporting.</a:t>
            </a:r>
            <a:endParaRPr lang="en-GB" sz="2400" dirty="0"/>
          </a:p>
          <a:p>
            <a:r>
              <a:rPr lang="en-GB" dirty="0"/>
              <a:t> </a:t>
            </a:r>
            <a:r>
              <a:rPr lang="en-US" dirty="0">
                <a:solidFill>
                  <a:schemeClr val="accent1"/>
                </a:solidFill>
              </a:rPr>
              <a:t>Dataset Procurement: </a:t>
            </a:r>
          </a:p>
          <a:p>
            <a:pPr lvl="1"/>
            <a:r>
              <a:rPr lang="en-US" dirty="0"/>
              <a:t>Complete the INSIGHT application for data</a:t>
            </a:r>
          </a:p>
          <a:p>
            <a:pPr lvl="1"/>
            <a:r>
              <a:rPr lang="en-US" dirty="0"/>
              <a:t>Work on procuring other datasets (India, Asia, USA, etc. to account for regional variations)</a:t>
            </a:r>
          </a:p>
          <a:p>
            <a:r>
              <a:rPr lang="en-US" dirty="0">
                <a:solidFill>
                  <a:schemeClr val="accent1"/>
                </a:solidFill>
              </a:rPr>
              <a:t>Benchmarking:</a:t>
            </a:r>
          </a:p>
          <a:p>
            <a:pPr lvl="1"/>
            <a:r>
              <a:rPr lang="en-US" dirty="0"/>
              <a:t>ML4h Audit Trial Iteration 2 – Run first challenge</a:t>
            </a:r>
          </a:p>
          <a:p>
            <a:r>
              <a:rPr lang="en-GB" dirty="0"/>
              <a:t> </a:t>
            </a:r>
            <a:r>
              <a:rPr lang="en-US" dirty="0">
                <a:solidFill>
                  <a:schemeClr val="accent1"/>
                </a:solidFill>
              </a:rPr>
              <a:t>Outreach / Community Building</a:t>
            </a:r>
            <a:endParaRPr lang="en-US" dirty="0"/>
          </a:p>
          <a:p>
            <a:pPr lvl="1"/>
            <a:r>
              <a:rPr lang="en-US" dirty="0"/>
              <a:t>Increase engagement from members</a:t>
            </a:r>
          </a:p>
          <a:p>
            <a:pPr lvl="1"/>
            <a:r>
              <a:rPr lang="en-US" dirty="0"/>
              <a:t>Get more experts on board and involved.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192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>
            <a:extLst>
              <a:ext uri="{FF2B5EF4-FFF2-40B4-BE49-F238E27FC236}">
                <a16:creationId xmlns:a16="http://schemas.microsoft.com/office/drawing/2014/main" id="{4372C6BE-2CC8-6A48-9297-C45F92B70FA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6CE12F27-0FB4-B74B-AE1C-69AFF6938590}"/>
              </a:ext>
            </a:extLst>
          </p:cNvPr>
          <p:cNvSpPr>
            <a:spLocks noGrp="1" noChangeAspect="1"/>
          </p:cNvSpPr>
          <p:nvPr>
            <p:ph idx="1"/>
          </p:nvPr>
        </p:nvSpPr>
        <p:spPr>
          <a:xfrm>
            <a:off x="4696368" y="2239363"/>
            <a:ext cx="3322840" cy="701731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4400" dirty="0">
                <a:solidFill>
                  <a:schemeClr val="accent1"/>
                </a:solidFill>
                <a:cs typeface="Aharoni" panose="02010803020104030203" pitchFamily="2" charset="-79"/>
              </a:rPr>
              <a:t>Thank you!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39A6871-B7BD-43F3-9FF2-4005A2D43C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035" y="4181534"/>
            <a:ext cx="5026855" cy="2166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65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" y="-1"/>
            <a:ext cx="12372535" cy="2312275"/>
          </a:xfrm>
        </p:spPr>
        <p:txBody>
          <a:bodyPr>
            <a:normAutofit/>
          </a:bodyPr>
          <a:lstStyle/>
          <a:p>
            <a:r>
              <a:rPr lang="en-GB" sz="5400" dirty="0"/>
              <a:t>Meeting M Topic Group Update</a:t>
            </a:r>
            <a:br>
              <a:rPr lang="en-GB" dirty="0"/>
            </a:br>
            <a:r>
              <a:rPr lang="en-GB" sz="5400" dirty="0"/>
              <a:t>Ophthalmology (</a:t>
            </a:r>
            <a:r>
              <a:rPr lang="en-US" sz="5400" dirty="0"/>
              <a:t>TG-</a:t>
            </a:r>
            <a:r>
              <a:rPr lang="en-US" sz="5400" dirty="0" err="1"/>
              <a:t>Ophthalmo</a:t>
            </a:r>
            <a:r>
              <a:rPr lang="en-US" sz="5400" dirty="0"/>
              <a:t> </a:t>
            </a:r>
            <a:r>
              <a:rPr lang="en-GB" sz="5400" dirty="0"/>
              <a:t>)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534" y="4850526"/>
            <a:ext cx="12192000" cy="2448560"/>
          </a:xfrm>
        </p:spPr>
        <p:txBody>
          <a:bodyPr>
            <a:normAutofit/>
          </a:bodyPr>
          <a:lstStyle/>
          <a:p>
            <a:r>
              <a:rPr lang="en-US" dirty="0"/>
              <a:t>E-meeting, 28 Sep – 30 Sep 2021</a:t>
            </a:r>
            <a:endParaRPr lang="en-GB" dirty="0"/>
          </a:p>
          <a:p>
            <a:r>
              <a:rPr lang="en-US" sz="2800" dirty="0"/>
              <a:t>Arun Shroff, </a:t>
            </a:r>
            <a:r>
              <a:rPr lang="en-US" dirty="0"/>
              <a:t>Topic Driver, TG-Ophthalmology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7E6507-F038-F64B-B30E-A08E7E722F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838" y="2312274"/>
            <a:ext cx="5026855" cy="2166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084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3B03-724E-4AA8-99A7-E73A8D6C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167" y="491231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Topic Group – Ophthalmology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33222-F13C-4CD1-A151-F2A12F8A5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728" y="951970"/>
            <a:ext cx="10962690" cy="5691383"/>
          </a:xfrm>
        </p:spPr>
        <p:txBody>
          <a:bodyPr>
            <a:normAutofit/>
          </a:bodyPr>
          <a:lstStyle/>
          <a:p>
            <a:endParaRPr lang="en-US" sz="3200" dirty="0">
              <a:solidFill>
                <a:schemeClr val="accent1"/>
              </a:solidFill>
            </a:endParaRPr>
          </a:p>
          <a:p>
            <a:r>
              <a:rPr lang="en-GB" sz="3200" dirty="0">
                <a:solidFill>
                  <a:schemeClr val="accent1"/>
                </a:solidFill>
              </a:rPr>
              <a:t>Standardized benchmarking of artificial intelligence for Ophthalmology.</a:t>
            </a:r>
          </a:p>
          <a:p>
            <a:endParaRPr lang="en-GB" sz="3200" dirty="0">
              <a:solidFill>
                <a:schemeClr val="accent1"/>
              </a:solidFill>
            </a:endParaRPr>
          </a:p>
          <a:p>
            <a:r>
              <a:rPr lang="en-US" sz="3200" dirty="0">
                <a:solidFill>
                  <a:schemeClr val="accent1"/>
                </a:solidFill>
              </a:rPr>
              <a:t>Conditions/Sub-topics in this group:</a:t>
            </a:r>
          </a:p>
          <a:p>
            <a:pPr lvl="1"/>
            <a:r>
              <a:rPr lang="en-US" sz="2600" dirty="0"/>
              <a:t>Diabetic Retinopathy (DR)  </a:t>
            </a:r>
          </a:p>
          <a:p>
            <a:pPr lvl="1"/>
            <a:r>
              <a:rPr lang="en-US" sz="2600" dirty="0"/>
              <a:t>Age Related Macular Degeneration (AMD)</a:t>
            </a:r>
          </a:p>
          <a:p>
            <a:pPr lvl="1"/>
            <a:r>
              <a:rPr lang="en-GB" sz="2600" dirty="0"/>
              <a:t>Glaucoma (GC) </a:t>
            </a:r>
          </a:p>
          <a:p>
            <a:pPr lvl="1"/>
            <a:r>
              <a:rPr lang="en-GB" sz="2600" dirty="0"/>
              <a:t>Pathological Myopia (PM)</a:t>
            </a:r>
          </a:p>
          <a:p>
            <a:pPr lvl="1"/>
            <a:r>
              <a:rPr lang="en-GB" sz="2600" dirty="0"/>
              <a:t>Red Eye  (RE) – (Added Meeting G)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863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3B03-724E-4AA8-99A7-E73A8D6C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7976" y="557111"/>
            <a:ext cx="5746788" cy="73546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The Health Challenge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33222-F13C-4CD1-A151-F2A12F8A5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510" y="1356366"/>
            <a:ext cx="10694194" cy="4576790"/>
          </a:xfrm>
        </p:spPr>
        <p:txBody>
          <a:bodyPr>
            <a:normAutofit/>
          </a:bodyPr>
          <a:lstStyle/>
          <a:p>
            <a:pPr lvl="1"/>
            <a:r>
              <a:rPr lang="en-US" sz="3200" dirty="0">
                <a:solidFill>
                  <a:schemeClr val="accent1"/>
                </a:solidFill>
              </a:rPr>
              <a:t>Diabetic Retinopathy (DR)  </a:t>
            </a:r>
          </a:p>
          <a:p>
            <a:pPr lvl="2"/>
            <a:r>
              <a:rPr lang="en-GB" sz="2400" dirty="0"/>
              <a:t>At risk population:  422M worldwide with diabetes (2014)</a:t>
            </a:r>
          </a:p>
          <a:p>
            <a:pPr lvl="2"/>
            <a:r>
              <a:rPr lang="en-GB" sz="2400" dirty="0"/>
              <a:t>35%, 148M have DR</a:t>
            </a:r>
          </a:p>
          <a:p>
            <a:pPr lvl="2"/>
            <a:r>
              <a:rPr lang="en-GB" sz="2400" dirty="0"/>
              <a:t> 11%, 48M have Vision Threatening DR  (64M by 2040)</a:t>
            </a:r>
          </a:p>
          <a:p>
            <a:pPr lvl="2"/>
            <a:r>
              <a:rPr lang="en-GB" sz="2400" dirty="0"/>
              <a:t> Leading cause of blindness among adults worldwide</a:t>
            </a:r>
          </a:p>
          <a:p>
            <a:pPr lvl="2"/>
            <a:endParaRPr lang="en-GB" dirty="0"/>
          </a:p>
          <a:p>
            <a:pPr lvl="1"/>
            <a:r>
              <a:rPr lang="en-US" sz="3200" dirty="0">
                <a:solidFill>
                  <a:schemeClr val="accent1"/>
                </a:solidFill>
              </a:rPr>
              <a:t>Age Related Macular Degeneration (AMD)  </a:t>
            </a:r>
          </a:p>
          <a:p>
            <a:pPr lvl="2"/>
            <a:r>
              <a:rPr lang="en-GB" sz="2400" dirty="0"/>
              <a:t>Damages macula and impairs central vision </a:t>
            </a:r>
          </a:p>
          <a:p>
            <a:pPr lvl="2"/>
            <a:r>
              <a:rPr lang="en-GB" sz="2400" dirty="0"/>
              <a:t>196M by 2020</a:t>
            </a:r>
          </a:p>
          <a:p>
            <a:pPr lvl="2"/>
            <a:r>
              <a:rPr lang="en-GB" sz="2400" dirty="0"/>
              <a:t>Third leading cause of vision loss overall, leading cause for those over 50 </a:t>
            </a:r>
          </a:p>
          <a:p>
            <a:pPr lvl="2"/>
            <a:endParaRPr lang="en-GB" sz="2400" dirty="0"/>
          </a:p>
          <a:p>
            <a:pPr marL="914400" lvl="2" indent="0">
              <a:buNone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198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3B03-724E-4AA8-99A7-E73A8D6C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2882" y="284287"/>
            <a:ext cx="5406235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The Health Challenge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33222-F13C-4CD1-A151-F2A12F8A5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903" y="1425578"/>
            <a:ext cx="10694194" cy="4576790"/>
          </a:xfrm>
        </p:spPr>
        <p:txBody>
          <a:bodyPr>
            <a:normAutofit fontScale="70000" lnSpcReduction="20000"/>
          </a:bodyPr>
          <a:lstStyle/>
          <a:p>
            <a:pPr lvl="1"/>
            <a:r>
              <a:rPr lang="en-US" sz="4600" dirty="0">
                <a:solidFill>
                  <a:schemeClr val="accent1"/>
                </a:solidFill>
              </a:rPr>
              <a:t>Glaucoma (GC)  </a:t>
            </a:r>
          </a:p>
          <a:p>
            <a:pPr lvl="2"/>
            <a:r>
              <a:rPr lang="en-US" sz="3400" dirty="0"/>
              <a:t>Damages optic nerve &amp; leads to vision loss </a:t>
            </a:r>
          </a:p>
          <a:p>
            <a:pPr lvl="2"/>
            <a:r>
              <a:rPr lang="en-US" sz="3400" dirty="0"/>
              <a:t>80M by 2020</a:t>
            </a:r>
          </a:p>
          <a:p>
            <a:pPr lvl="2"/>
            <a:endParaRPr lang="en-GB" dirty="0"/>
          </a:p>
          <a:p>
            <a:pPr lvl="1"/>
            <a:r>
              <a:rPr lang="en-US" sz="4600" dirty="0">
                <a:solidFill>
                  <a:schemeClr val="accent1"/>
                </a:solidFill>
              </a:rPr>
              <a:t>Pathological Myopia (PM)  </a:t>
            </a:r>
          </a:p>
          <a:p>
            <a:pPr lvl="2"/>
            <a:r>
              <a:rPr lang="en-GB" sz="3400" dirty="0"/>
              <a:t>Global Prevalence is 0.9%  to 3.1%</a:t>
            </a:r>
          </a:p>
          <a:p>
            <a:pPr lvl="2"/>
            <a:r>
              <a:rPr lang="en-GB" sz="3400" dirty="0"/>
              <a:t>35% of people with myopia have High Myopia, which can develop into PM</a:t>
            </a:r>
          </a:p>
          <a:p>
            <a:pPr lvl="2"/>
            <a:endParaRPr lang="en-GB" sz="2600" dirty="0"/>
          </a:p>
          <a:p>
            <a:pPr lvl="1"/>
            <a:r>
              <a:rPr lang="en-US" sz="4600" dirty="0">
                <a:solidFill>
                  <a:schemeClr val="accent1"/>
                </a:solidFill>
              </a:rPr>
              <a:t>Red Eye </a:t>
            </a:r>
            <a:r>
              <a:rPr lang="en-US" sz="3400" i="1" dirty="0">
                <a:solidFill>
                  <a:schemeClr val="accent1"/>
                </a:solidFill>
              </a:rPr>
              <a:t>[Added Meeting G] </a:t>
            </a:r>
          </a:p>
          <a:p>
            <a:pPr lvl="2"/>
            <a:r>
              <a:rPr lang="en-GB" sz="3400" dirty="0"/>
              <a:t>2-3% visits to primary health </a:t>
            </a:r>
            <a:r>
              <a:rPr lang="en-GB" sz="3400" dirty="0" err="1"/>
              <a:t>centers</a:t>
            </a:r>
            <a:r>
              <a:rPr lang="en-GB" sz="3400" dirty="0"/>
              <a:t> &amp; emergency facilities  due to eye problems &amp; majority are due to Red Eye. </a:t>
            </a:r>
          </a:p>
          <a:p>
            <a:pPr lvl="2"/>
            <a:r>
              <a:rPr lang="en-GB" sz="3400" dirty="0"/>
              <a:t>May denote more serious conditions like keratitis, iritis, glaucoma, which could lead to vision loss</a:t>
            </a:r>
          </a:p>
          <a:p>
            <a:pPr marL="914400" lvl="2" indent="0">
              <a:buNone/>
            </a:pPr>
            <a:endParaRPr lang="en-GB" sz="3800" dirty="0"/>
          </a:p>
          <a:p>
            <a:pPr marL="914400" lvl="2" indent="0">
              <a:buNone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587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3B03-724E-4AA8-99A7-E73A8D6C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9004" y="350745"/>
            <a:ext cx="3246404" cy="1245992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Impact of AI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33222-F13C-4CD1-A151-F2A12F8A5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903" y="1596737"/>
            <a:ext cx="10694194" cy="4576790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 hangingPunct="0"/>
            <a:r>
              <a:rPr lang="en-GB" sz="3200" dirty="0"/>
              <a:t>Bridge acute shortage of healthcare professionals in LMICs, rural areas.</a:t>
            </a:r>
            <a:endParaRPr lang="en-US" sz="3200" dirty="0"/>
          </a:p>
          <a:p>
            <a:pPr lvl="0" fontAlgn="base" hangingPunct="0"/>
            <a:r>
              <a:rPr lang="en-GB" sz="3200" dirty="0"/>
              <a:t>Provide earlier detection and prevent vision loss for millions. </a:t>
            </a:r>
          </a:p>
          <a:p>
            <a:pPr lvl="0" fontAlgn="base" hangingPunct="0"/>
            <a:r>
              <a:rPr lang="en-GB" sz="3200" dirty="0"/>
              <a:t>Decrease healthcare costs via earlier interventions </a:t>
            </a:r>
          </a:p>
          <a:p>
            <a:pPr lvl="0" fontAlgn="base" hangingPunct="0"/>
            <a:r>
              <a:rPr lang="en-GB" sz="3200" dirty="0"/>
              <a:t>Increase overall efficiency and scalability of current screening methods</a:t>
            </a:r>
            <a:r>
              <a:rPr lang="en-GB" dirty="0"/>
              <a:t>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066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3B03-724E-4AA8-99A7-E73A8D6C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3961" y="324528"/>
            <a:ext cx="7874815" cy="88212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Benchmarking: DR Classifications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33222-F13C-4CD1-A151-F2A12F8A5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903" y="1206650"/>
            <a:ext cx="10694194" cy="5582567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600" b="1" dirty="0">
                <a:solidFill>
                  <a:schemeClr val="accent1"/>
                </a:solidFill>
              </a:rPr>
              <a:t>Binary: </a:t>
            </a:r>
            <a:endParaRPr lang="en-US" sz="3000" b="1" dirty="0">
              <a:solidFill>
                <a:schemeClr val="accent1"/>
              </a:solidFill>
            </a:endParaRPr>
          </a:p>
          <a:p>
            <a:pPr marL="914400" lvl="2" indent="0">
              <a:buNone/>
            </a:pPr>
            <a:r>
              <a:rPr lang="en-US" sz="3200" dirty="0"/>
              <a:t>	[</a:t>
            </a:r>
            <a:r>
              <a:rPr lang="en-US" sz="2600" dirty="0"/>
              <a:t>0 (</a:t>
            </a:r>
            <a:r>
              <a:rPr lang="en-US" sz="2600" dirty="0" err="1"/>
              <a:t>Nogradable</a:t>
            </a:r>
            <a:r>
              <a:rPr lang="en-US" sz="2600" dirty="0"/>
              <a:t> Image)]  (Optional)</a:t>
            </a:r>
          </a:p>
          <a:p>
            <a:pPr marL="914400" lvl="2" indent="0">
              <a:buNone/>
            </a:pPr>
            <a:r>
              <a:rPr lang="en-US" sz="2600" dirty="0"/>
              <a:t>	1 - Non-referable Retinopathy   = Normal or Mild DR</a:t>
            </a:r>
          </a:p>
          <a:p>
            <a:pPr marL="914400" lvl="2" indent="0">
              <a:buNone/>
            </a:pPr>
            <a:r>
              <a:rPr lang="en-US" sz="2600" dirty="0"/>
              <a:t>	2 - Referable Retinopathy  = Moderate, Severe, PDR</a:t>
            </a:r>
          </a:p>
          <a:p>
            <a:pPr marL="457200" lvl="1" indent="0">
              <a:buNone/>
            </a:pPr>
            <a:r>
              <a:rPr lang="en-US" sz="3600" b="1" dirty="0"/>
              <a:t> </a:t>
            </a:r>
          </a:p>
          <a:p>
            <a:pPr lvl="1"/>
            <a:r>
              <a:rPr lang="en-US" sz="2600" b="1" dirty="0">
                <a:solidFill>
                  <a:schemeClr val="accent1"/>
                </a:solidFill>
              </a:rPr>
              <a:t>Multi-class Classification:</a:t>
            </a:r>
          </a:p>
          <a:p>
            <a:pPr marL="457200" lvl="1" indent="0">
              <a:buNone/>
            </a:pPr>
            <a:endParaRPr lang="en-US" sz="3700" b="1" dirty="0">
              <a:solidFill>
                <a:schemeClr val="accent1"/>
              </a:solidFill>
            </a:endParaRPr>
          </a:p>
          <a:p>
            <a:pPr marL="1371600" lvl="3" indent="0">
              <a:buNone/>
            </a:pPr>
            <a:r>
              <a:rPr lang="en-US" sz="3000" dirty="0"/>
              <a:t>	[</a:t>
            </a:r>
            <a:r>
              <a:rPr lang="en-US" sz="2600" dirty="0"/>
              <a:t>0 - </a:t>
            </a:r>
            <a:r>
              <a:rPr lang="en-US" sz="2600" dirty="0" err="1"/>
              <a:t>Nongradable</a:t>
            </a:r>
            <a:r>
              <a:rPr lang="en-US" sz="2600" dirty="0"/>
              <a:t> Image) ] (Optional)</a:t>
            </a:r>
          </a:p>
          <a:p>
            <a:pPr marL="1371600" lvl="3" indent="0">
              <a:buNone/>
            </a:pPr>
            <a:r>
              <a:rPr lang="en-US" sz="2600" dirty="0"/>
              <a:t>	1 - Normal </a:t>
            </a:r>
          </a:p>
          <a:p>
            <a:pPr marL="1371600" lvl="3" indent="0">
              <a:buNone/>
            </a:pPr>
            <a:r>
              <a:rPr lang="en-US" sz="2600" dirty="0"/>
              <a:t>	2 – Mild DR</a:t>
            </a:r>
          </a:p>
          <a:p>
            <a:pPr marL="1371600" lvl="3" indent="0">
              <a:buNone/>
            </a:pPr>
            <a:r>
              <a:rPr lang="en-US" sz="2600" dirty="0"/>
              <a:t>	3 - Moderate  NPDR  (Non Proliferative DR)</a:t>
            </a:r>
          </a:p>
          <a:p>
            <a:pPr marL="1371600" lvl="3" indent="0">
              <a:buNone/>
            </a:pPr>
            <a:r>
              <a:rPr lang="en-US" sz="2600" dirty="0"/>
              <a:t>	4 - Severe NPDR </a:t>
            </a:r>
          </a:p>
          <a:p>
            <a:pPr marL="1371600" lvl="3" indent="0">
              <a:buNone/>
            </a:pPr>
            <a:r>
              <a:rPr lang="en-US" sz="2600" dirty="0"/>
              <a:t>	5 – PDR  (Proliferative DR)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4E2233-E881-47BD-9BB5-5344B5EE2F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7425883" y="3070411"/>
            <a:ext cx="6269150" cy="134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325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3B03-724E-4AA8-99A7-E73A8D6C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4597" y="415804"/>
            <a:ext cx="10917403" cy="77585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Benchmarking:   AMD, GC, PM Classifications</a:t>
            </a:r>
            <a:b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</a:br>
            <a:endParaRPr lang="en-US" dirty="0">
              <a:solidFill>
                <a:schemeClr val="accent1"/>
              </a:solidFill>
              <a:latin typeface="+mn-lt"/>
              <a:ea typeface="+mn-ea"/>
              <a:cs typeface="Aharoni" panose="02010803020104030203" pitchFamily="2" charset="-79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33222-F13C-4CD1-A151-F2A12F8A5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1742" y="1043874"/>
            <a:ext cx="10694194" cy="5636149"/>
          </a:xfrm>
        </p:spPr>
        <p:txBody>
          <a:bodyPr>
            <a:normAutofit fontScale="40000" lnSpcReduction="20000"/>
          </a:bodyPr>
          <a:lstStyle/>
          <a:p>
            <a:pPr marL="914400" lvl="2" indent="0">
              <a:buNone/>
            </a:pPr>
            <a:r>
              <a:rPr lang="en-US" sz="5900" b="1" dirty="0">
                <a:solidFill>
                  <a:schemeClr val="accent1"/>
                </a:solidFill>
              </a:rPr>
              <a:t>AMD: </a:t>
            </a:r>
          </a:p>
          <a:p>
            <a:pPr marL="914400" lvl="2" indent="0">
              <a:buNone/>
            </a:pPr>
            <a:endParaRPr lang="en-US" sz="2100" dirty="0"/>
          </a:p>
          <a:p>
            <a:pPr lvl="3"/>
            <a:r>
              <a:rPr lang="en-US" sz="5000" dirty="0"/>
              <a:t>[0 (Image </a:t>
            </a:r>
            <a:r>
              <a:rPr lang="en-US" sz="5000" dirty="0" err="1"/>
              <a:t>Nongradable</a:t>
            </a:r>
            <a:r>
              <a:rPr lang="en-US" sz="5000" dirty="0"/>
              <a:t>)]</a:t>
            </a:r>
          </a:p>
          <a:p>
            <a:pPr lvl="3"/>
            <a:r>
              <a:rPr lang="en-US" sz="5000" dirty="0"/>
              <a:t>1  - No/early stage AMD </a:t>
            </a:r>
          </a:p>
          <a:p>
            <a:pPr lvl="3"/>
            <a:r>
              <a:rPr lang="en-US" sz="5000" dirty="0"/>
              <a:t>2 - Intermediate/advanced stage AMD</a:t>
            </a:r>
          </a:p>
          <a:p>
            <a:pPr marL="914400" lvl="2" indent="0">
              <a:buNone/>
            </a:pPr>
            <a:r>
              <a:rPr lang="en-US" sz="2100" dirty="0"/>
              <a:t>	</a:t>
            </a:r>
          </a:p>
          <a:p>
            <a:pPr marL="914400" lvl="2" indent="0">
              <a:buNone/>
            </a:pPr>
            <a:r>
              <a:rPr lang="en-US" sz="5900" b="1" dirty="0">
                <a:solidFill>
                  <a:schemeClr val="accent1"/>
                </a:solidFill>
              </a:rPr>
              <a:t>GC: </a:t>
            </a:r>
          </a:p>
          <a:p>
            <a:pPr lvl="2"/>
            <a:endParaRPr lang="en-US" sz="2100" dirty="0"/>
          </a:p>
          <a:p>
            <a:pPr lvl="3"/>
            <a:r>
              <a:rPr lang="en-US" sz="5000" dirty="0"/>
              <a:t>[0 (Image </a:t>
            </a:r>
            <a:r>
              <a:rPr lang="en-US" sz="5000" dirty="0" err="1"/>
              <a:t>Nongradable</a:t>
            </a:r>
            <a:r>
              <a:rPr lang="en-US" sz="5000" dirty="0"/>
              <a:t>.]</a:t>
            </a:r>
          </a:p>
          <a:p>
            <a:pPr lvl="3"/>
            <a:r>
              <a:rPr lang="en-US" sz="5000" dirty="0"/>
              <a:t>1  - No GC</a:t>
            </a:r>
          </a:p>
          <a:p>
            <a:pPr lvl="3"/>
            <a:r>
              <a:rPr lang="en-US" sz="5000" dirty="0"/>
              <a:t>2 - GC</a:t>
            </a:r>
          </a:p>
          <a:p>
            <a:pPr lvl="3"/>
            <a:r>
              <a:rPr lang="en-US" sz="5000" dirty="0"/>
              <a:t>Optic Disk Segmentation</a:t>
            </a:r>
          </a:p>
          <a:p>
            <a:pPr marL="1371600" lvl="3" indent="0">
              <a:buNone/>
            </a:pPr>
            <a:endParaRPr lang="en-US" sz="5000" dirty="0"/>
          </a:p>
          <a:p>
            <a:pPr marL="914400" lvl="2" indent="0">
              <a:buNone/>
            </a:pPr>
            <a:endParaRPr lang="en-US" sz="2100" dirty="0"/>
          </a:p>
          <a:p>
            <a:pPr marL="914400" lvl="2" indent="0">
              <a:buNone/>
            </a:pPr>
            <a:r>
              <a:rPr lang="en-US" sz="5900" b="1" dirty="0">
                <a:solidFill>
                  <a:schemeClr val="accent1"/>
                </a:solidFill>
              </a:rPr>
              <a:t>PM: </a:t>
            </a:r>
          </a:p>
          <a:p>
            <a:pPr marL="914400" lvl="2" indent="0">
              <a:buNone/>
            </a:pPr>
            <a:endParaRPr lang="en-US" sz="2100" dirty="0"/>
          </a:p>
          <a:p>
            <a:pPr lvl="3"/>
            <a:r>
              <a:rPr lang="en-US" sz="5100" dirty="0"/>
              <a:t>[0 (Image </a:t>
            </a:r>
            <a:r>
              <a:rPr lang="en-US" sz="5100" dirty="0" err="1"/>
              <a:t>Nongradable</a:t>
            </a:r>
            <a:r>
              <a:rPr lang="en-US" sz="5100" dirty="0"/>
              <a:t>)]</a:t>
            </a:r>
          </a:p>
          <a:p>
            <a:pPr lvl="3"/>
            <a:r>
              <a:rPr lang="en-US" sz="5100" dirty="0"/>
              <a:t>1 - No PM/HM</a:t>
            </a:r>
          </a:p>
          <a:p>
            <a:pPr lvl="3"/>
            <a:r>
              <a:rPr lang="en-US" sz="5100" dirty="0"/>
              <a:t>2  -HM: high myopia</a:t>
            </a:r>
          </a:p>
          <a:p>
            <a:pPr lvl="3"/>
            <a:r>
              <a:rPr lang="en-US" sz="5100" dirty="0"/>
              <a:t>3 - PM</a:t>
            </a:r>
          </a:p>
          <a:p>
            <a:pPr marL="1371600" lvl="3" indent="0">
              <a:buNone/>
            </a:pPr>
            <a:r>
              <a:rPr lang="en-US" sz="36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332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5">
            <a:extLst>
              <a:ext uri="{FF2B5EF4-FFF2-40B4-BE49-F238E27FC236}">
                <a16:creationId xmlns:a16="http://schemas.microsoft.com/office/drawing/2014/main" id="{C87D9416-1FBE-480E-AA48-FD1237013723}"/>
              </a:ext>
            </a:extLst>
          </p:cNvPr>
          <p:cNvSpPr txBox="1"/>
          <p:nvPr/>
        </p:nvSpPr>
        <p:spPr>
          <a:xfrm>
            <a:off x="3423394" y="188158"/>
            <a:ext cx="6305051" cy="718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Aharoni" panose="02010803020104030203" pitchFamily="2" charset="-79"/>
              </a:rPr>
              <a:t>Benchmarking Metrics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38E9CC5-9909-41ED-86DA-EC2E660D3707}"/>
              </a:ext>
            </a:extLst>
          </p:cNvPr>
          <p:cNvSpPr/>
          <p:nvPr/>
        </p:nvSpPr>
        <p:spPr>
          <a:xfrm>
            <a:off x="1171822" y="946638"/>
            <a:ext cx="9848356" cy="619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Classification Tasks: </a:t>
            </a:r>
          </a:p>
          <a:p>
            <a:pPr marL="800100" marR="0" lvl="1" indent="-342900" algn="l" defTabSz="9144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Sensitivity:</a:t>
            </a:r>
          </a:p>
          <a:p>
            <a:pPr marL="12573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True Positive/(True Positive + False Negative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)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Aharoni" panose="02010803020104030203" pitchFamily="2" charset="-79"/>
              <a:ea typeface="+mn-ea"/>
              <a:cs typeface="Aharoni" panose="02010803020104030203" pitchFamily="2" charset="-79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Aharoni" panose="02010803020104030203" pitchFamily="2" charset="-79"/>
              <a:ea typeface="+mn-ea"/>
              <a:cs typeface="Aharoni" panose="02010803020104030203" pitchFamily="2" charset="-79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Specificity: </a:t>
            </a:r>
          </a:p>
          <a:p>
            <a:pPr marL="12573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True Negative/(True Negative + False Positive)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Aharoni" panose="02010803020104030203" pitchFamily="2" charset="-79"/>
              <a:ea typeface="+mn-ea"/>
              <a:cs typeface="Aharoni" panose="02010803020104030203" pitchFamily="2" charset="-79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Aharoni" panose="02010803020104030203" pitchFamily="2" charset="-79"/>
              <a:ea typeface="+mn-ea"/>
              <a:cs typeface="Aharoni" panose="02010803020104030203" pitchFamily="2" charset="-79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AUC (Area Under ROC);</a:t>
            </a:r>
          </a:p>
          <a:p>
            <a:pPr marL="12573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Sensitivity Vs (1-Specificity) plotted at different points of the model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Accuracy, F1 Score</a:t>
            </a:r>
            <a:b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800100" marR="0" lvl="1" indent="-342900" algn="l" defTabSz="9144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Cohen’s Kappa / Quadratic Kappa Score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Aharoni" panose="02010803020104030203" pitchFamily="2" charset="-79"/>
              <a:ea typeface="+mn-ea"/>
              <a:cs typeface="Aharoni" panose="02010803020104030203" pitchFamily="2" charset="-79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Segmentation Tasks:</a:t>
            </a:r>
          </a:p>
          <a:p>
            <a:pPr marL="800100" marR="0" lvl="1" indent="-342900" algn="l" defTabSz="9144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IOU , Dice Coefficient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	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 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1177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主题​​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3F338DE-A8C4-4F29-BEFB-BD66D1EB6DB5}"/>
</file>

<file path=customXml/itemProps2.xml><?xml version="1.0" encoding="utf-8"?>
<ds:datastoreItem xmlns:ds="http://schemas.openxmlformats.org/officeDocument/2006/customXml" ds:itemID="{263EDF69-883F-4630-8D5D-47FF3AA110B2}"/>
</file>

<file path=customXml/itemProps3.xml><?xml version="1.0" encoding="utf-8"?>
<ds:datastoreItem xmlns:ds="http://schemas.openxmlformats.org/officeDocument/2006/customXml" ds:itemID="{8D757891-533E-4B08-9CC2-432445C0232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2035</TotalTime>
  <Words>677</Words>
  <Application>Microsoft Office PowerPoint</Application>
  <PresentationFormat>Widescreen</PresentationFormat>
  <Paragraphs>160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等线</vt:lpstr>
      <vt:lpstr>Aharoni</vt:lpstr>
      <vt:lpstr>Arial</vt:lpstr>
      <vt:lpstr>Calibri</vt:lpstr>
      <vt:lpstr>Calibri Light</vt:lpstr>
      <vt:lpstr>Century Gothic</vt:lpstr>
      <vt:lpstr>Times New Roman</vt:lpstr>
      <vt:lpstr>Office 主题​​</vt:lpstr>
      <vt:lpstr>Office Theme</vt:lpstr>
      <vt:lpstr>PowerPoint Presentation</vt:lpstr>
      <vt:lpstr>Meeting M Topic Group Update Ophthalmology (TG-Ophthalmo )</vt:lpstr>
      <vt:lpstr>Topic Group – Ophthalmology </vt:lpstr>
      <vt:lpstr>The Health Challenge </vt:lpstr>
      <vt:lpstr>The Health Challenge </vt:lpstr>
      <vt:lpstr>Impact of AI </vt:lpstr>
      <vt:lpstr>Benchmarking: DR Classifications </vt:lpstr>
      <vt:lpstr>Benchmarking:   AMD, GC, PM Classifications </vt:lpstr>
      <vt:lpstr>PowerPoint Presentation</vt:lpstr>
      <vt:lpstr>PowerPoint Presentation</vt:lpstr>
      <vt:lpstr>Topic Group History</vt:lpstr>
      <vt:lpstr>PowerPoint Presentation</vt:lpstr>
      <vt:lpstr>Next Steps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Att.3 - Presentation (TG-Ophthalmo)</dc:title>
  <dc:creator>Campos, Simao</dc:creator>
  <cp:lastModifiedBy>Dabiri, Ayda</cp:lastModifiedBy>
  <cp:revision>79</cp:revision>
  <cp:lastPrinted>2019-04-04T08:49:31Z</cp:lastPrinted>
  <dcterms:created xsi:type="dcterms:W3CDTF">2019-03-31T15:53:06Z</dcterms:created>
  <dcterms:modified xsi:type="dcterms:W3CDTF">2021-09-28T07:18:45Z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