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0"/>
  </p:notesMasterIdLst>
  <p:sldIdLst>
    <p:sldId id="257" r:id="rId6"/>
    <p:sldId id="258" r:id="rId7"/>
    <p:sldId id="385" r:id="rId8"/>
    <p:sldId id="423" r:id="rId9"/>
    <p:sldId id="424" r:id="rId10"/>
    <p:sldId id="445" r:id="rId11"/>
    <p:sldId id="427" r:id="rId12"/>
    <p:sldId id="430" r:id="rId13"/>
    <p:sldId id="420" r:id="rId14"/>
    <p:sldId id="447" r:id="rId15"/>
    <p:sldId id="302" r:id="rId16"/>
    <p:sldId id="446" r:id="rId17"/>
    <p:sldId id="306" r:id="rId18"/>
    <p:sldId id="422" r:id="rId1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653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43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448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3161DA-F0B1-49FB-BF58-D14F51FD00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55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4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11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3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51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9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8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61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0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3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641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2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17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8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19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30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62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54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66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1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52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3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un@xtend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tg/SitePages/TG-Ophthalmo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fgai4htgophthalmo@lists.itu.in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2302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51630"/>
              </p:ext>
            </p:extLst>
          </p:nvPr>
        </p:nvGraphicFramePr>
        <p:xfrm>
          <a:off x="2426035" y="2838983"/>
          <a:ext cx="7112397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US" sz="1800" dirty="0"/>
                        <a:t> Topic Driver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Att.3 - </a:t>
                      </a:r>
                      <a:r>
                        <a:rPr lang="en-GB" sz="1800" kern="1200" dirty="0">
                          <a:effectLst/>
                        </a:rPr>
                        <a:t>Presentation (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kern="1200" dirty="0">
                          <a:effectLst/>
                        </a:rPr>
                        <a:t>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Arun Shroff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arun@xtend.ai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This PPT summarizes the content of the TDD for the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TG on ophthalmology (M-017-A01)</a:t>
                      </a:r>
                      <a:r>
                        <a:rPr lang="en-US" dirty="0"/>
                        <a:t>, for presentation and discussion during meeting M.</a:t>
                      </a:r>
                      <a:endParaRPr lang="en-GB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7840582" y="602812"/>
            <a:ext cx="20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FGAI4H-M-017-A03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7166445" y="972144"/>
            <a:ext cx="2710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28-30 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062266" y="388224"/>
            <a:ext cx="80674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TG-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Ophthalmo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 Output Documents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425125" y="2074005"/>
            <a:ext cx="116003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TDD: Topic Group Description Document (FGAI4H-M-017-A01)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Group Call for Participation (FGAI4H-M-017-A02)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Group Collaboration Site: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https://extranet.itu.int/sites/itu-t/focusgroups/ai4h/tg/SitePages/TG-Ophthalmo.aspx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​​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1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9219" y="257638"/>
            <a:ext cx="5366927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835254" y="1208744"/>
            <a:ext cx="11232091" cy="7652351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B - New York (Nov 2018)</a:t>
            </a:r>
          </a:p>
          <a:p>
            <a:pPr lvl="1"/>
            <a:r>
              <a:rPr lang="en-US" dirty="0"/>
              <a:t>AI for Ophthalmology Use Case submitted in response to the Call for Proposals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C – Lausanne, (Jan 2019)</a:t>
            </a:r>
          </a:p>
          <a:p>
            <a:pPr lvl="1"/>
            <a:r>
              <a:rPr lang="en-US" dirty="0"/>
              <a:t>Topic Group “Ophthalmology” established (2 Members)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D- Shanghai, (Apr 2019)</a:t>
            </a:r>
          </a:p>
          <a:p>
            <a:pPr lvl="1"/>
            <a:r>
              <a:rPr lang="en-US" dirty="0"/>
              <a:t>First version of Topic Description Document (TDD) – Version 1.0 completed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Meeting E to L:  </a:t>
            </a:r>
          </a:p>
          <a:p>
            <a:pPr lvl="1"/>
            <a:r>
              <a:rPr lang="en-US" dirty="0"/>
              <a:t>TDD Revised &amp; Updated during each meeting</a:t>
            </a:r>
          </a:p>
          <a:p>
            <a:pPr lvl="1"/>
            <a:r>
              <a:rPr lang="en-US" dirty="0"/>
              <a:t>New members added</a:t>
            </a:r>
          </a:p>
          <a:p>
            <a:pPr lvl="1"/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321337" y="1325563"/>
            <a:ext cx="11697105" cy="4635115"/>
          </a:xfrm>
        </p:spPr>
        <p:txBody>
          <a:bodyPr wrap="square">
            <a:spAutoFit/>
          </a:bodyPr>
          <a:lstStyle/>
          <a:p>
            <a:pPr lvl="0" fontAlgn="base" hangingPunct="0">
              <a:lnSpc>
                <a:spcPct val="110000"/>
              </a:lnSpc>
            </a:pPr>
            <a:r>
              <a:rPr lang="en-US" dirty="0">
                <a:solidFill>
                  <a:schemeClr val="accent1"/>
                </a:solidFill>
              </a:rPr>
              <a:t>Major revisions to TDD  to adapt it to the new template (J-105). </a:t>
            </a:r>
            <a:endParaRPr lang="en-GB" dirty="0">
              <a:solidFill>
                <a:schemeClr val="accent1"/>
              </a:solidFill>
            </a:endParaRPr>
          </a:p>
          <a:p>
            <a:pPr fontAlgn="base" hangingPunct="0">
              <a:lnSpc>
                <a:spcPct val="110000"/>
              </a:lnSpc>
            </a:pPr>
            <a:r>
              <a:rPr lang="en-US" dirty="0">
                <a:solidFill>
                  <a:schemeClr val="accent1"/>
                </a:solidFill>
              </a:rPr>
              <a:t>TDD now split into subtopics:  DR, AMD, GC, PM, and RE. </a:t>
            </a:r>
          </a:p>
          <a:p>
            <a:pPr lvl="2" fontAlgn="base" hangingPunct="0"/>
            <a:r>
              <a:rPr lang="en-US" sz="2400" dirty="0"/>
              <a:t>The new template contains many new sections that need to be completed by the respective contributors to the subtopics.</a:t>
            </a:r>
          </a:p>
          <a:p>
            <a:pPr fontAlgn="base" hangingPunct="0"/>
            <a:r>
              <a:rPr lang="en-US" dirty="0">
                <a:solidFill>
                  <a:schemeClr val="accent1"/>
                </a:solidFill>
              </a:rPr>
              <a:t>Initiated application with UK based INSIGHT Data Hub (NHS-led Partner), UK </a:t>
            </a:r>
          </a:p>
          <a:p>
            <a:pPr lvl="1" fontAlgn="base" hangingPunct="0"/>
            <a:r>
              <a:rPr lang="en-US" dirty="0"/>
              <a:t>Obtain test data set for DR and AMD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fontAlgn="base" hangingPunct="0"/>
            <a:r>
              <a:rPr lang="en-US" dirty="0">
                <a:solidFill>
                  <a:schemeClr val="accent1"/>
                </a:solidFill>
              </a:rPr>
              <a:t>Collaborating with ML4H team on Trial Audits Iteration 2 for TG-</a:t>
            </a:r>
            <a:r>
              <a:rPr lang="en-US" dirty="0" err="1">
                <a:solidFill>
                  <a:schemeClr val="accent1"/>
                </a:solidFill>
              </a:rPr>
              <a:t>Ophthalmo</a:t>
            </a:r>
            <a:endParaRPr lang="en-US" dirty="0">
              <a:solidFill>
                <a:schemeClr val="accent1"/>
              </a:solidFill>
            </a:endParaRPr>
          </a:p>
          <a:p>
            <a:pPr lvl="1" fontAlgn="base" hangingPunct="0"/>
            <a:r>
              <a:rPr lang="en-US" dirty="0"/>
              <a:t>Team formation completed. </a:t>
            </a:r>
          </a:p>
          <a:p>
            <a:pPr lvl="1" fontAlgn="base" hangingPunct="0"/>
            <a:r>
              <a:rPr lang="en-US" dirty="0"/>
              <a:t>Setting up first meetings in Oct</a:t>
            </a:r>
          </a:p>
          <a:p>
            <a:pPr lvl="0" fontAlgn="base" hangingPunct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3087376" y="0"/>
            <a:ext cx="6017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Progress Since Meeting L</a:t>
            </a:r>
          </a:p>
        </p:txBody>
      </p:sp>
    </p:spTree>
    <p:extLst>
      <p:ext uri="{BB962C8B-B14F-4D97-AF65-F5344CB8AC3E}">
        <p14:creationId xmlns:p14="http://schemas.microsoft.com/office/powerpoint/2010/main" val="3004993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0862" y="0"/>
            <a:ext cx="38195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111002"/>
            <a:ext cx="11697105" cy="5136278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Updates to TDD: </a:t>
            </a:r>
          </a:p>
          <a:p>
            <a:pPr lvl="2"/>
            <a:r>
              <a:rPr lang="en-US" sz="2400" dirty="0"/>
              <a:t>Complete sections on ethics, benchmarking, reporting.</a:t>
            </a:r>
            <a:endParaRPr lang="en-GB" sz="2400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Dataset Procurement: </a:t>
            </a:r>
          </a:p>
          <a:p>
            <a:pPr lvl="1"/>
            <a:r>
              <a:rPr lang="en-US" dirty="0"/>
              <a:t>Complete the INSIGHT application for data</a:t>
            </a:r>
          </a:p>
          <a:p>
            <a:pPr lvl="1"/>
            <a:r>
              <a:rPr lang="en-US" dirty="0"/>
              <a:t>Work on procuring other datasets (India, Asia, USA, etc. to account for regional variations)</a:t>
            </a:r>
          </a:p>
          <a:p>
            <a:r>
              <a:rPr lang="en-US" dirty="0">
                <a:solidFill>
                  <a:schemeClr val="accent1"/>
                </a:solidFill>
              </a:rPr>
              <a:t>Benchmarking:</a:t>
            </a:r>
          </a:p>
          <a:p>
            <a:pPr lvl="1"/>
            <a:r>
              <a:rPr lang="en-US" dirty="0"/>
              <a:t>ML4h Audit Trial Iteration 2 – Run first challenge</a:t>
            </a:r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Outreach / Community Building</a:t>
            </a:r>
            <a:endParaRPr lang="en-US" dirty="0"/>
          </a:p>
          <a:p>
            <a:pPr lvl="1"/>
            <a:r>
              <a:rPr lang="en-US" dirty="0"/>
              <a:t>Increase engagement from members</a:t>
            </a:r>
          </a:p>
          <a:p>
            <a:pPr lvl="1"/>
            <a:r>
              <a:rPr lang="en-US" dirty="0"/>
              <a:t>Get more experts on board and involved.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M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US" dirty="0"/>
              <a:t>E-meeting, 28 Sep – 30 Sep 2021</a:t>
            </a:r>
            <a:endParaRPr lang="en-GB" dirty="0"/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67" y="49123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28" y="951970"/>
            <a:ext cx="10962690" cy="569138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Standardized benchmarking of artificial intelligence for Ophthalmology.</a:t>
            </a:r>
          </a:p>
          <a:p>
            <a:endParaRPr lang="en-GB" sz="3200" dirty="0">
              <a:solidFill>
                <a:schemeClr val="accent1"/>
              </a:solidFill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Conditions/Sub-topics in this group:</a:t>
            </a:r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lvl="1"/>
            <a:r>
              <a:rPr lang="en-GB" sz="2600" dirty="0"/>
              <a:t>Red Eye  (RE) – (Added Meeting G)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976" y="557111"/>
            <a:ext cx="5746788" cy="7354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10" y="1356366"/>
            <a:ext cx="10694194" cy="4576790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accent1"/>
                </a:solidFill>
              </a:rPr>
              <a:t>Diabetic Retinopathy (DR)  </a:t>
            </a:r>
          </a:p>
          <a:p>
            <a:pPr lvl="2"/>
            <a:r>
              <a:rPr lang="en-GB" sz="2400" dirty="0"/>
              <a:t>At risk population:  422M worldwide with diabetes (2014)</a:t>
            </a:r>
          </a:p>
          <a:p>
            <a:pPr lvl="2"/>
            <a:r>
              <a:rPr lang="en-GB" sz="2400" dirty="0"/>
              <a:t>35%, 148M have DR</a:t>
            </a:r>
          </a:p>
          <a:p>
            <a:pPr lvl="2"/>
            <a:r>
              <a:rPr lang="en-GB" sz="2400" dirty="0"/>
              <a:t> 11%, 48M have Vision Threatening DR  (64M by 2040)</a:t>
            </a:r>
          </a:p>
          <a:p>
            <a:pPr lvl="2"/>
            <a:r>
              <a:rPr lang="en-GB" sz="2400" dirty="0"/>
              <a:t> Leading cause of blindness among adults worldwide</a:t>
            </a:r>
          </a:p>
          <a:p>
            <a:pPr lvl="2"/>
            <a:endParaRPr lang="en-GB" dirty="0"/>
          </a:p>
          <a:p>
            <a:pPr lvl="1"/>
            <a:r>
              <a:rPr lang="en-US" sz="3200" dirty="0">
                <a:solidFill>
                  <a:schemeClr val="accent1"/>
                </a:solidFill>
              </a:rPr>
              <a:t>Age Related Macular Degeneration (AMD)  </a:t>
            </a:r>
          </a:p>
          <a:p>
            <a:pPr lvl="2"/>
            <a:r>
              <a:rPr lang="en-GB" sz="2400" dirty="0"/>
              <a:t>Damages macula and impairs central vision </a:t>
            </a:r>
          </a:p>
          <a:p>
            <a:pPr lvl="2"/>
            <a:r>
              <a:rPr lang="en-GB" sz="2400" dirty="0"/>
              <a:t>196M by 2020</a:t>
            </a:r>
          </a:p>
          <a:p>
            <a:pPr lvl="2"/>
            <a:r>
              <a:rPr lang="en-GB" sz="2400" dirty="0"/>
              <a:t>Third leading cause of vision loss overall, leading cause for those over 50 </a:t>
            </a:r>
          </a:p>
          <a:p>
            <a:pPr lvl="2"/>
            <a:endParaRPr lang="en-GB" sz="24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882" y="284287"/>
            <a:ext cx="540623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425578"/>
            <a:ext cx="10694194" cy="457679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4600" dirty="0">
                <a:solidFill>
                  <a:schemeClr val="accent1"/>
                </a:solidFill>
              </a:rPr>
              <a:t>Glaucoma (GC)  </a:t>
            </a:r>
          </a:p>
          <a:p>
            <a:pPr lvl="2"/>
            <a:r>
              <a:rPr lang="en-US" sz="3400" dirty="0"/>
              <a:t>Damages optic nerve &amp; leads to vision loss </a:t>
            </a:r>
          </a:p>
          <a:p>
            <a:pPr lvl="2"/>
            <a:r>
              <a:rPr lang="en-US" sz="3400" dirty="0"/>
              <a:t>80M by 2020</a:t>
            </a:r>
          </a:p>
          <a:p>
            <a:pPr lvl="2"/>
            <a:endParaRPr lang="en-GB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Pathological Myopia (PM)  </a:t>
            </a:r>
          </a:p>
          <a:p>
            <a:pPr lvl="2"/>
            <a:r>
              <a:rPr lang="en-GB" sz="3400" dirty="0"/>
              <a:t>Global Prevalence is 0.9%  to 3.1%</a:t>
            </a:r>
          </a:p>
          <a:p>
            <a:pPr lvl="2"/>
            <a:r>
              <a:rPr lang="en-GB" sz="3400" dirty="0"/>
              <a:t>35% of people with myopia have High Myopia, which can develop into PM</a:t>
            </a:r>
          </a:p>
          <a:p>
            <a:pPr lvl="2"/>
            <a:endParaRPr lang="en-GB" sz="2600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Red Eye </a:t>
            </a:r>
            <a:r>
              <a:rPr lang="en-US" sz="3400" i="1" dirty="0">
                <a:solidFill>
                  <a:schemeClr val="accent1"/>
                </a:solidFill>
              </a:rPr>
              <a:t>[Added Meeting G] </a:t>
            </a:r>
          </a:p>
          <a:p>
            <a:pPr lvl="2"/>
            <a:r>
              <a:rPr lang="en-GB" sz="3400" dirty="0"/>
              <a:t>2-3% visits to primary health </a:t>
            </a:r>
            <a:r>
              <a:rPr lang="en-GB" sz="3400" dirty="0" err="1"/>
              <a:t>centers</a:t>
            </a:r>
            <a:r>
              <a:rPr lang="en-GB" sz="3400" dirty="0"/>
              <a:t> &amp; emergency facilities  due to eye problems &amp; majority are due to Red Eye. </a:t>
            </a:r>
          </a:p>
          <a:p>
            <a:pPr lvl="2"/>
            <a:r>
              <a:rPr lang="en-GB" sz="3400" dirty="0"/>
              <a:t>May denote more serious conditions like keratitis, iritis, glaucoma, which could lead to vision loss</a:t>
            </a:r>
          </a:p>
          <a:p>
            <a:pPr marL="914400" lvl="2" indent="0">
              <a:buNone/>
            </a:pPr>
            <a:endParaRPr lang="en-GB" sz="38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9004" y="350745"/>
            <a:ext cx="3246404" cy="124599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Impact of AI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596737"/>
            <a:ext cx="10694194" cy="457679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 hangingPunct="0"/>
            <a:r>
              <a:rPr lang="en-GB" sz="3200" dirty="0"/>
              <a:t>Bridge acute shortage of healthcare professionals in LMICs, rural areas.</a:t>
            </a:r>
            <a:endParaRPr lang="en-US" sz="3200" dirty="0"/>
          </a:p>
          <a:p>
            <a:pPr lvl="0" fontAlgn="base" hangingPunct="0"/>
            <a:r>
              <a:rPr lang="en-GB" sz="3200" dirty="0"/>
              <a:t>Provide earlier detection and prevent vision loss for millions. </a:t>
            </a:r>
          </a:p>
          <a:p>
            <a:pPr lvl="0" fontAlgn="base" hangingPunct="0"/>
            <a:r>
              <a:rPr lang="en-GB" sz="3200" dirty="0"/>
              <a:t>Decrease healthcare costs via earlier interventions </a:t>
            </a:r>
          </a:p>
          <a:p>
            <a:pPr lvl="0" fontAlgn="base" hangingPunct="0"/>
            <a:r>
              <a:rPr lang="en-GB" sz="3200" dirty="0"/>
              <a:t>Increase overall efficiency and scalability of current screening methods</a:t>
            </a:r>
            <a:r>
              <a:rPr lang="en-GB" dirty="0"/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6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961" y="324528"/>
            <a:ext cx="7874815" cy="882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accent1"/>
                </a:solidFill>
              </a:rPr>
              <a:t>Binary: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  (Optional)</a:t>
            </a:r>
          </a:p>
          <a:p>
            <a:pPr marL="914400" lvl="2" indent="0">
              <a:buNone/>
            </a:pPr>
            <a:r>
              <a:rPr lang="en-US" sz="2600" dirty="0"/>
              <a:t>	1 - Non-referable Retinopathy   = Normal or Mild DR</a:t>
            </a:r>
          </a:p>
          <a:p>
            <a:pPr marL="914400" lvl="2" indent="0">
              <a:buNone/>
            </a:pPr>
            <a:r>
              <a:rPr lang="en-US" sz="2600" dirty="0"/>
              <a:t>	2 - Referable Retinopathy  = Moderate, Severe, PDR</a:t>
            </a:r>
          </a:p>
          <a:p>
            <a:pPr marL="457200" lvl="1" indent="0">
              <a:buNone/>
            </a:pPr>
            <a:r>
              <a:rPr lang="en-US" sz="3600" b="1" dirty="0"/>
              <a:t> </a:t>
            </a:r>
          </a:p>
          <a:p>
            <a:pPr lvl="1"/>
            <a:r>
              <a:rPr lang="en-US" sz="2600" b="1" dirty="0">
                <a:solidFill>
                  <a:schemeClr val="accent1"/>
                </a:solidFill>
              </a:rPr>
              <a:t>Multi-class Classification:</a:t>
            </a:r>
          </a:p>
          <a:p>
            <a:pPr marL="457200" lvl="1" indent="0">
              <a:buNone/>
            </a:pPr>
            <a:endParaRPr lang="en-US" sz="3700" b="1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0 - </a:t>
            </a:r>
            <a:r>
              <a:rPr lang="en-US" sz="2600" dirty="0" err="1"/>
              <a:t>Nongradable</a:t>
            </a:r>
            <a:r>
              <a:rPr lang="en-US" sz="2600" dirty="0"/>
              <a:t> Image) ] (Optional)</a:t>
            </a:r>
          </a:p>
          <a:p>
            <a:pPr marL="1371600" lvl="3" indent="0">
              <a:buNone/>
            </a:pPr>
            <a:r>
              <a:rPr lang="en-US" sz="2600" dirty="0"/>
              <a:t>	1 - Normal </a:t>
            </a:r>
          </a:p>
          <a:p>
            <a:pPr marL="1371600" lvl="3" indent="0">
              <a:buNone/>
            </a:pPr>
            <a:r>
              <a:rPr lang="en-US" sz="2600" dirty="0"/>
              <a:t>	2 – Mild DR</a:t>
            </a:r>
          </a:p>
          <a:p>
            <a:pPr marL="1371600" lvl="3" indent="0">
              <a:buNone/>
            </a:pPr>
            <a:r>
              <a:rPr lang="en-US" sz="2600" dirty="0"/>
              <a:t>	3 - Moderate  NPDR  (Non Proliferative DR)</a:t>
            </a:r>
          </a:p>
          <a:p>
            <a:pPr marL="1371600" lvl="3" indent="0">
              <a:buNone/>
            </a:pPr>
            <a:r>
              <a:rPr lang="en-US" sz="2600" dirty="0"/>
              <a:t>	4 - Severe NPDR </a:t>
            </a:r>
          </a:p>
          <a:p>
            <a:pPr marL="1371600" lvl="3" indent="0">
              <a:buNone/>
            </a:pPr>
            <a:r>
              <a:rPr lang="en-US" sz="2600" dirty="0"/>
              <a:t>	5 – PDR  (Proliferative 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5883" y="3070411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2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597" y="415804"/>
            <a:ext cx="10917403" cy="7758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  AMD, GC, PM Classifications</a:t>
            </a:r>
            <a:b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</a:br>
            <a:endParaRPr lang="en-US" dirty="0">
              <a:solidFill>
                <a:schemeClr val="accent1"/>
              </a:solidFill>
              <a:latin typeface="+mn-lt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42" y="1043874"/>
            <a:ext cx="10694194" cy="5636149"/>
          </a:xfrm>
        </p:spPr>
        <p:txBody>
          <a:bodyPr>
            <a:normAutofit fontScale="40000" lnSpcReduction="20000"/>
          </a:bodyPr>
          <a:lstStyle/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AMD: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)]</a:t>
            </a:r>
          </a:p>
          <a:p>
            <a:pPr lvl="3"/>
            <a:r>
              <a:rPr lang="en-US" sz="5000" dirty="0"/>
              <a:t>1  - No/early stage AMD </a:t>
            </a:r>
          </a:p>
          <a:p>
            <a:pPr lvl="3"/>
            <a:r>
              <a:rPr lang="en-US" sz="5000" dirty="0"/>
              <a:t>2 - Intermediate/advanced stage AMD</a:t>
            </a:r>
          </a:p>
          <a:p>
            <a:pPr marL="914400" lvl="2" indent="0">
              <a:buNone/>
            </a:pPr>
            <a:r>
              <a:rPr lang="en-US" sz="2100" dirty="0"/>
              <a:t>	</a:t>
            </a:r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GC: </a:t>
            </a:r>
          </a:p>
          <a:p>
            <a:pPr lvl="2"/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.]</a:t>
            </a:r>
          </a:p>
          <a:p>
            <a:pPr lvl="3"/>
            <a:r>
              <a:rPr lang="en-US" sz="5000" dirty="0"/>
              <a:t>1  - No GC</a:t>
            </a:r>
          </a:p>
          <a:p>
            <a:pPr lvl="3"/>
            <a:r>
              <a:rPr lang="en-US" sz="5000" dirty="0"/>
              <a:t>2 - GC</a:t>
            </a:r>
          </a:p>
          <a:p>
            <a:pPr lvl="3"/>
            <a:r>
              <a:rPr lang="en-US" sz="5000" dirty="0"/>
              <a:t>Optic Disk Segmentation</a:t>
            </a:r>
          </a:p>
          <a:p>
            <a:pPr marL="1371600" lvl="3" indent="0">
              <a:buNone/>
            </a:pPr>
            <a:endParaRPr lang="en-US" sz="5000" dirty="0"/>
          </a:p>
          <a:p>
            <a:pPr marL="914400" lvl="2" indent="0">
              <a:buNone/>
            </a:pPr>
            <a:endParaRPr lang="en-US" sz="2100" dirty="0"/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PM: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100" dirty="0"/>
              <a:t>[0 (Image </a:t>
            </a:r>
            <a:r>
              <a:rPr lang="en-US" sz="5100" dirty="0" err="1"/>
              <a:t>Nongradable</a:t>
            </a:r>
            <a:r>
              <a:rPr lang="en-US" sz="5100" dirty="0"/>
              <a:t>)]</a:t>
            </a:r>
          </a:p>
          <a:p>
            <a:pPr lvl="3"/>
            <a:r>
              <a:rPr lang="en-US" sz="5100" dirty="0"/>
              <a:t>1 - No PM/HM</a:t>
            </a:r>
          </a:p>
          <a:p>
            <a:pPr lvl="3"/>
            <a:r>
              <a:rPr lang="en-US" sz="5100" dirty="0"/>
              <a:t>2  -HM: high myopia</a:t>
            </a:r>
          </a:p>
          <a:p>
            <a:pPr lvl="3"/>
            <a:r>
              <a:rPr lang="en-US" sz="5100" dirty="0"/>
              <a:t>3 - PM</a:t>
            </a:r>
          </a:p>
          <a:p>
            <a:pPr marL="1371600" lvl="3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3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3423394" y="188158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171822" y="946638"/>
            <a:ext cx="9848356" cy="619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 Tasks: </a:t>
            </a: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Sensitivity: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True Positive/(True Positive + False Negative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Specificity: 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True Negative/(True Negative + False Positive)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AUC (Area Under ROC);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Sensitivity Vs (1-Specificity) plotted at different points of the model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Accuracy, F1 Score</a:t>
            </a:r>
            <a:b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Cohen’s Kappa / Quadratic Kappa Score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Segmentation Tasks:</a:t>
            </a:r>
          </a:p>
          <a:p>
            <a:pPr marL="800100" marR="0" lvl="1" indent="-34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IOU , Dice Coefficient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F338DE-A8C4-4F29-BEFB-BD66D1EB6DB5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2035</TotalTime>
  <Words>677</Words>
  <Application>Microsoft Office PowerPoint</Application>
  <PresentationFormat>Widescreen</PresentationFormat>
  <Paragraphs>160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等线</vt:lpstr>
      <vt:lpstr>Aharoni</vt:lpstr>
      <vt:lpstr>Arial</vt:lpstr>
      <vt:lpstr>Calibri</vt:lpstr>
      <vt:lpstr>Calibri Light</vt:lpstr>
      <vt:lpstr>Century Gothic</vt:lpstr>
      <vt:lpstr>Times New Roman</vt:lpstr>
      <vt:lpstr>Office 主题​​</vt:lpstr>
      <vt:lpstr>Office Theme</vt:lpstr>
      <vt:lpstr>PowerPoint Presentation</vt:lpstr>
      <vt:lpstr>Meeting M Topic Group Update Ophthalmology (TG-Ophthalmo )</vt:lpstr>
      <vt:lpstr>Topic Group – Ophthalmology </vt:lpstr>
      <vt:lpstr>The Health Challenge </vt:lpstr>
      <vt:lpstr>The Health Challenge </vt:lpstr>
      <vt:lpstr>Impact of AI </vt:lpstr>
      <vt:lpstr>Benchmarking: DR Classifications </vt:lpstr>
      <vt:lpstr>Benchmarking:   AMD, GC, PM Classifications </vt:lpstr>
      <vt:lpstr>PowerPoint Presentation</vt:lpstr>
      <vt:lpstr>PowerPoint Presentation</vt:lpstr>
      <vt:lpstr>Topic Group History</vt:lpstr>
      <vt:lpstr>PowerPoint Presentation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(TG-Ophthalmo)</dc:title>
  <dc:creator>Campos, Simao</dc:creator>
  <cp:lastModifiedBy>Dabiri, Ayda</cp:lastModifiedBy>
  <cp:revision>79</cp:revision>
  <cp:lastPrinted>2019-04-04T08:49:31Z</cp:lastPrinted>
  <dcterms:created xsi:type="dcterms:W3CDTF">2019-03-31T15:53:06Z</dcterms:created>
  <dcterms:modified xsi:type="dcterms:W3CDTF">2021-09-28T07:18:45Z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