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23"/>
  </p:notesMasterIdLst>
  <p:sldIdLst>
    <p:sldId id="256" r:id="rId6"/>
    <p:sldId id="257" r:id="rId7"/>
    <p:sldId id="258" r:id="rId8"/>
    <p:sldId id="260" r:id="rId9"/>
    <p:sldId id="259" r:id="rId10"/>
    <p:sldId id="266" r:id="rId11"/>
    <p:sldId id="286" r:id="rId12"/>
    <p:sldId id="288" r:id="rId13"/>
    <p:sldId id="290" r:id="rId14"/>
    <p:sldId id="278" r:id="rId15"/>
    <p:sldId id="289" r:id="rId16"/>
    <p:sldId id="291" r:id="rId17"/>
    <p:sldId id="292" r:id="rId18"/>
    <p:sldId id="294" r:id="rId19"/>
    <p:sldId id="295" r:id="rId20"/>
    <p:sldId id="296" r:id="rId21"/>
    <p:sldId id="276" r:id="rId22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8B7C98-8EDC-4EB8-AB22-619DE073BAF5}" v="2" dt="2021-03-18T18:04:51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68" d="100"/>
          <a:sy n="68" d="100"/>
        </p:scale>
        <p:origin x="653" y="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, Simao" userId="a1bf0726-548b-4db8-a746-2e19b5e24da4" providerId="ADAL" clId="{3B8B7C98-8EDC-4EB8-AB22-619DE073BAF5}"/>
    <pc:docChg chg="modSld">
      <pc:chgData name="Campos, Simao" userId="a1bf0726-548b-4db8-a746-2e19b5e24da4" providerId="ADAL" clId="{3B8B7C98-8EDC-4EB8-AB22-619DE073BAF5}" dt="2021-03-18T18:04:08.476" v="10" actId="20577"/>
      <pc:docMkLst>
        <pc:docMk/>
      </pc:docMkLst>
      <pc:sldChg chg="modSp mod">
        <pc:chgData name="Campos, Simao" userId="a1bf0726-548b-4db8-a746-2e19b5e24da4" providerId="ADAL" clId="{3B8B7C98-8EDC-4EB8-AB22-619DE073BAF5}" dt="2021-03-18T18:04:08.476" v="10" actId="20577"/>
        <pc:sldMkLst>
          <pc:docMk/>
          <pc:sldMk cId="2383934936" sldId="256"/>
        </pc:sldMkLst>
        <pc:spChg chg="mod">
          <ac:chgData name="Campos, Simao" userId="a1bf0726-548b-4db8-a746-2e19b5e24da4" providerId="ADAL" clId="{3B8B7C98-8EDC-4EB8-AB22-619DE073BAF5}" dt="2021-03-18T18:04:08.476" v="10" actId="20577"/>
          <ac:spMkLst>
            <pc:docMk/>
            <pc:sldMk cId="2383934936" sldId="256"/>
            <ac:spMk id="9" creationId="{8C7CA0D1-8B49-4675-8A5E-57C7F64475C1}"/>
          </ac:spMkLst>
        </pc:spChg>
        <pc:spChg chg="mod">
          <ac:chgData name="Campos, Simao" userId="a1bf0726-548b-4db8-a746-2e19b5e24da4" providerId="ADAL" clId="{3B8B7C98-8EDC-4EB8-AB22-619DE073BAF5}" dt="2021-03-18T18:04:03.561" v="8" actId="20577"/>
          <ac:spMkLst>
            <pc:docMk/>
            <pc:sldMk cId="2383934936" sldId="256"/>
            <ac:spMk id="10" creationId="{D36F58C8-2F54-4864-94DC-A069EA8D2640}"/>
          </ac:spMkLst>
        </pc:spChg>
      </pc:sldChg>
    </pc:docChg>
  </pc:docChgLst>
  <pc:docChgLst>
    <pc:chgData name="Campos, Simao" userId="a1bf0726-548b-4db8-a746-2e19b5e24da4" providerId="ADAL" clId="{62C6CFDA-DA37-43FE-BD99-6C0A14F0B21F}"/>
    <pc:docChg chg="modSld">
      <pc:chgData name="Campos, Simao" userId="a1bf0726-548b-4db8-a746-2e19b5e24da4" providerId="ADAL" clId="{62C6CFDA-DA37-43FE-BD99-6C0A14F0B21F}" dt="2020-07-31T13:07:33.154" v="2" actId="20577"/>
      <pc:docMkLst>
        <pc:docMk/>
      </pc:docMkLst>
      <pc:sldChg chg="modSp mod">
        <pc:chgData name="Campos, Simao" userId="a1bf0726-548b-4db8-a746-2e19b5e24da4" providerId="ADAL" clId="{62C6CFDA-DA37-43FE-BD99-6C0A14F0B21F}" dt="2020-07-31T13:07:33.154" v="2" actId="20577"/>
        <pc:sldMkLst>
          <pc:docMk/>
          <pc:sldMk cId="2383934936" sldId="256"/>
        </pc:sldMkLst>
        <pc:spChg chg="mod">
          <ac:chgData name="Campos, Simao" userId="a1bf0726-548b-4db8-a746-2e19b5e24da4" providerId="ADAL" clId="{62C6CFDA-DA37-43FE-BD99-6C0A14F0B21F}" dt="2020-07-31T13:07:33.154" v="2" actId="20577"/>
          <ac:spMkLst>
            <pc:docMk/>
            <pc:sldMk cId="2383934936" sldId="256"/>
            <ac:spMk id="9" creationId="{8C7CA0D1-8B49-4675-8A5E-57C7F64475C1}"/>
          </ac:spMkLst>
        </pc:spChg>
        <pc:spChg chg="mod">
          <ac:chgData name="Campos, Simao" userId="a1bf0726-548b-4db8-a746-2e19b5e24da4" providerId="ADAL" clId="{62C6CFDA-DA37-43FE-BD99-6C0A14F0B21F}" dt="2020-07-31T13:07:29.042" v="0"/>
          <ac:spMkLst>
            <pc:docMk/>
            <pc:sldMk cId="2383934936" sldId="256"/>
            <ac:spMk id="10" creationId="{D36F58C8-2F54-4864-94DC-A069EA8D264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87F80A-6FD0-4A83-9C71-D1FE94C2F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26C1555-3331-4B1C-AB8A-11943994B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3E5405-EE52-49D5-95E5-E0297E637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117-2C95-4CF8-9A4C-FFD42D1768B2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559CF0-8BA1-4BC0-8670-73A7DB2BE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A0869D-CC5F-4D8F-BAB4-FCF346B73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14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B3C0E2-785B-4CC5-A33D-ACF378583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2C9F5B-064E-4F6F-B684-89D28FAAF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271CAF-F620-43B8-9E2A-8316DA99A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117-2C95-4CF8-9A4C-FFD42D1768B2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70CD41-F159-40CE-9F62-69169F88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728715-8770-43B2-B6EB-D78AF811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527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BB0B25-7798-48F7-9B03-C3F7C140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ECD6DC-96D1-4FEB-B239-9E919277D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CF5CBC-D451-42F0-B3C5-1A9E6DA35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117-2C95-4CF8-9A4C-FFD42D1768B2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3F5B5A-09E0-46FC-9931-621197844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CB2695-01D5-4CDA-A1C8-E7677EFBC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104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6EBBD6-51E8-43E9-9B42-5B8BAAE47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BB57F1-8329-4D28-B263-2A114C67A1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7F7513-C385-4BC4-BF5C-E106874B5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15B3D99-ED76-42EC-8652-42B1C5F7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117-2C95-4CF8-9A4C-FFD42D1768B2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266F608-4AE8-4215-B645-B9041D82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A5A6C76-F0E1-4B6F-9727-9CC71F3F5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107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816CC0-4378-4BED-B39F-35F9C67D7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D9313C-6B03-4AA8-92D6-DBCCA3F3A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4250C42-A124-43E8-BDBD-B3BC986ED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4B68D7D-D70E-423B-B6D7-F5076F5F26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D0FFE92-4135-470E-9CBE-5C437216E6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F772E71-0270-4925-B40B-C8DF7A2FB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117-2C95-4CF8-9A4C-FFD42D1768B2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F2B7D6A-FAA4-43AC-82FB-FDC6F41A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B89B6B5-73FD-4E84-A1FB-C5207EC55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210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094488-76CE-483D-8150-219E7FA01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86FA511-5266-4E85-BF92-44F574C85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117-2C95-4CF8-9A4C-FFD42D1768B2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A7F7AA7-474D-4310-87AF-4388CA596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4791FBC-CE40-45C5-93E2-89D810802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99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751D215-575F-4D0E-82D1-F6B213174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117-2C95-4CF8-9A4C-FFD42D1768B2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F5710F6-DAF2-46A7-BD56-60ADAF737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B9BE68C-2A7F-4D7C-893E-5F8D0F731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620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FF7AC1-38D1-420F-AF05-74FA9613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BF38BD-0FA0-4271-8941-CBBF3CFA5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5CFD58B-8372-4C2F-AC5A-C97EA7830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D0D7182-B0EE-4FF7-9F60-C2CADD98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117-2C95-4CF8-9A4C-FFD42D1768B2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C1BA6A9-384B-41EE-8545-725B8FDD2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AA0AE4A-B29D-4DFA-8566-A1F9F5FD3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71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771C36-8BEF-4A1E-A2DC-FBB9DD1F0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6AF8F25-B62A-49C6-81C2-F6E99E3A00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47EC4FF-B1FF-437F-BA02-4E8502708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8462CAC-74CE-4335-B208-2B25D5973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117-2C95-4CF8-9A4C-FFD42D1768B2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8B8363D-9F45-4B50-9B38-2377DFD7E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5B532B6-58AD-4FE4-A6E4-84E74664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928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B24DCD-5AFD-4DEA-A2EA-A934D9FBA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6B1AE29-0651-491F-A3C1-7018E0D3E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D15F16-4840-44BC-9544-7A55AB120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117-2C95-4CF8-9A4C-FFD42D1768B2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ADB8DE-F2C2-4EDC-9CF8-F3345121B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EF6F67-292D-40F6-901D-37BF18E9E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651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D8FCBC7-A239-4495-8E51-2DFDB617F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F5F723-C201-458A-8B11-D10F883BA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3CD62C-3AEF-41F1-9621-6E35057E9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117-2C95-4CF8-9A4C-FFD42D1768B2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7AC38A-5392-4A00-8E3C-E59965E5B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12FD03-97EC-4472-9412-23D8FAC0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69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9F27453-83D8-442A-BCA1-56C0690D8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C42994-584A-418B-844E-A7FCDD5D6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4B566D-9A3B-4EBC-9745-20757664FE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02117-2C95-4CF8-9A4C-FFD42D1768B2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6A9EA5-9588-4307-800D-990B723E0E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9097D1-0980-4A44-993B-01C010168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E2203-6FD3-4B7A-B636-8C5F3726C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63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ierpaolo.palumbo@unibo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es.sousa@fraunhofer.p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fgai4htgfalls@lists.itu.int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504612" y="697196"/>
            <a:ext cx="2037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FGAI4H-M-012-A03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7140969" y="1066528"/>
            <a:ext cx="3401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E-meeting, 28-30 September 2021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963550"/>
              </p:ext>
            </p:extLst>
          </p:nvPr>
        </p:nvGraphicFramePr>
        <p:xfrm>
          <a:off x="1695450" y="2156040"/>
          <a:ext cx="8610600" cy="41764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9931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563198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667471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495473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Source: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TG-Falls Topic Driver</a:t>
                      </a:r>
                      <a:endParaRPr lang="en-GB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495473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Title: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Att.3 – Presentation (TG-Falls)</a:t>
                      </a:r>
                      <a:endParaRPr lang="en-GB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495473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Purpose: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Discussion</a:t>
                      </a:r>
                      <a:endParaRPr lang="en-GB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495473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Contact: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Pierpaolo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Palumbo</a:t>
                      </a:r>
                      <a:b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TG-Falls Topic Driver</a:t>
                      </a:r>
                      <a:b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University of Bologna</a:t>
                      </a:r>
                      <a:b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Italy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6195" marR="36195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E-Mail: </a:t>
                      </a:r>
                      <a:r>
                        <a:rPr lang="de-DE" sz="180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pierpaolo.palumbo@unibo.it</a:t>
                      </a:r>
                      <a:br>
                        <a:rPr lang="fr-CH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6195" marR="36195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495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Contact: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en-GB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8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Inês Sousa</a:t>
                      </a:r>
                      <a:br>
                        <a:rPr lang="pt-PT" sz="18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pt-PT" sz="18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Associação Fraunhofer Portugal Research – Fraunhofer AICOS</a:t>
                      </a:r>
                      <a:br>
                        <a:rPr lang="pt-PT" sz="18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pt-PT" sz="18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Portugal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6195" marR="36195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Email: </a:t>
                      </a:r>
                      <a:r>
                        <a:rPr lang="en-GB" sz="180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ines.sousa@fraunhofer.pt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6195" marR="36195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303097"/>
                  </a:ext>
                </a:extLst>
              </a:tr>
              <a:tr h="495473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Abstract: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This PPT contains a presentation of M-012.</a:t>
                      </a:r>
                      <a:endParaRPr lang="en-GB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olo 1">
            <a:extLst>
              <a:ext uri="{FF2B5EF4-FFF2-40B4-BE49-F238E27FC236}">
                <a16:creationId xmlns:a16="http://schemas.microsoft.com/office/drawing/2014/main" id="{F1490845-D356-4110-A557-318647A1B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8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Benchmarking platform – System architecture</a:t>
            </a:r>
          </a:p>
        </p:txBody>
      </p:sp>
      <p:pic>
        <p:nvPicPr>
          <p:cNvPr id="20" name="Picture 27" descr="Diagram&#10;&#10;Description automatically generated">
            <a:extLst>
              <a:ext uri="{FF2B5EF4-FFF2-40B4-BE49-F238E27FC236}">
                <a16:creationId xmlns:a16="http://schemas.microsoft.com/office/drawing/2014/main" id="{F7B68980-36FA-464D-A903-14D556B2B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27" t="8411" r="5659" b="3480"/>
          <a:stretch/>
        </p:blipFill>
        <p:spPr>
          <a:xfrm>
            <a:off x="1177509" y="1259898"/>
            <a:ext cx="9581312" cy="5253238"/>
          </a:xfrm>
        </p:spPr>
      </p:pic>
      <p:pic>
        <p:nvPicPr>
          <p:cNvPr id="38" name="Graphic 37" descr="Document outline">
            <a:extLst>
              <a:ext uri="{FF2B5EF4-FFF2-40B4-BE49-F238E27FC236}">
                <a16:creationId xmlns:a16="http://schemas.microsoft.com/office/drawing/2014/main" id="{91725B4D-2EEB-4B1F-B805-2FB28D88E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22677" y="5417015"/>
            <a:ext cx="914400" cy="9144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4ACEDF0-802E-4183-8C86-71F88A99ED55}"/>
              </a:ext>
            </a:extLst>
          </p:cNvPr>
          <p:cNvSpPr txBox="1"/>
          <p:nvPr/>
        </p:nvSpPr>
        <p:spPr>
          <a:xfrm>
            <a:off x="8689462" y="6345964"/>
            <a:ext cx="1849693" cy="369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 publication</a:t>
            </a: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0E47AFC2-68BA-4DB2-9133-B027EC8F60FA}"/>
              </a:ext>
            </a:extLst>
          </p:cNvPr>
          <p:cNvSpPr/>
          <p:nvPr/>
        </p:nvSpPr>
        <p:spPr>
          <a:xfrm rot="16200000">
            <a:off x="8170887" y="5895299"/>
            <a:ext cx="349322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800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9FAC9-4551-414F-AE36-27D35C89D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Benchmarking system dataflow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E867E-83B3-4B78-B4AF-6FE54F54E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139E5C3-B569-469D-A658-F4415A375A46}"/>
              </a:ext>
            </a:extLst>
          </p:cNvPr>
          <p:cNvGraphicFramePr>
            <a:graphicFrameLocks noGrp="1"/>
          </p:cNvGraphicFramePr>
          <p:nvPr/>
        </p:nvGraphicFramePr>
        <p:xfrm>
          <a:off x="404091" y="1570181"/>
          <a:ext cx="11337740" cy="485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2590">
                  <a:extLst>
                    <a:ext uri="{9D8B030D-6E8A-4147-A177-3AD203B41FA5}">
                      <a16:colId xmlns:a16="http://schemas.microsoft.com/office/drawing/2014/main" val="2689369114"/>
                    </a:ext>
                  </a:extLst>
                </a:gridCol>
                <a:gridCol w="3151909">
                  <a:extLst>
                    <a:ext uri="{9D8B030D-6E8A-4147-A177-3AD203B41FA5}">
                      <a16:colId xmlns:a16="http://schemas.microsoft.com/office/drawing/2014/main" val="688817690"/>
                    </a:ext>
                  </a:extLst>
                </a:gridCol>
                <a:gridCol w="5813241">
                  <a:extLst>
                    <a:ext uri="{9D8B030D-6E8A-4147-A177-3AD203B41FA5}">
                      <a16:colId xmlns:a16="http://schemas.microsoft.com/office/drawing/2014/main" val="10300453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Future implementations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901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Calibri"/>
                        </a:rPr>
                        <a:t>Dataset identification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FallSensing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Literature screening, emails to authors, advertisement at meetings and conferences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880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Calibri"/>
                        </a:rPr>
                        <a:t>Eligibility check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latin typeface="Calibri"/>
                        </a:rPr>
                        <a:t>FallSensing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 </a:t>
                      </a:r>
                      <a:r>
                        <a:rPr lang="en-US" dirty="0"/>
                        <a:t>considered eligible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Calibri"/>
                        </a:rPr>
                        <a:t>Literature review and an expert consensus process. Eligibility criteria on:</a:t>
                      </a:r>
                    </a:p>
                    <a:p>
                      <a:pPr lvl="0">
                        <a:buNone/>
                      </a:pPr>
                      <a:r>
                        <a:rPr lang="en-US" sz="1800" b="0" i="0" u="none" strike="noStrike" noProof="0" dirty="0"/>
                        <a:t>data content (on AI input and label, including aspects related to validity, accuracy, and potential for harmonization), ethical waiver, constraints set by data owners on data management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22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Dataset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i="0" u="none" strike="noStrike" kern="1200" noProof="0" dirty="0">
                          <a:solidFill>
                            <a:schemeClr val="dk1"/>
                          </a:solidFill>
                          <a:latin typeface="Calibri"/>
                        </a:rPr>
                        <a:t>Minimal data standardization</a:t>
                      </a:r>
                      <a:endParaRPr lang="en-US" sz="1800" b="0" i="0" u="none" strike="noStrike" kern="1200" noProof="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i="0" u="none" strike="noStrike" kern="1200" noProof="0" dirty="0">
                          <a:solidFill>
                            <a:schemeClr val="dk1"/>
                          </a:solidFill>
                          <a:latin typeface="Calibri"/>
                        </a:rPr>
                        <a:t>Versioning</a:t>
                      </a:r>
                      <a:endParaRPr lang="en-US" sz="1800" b="0" i="0" u="none" strike="noStrike" kern="1200" noProof="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i="0" u="none" strike="noStrike" kern="1200" noProof="0" dirty="0">
                          <a:solidFill>
                            <a:schemeClr val="dk1"/>
                          </a:solidFill>
                          <a:latin typeface="Calibri"/>
                        </a:rPr>
                        <a:t>Dataset description document Lifecycle </a:t>
                      </a:r>
                      <a:endParaRPr lang="en-US" sz="1800" b="0" i="0" u="none" strike="noStrike" kern="1200" noProof="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i="0" u="none" strike="noStrike" kern="1200" noProof="0" dirty="0">
                          <a:solidFill>
                            <a:schemeClr val="dk1"/>
                          </a:solidFill>
                          <a:latin typeface="Calibri"/>
                        </a:rPr>
                        <a:t>Undisclosed (98%)/publicly available (2%)</a:t>
                      </a:r>
                      <a:endParaRPr lang="en-US" sz="1800" b="0" i="0" u="none" strike="noStrike" kern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i="0" u="none" strike="noStrike" noProof="0" dirty="0">
                          <a:solidFill>
                            <a:schemeClr val="dk1"/>
                          </a:solidFill>
                          <a:latin typeface="Calibri"/>
                        </a:rPr>
                        <a:t>Harmonization</a:t>
                      </a:r>
                      <a:endParaRPr lang="en-US" sz="1800" b="0" i="0" u="none" strike="noStrike" noProof="0" dirty="0">
                        <a:latin typeface="Calibri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i="0" u="none" strike="noStrike" noProof="0" dirty="0">
                          <a:solidFill>
                            <a:schemeClr val="dk1"/>
                          </a:solidFill>
                          <a:latin typeface="Calibri"/>
                        </a:rPr>
                        <a:t>Versioning</a:t>
                      </a:r>
                      <a:endParaRPr lang="en-US" sz="1800" b="0" i="0" u="none" strike="noStrike" noProof="0" dirty="0">
                        <a:latin typeface="Calibri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i="0" u="none" strike="noStrike" noProof="0" dirty="0">
                          <a:solidFill>
                            <a:schemeClr val="dk1"/>
                          </a:solidFill>
                          <a:latin typeface="Calibri"/>
                        </a:rPr>
                        <a:t>Dataset description document (population, variables and signals available, protocol, format, management rules)</a:t>
                      </a:r>
                      <a:endParaRPr lang="en-US" sz="1800" b="0" i="0" u="none" strike="noStrike" noProof="0" dirty="0">
                        <a:latin typeface="Calibri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i="0" u="none" strike="noStrike" noProof="0" dirty="0">
                          <a:solidFill>
                            <a:schemeClr val="dk1"/>
                          </a:solidFill>
                          <a:latin typeface="Calibri"/>
                        </a:rPr>
                        <a:t>Lifecycle </a:t>
                      </a:r>
                      <a:endParaRPr lang="en-US" sz="1800" b="0" i="0" u="none" strike="noStrike" noProof="0" dirty="0">
                        <a:latin typeface="Calibri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i="0" u="none" strike="noStrike" noProof="0" dirty="0">
                          <a:solidFill>
                            <a:schemeClr val="dk1"/>
                          </a:solidFill>
                          <a:latin typeface="Calibri"/>
                        </a:rPr>
                        <a:t>Accessible/undisclosed/ partly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185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458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642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CC3AA-35E9-4036-8D0A-B2A3A82AC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Benchmarking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BAC03-F6FC-413A-B5BD-66748809F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>
                <a:ea typeface="+mn-lt"/>
                <a:cs typeface="+mn-lt"/>
              </a:rPr>
              <a:t>Description of the benchmarking process and its rules will be visible to everyone 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Registration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Disclosure of any previous data access</a:t>
            </a:r>
          </a:p>
          <a:p>
            <a:pPr lvl="1"/>
            <a:r>
              <a:rPr lang="en-US" dirty="0">
                <a:cs typeface="Calibri"/>
              </a:rPr>
              <a:t>Agreement on result publication</a:t>
            </a:r>
          </a:p>
          <a:p>
            <a:pPr lvl="1"/>
            <a:r>
              <a:rPr lang="en-US" dirty="0">
                <a:cs typeface="Calibri"/>
              </a:rPr>
              <a:t>Check by the Topic Group</a:t>
            </a:r>
          </a:p>
          <a:p>
            <a:r>
              <a:rPr lang="en-US" dirty="0">
                <a:cs typeface="Calibri"/>
              </a:rPr>
              <a:t>Sample records given to participants</a:t>
            </a:r>
          </a:p>
          <a:p>
            <a:r>
              <a:rPr lang="en-US" dirty="0">
                <a:cs typeface="Calibri"/>
              </a:rPr>
              <a:t>AI system submission</a:t>
            </a:r>
          </a:p>
          <a:p>
            <a:r>
              <a:rPr lang="en-US" dirty="0">
                <a:cs typeface="Calibri"/>
              </a:rPr>
              <a:t>Results provision to participants</a:t>
            </a:r>
          </a:p>
          <a:p>
            <a:r>
              <a:rPr lang="en-US" dirty="0">
                <a:cs typeface="Calibri"/>
              </a:rPr>
              <a:t>Report to publish</a:t>
            </a:r>
          </a:p>
        </p:txBody>
      </p:sp>
    </p:spTree>
    <p:extLst>
      <p:ext uri="{BB962C8B-B14F-4D97-AF65-F5344CB8AC3E}">
        <p14:creationId xmlns:p14="http://schemas.microsoft.com/office/powerpoint/2010/main" val="1462399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181-AB04-4353-B127-1259CC907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AI input</a:t>
            </a:r>
            <a:endParaRPr lang="en-US" dirty="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DF65DBCA-DA3B-45C4-9B26-B0594204AB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34" t="11233" r="2157" b="12055"/>
          <a:stretch/>
        </p:blipFill>
        <p:spPr>
          <a:xfrm>
            <a:off x="1144675" y="1635126"/>
            <a:ext cx="8616005" cy="4088115"/>
          </a:xfrm>
        </p:spPr>
      </p:pic>
      <p:pic>
        <p:nvPicPr>
          <p:cNvPr id="5" name="Graphic 5" descr="Table with solid fill">
            <a:extLst>
              <a:ext uri="{FF2B5EF4-FFF2-40B4-BE49-F238E27FC236}">
                <a16:creationId xmlns:a16="http://schemas.microsoft.com/office/drawing/2014/main" id="{8250BE75-FA37-4DD9-B3A2-CA6367D6E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79769" y="2959894"/>
            <a:ext cx="914400" cy="914400"/>
          </a:xfrm>
          <a:prstGeom prst="rect">
            <a:avLst/>
          </a:prstGeom>
        </p:spPr>
      </p:pic>
      <p:pic>
        <p:nvPicPr>
          <p:cNvPr id="6" name="Graphic 6" descr="Document outline">
            <a:extLst>
              <a:ext uri="{FF2B5EF4-FFF2-40B4-BE49-F238E27FC236}">
                <a16:creationId xmlns:a16="http://schemas.microsoft.com/office/drawing/2014/main" id="{CFCDC5C9-505E-468D-8108-57ABF59035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84644" y="2959894"/>
            <a:ext cx="914400" cy="914400"/>
          </a:xfrm>
          <a:prstGeom prst="rect">
            <a:avLst/>
          </a:prstGeom>
        </p:spPr>
      </p:pic>
      <p:pic>
        <p:nvPicPr>
          <p:cNvPr id="7" name="Graphic 6" descr="Document outline">
            <a:extLst>
              <a:ext uri="{FF2B5EF4-FFF2-40B4-BE49-F238E27FC236}">
                <a16:creationId xmlns:a16="http://schemas.microsoft.com/office/drawing/2014/main" id="{685A0631-BB68-423D-8942-5165DCCE8C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27518" y="3102768"/>
            <a:ext cx="914400" cy="914400"/>
          </a:xfrm>
          <a:prstGeom prst="rect">
            <a:avLst/>
          </a:prstGeom>
        </p:spPr>
      </p:pic>
      <p:pic>
        <p:nvPicPr>
          <p:cNvPr id="8" name="Graphic 7" descr="Document outline">
            <a:extLst>
              <a:ext uri="{FF2B5EF4-FFF2-40B4-BE49-F238E27FC236}">
                <a16:creationId xmlns:a16="http://schemas.microsoft.com/office/drawing/2014/main" id="{26EA9ED7-5668-46D2-B17A-A4AD07961B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70393" y="3245643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5DC395-B354-48F5-B825-1B3F786D7D66}"/>
              </a:ext>
            </a:extLst>
          </p:cNvPr>
          <p:cNvSpPr txBox="1"/>
          <p:nvPr/>
        </p:nvSpPr>
        <p:spPr>
          <a:xfrm>
            <a:off x="926306" y="5843587"/>
            <a:ext cx="60174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V0: standardization/harmonization kept to a minimum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B4C0A7-E89F-4681-ADC4-2D5BCFD75F8F}"/>
              </a:ext>
            </a:extLst>
          </p:cNvPr>
          <p:cNvSpPr txBox="1"/>
          <p:nvPr/>
        </p:nvSpPr>
        <p:spPr>
          <a:xfrm>
            <a:off x="9403556" y="4212430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Table for clinical variables + files for sensor recordings</a:t>
            </a:r>
          </a:p>
        </p:txBody>
      </p:sp>
    </p:spTree>
    <p:extLst>
      <p:ext uri="{BB962C8B-B14F-4D97-AF65-F5344CB8AC3E}">
        <p14:creationId xmlns:p14="http://schemas.microsoft.com/office/powerpoint/2010/main" val="2428951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01AB1-27DD-4BB7-BE2E-6773C765B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AI output and label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A91A8-A430-44C7-8C60-6FA752193D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v0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884200-2680-4556-9D61-FF769DAB55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AI output</a:t>
            </a:r>
          </a:p>
          <a:p>
            <a:pPr lvl="1"/>
            <a:r>
              <a:rPr lang="en-US" dirty="0">
                <a:cs typeface="Calibri"/>
              </a:rPr>
              <a:t>Subject-specific 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Probability to fall in a 12-month period, range 0-1</a:t>
            </a:r>
          </a:p>
          <a:p>
            <a:pPr lvl="1"/>
            <a:r>
              <a:rPr lang="en-US" dirty="0">
                <a:ea typeface="+mn-lt"/>
                <a:cs typeface="+mn-lt"/>
              </a:rPr>
              <a:t>Ordered variable: higher numbers = higher risk</a:t>
            </a:r>
          </a:p>
          <a:p>
            <a:pPr lvl="1"/>
            <a:r>
              <a:rPr lang="en-US" dirty="0">
                <a:ea typeface="+mn-lt"/>
                <a:cs typeface="+mn-lt"/>
              </a:rPr>
              <a:t>Format and coding TBD</a:t>
            </a:r>
          </a:p>
          <a:p>
            <a:r>
              <a:rPr lang="en-US" dirty="0">
                <a:cs typeface="Calibri"/>
              </a:rPr>
              <a:t>Label</a:t>
            </a:r>
          </a:p>
          <a:p>
            <a:pPr lvl="1"/>
            <a:r>
              <a:rPr lang="en-US" dirty="0">
                <a:cs typeface="Calibri"/>
              </a:rPr>
              <a:t>{0,1}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5EF775-0DE0-4749-B012-45EB69DC1E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Future implementations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73D5AD-DFF9-46DA-949C-6F4FA407292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AI output</a:t>
            </a:r>
          </a:p>
          <a:p>
            <a:pPr lvl="1"/>
            <a:r>
              <a:rPr lang="en-US" dirty="0">
                <a:ea typeface="+mn-lt"/>
                <a:cs typeface="+mn-lt"/>
              </a:rPr>
              <a:t>Expected number of falls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Variable time window: 6-24 months</a:t>
            </a:r>
            <a:endParaRPr lang="en-US">
              <a:cs typeface="Calibri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Suggestions on preventive actions to take</a:t>
            </a:r>
          </a:p>
          <a:p>
            <a:pPr lvl="1"/>
            <a:r>
              <a:rPr lang="en-US" dirty="0">
                <a:ea typeface="+mn-lt"/>
                <a:cs typeface="+mn-lt"/>
              </a:rPr>
              <a:t>Others</a:t>
            </a:r>
          </a:p>
          <a:p>
            <a:r>
              <a:rPr lang="en-US" dirty="0">
                <a:cs typeface="Calibri"/>
              </a:rPr>
              <a:t>Label</a:t>
            </a:r>
          </a:p>
          <a:p>
            <a:pPr lvl="1"/>
            <a:r>
              <a:rPr lang="en-US" dirty="0">
                <a:cs typeface="Calibri"/>
              </a:rPr>
              <a:t>Integer, others...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9630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AB175-5637-40F0-9EC4-C4FB17482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Scores and metrics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2426309-B1CF-4F8A-82B3-DDAB890CE87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97731" y="2020094"/>
          <a:ext cx="10515595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19">
                  <a:extLst>
                    <a:ext uri="{9D8B030D-6E8A-4147-A177-3AD203B41FA5}">
                      <a16:colId xmlns:a16="http://schemas.microsoft.com/office/drawing/2014/main" val="480673444"/>
                    </a:ext>
                  </a:extLst>
                </a:gridCol>
                <a:gridCol w="2103119">
                  <a:extLst>
                    <a:ext uri="{9D8B030D-6E8A-4147-A177-3AD203B41FA5}">
                      <a16:colId xmlns:a16="http://schemas.microsoft.com/office/drawing/2014/main" val="2211654448"/>
                    </a:ext>
                  </a:extLst>
                </a:gridCol>
                <a:gridCol w="2103119">
                  <a:extLst>
                    <a:ext uri="{9D8B030D-6E8A-4147-A177-3AD203B41FA5}">
                      <a16:colId xmlns:a16="http://schemas.microsoft.com/office/drawing/2014/main" val="771997412"/>
                    </a:ext>
                  </a:extLst>
                </a:gridCol>
                <a:gridCol w="2103119">
                  <a:extLst>
                    <a:ext uri="{9D8B030D-6E8A-4147-A177-3AD203B41FA5}">
                      <a16:colId xmlns:a16="http://schemas.microsoft.com/office/drawing/2014/main" val="3783703654"/>
                    </a:ext>
                  </a:extLst>
                </a:gridCol>
                <a:gridCol w="2103119">
                  <a:extLst>
                    <a:ext uri="{9D8B030D-6E8A-4147-A177-3AD203B41FA5}">
                      <a16:colId xmlns:a16="http://schemas.microsoft.com/office/drawing/2014/main" val="383003216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 rtl="0" fontAlgn="base"/>
                      <a:r>
                        <a:rPr lang="en-GB" sz="2000" dirty="0">
                          <a:effectLst/>
                        </a:rPr>
                        <a:t>Dataset 1 v1</a:t>
                      </a:r>
                      <a:endParaRPr lang="en-GB" sz="2000" b="0" i="0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sz="20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188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endParaRPr lang="en-GB" sz="2000" b="0" i="0" dirty="0">
                        <a:effectLst/>
                        <a:latin typeface="DengXian"/>
                        <a:ea typeface="DengXi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dirty="0">
                          <a:effectLst/>
                        </a:rPr>
                        <a:t>AI system 1 </a:t>
                      </a:r>
                      <a:endParaRPr lang="en-GB" sz="20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dirty="0">
                          <a:effectLst/>
                        </a:rPr>
                        <a:t>AI system 2 </a:t>
                      </a:r>
                      <a:endParaRPr lang="en-GB" sz="20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dirty="0">
                          <a:effectLst/>
                        </a:rPr>
                        <a:t>AI system 3 </a:t>
                      </a:r>
                      <a:endParaRPr lang="en-GB" sz="20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2000">
                          <a:effectLst/>
                        </a:rPr>
                        <a:t>Time for TUG</a:t>
                      </a:r>
                      <a:endParaRPr lang="en-GB" sz="20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988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dirty="0">
                          <a:effectLst/>
                        </a:rPr>
                        <a:t>Applicable </a:t>
                      </a:r>
                      <a:endParaRPr lang="en-GB" sz="20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dirty="0">
                          <a:effectLst/>
                        </a:rPr>
                        <a:t>Yes </a:t>
                      </a:r>
                      <a:endParaRPr lang="en-GB" sz="20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dirty="0">
                          <a:effectLst/>
                        </a:rPr>
                        <a:t>No </a:t>
                      </a:r>
                      <a:endParaRPr lang="en-GB" sz="20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dirty="0">
                          <a:effectLst/>
                        </a:rPr>
                        <a:t>Yes </a:t>
                      </a:r>
                      <a:endParaRPr lang="en-GB" sz="20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2000">
                          <a:effectLst/>
                        </a:rPr>
                        <a:t>Yes</a:t>
                      </a:r>
                      <a:endParaRPr lang="en-GB" sz="20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033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dirty="0">
                          <a:effectLst/>
                        </a:rPr>
                        <a:t>Probabilistic 0-1 </a:t>
                      </a:r>
                      <a:endParaRPr lang="en-GB" sz="20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dirty="0">
                          <a:effectLst/>
                        </a:rPr>
                        <a:t>No </a:t>
                      </a:r>
                      <a:endParaRPr lang="en-GB" sz="20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dirty="0">
                          <a:effectLst/>
                        </a:rPr>
                        <a:t>Yes </a:t>
                      </a:r>
                      <a:endParaRPr lang="en-GB" sz="20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dirty="0">
                          <a:effectLst/>
                        </a:rPr>
                        <a:t>Yes </a:t>
                      </a:r>
                      <a:endParaRPr lang="en-GB" sz="20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2000">
                          <a:effectLst/>
                        </a:rPr>
                        <a:t>No</a:t>
                      </a:r>
                      <a:endParaRPr lang="en-GB" sz="20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91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dirty="0">
                          <a:effectLst/>
                        </a:rPr>
                        <a:t>AUC </a:t>
                      </a:r>
                      <a:endParaRPr lang="en-GB" sz="20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dirty="0">
                          <a:effectLst/>
                        </a:rPr>
                        <a:t>0.65 </a:t>
                      </a:r>
                      <a:endParaRPr lang="en-GB" sz="20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dirty="0">
                          <a:effectLst/>
                        </a:rPr>
                        <a:t>-- </a:t>
                      </a:r>
                      <a:endParaRPr lang="en-GB" sz="20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dirty="0">
                          <a:effectLst/>
                        </a:rPr>
                        <a:t>0.71 </a:t>
                      </a:r>
                      <a:endParaRPr lang="en-GB" sz="20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2000">
                          <a:effectLst/>
                        </a:rPr>
                        <a:t>0.63</a:t>
                      </a:r>
                      <a:endParaRPr lang="en-GB" sz="20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10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dirty="0">
                          <a:effectLst/>
                        </a:rPr>
                        <a:t>Sensitivity </a:t>
                      </a:r>
                      <a:endParaRPr lang="en-GB" sz="20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dirty="0">
                          <a:effectLst/>
                        </a:rPr>
                        <a:t>62% </a:t>
                      </a:r>
                      <a:endParaRPr lang="en-GB" sz="20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dirty="0">
                          <a:effectLst/>
                        </a:rPr>
                        <a:t>-- </a:t>
                      </a:r>
                      <a:endParaRPr lang="en-GB" sz="20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dirty="0">
                          <a:effectLst/>
                        </a:rPr>
                        <a:t>58% </a:t>
                      </a:r>
                      <a:endParaRPr lang="en-GB" sz="20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2000">
                          <a:effectLst/>
                        </a:rPr>
                        <a:t>40%</a:t>
                      </a:r>
                      <a:endParaRPr lang="en-GB" sz="20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045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dirty="0">
                          <a:effectLst/>
                        </a:rPr>
                        <a:t>Specificity </a:t>
                      </a:r>
                      <a:endParaRPr lang="en-GB" sz="20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dirty="0">
                          <a:effectLst/>
                        </a:rPr>
                        <a:t>74% </a:t>
                      </a:r>
                      <a:endParaRPr lang="en-GB" sz="20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dirty="0">
                          <a:effectLst/>
                        </a:rPr>
                        <a:t>-- </a:t>
                      </a:r>
                      <a:endParaRPr lang="en-GB" sz="20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dirty="0">
                          <a:effectLst/>
                        </a:rPr>
                        <a:t>81% </a:t>
                      </a:r>
                      <a:endParaRPr lang="en-GB" sz="20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2000">
                          <a:effectLst/>
                        </a:rPr>
                        <a:t>72%</a:t>
                      </a:r>
                      <a:endParaRPr lang="en-GB" sz="20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123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dirty="0">
                          <a:effectLst/>
                        </a:rPr>
                        <a:t>Brier score </a:t>
                      </a:r>
                      <a:endParaRPr lang="en-GB" sz="20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dirty="0">
                          <a:effectLst/>
                        </a:rPr>
                        <a:t>-- </a:t>
                      </a:r>
                      <a:endParaRPr lang="en-GB" sz="20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dirty="0">
                          <a:effectLst/>
                        </a:rPr>
                        <a:t>-- </a:t>
                      </a:r>
                      <a:endParaRPr lang="en-GB" sz="20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dirty="0">
                          <a:effectLst/>
                        </a:rPr>
                        <a:t>0.018 </a:t>
                      </a:r>
                      <a:endParaRPr lang="en-GB" sz="20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2000">
                          <a:effectLst/>
                        </a:rPr>
                        <a:t>--</a:t>
                      </a:r>
                      <a:endParaRPr lang="en-GB" sz="20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1443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5A729C2-939C-442D-BB13-F0A03A033E1E}"/>
              </a:ext>
            </a:extLst>
          </p:cNvPr>
          <p:cNvSpPr txBox="1"/>
          <p:nvPr/>
        </p:nvSpPr>
        <p:spPr>
          <a:xfrm>
            <a:off x="1981200" y="53975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Maximizing Youden index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EB2F63B3-4344-4133-AC3D-FB4F2D785C16}"/>
              </a:ext>
            </a:extLst>
          </p:cNvPr>
          <p:cNvSpPr/>
          <p:nvPr/>
        </p:nvSpPr>
        <p:spPr>
          <a:xfrm>
            <a:off x="2186051" y="4117975"/>
            <a:ext cx="381000" cy="7239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9EC91D31-613C-48F0-9ADB-D03AB016AAB1}"/>
              </a:ext>
            </a:extLst>
          </p:cNvPr>
          <p:cNvSpPr/>
          <p:nvPr/>
        </p:nvSpPr>
        <p:spPr>
          <a:xfrm>
            <a:off x="2178050" y="4484688"/>
            <a:ext cx="877094" cy="1830388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C7AA01-A593-4AED-B8D5-8B4562397327}"/>
              </a:ext>
            </a:extLst>
          </p:cNvPr>
          <p:cNvSpPr txBox="1"/>
          <p:nvPr/>
        </p:nvSpPr>
        <p:spPr>
          <a:xfrm>
            <a:off x="923925" y="5991225"/>
            <a:ext cx="91694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Future implementations: calibration intercept and slope, other metrics...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533995-DB64-4B39-9E25-EBE22681D7D8}"/>
              </a:ext>
            </a:extLst>
          </p:cNvPr>
          <p:cNvSpPr txBox="1"/>
          <p:nvPr/>
        </p:nvSpPr>
        <p:spPr>
          <a:xfrm>
            <a:off x="878681" y="1581149"/>
            <a:ext cx="1778793" cy="3812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73328F4-DB3B-41B9-8A10-C93A9992A1F9}"/>
              </a:ext>
            </a:extLst>
          </p:cNvPr>
          <p:cNvCxnSpPr/>
          <p:nvPr/>
        </p:nvCxnSpPr>
        <p:spPr>
          <a:xfrm>
            <a:off x="9365456" y="1614485"/>
            <a:ext cx="676275" cy="7953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61E2D90-4C32-4F9C-BB3C-B484C67A5C84}"/>
              </a:ext>
            </a:extLst>
          </p:cNvPr>
          <p:cNvSpPr txBox="1"/>
          <p:nvPr/>
        </p:nvSpPr>
        <p:spPr>
          <a:xfrm>
            <a:off x="7605712" y="116443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As a baseline comparison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1200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0AC47-F6A7-4DEE-9294-8F43AAB20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Transversal work with WG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69C9C-8658-47E1-AB21-1AEE35DC3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Meeting with Marc Lecoultre and Pradeep Balachandran (July 2021)</a:t>
            </a:r>
          </a:p>
          <a:p>
            <a:r>
              <a:rPr lang="en-US">
                <a:cs typeface="Calibri"/>
              </a:rPr>
              <a:t>Participation in the </a:t>
            </a:r>
            <a:r>
              <a:rPr lang="en-US">
                <a:ea typeface="+mn-lt"/>
                <a:cs typeface="+mn-lt"/>
              </a:rPr>
              <a:t>ML4H Trial Audits 2.0 project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322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8A0C17-EA0D-4DE4-88C4-093A90953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37481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F0E291-586A-43E8-8FBB-0E7D51C924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AI4H TG-Falls</a:t>
            </a:r>
            <a:r>
              <a:rPr lang="en-US" dirty="0"/>
              <a:t> among the elderly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1C58F54-BDBE-4E69-9214-894769C92E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30</a:t>
            </a:r>
            <a:r>
              <a:rPr lang="en-US" baseline="30000"/>
              <a:t>th</a:t>
            </a:r>
            <a:r>
              <a:rPr lang="en-US" dirty="0"/>
              <a:t> September 2021</a:t>
            </a:r>
          </a:p>
        </p:txBody>
      </p:sp>
    </p:spTree>
    <p:extLst>
      <p:ext uri="{BB962C8B-B14F-4D97-AF65-F5344CB8AC3E}">
        <p14:creationId xmlns:p14="http://schemas.microsoft.com/office/powerpoint/2010/main" val="456876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4A27EE-3F18-442B-A0A5-A1234A2BD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9F4CFF-5067-4384-9C13-15DD34131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About the topic group</a:t>
            </a:r>
          </a:p>
          <a:p>
            <a:r>
              <a:rPr lang="en-US" dirty="0"/>
              <a:t>Introduction</a:t>
            </a:r>
          </a:p>
          <a:p>
            <a:r>
              <a:rPr lang="en-US" dirty="0">
                <a:cs typeface="Calibri"/>
              </a:rPr>
              <a:t>Literature review and consensus process</a:t>
            </a:r>
            <a:endParaRPr lang="en-US" dirty="0"/>
          </a:p>
          <a:p>
            <a:r>
              <a:rPr lang="en-US" dirty="0">
                <a:cs typeface="Calibri"/>
              </a:rPr>
              <a:t>Benchmarking by the topic group</a:t>
            </a:r>
            <a:endParaRPr lang="en-US" dirty="0"/>
          </a:p>
          <a:p>
            <a:r>
              <a:rPr lang="en-US" dirty="0"/>
              <a:t>Audit</a:t>
            </a:r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06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5F3AB0-7B76-428C-808D-ED4B08382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topic group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A8ECC4-3A54-456C-B405-FAF95E321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426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Meeting B (Lausanne) – meeting M (e-meeting)</a:t>
            </a:r>
          </a:p>
          <a:p>
            <a:r>
              <a:rPr lang="en-GB" u="sng" dirty="0">
                <a:hlinkClick r:id="rId2"/>
              </a:rPr>
              <a:t>fgai4htgfalls@lists.itu.int</a:t>
            </a:r>
            <a:r>
              <a:rPr lang="it-IT" dirty="0"/>
              <a:t> </a:t>
            </a:r>
            <a:endParaRPr lang="en-GB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83FB0C74-98AB-4196-8119-478D002A9663}"/>
              </a:ext>
            </a:extLst>
          </p:cNvPr>
          <p:cNvSpPr txBox="1">
            <a:spLocks/>
          </p:cNvSpPr>
          <p:nvPr/>
        </p:nvSpPr>
        <p:spPr>
          <a:xfrm>
            <a:off x="838200" y="3001818"/>
            <a:ext cx="10515600" cy="360864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 (contributors or showing interest)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Inês Sousa, Fraunhofer AICOS, Portugal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Pierpaolo Palumbo, University of Bologna, Italy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Stefania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Bandinelli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SOC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Geriatria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USL Toscana Centro, Italy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Barry Greene, Chief Technology Officer, Kinesis Health Technologies, Ireland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Arnab Paul, CEO Patient Planet, WHO Roster of Expert –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DigitalHealth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India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Salman Khan, Assistant Professor in the department of electrical engineering, University of Engineering and Technology Peshawar, Pakistan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Kim van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Schooten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PhD, Human Frontier Science Program Postdoctoral Fellow, Conjoint Senior Lecturer, UNSW Medicine, UNSW Ageing Futures Institute, Australia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Luca Palmerini, Assistant professor, University of Bologna, Italy</a:t>
            </a:r>
          </a:p>
        </p:txBody>
      </p:sp>
    </p:spTree>
    <p:extLst>
      <p:ext uri="{BB962C8B-B14F-4D97-AF65-F5344CB8AC3E}">
        <p14:creationId xmlns:p14="http://schemas.microsoft.com/office/powerpoint/2010/main" val="2123876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A1F16-24D6-40EC-A3F4-41204821E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4CB3AF9-588A-4C1B-98F3-92438D039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1443856"/>
            <a:ext cx="6668470" cy="4673098"/>
          </a:xfr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416E47C8-653B-4C2F-ACB8-749BBBC042EA}"/>
              </a:ext>
            </a:extLst>
          </p:cNvPr>
          <p:cNvSpPr/>
          <p:nvPr/>
        </p:nvSpPr>
        <p:spPr>
          <a:xfrm>
            <a:off x="6664960" y="4724400"/>
            <a:ext cx="1209040" cy="95504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C9D4BEF6-237E-4C80-9E2F-2FC0B1E75B85}"/>
              </a:ext>
            </a:extLst>
          </p:cNvPr>
          <p:cNvSpPr/>
          <p:nvPr/>
        </p:nvSpPr>
        <p:spPr>
          <a:xfrm>
            <a:off x="7782560" y="4043740"/>
            <a:ext cx="2742415" cy="955040"/>
          </a:xfrm>
          <a:custGeom>
            <a:avLst/>
            <a:gdLst>
              <a:gd name="connsiteX0" fmla="*/ 0 w 3190240"/>
              <a:gd name="connsiteY0" fmla="*/ 843220 h 843220"/>
              <a:gd name="connsiteX1" fmla="*/ 1452880 w 3190240"/>
              <a:gd name="connsiteY1" fmla="*/ 71060 h 843220"/>
              <a:gd name="connsiteX2" fmla="*/ 3190240 w 3190240"/>
              <a:gd name="connsiteY2" fmla="*/ 81220 h 84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0240" h="843220">
                <a:moveTo>
                  <a:pt x="0" y="843220"/>
                </a:moveTo>
                <a:cubicBezTo>
                  <a:pt x="460586" y="520640"/>
                  <a:pt x="921173" y="198060"/>
                  <a:pt x="1452880" y="71060"/>
                </a:cubicBezTo>
                <a:cubicBezTo>
                  <a:pt x="1984587" y="-55940"/>
                  <a:pt x="2587413" y="12640"/>
                  <a:pt x="3190240" y="81220"/>
                </a:cubicBezTo>
              </a:path>
            </a:pathLst>
          </a:custGeom>
          <a:noFill/>
          <a:ln w="25400">
            <a:solidFill>
              <a:schemeClr val="accent2">
                <a:lumMod val="75000"/>
              </a:schemeClr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9066FAA-61B2-4A42-ADC0-5EFA758AEC77}"/>
              </a:ext>
            </a:extLst>
          </p:cNvPr>
          <p:cNvSpPr txBox="1"/>
          <p:nvPr/>
        </p:nvSpPr>
        <p:spPr>
          <a:xfrm>
            <a:off x="10392895" y="3901440"/>
            <a:ext cx="8847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44DEF97-6183-4749-9796-04E1BF7F9324}"/>
              </a:ext>
            </a:extLst>
          </p:cNvPr>
          <p:cNvSpPr txBox="1"/>
          <p:nvPr/>
        </p:nvSpPr>
        <p:spPr>
          <a:xfrm>
            <a:off x="254000" y="6380480"/>
            <a:ext cx="786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Burden of Disease, 2019, https://vizhub.healthdata.org/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891FE9-D09D-4859-80EE-0B9C7FA0FFFD}"/>
              </a:ext>
            </a:extLst>
          </p:cNvPr>
          <p:cNvSpPr txBox="1"/>
          <p:nvPr/>
        </p:nvSpPr>
        <p:spPr>
          <a:xfrm>
            <a:off x="513708" y="1962364"/>
            <a:ext cx="23938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Falls are common, multifactorial, burdensome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Falls are preventable (RR </a:t>
            </a:r>
            <a:r>
              <a:rPr kumimoji="0" lang="en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≈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0.7-0.8)</a:t>
            </a: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425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5C9990-BA8B-416F-A1EF-77355DBBE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Subtopic, AI task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0E2599-B6EB-42E1-BE49-9DFB1A5FF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lvl="1" indent="-457200">
              <a:spcBef>
                <a:spcPts val="0"/>
              </a:spcBef>
              <a:tabLst>
                <a:tab pos="0" algn="l"/>
              </a:tabLst>
            </a:pPr>
            <a:r>
              <a:rPr lang="en-US" sz="3200" dirty="0"/>
              <a:t>Fall prediction: </a:t>
            </a:r>
          </a:p>
          <a:p>
            <a:pPr marL="914400" lvl="2" indent="-457200">
              <a:spcBef>
                <a:spcPts val="0"/>
              </a:spcBef>
              <a:tabLst>
                <a:tab pos="0" algn="l"/>
              </a:tabLst>
            </a:pPr>
            <a:r>
              <a:rPr lang="en-GB" sz="2400" dirty="0"/>
              <a:t>Subject-specific risk score of falling, within a given time window in the future, given information about the subject’s risk factors for falls and/or their balance or motor ability</a:t>
            </a:r>
            <a:endParaRPr lang="en-GB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0964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9">
            <a:extLst>
              <a:ext uri="{FF2B5EF4-FFF2-40B4-BE49-F238E27FC236}">
                <a16:creationId xmlns:a16="http://schemas.microsoft.com/office/drawing/2014/main" id="{1948DFA5-7CC6-488E-8D2D-AB73FEE43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302" y="365125"/>
            <a:ext cx="3334818" cy="23311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D563CC-2696-4F5C-82D2-16E838486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State of the art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ACB87-E0A3-4CEA-9B59-082170572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53737" cy="3619678"/>
          </a:xfrm>
        </p:spPr>
        <p:txBody>
          <a:bodyPr>
            <a:normAutofit fontScale="92500"/>
          </a:bodyPr>
          <a:lstStyle/>
          <a:p>
            <a:r>
              <a:rPr lang="en-GB" dirty="0"/>
              <a:t>Traditional tools: Timed Up and Go Test (TUG), Tinetti Scale</a:t>
            </a:r>
          </a:p>
          <a:p>
            <a:r>
              <a:rPr lang="en-GB" dirty="0"/>
              <a:t>Guidelines (AGS/BGS, NICE, etc.) screening algorithms</a:t>
            </a:r>
          </a:p>
          <a:p>
            <a:r>
              <a:rPr lang="en-GB" dirty="0"/>
              <a:t>Different AI models proposed</a:t>
            </a:r>
          </a:p>
          <a:p>
            <a:pPr lvl="1"/>
            <a:r>
              <a:rPr lang="en-GB" dirty="0"/>
              <a:t>Clinical variables</a:t>
            </a:r>
          </a:p>
          <a:p>
            <a:pPr lvl="1"/>
            <a:r>
              <a:rPr lang="en-GB" dirty="0"/>
              <a:t>Sensor variables</a:t>
            </a:r>
          </a:p>
          <a:p>
            <a:r>
              <a:rPr lang="en-GB" dirty="0"/>
              <a:t>Few models validated (AUC 0.62-0.69)</a:t>
            </a:r>
          </a:p>
          <a:p>
            <a:r>
              <a:rPr lang="en-GB" dirty="0"/>
              <a:t>Potential impact: decrease of </a:t>
            </a:r>
            <a:r>
              <a:rPr lang="en-FI" dirty="0"/>
              <a:t>≈</a:t>
            </a:r>
            <a:r>
              <a:rPr lang="en-GB" dirty="0"/>
              <a:t>15-20% NNT</a:t>
            </a:r>
            <a:endParaRPr lang="en-FI" dirty="0"/>
          </a:p>
        </p:txBody>
      </p:sp>
      <p:pic>
        <p:nvPicPr>
          <p:cNvPr id="5" name="Immagine 3">
            <a:extLst>
              <a:ext uri="{FF2B5EF4-FFF2-40B4-BE49-F238E27FC236}">
                <a16:creationId xmlns:a16="http://schemas.microsoft.com/office/drawing/2014/main" id="{FE2FE6FD-0E52-4ADF-A7AF-618FEACC7C3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302" y="2831197"/>
            <a:ext cx="3038166" cy="30380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4">
            <a:extLst>
              <a:ext uri="{FF2B5EF4-FFF2-40B4-BE49-F238E27FC236}">
                <a16:creationId xmlns:a16="http://schemas.microsoft.com/office/drawing/2014/main" id="{8A2ECEFD-C827-4AC5-898F-BBF337C8B88B}"/>
              </a:ext>
            </a:extLst>
          </p:cNvPr>
          <p:cNvSpPr txBox="1"/>
          <p:nvPr/>
        </p:nvSpPr>
        <p:spPr>
          <a:xfrm>
            <a:off x="166041" y="5473005"/>
            <a:ext cx="11572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[1] D. Schoene et al., J. Am.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Geriatr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Soc., 2013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[2] E. Barry et al., BMC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Geriatr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., 2014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[3] Panel of Falls in Older Persons American Geriatrics Society and British Geriatrics Society, J. Am.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Geriatr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Soc., 2011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[4] A. Tiedemann,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al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Inj. Prev.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2012.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[5] P. Palumbo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al.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J. Am. Med. Dir. Assoc.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2016.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[6] G. V.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Gade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al., BMJ Open,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[7] P. Palumbo et al., 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Aging Clin. Exp. Res.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237E2A-0AB8-4204-A7C3-2F586A260A9F}"/>
              </a:ext>
            </a:extLst>
          </p:cNvPr>
          <p:cNvSpPr txBox="1"/>
          <p:nvPr/>
        </p:nvSpPr>
        <p:spPr>
          <a:xfrm>
            <a:off x="9787490" y="4800033"/>
            <a:ext cx="1967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 = 0.57 (0.54-0.59)</a:t>
            </a:r>
            <a:endParaRPr kumimoji="0" lang="en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417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D0AC-786F-4D45-86D4-994CD7208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Literature review and consensus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BCF73-600F-4817-97C1-07D691BA1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Available datasets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Eligibility requirements for datasets</a:t>
            </a:r>
          </a:p>
          <a:p>
            <a:pPr lvl="1"/>
            <a:r>
              <a:rPr lang="en-US" dirty="0">
                <a:ea typeface="+mn-lt"/>
                <a:cs typeface="+mn-lt"/>
              </a:rPr>
              <a:t>AI input (minimum set of variables, sensors, tests), labels (collection of falls)</a:t>
            </a:r>
          </a:p>
          <a:p>
            <a:pPr lvl="1"/>
            <a:r>
              <a:rPr lang="en-US" dirty="0">
                <a:ea typeface="+mn-lt"/>
                <a:cs typeface="+mn-lt"/>
              </a:rPr>
              <a:t>Validity, accuracy, potential for harmonization</a:t>
            </a:r>
          </a:p>
          <a:p>
            <a:pPr lvl="1"/>
            <a:r>
              <a:rPr lang="en-US" dirty="0">
                <a:ea typeface="+mn-lt"/>
                <a:cs typeface="+mn-lt"/>
              </a:rPr>
              <a:t>Ethical waiver</a:t>
            </a:r>
          </a:p>
          <a:p>
            <a:pPr lvl="1"/>
            <a:r>
              <a:rPr lang="en-US" dirty="0">
                <a:ea typeface="+mn-lt"/>
                <a:cs typeface="+mn-lt"/>
              </a:rPr>
              <a:t>Constraints on data management</a:t>
            </a:r>
          </a:p>
          <a:p>
            <a:r>
              <a:rPr lang="en-US" dirty="0">
                <a:ea typeface="+mn-lt"/>
                <a:cs typeface="+mn-lt"/>
              </a:rPr>
              <a:t>Eligibility requirements on AI algorithms</a:t>
            </a:r>
          </a:p>
          <a:p>
            <a:r>
              <a:rPr lang="en-US" dirty="0">
                <a:ea typeface="+mn-lt"/>
                <a:cs typeface="+mn-lt"/>
              </a:rPr>
              <a:t>Benchmarking methods, criteria for performance evaluations</a:t>
            </a:r>
          </a:p>
          <a:p>
            <a:r>
              <a:rPr lang="en-US" dirty="0">
                <a:ea typeface="+mn-lt"/>
                <a:cs typeface="+mn-lt"/>
              </a:rPr>
              <a:t>Target populations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8551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D0AC-786F-4D45-86D4-994CD7208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Literature review and consensus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BCF73-600F-4817-97C1-07D691BA1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ea typeface="+mn-lt"/>
                <a:cs typeface="+mn-lt"/>
              </a:rPr>
              <a:t>Steps</a:t>
            </a:r>
          </a:p>
          <a:p>
            <a:pPr marL="914400" lvl="1" indent="-457200">
              <a:buAutoNum type="arabicPeriod"/>
            </a:pPr>
            <a:r>
              <a:rPr lang="en-US" dirty="0">
                <a:ea typeface="+mn-lt"/>
                <a:cs typeface="+mn-lt"/>
              </a:rPr>
              <a:t>Definitions of scope and methods</a:t>
            </a:r>
          </a:p>
          <a:p>
            <a:pPr marL="914400" lvl="1" indent="-457200">
              <a:buAutoNum type="arabicPeriod"/>
            </a:pPr>
            <a:r>
              <a:rPr lang="en-US" dirty="0">
                <a:ea typeface="+mn-lt"/>
                <a:cs typeface="+mn-lt"/>
              </a:rPr>
              <a:t>Literature review</a:t>
            </a:r>
          </a:p>
          <a:p>
            <a:pPr marL="914400" lvl="1" indent="-457200">
              <a:buAutoNum type="arabicPeriod"/>
            </a:pPr>
            <a:r>
              <a:rPr lang="en-US" dirty="0">
                <a:ea typeface="+mn-lt"/>
                <a:cs typeface="+mn-lt"/>
              </a:rPr>
              <a:t>Delphi consensus</a:t>
            </a:r>
          </a:p>
          <a:p>
            <a:pPr marL="914400" lvl="1" indent="-457200">
              <a:buAutoNum type="arabicPeriod"/>
            </a:pPr>
            <a:r>
              <a:rPr lang="en-US" dirty="0">
                <a:ea typeface="+mn-lt"/>
                <a:cs typeface="+mn-lt"/>
              </a:rPr>
              <a:t>Integration and publication</a:t>
            </a:r>
          </a:p>
          <a:p>
            <a:r>
              <a:rPr lang="en-US" dirty="0">
                <a:ea typeface="+mn-lt"/>
                <a:cs typeface="+mn-lt"/>
              </a:rPr>
              <a:t>Literature review: existing ones as a basis</a:t>
            </a:r>
          </a:p>
          <a:p>
            <a:r>
              <a:rPr lang="en-US" dirty="0">
                <a:ea typeface="+mn-lt"/>
                <a:cs typeface="+mn-lt"/>
              </a:rPr>
              <a:t>Consensus process: Delphi</a:t>
            </a:r>
          </a:p>
          <a:p>
            <a:r>
              <a:rPr lang="en-US" dirty="0">
                <a:ea typeface="+mn-lt"/>
                <a:cs typeface="+mn-lt"/>
              </a:rPr>
              <a:t>Leverage the results of other standardization initiatives (</a:t>
            </a:r>
            <a:r>
              <a:rPr lang="en-US" dirty="0" err="1">
                <a:ea typeface="+mn-lt"/>
                <a:cs typeface="+mn-lt"/>
              </a:rPr>
              <a:t>Mobilise</a:t>
            </a:r>
            <a:r>
              <a:rPr lang="en-US" dirty="0">
                <a:ea typeface="+mn-lt"/>
                <a:cs typeface="+mn-lt"/>
              </a:rPr>
              <a:t>-D, OWEAR, </a:t>
            </a:r>
            <a:r>
              <a:rPr lang="en-US" dirty="0" err="1">
                <a:ea typeface="+mn-lt"/>
                <a:cs typeface="+mn-lt"/>
              </a:rPr>
              <a:t>etc</a:t>
            </a:r>
            <a:r>
              <a:rPr lang="en-US" dirty="0">
                <a:ea typeface="+mn-lt"/>
                <a:cs typeface="+mn-lt"/>
              </a:rPr>
              <a:t>)</a:t>
            </a:r>
          </a:p>
          <a:p>
            <a:r>
              <a:rPr lang="en-US" dirty="0">
                <a:ea typeface="+mn-lt"/>
                <a:cs typeface="+mn-lt"/>
              </a:rPr>
              <a:t>Priority list</a:t>
            </a:r>
          </a:p>
        </p:txBody>
      </p:sp>
    </p:spTree>
    <p:extLst>
      <p:ext uri="{BB962C8B-B14F-4D97-AF65-F5344CB8AC3E}">
        <p14:creationId xmlns:p14="http://schemas.microsoft.com/office/powerpoint/2010/main" val="3778794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EB227C5-1841-4316-91E2-08A3BE5B541D}"/>
</file>

<file path=customXml/itemProps2.xml><?xml version="1.0" encoding="utf-8"?>
<ds:datastoreItem xmlns:ds="http://schemas.openxmlformats.org/officeDocument/2006/customXml" ds:itemID="{263EDF69-883F-4630-8D5D-47FF3AA110B2}"/>
</file>

<file path=customXml/itemProps3.xml><?xml version="1.0" encoding="utf-8"?>
<ds:datastoreItem xmlns:ds="http://schemas.openxmlformats.org/officeDocument/2006/customXml" ds:itemID="{8D757891-533E-4B08-9CC2-432445C0232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1775</TotalTime>
  <Words>835</Words>
  <Application>Microsoft Office PowerPoint</Application>
  <PresentationFormat>Widescreen</PresentationFormat>
  <Paragraphs>181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DengXian</vt:lpstr>
      <vt:lpstr>DengXian</vt:lpstr>
      <vt:lpstr>Arial</vt:lpstr>
      <vt:lpstr>Calibri</vt:lpstr>
      <vt:lpstr>Calibri Light</vt:lpstr>
      <vt:lpstr>Office 主题​​</vt:lpstr>
      <vt:lpstr>Tema di Office</vt:lpstr>
      <vt:lpstr>PowerPoint Presentation</vt:lpstr>
      <vt:lpstr>AI4H TG-Falls among the elderly</vt:lpstr>
      <vt:lpstr>Outline</vt:lpstr>
      <vt:lpstr>About the topic group</vt:lpstr>
      <vt:lpstr>Introduction</vt:lpstr>
      <vt:lpstr>Subtopic, AI task</vt:lpstr>
      <vt:lpstr>State of the art</vt:lpstr>
      <vt:lpstr>Literature review and consensus process</vt:lpstr>
      <vt:lpstr>Literature review and consensus process</vt:lpstr>
      <vt:lpstr>Benchmarking platform – System architecture</vt:lpstr>
      <vt:lpstr>Benchmarking system dataflow</vt:lpstr>
      <vt:lpstr>Benchmarking process</vt:lpstr>
      <vt:lpstr>AI input</vt:lpstr>
      <vt:lpstr>AI output and label</vt:lpstr>
      <vt:lpstr>Scores and metrics</vt:lpstr>
      <vt:lpstr>Transversal work with WG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Att.3 – Presentation (TG-Falls)</dc:title>
  <dc:creator>Campos, Simao</dc:creator>
  <cp:lastModifiedBy>Dabiri, Ayda</cp:lastModifiedBy>
  <cp:revision>74</cp:revision>
  <cp:lastPrinted>2019-04-04T08:49:31Z</cp:lastPrinted>
  <dcterms:created xsi:type="dcterms:W3CDTF">2019-03-31T15:53:06Z</dcterms:created>
  <dcterms:modified xsi:type="dcterms:W3CDTF">2021-09-30T07:23:15Z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