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395" r:id="rId6"/>
    <p:sldId id="9963" r:id="rId7"/>
    <p:sldId id="8235" r:id="rId8"/>
    <p:sldId id="9966" r:id="rId9"/>
    <p:sldId id="9965" r:id="rId10"/>
    <p:sldId id="9964" r:id="rId11"/>
    <p:sldId id="8238" r:id="rId12"/>
    <p:sldId id="9967" r:id="rId13"/>
    <p:sldId id="8037" r:id="rId14"/>
    <p:sldId id="8244" r:id="rId15"/>
    <p:sldId id="389" r:id="rId16"/>
    <p:sldId id="9961" r:id="rId17"/>
    <p:sldId id="9962" r:id="rId18"/>
    <p:sldId id="9968" r:id="rId19"/>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Wu" initials="FW" lastIdx="1" clrIdx="0">
    <p:extLst>
      <p:ext uri="{19B8F6BF-5375-455C-9EA6-DF929625EA0E}">
        <p15:presenceInfo xmlns:p15="http://schemas.microsoft.com/office/powerpoint/2012/main" userId="83887cfea2f04a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CE"/>
    <a:srgbClr val="FFFFCC"/>
    <a:srgbClr val="F89D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2029" autoAdjust="0"/>
  </p:normalViewPr>
  <p:slideViewPr>
    <p:cSldViewPr snapToGrid="0">
      <p:cViewPr varScale="1">
        <p:scale>
          <a:sx n="68" d="100"/>
          <a:sy n="68" d="100"/>
        </p:scale>
        <p:origin x="1314" y="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2021/9/29</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CN" sz="1200" b="0" i="0" u="none" strike="noStrike" cap="none" smtClean="0">
                <a:solidFill>
                  <a:schemeClr val="dk1"/>
                </a:solidFill>
                <a:latin typeface="Century Gothic"/>
                <a:ea typeface="Century Gothic"/>
                <a:cs typeface="Century Gothic"/>
                <a:sym typeface="Century Gothic"/>
              </a:rPr>
              <a:t>11</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34497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Text Placeholder 2"/>
          <p:cNvSpPr>
            <a:spLocks noGrp="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BB0138-77EE-466A-BAEB-47D907700EE9}" type="slidenum">
              <a:rPr kumimoji="0" lang="fr-FR" sz="1200" b="0" i="0" u="none" strike="noStrike" kern="1200" cap="none" spc="0" normalizeH="0" baseline="0" noProof="0" smtClean="0">
                <a:ln>
                  <a:noFill/>
                </a:ln>
                <a:solidFill>
                  <a:prstClr val="black"/>
                </a:solidFill>
                <a:effectLst/>
                <a:uLnTx/>
                <a:uFillTx/>
                <a:latin typeface="Helvetica Neue Fin" charset="0"/>
                <a:ea typeface="+mn-ea"/>
                <a:cs typeface="+mn-cs"/>
              </a:rPr>
              <a:t>15</a:t>
            </a:fld>
            <a:endParaRPr kumimoji="0" lang="fr-FR" sz="1200" b="0" i="0" u="none" strike="noStrike" kern="1200" cap="none" spc="0" normalizeH="0" baseline="0" noProof="0" dirty="0">
              <a:ln>
                <a:noFill/>
              </a:ln>
              <a:solidFill>
                <a:prstClr val="black"/>
              </a:solidFill>
              <a:effectLst/>
              <a:uLnTx/>
              <a:uFillTx/>
              <a:latin typeface="Helvetica Neue Fin" charset="0"/>
              <a:ea typeface="+mn-ea"/>
              <a:cs typeface="+mn-cs"/>
            </a:endParaRPr>
          </a:p>
        </p:txBody>
      </p:sp>
    </p:spTree>
    <p:extLst>
      <p:ext uri="{BB962C8B-B14F-4D97-AF65-F5344CB8AC3E}">
        <p14:creationId xmlns:p14="http://schemas.microsoft.com/office/powerpoint/2010/main" val="372888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Diagnostic</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error</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is</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not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any</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simple</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medical</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accident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can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lead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to</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and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death</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decision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that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will</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impact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patient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for</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endParaRPr kumimoji="0" 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BB0138-77EE-466A-BAEB-47D907700EE9}" type="slidenum">
              <a:rPr kumimoji="0" lang="fr-FR" sz="1200" b="0" i="0" u="none" strike="noStrike" kern="1200" cap="none" spc="0" normalizeH="0" baseline="0" noProof="0" smtClean="0">
                <a:ln>
                  <a:noFill/>
                </a:ln>
                <a:solidFill>
                  <a:prstClr val="black"/>
                </a:solidFill>
                <a:effectLst/>
                <a:uLnTx/>
                <a:uFillTx/>
                <a:latin typeface="Helvetica Neue Fin" charset="0"/>
                <a:ea typeface="+mn-ea"/>
                <a:cs typeface="+mn-cs"/>
              </a:rPr>
              <a:t>3</a:t>
            </a:fld>
            <a:endParaRPr kumimoji="0" lang="fr-FR" sz="1200" b="0" i="0" u="none" strike="noStrike" kern="1200" cap="none" spc="0" normalizeH="0" baseline="0" noProof="0" dirty="0">
              <a:ln>
                <a:noFill/>
              </a:ln>
              <a:solidFill>
                <a:prstClr val="black"/>
              </a:solidFill>
              <a:effectLst/>
              <a:uLnTx/>
              <a:uFillTx/>
              <a:latin typeface="Helvetica Neue Fin" charset="0"/>
              <a:ea typeface="+mn-ea"/>
              <a:cs typeface="+mn-cs"/>
            </a:endParaRPr>
          </a:p>
        </p:txBody>
      </p:sp>
    </p:spTree>
    <p:extLst>
      <p:ext uri="{BB962C8B-B14F-4D97-AF65-F5344CB8AC3E}">
        <p14:creationId xmlns:p14="http://schemas.microsoft.com/office/powerpoint/2010/main" val="253229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Diagnostic</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error</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is</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not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any</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simple</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medical</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accident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can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lead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to</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and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death</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decision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that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will</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impact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patient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for</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endParaRPr kumimoji="0" 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BB0138-77EE-466A-BAEB-47D907700EE9}" type="slidenum">
              <a:rPr kumimoji="0" lang="fr-FR" sz="1200" b="0" i="0" u="none" strike="noStrike" kern="1200" cap="none" spc="0" normalizeH="0" baseline="0" noProof="0" smtClean="0">
                <a:ln>
                  <a:noFill/>
                </a:ln>
                <a:solidFill>
                  <a:prstClr val="black"/>
                </a:solidFill>
                <a:effectLst/>
                <a:uLnTx/>
                <a:uFillTx/>
                <a:latin typeface="Helvetica Neue Fin" charset="0"/>
                <a:ea typeface="+mn-ea"/>
                <a:cs typeface="+mn-cs"/>
              </a:rPr>
              <a:t>4</a:t>
            </a:fld>
            <a:endParaRPr kumimoji="0" lang="fr-FR" sz="1200" b="0" i="0" u="none" strike="noStrike" kern="1200" cap="none" spc="0" normalizeH="0" baseline="0" noProof="0" dirty="0">
              <a:ln>
                <a:noFill/>
              </a:ln>
              <a:solidFill>
                <a:prstClr val="black"/>
              </a:solidFill>
              <a:effectLst/>
              <a:uLnTx/>
              <a:uFillTx/>
              <a:latin typeface="Helvetica Neue Fin"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BB0138-77EE-466A-BAEB-47D907700EE9}" type="slidenum">
              <a:rPr kumimoji="0" lang="fr-FR" sz="1200" b="0" i="0" u="none" strike="noStrike" kern="1200" cap="none" spc="0" normalizeH="0" baseline="0" noProof="0" smtClean="0">
                <a:ln>
                  <a:noFill/>
                </a:ln>
                <a:solidFill>
                  <a:prstClr val="black"/>
                </a:solidFill>
                <a:effectLst/>
                <a:uLnTx/>
                <a:uFillTx/>
                <a:latin typeface="Helvetica Neue Fin" charset="0"/>
                <a:ea typeface="+mn-ea"/>
                <a:cs typeface="+mn-cs"/>
              </a:rPr>
              <a:t>5</a:t>
            </a:fld>
            <a:endParaRPr kumimoji="0" lang="fr-FR" sz="1200" b="0" i="0" u="none" strike="noStrike" kern="1200" cap="none" spc="0" normalizeH="0" baseline="0" noProof="0" dirty="0">
              <a:ln>
                <a:noFill/>
              </a:ln>
              <a:solidFill>
                <a:prstClr val="black"/>
              </a:solidFill>
              <a:effectLst/>
              <a:uLnTx/>
              <a:uFillTx/>
              <a:latin typeface="Helvetica Neue Fin" charset="0"/>
              <a:ea typeface="+mn-ea"/>
              <a:cs typeface="+mn-cs"/>
            </a:endParaRPr>
          </a:p>
        </p:txBody>
      </p:sp>
    </p:spTree>
    <p:extLst>
      <p:ext uri="{BB962C8B-B14F-4D97-AF65-F5344CB8AC3E}">
        <p14:creationId xmlns:p14="http://schemas.microsoft.com/office/powerpoint/2010/main" val="341022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Diagnostic</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error</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is</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not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any</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simple</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medical</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accident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can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lead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to</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and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death</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decision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that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will</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impact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patient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for</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endParaRPr kumimoji="0" 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BB0138-77EE-466A-BAEB-47D907700EE9}" type="slidenum">
              <a:rPr kumimoji="0" lang="fr-FR" sz="1200" b="0" i="0" u="none" strike="noStrike" kern="1200" cap="none" spc="0" normalizeH="0" baseline="0" noProof="0" smtClean="0">
                <a:ln>
                  <a:noFill/>
                </a:ln>
                <a:solidFill>
                  <a:prstClr val="black"/>
                </a:solidFill>
                <a:effectLst/>
                <a:uLnTx/>
                <a:uFillTx/>
                <a:latin typeface="Helvetica Neue Fin" charset="0"/>
                <a:ea typeface="+mn-ea"/>
                <a:cs typeface="+mn-cs"/>
              </a:rPr>
              <a:t>6</a:t>
            </a:fld>
            <a:endParaRPr kumimoji="0" lang="fr-FR" sz="1200" b="0" i="0" u="none" strike="noStrike" kern="1200" cap="none" spc="0" normalizeH="0" baseline="0" noProof="0" dirty="0">
              <a:ln>
                <a:noFill/>
              </a:ln>
              <a:solidFill>
                <a:prstClr val="black"/>
              </a:solidFill>
              <a:effectLst/>
              <a:uLnTx/>
              <a:uFillTx/>
              <a:latin typeface="Helvetica Neue Fin" charset="0"/>
              <a:ea typeface="+mn-ea"/>
              <a:cs typeface="+mn-cs"/>
            </a:endParaRPr>
          </a:p>
        </p:txBody>
      </p:sp>
    </p:spTree>
    <p:extLst>
      <p:ext uri="{BB962C8B-B14F-4D97-AF65-F5344CB8AC3E}">
        <p14:creationId xmlns:p14="http://schemas.microsoft.com/office/powerpoint/2010/main" val="147785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Diagnostic</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error</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is</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not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any</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simple</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medical</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accident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can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lead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to</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and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death</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decision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that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will</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impact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patient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for</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endParaRPr kumimoji="0" 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BB0138-77EE-466A-BAEB-47D907700EE9}" type="slidenum">
              <a:rPr kumimoji="0" lang="fr-FR" sz="1200" b="0" i="0" u="none" strike="noStrike" kern="1200" cap="none" spc="0" normalizeH="0" baseline="0" noProof="0" smtClean="0">
                <a:ln>
                  <a:noFill/>
                </a:ln>
                <a:solidFill>
                  <a:prstClr val="black"/>
                </a:solidFill>
                <a:effectLst/>
                <a:uLnTx/>
                <a:uFillTx/>
                <a:latin typeface="Helvetica Neue Fin" charset="0"/>
                <a:ea typeface="+mn-ea"/>
                <a:cs typeface="+mn-cs"/>
              </a:rPr>
              <a:t>7</a:t>
            </a:fld>
            <a:endParaRPr kumimoji="0" lang="fr-FR" sz="1200" b="0" i="0" u="none" strike="noStrike" kern="1200" cap="none" spc="0" normalizeH="0" baseline="0" noProof="0" dirty="0">
              <a:ln>
                <a:noFill/>
              </a:ln>
              <a:solidFill>
                <a:prstClr val="black"/>
              </a:solidFill>
              <a:effectLst/>
              <a:uLnTx/>
              <a:uFillTx/>
              <a:latin typeface="Helvetica Neue Fin" charset="0"/>
              <a:ea typeface="+mn-ea"/>
              <a:cs typeface="+mn-cs"/>
            </a:endParaRPr>
          </a:p>
        </p:txBody>
      </p:sp>
    </p:spTree>
    <p:extLst>
      <p:ext uri="{BB962C8B-B14F-4D97-AF65-F5344CB8AC3E}">
        <p14:creationId xmlns:p14="http://schemas.microsoft.com/office/powerpoint/2010/main" val="33841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Diagnostic</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error</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is</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not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any</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simple</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medical</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accident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can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lead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to</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and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death</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decision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that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will</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impact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patient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for</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endParaRPr kumimoji="0" 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BB0138-77EE-466A-BAEB-47D907700EE9}" type="slidenum">
              <a:rPr kumimoji="0" lang="fr-FR" sz="1200" b="0" i="0" u="none" strike="noStrike" kern="1200" cap="none" spc="0" normalizeH="0" baseline="0" noProof="0" smtClean="0">
                <a:ln>
                  <a:noFill/>
                </a:ln>
                <a:solidFill>
                  <a:prstClr val="black"/>
                </a:solidFill>
                <a:effectLst/>
                <a:uLnTx/>
                <a:uFillTx/>
                <a:latin typeface="Helvetica Neue Fin" charset="0"/>
                <a:ea typeface="+mn-ea"/>
                <a:cs typeface="+mn-cs"/>
              </a:rPr>
              <a:t>8</a:t>
            </a:fld>
            <a:endParaRPr kumimoji="0" lang="fr-FR" sz="1200" b="0" i="0" u="none" strike="noStrike" kern="1200" cap="none" spc="0" normalizeH="0" baseline="0" noProof="0" dirty="0">
              <a:ln>
                <a:noFill/>
              </a:ln>
              <a:solidFill>
                <a:prstClr val="black"/>
              </a:solidFill>
              <a:effectLst/>
              <a:uLnTx/>
              <a:uFillTx/>
              <a:latin typeface="Helvetica Neue Fin" charset="0"/>
              <a:ea typeface="+mn-ea"/>
              <a:cs typeface="+mn-cs"/>
            </a:endParaRPr>
          </a:p>
        </p:txBody>
      </p:sp>
    </p:spTree>
    <p:extLst>
      <p:ext uri="{BB962C8B-B14F-4D97-AF65-F5344CB8AC3E}">
        <p14:creationId xmlns:p14="http://schemas.microsoft.com/office/powerpoint/2010/main" val="339495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Diagnostic</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error</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is</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not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any</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simple</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medical</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accident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it</a:t>
            </a:r>
            <a:r>
              <a:rPr kumimoji="0" lang="zh-CN" alt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 </a:t>
            </a:r>
            <a:r>
              <a:rPr kumimoji="0" lang="en-US" altLang="zh-CN"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rPr>
              <a:t>can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lead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to</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and</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death</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decision</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that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will</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impact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a</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patient</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for</a:t>
            </a:r>
            <a:r>
              <a:rPr lang="zh-CN" altLang="en-US" dirty="0">
                <a:solidFill>
                  <a:srgbClr val="1D1D1D"/>
                </a:solidFill>
                <a:latin typeface="Helvetica Neue Normal" charset="0"/>
                <a:cs typeface="Helvetica Neue Normal" charset="0"/>
              </a:rPr>
              <a:t> </a:t>
            </a:r>
            <a:r>
              <a:rPr lang="en-US" altLang="zh-CN" dirty="0">
                <a:solidFill>
                  <a:srgbClr val="1D1D1D"/>
                </a:solidFill>
                <a:latin typeface="Helvetica Neue Normal" charset="0"/>
                <a:cs typeface="Helvetica Neue Normal" charset="0"/>
              </a:rPr>
              <a:t>life.</a:t>
            </a:r>
            <a:endParaRPr kumimoji="0" lang="en-US" sz="1200" b="0" i="0" u="none" strike="noStrike" kern="1200" cap="none" spc="0" normalizeH="0" baseline="0" noProof="0" dirty="0">
              <a:ln>
                <a:noFill/>
              </a:ln>
              <a:solidFill>
                <a:srgbClr val="1D1D1D"/>
              </a:solidFill>
              <a:effectLst/>
              <a:uLnTx/>
              <a:uFillTx/>
              <a:latin typeface="Helvetica Neue Normal" charset="0"/>
              <a:ea typeface="+mn-ea"/>
              <a:cs typeface="Helvetica Neue Normal"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BB0138-77EE-466A-BAEB-47D907700EE9}" type="slidenum">
              <a:rPr kumimoji="0" lang="fr-FR" sz="1200" b="0" i="0" u="none" strike="noStrike" kern="1200" cap="none" spc="0" normalizeH="0" baseline="0" noProof="0" smtClean="0">
                <a:ln>
                  <a:noFill/>
                </a:ln>
                <a:solidFill>
                  <a:prstClr val="black"/>
                </a:solidFill>
                <a:effectLst/>
                <a:uLnTx/>
                <a:uFillTx/>
                <a:latin typeface="Helvetica Neue Fin" charset="0"/>
                <a:ea typeface="+mn-ea"/>
                <a:cs typeface="+mn-cs"/>
              </a:rPr>
              <a:t>9</a:t>
            </a:fld>
            <a:endParaRPr kumimoji="0" lang="fr-FR" sz="1200" b="0" i="0" u="none" strike="noStrike" kern="1200" cap="none" spc="0" normalizeH="0" baseline="0" noProof="0" dirty="0">
              <a:ln>
                <a:noFill/>
              </a:ln>
              <a:solidFill>
                <a:prstClr val="black"/>
              </a:solidFill>
              <a:effectLst/>
              <a:uLnTx/>
              <a:uFillTx/>
              <a:latin typeface="Helvetica Neue Fin" charset="0"/>
              <a:ea typeface="+mn-ea"/>
              <a:cs typeface="+mn-cs"/>
            </a:endParaRPr>
          </a:p>
        </p:txBody>
      </p:sp>
    </p:spTree>
    <p:extLst>
      <p:ext uri="{BB962C8B-B14F-4D97-AF65-F5344CB8AC3E}">
        <p14:creationId xmlns:p14="http://schemas.microsoft.com/office/powerpoint/2010/main" val="303064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BB0138-77EE-466A-BAEB-47D907700EE9}" type="slidenum">
              <a:rPr kumimoji="0" lang="fr-FR" sz="1200" b="0" i="0" u="none" strike="noStrike" kern="1200" cap="none" spc="0" normalizeH="0" baseline="0" noProof="0" smtClean="0">
                <a:ln>
                  <a:noFill/>
                </a:ln>
                <a:solidFill>
                  <a:prstClr val="black"/>
                </a:solidFill>
                <a:effectLst/>
                <a:uLnTx/>
                <a:uFillTx/>
                <a:latin typeface="Helvetica Neue Fin" charset="0"/>
                <a:ea typeface="+mn-ea"/>
                <a:cs typeface="+mn-cs"/>
              </a:rPr>
              <a:t>10</a:t>
            </a:fld>
            <a:endParaRPr kumimoji="0" lang="fr-FR" sz="1200" b="0" i="0" u="none" strike="noStrike" kern="1200" cap="none" spc="0" normalizeH="0" baseline="0" noProof="0" dirty="0">
              <a:ln>
                <a:noFill/>
              </a:ln>
              <a:solidFill>
                <a:prstClr val="black"/>
              </a:solidFill>
              <a:effectLst/>
              <a:uLnTx/>
              <a:uFillTx/>
              <a:latin typeface="Helvetica Neue Fin"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59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 logos Slide">
    <p:spTree>
      <p:nvGrpSpPr>
        <p:cNvPr id="1" name=""/>
        <p:cNvGrpSpPr/>
        <p:nvPr/>
      </p:nvGrpSpPr>
      <p:grpSpPr>
        <a:xfrm>
          <a:off x="0" y="0"/>
          <a:ext cx="0" cy="0"/>
          <a:chOff x="0" y="0"/>
          <a:chExt cx="0" cy="0"/>
        </a:xfrm>
      </p:grpSpPr>
      <p:sp>
        <p:nvSpPr>
          <p:cNvPr id="13" name="Espace réservé du contenu 12"/>
          <p:cNvSpPr>
            <a:spLocks noGrp="1"/>
          </p:cNvSpPr>
          <p:nvPr>
            <p:ph sz="quarter" idx="10" hasCustomPrompt="1"/>
          </p:nvPr>
        </p:nvSpPr>
        <p:spPr>
          <a:xfrm>
            <a:off x="1184933" y="2595169"/>
            <a:ext cx="781890" cy="1008570"/>
          </a:xfrm>
          <a:prstGeom prst="rect">
            <a:avLst/>
          </a:prstGeom>
        </p:spPr>
        <p:txBody>
          <a:bodyPr anchor="t"/>
          <a:lstStyle>
            <a:lvl1pPr marL="0" indent="0" algn="ctr">
              <a:buNone/>
              <a:defRPr sz="750"/>
            </a:lvl1pPr>
          </a:lstStyle>
          <a:p>
            <a:pPr lvl="0"/>
            <a:r>
              <a:rPr lang="fr-FR" dirty="0"/>
              <a:t>Drag &amp; Drop</a:t>
            </a:r>
            <a:endParaRPr lang="en-US" dirty="0"/>
          </a:p>
        </p:txBody>
      </p:sp>
      <p:sp>
        <p:nvSpPr>
          <p:cNvPr id="14" name="Espace réservé du contenu 12"/>
          <p:cNvSpPr>
            <a:spLocks noGrp="1"/>
          </p:cNvSpPr>
          <p:nvPr>
            <p:ph sz="quarter" idx="11" hasCustomPrompt="1"/>
          </p:nvPr>
        </p:nvSpPr>
        <p:spPr>
          <a:xfrm>
            <a:off x="2682994" y="2595169"/>
            <a:ext cx="781890" cy="1008570"/>
          </a:xfrm>
          <a:prstGeom prst="rect">
            <a:avLst/>
          </a:prstGeom>
        </p:spPr>
        <p:txBody>
          <a:bodyPr anchor="t"/>
          <a:lstStyle>
            <a:lvl1pPr marL="0" indent="0" algn="ctr">
              <a:buNone/>
              <a:defRPr sz="750"/>
            </a:lvl1pPr>
          </a:lstStyle>
          <a:p>
            <a:pPr lvl="0"/>
            <a:r>
              <a:rPr lang="fr-FR" dirty="0"/>
              <a:t>Drag &amp; Drop</a:t>
            </a:r>
          </a:p>
        </p:txBody>
      </p:sp>
      <p:sp>
        <p:nvSpPr>
          <p:cNvPr id="17" name="Espace réservé du contenu 12"/>
          <p:cNvSpPr>
            <a:spLocks noGrp="1"/>
          </p:cNvSpPr>
          <p:nvPr>
            <p:ph sz="quarter" idx="12" hasCustomPrompt="1"/>
          </p:nvPr>
        </p:nvSpPr>
        <p:spPr>
          <a:xfrm>
            <a:off x="4181055" y="2595169"/>
            <a:ext cx="781890" cy="1008570"/>
          </a:xfrm>
          <a:prstGeom prst="rect">
            <a:avLst/>
          </a:prstGeom>
        </p:spPr>
        <p:txBody>
          <a:bodyPr anchor="t"/>
          <a:lstStyle>
            <a:lvl1pPr marL="0" indent="0" algn="ctr">
              <a:buNone/>
              <a:defRPr sz="750"/>
            </a:lvl1pPr>
          </a:lstStyle>
          <a:p>
            <a:pPr lvl="0"/>
            <a:r>
              <a:rPr lang="fr-FR" dirty="0"/>
              <a:t>Drag &amp; Drop</a:t>
            </a:r>
          </a:p>
        </p:txBody>
      </p:sp>
      <p:sp>
        <p:nvSpPr>
          <p:cNvPr id="18" name="Espace réservé du contenu 12"/>
          <p:cNvSpPr>
            <a:spLocks noGrp="1"/>
          </p:cNvSpPr>
          <p:nvPr>
            <p:ph sz="quarter" idx="13" hasCustomPrompt="1"/>
          </p:nvPr>
        </p:nvSpPr>
        <p:spPr>
          <a:xfrm>
            <a:off x="5679116" y="2595169"/>
            <a:ext cx="781890" cy="1008570"/>
          </a:xfrm>
          <a:prstGeom prst="rect">
            <a:avLst/>
          </a:prstGeom>
        </p:spPr>
        <p:txBody>
          <a:bodyPr anchor="t"/>
          <a:lstStyle>
            <a:lvl1pPr marL="0" indent="0" algn="ctr">
              <a:buNone/>
              <a:defRPr sz="750"/>
            </a:lvl1pPr>
          </a:lstStyle>
          <a:p>
            <a:pPr lvl="0"/>
            <a:r>
              <a:rPr lang="fr-FR" dirty="0"/>
              <a:t>Drag &amp; Drop</a:t>
            </a:r>
          </a:p>
        </p:txBody>
      </p:sp>
      <p:sp>
        <p:nvSpPr>
          <p:cNvPr id="21" name="Espace réservé du contenu 12"/>
          <p:cNvSpPr>
            <a:spLocks noGrp="1"/>
          </p:cNvSpPr>
          <p:nvPr>
            <p:ph sz="quarter" idx="14" hasCustomPrompt="1"/>
          </p:nvPr>
        </p:nvSpPr>
        <p:spPr>
          <a:xfrm>
            <a:off x="7177178" y="2595169"/>
            <a:ext cx="781890" cy="1008570"/>
          </a:xfrm>
          <a:prstGeom prst="rect">
            <a:avLst/>
          </a:prstGeom>
        </p:spPr>
        <p:txBody>
          <a:bodyPr anchor="t"/>
          <a:lstStyle>
            <a:lvl1pPr marL="0" indent="0" algn="ctr">
              <a:buNone/>
              <a:defRPr sz="750"/>
            </a:lvl1pPr>
          </a:lstStyle>
          <a:p>
            <a:pPr lvl="0"/>
            <a:r>
              <a:rPr lang="fr-FR" dirty="0"/>
              <a:t>Drag &amp; Drop</a:t>
            </a:r>
          </a:p>
        </p:txBody>
      </p:sp>
      <p:sp>
        <p:nvSpPr>
          <p:cNvPr id="22" name="Espace réservé du contenu 12"/>
          <p:cNvSpPr>
            <a:spLocks noGrp="1"/>
          </p:cNvSpPr>
          <p:nvPr>
            <p:ph sz="quarter" idx="15" hasCustomPrompt="1"/>
          </p:nvPr>
        </p:nvSpPr>
        <p:spPr>
          <a:xfrm>
            <a:off x="1184933" y="4544738"/>
            <a:ext cx="781890" cy="1008570"/>
          </a:xfrm>
          <a:prstGeom prst="rect">
            <a:avLst/>
          </a:prstGeom>
        </p:spPr>
        <p:txBody>
          <a:bodyPr anchor="t"/>
          <a:lstStyle>
            <a:lvl1pPr marL="0" indent="0" algn="ctr">
              <a:buNone/>
              <a:defRPr sz="750"/>
            </a:lvl1pPr>
          </a:lstStyle>
          <a:p>
            <a:pPr lvl="0"/>
            <a:r>
              <a:rPr lang="fr-FR" dirty="0"/>
              <a:t>Drag &amp; Drop</a:t>
            </a:r>
          </a:p>
        </p:txBody>
      </p:sp>
      <p:sp>
        <p:nvSpPr>
          <p:cNvPr id="23" name="Espace réservé du contenu 12"/>
          <p:cNvSpPr>
            <a:spLocks noGrp="1"/>
          </p:cNvSpPr>
          <p:nvPr>
            <p:ph sz="quarter" idx="16" hasCustomPrompt="1"/>
          </p:nvPr>
        </p:nvSpPr>
        <p:spPr>
          <a:xfrm>
            <a:off x="2682994" y="4544738"/>
            <a:ext cx="781890" cy="1008570"/>
          </a:xfrm>
          <a:prstGeom prst="rect">
            <a:avLst/>
          </a:prstGeom>
        </p:spPr>
        <p:txBody>
          <a:bodyPr anchor="t"/>
          <a:lstStyle>
            <a:lvl1pPr marL="0" indent="0" algn="ctr">
              <a:buNone/>
              <a:defRPr sz="750"/>
            </a:lvl1pPr>
          </a:lstStyle>
          <a:p>
            <a:pPr lvl="0"/>
            <a:r>
              <a:rPr lang="fr-FR" dirty="0"/>
              <a:t>Drag &amp; Drop</a:t>
            </a:r>
          </a:p>
        </p:txBody>
      </p:sp>
      <p:sp>
        <p:nvSpPr>
          <p:cNvPr id="24" name="Espace réservé du contenu 12"/>
          <p:cNvSpPr>
            <a:spLocks noGrp="1"/>
          </p:cNvSpPr>
          <p:nvPr>
            <p:ph sz="quarter" idx="17" hasCustomPrompt="1"/>
          </p:nvPr>
        </p:nvSpPr>
        <p:spPr>
          <a:xfrm>
            <a:off x="4181055" y="4544738"/>
            <a:ext cx="781890" cy="1008570"/>
          </a:xfrm>
          <a:prstGeom prst="rect">
            <a:avLst/>
          </a:prstGeom>
        </p:spPr>
        <p:txBody>
          <a:bodyPr anchor="t"/>
          <a:lstStyle>
            <a:lvl1pPr marL="0" indent="0" algn="ctr">
              <a:buNone/>
              <a:defRPr sz="750"/>
            </a:lvl1pPr>
          </a:lstStyle>
          <a:p>
            <a:pPr lvl="0"/>
            <a:r>
              <a:rPr lang="fr-FR" dirty="0"/>
              <a:t>Drag &amp; Drop</a:t>
            </a:r>
          </a:p>
        </p:txBody>
      </p:sp>
      <p:sp>
        <p:nvSpPr>
          <p:cNvPr id="25" name="Espace réservé du contenu 12"/>
          <p:cNvSpPr>
            <a:spLocks noGrp="1"/>
          </p:cNvSpPr>
          <p:nvPr>
            <p:ph sz="quarter" idx="18" hasCustomPrompt="1"/>
          </p:nvPr>
        </p:nvSpPr>
        <p:spPr>
          <a:xfrm>
            <a:off x="5679116" y="4544738"/>
            <a:ext cx="781890" cy="1008570"/>
          </a:xfrm>
          <a:prstGeom prst="rect">
            <a:avLst/>
          </a:prstGeom>
        </p:spPr>
        <p:txBody>
          <a:bodyPr anchor="t"/>
          <a:lstStyle>
            <a:lvl1pPr marL="0" indent="0" algn="ctr">
              <a:buNone/>
              <a:defRPr sz="750"/>
            </a:lvl1pPr>
          </a:lstStyle>
          <a:p>
            <a:pPr lvl="0"/>
            <a:r>
              <a:rPr lang="fr-FR" dirty="0"/>
              <a:t>Drag &amp; Drop</a:t>
            </a:r>
          </a:p>
        </p:txBody>
      </p:sp>
      <p:sp>
        <p:nvSpPr>
          <p:cNvPr id="26" name="Espace réservé du contenu 12"/>
          <p:cNvSpPr>
            <a:spLocks noGrp="1"/>
          </p:cNvSpPr>
          <p:nvPr>
            <p:ph sz="quarter" idx="19" hasCustomPrompt="1"/>
          </p:nvPr>
        </p:nvSpPr>
        <p:spPr>
          <a:xfrm>
            <a:off x="7177178" y="4544738"/>
            <a:ext cx="781890" cy="1008570"/>
          </a:xfrm>
          <a:prstGeom prst="rect">
            <a:avLst/>
          </a:prstGeom>
        </p:spPr>
        <p:txBody>
          <a:bodyPr anchor="t"/>
          <a:lstStyle>
            <a:lvl1pPr marL="0" indent="0" algn="ctr">
              <a:buNone/>
              <a:defRPr sz="750"/>
            </a:lvl1pPr>
          </a:lstStyle>
          <a:p>
            <a:pPr lvl="0"/>
            <a:r>
              <a:rPr lang="fr-FR" dirty="0"/>
              <a:t>Drag &amp; Drop</a:t>
            </a:r>
          </a:p>
        </p:txBody>
      </p:sp>
    </p:spTree>
    <p:extLst>
      <p:ext uri="{BB962C8B-B14F-4D97-AF65-F5344CB8AC3E}">
        <p14:creationId xmlns:p14="http://schemas.microsoft.com/office/powerpoint/2010/main" val="501082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ainer 10">
    <p:spTree>
      <p:nvGrpSpPr>
        <p:cNvPr id="1" name=""/>
        <p:cNvGrpSpPr/>
        <p:nvPr/>
      </p:nvGrpSpPr>
      <p:grpSpPr>
        <a:xfrm>
          <a:off x="0" y="0"/>
          <a:ext cx="0" cy="0"/>
          <a:chOff x="0" y="0"/>
          <a:chExt cx="0" cy="0"/>
        </a:xfrm>
      </p:grpSpPr>
      <p:sp>
        <p:nvSpPr>
          <p:cNvPr id="4" name="Picture Placeholder 10"/>
          <p:cNvSpPr>
            <a:spLocks noGrp="1"/>
          </p:cNvSpPr>
          <p:nvPr>
            <p:ph type="pic" sz="quarter" idx="10" hasCustomPrompt="1"/>
          </p:nvPr>
        </p:nvSpPr>
        <p:spPr>
          <a:xfrm>
            <a:off x="4572000" y="0"/>
            <a:ext cx="4572000" cy="6858000"/>
          </a:xfrm>
          <a:prstGeom prst="rect">
            <a:avLst/>
          </a:prstGeom>
          <a:solidFill>
            <a:schemeClr val="tx1"/>
          </a:solidFill>
        </p:spPr>
        <p:txBody>
          <a:bodyPr>
            <a:normAutofit/>
          </a:bodyPr>
          <a:lstStyle>
            <a:lvl1pPr marL="0" indent="0" algn="ctr">
              <a:buNone/>
              <a:defRPr sz="21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41547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ood morning">
    <p:spTree>
      <p:nvGrpSpPr>
        <p:cNvPr id="1" name=""/>
        <p:cNvGrpSpPr/>
        <p:nvPr/>
      </p:nvGrpSpPr>
      <p:grpSpPr>
        <a:xfrm>
          <a:off x="0" y="0"/>
          <a:ext cx="0" cy="0"/>
          <a:chOff x="0" y="0"/>
          <a:chExt cx="0" cy="0"/>
        </a:xfrm>
      </p:grpSpPr>
      <p:sp>
        <p:nvSpPr>
          <p:cNvPr id="7" name="Picture Placeholder 10"/>
          <p:cNvSpPr>
            <a:spLocks noGrp="1"/>
          </p:cNvSpPr>
          <p:nvPr>
            <p:ph type="pic" sz="quarter" idx="10" hasCustomPrompt="1"/>
          </p:nvPr>
        </p:nvSpPr>
        <p:spPr>
          <a:xfrm>
            <a:off x="1007269" y="800099"/>
            <a:ext cx="3996929" cy="5257801"/>
          </a:xfrm>
          <a:prstGeom prst="rect">
            <a:avLst/>
          </a:prstGeom>
          <a:solidFill>
            <a:schemeClr val="tx1"/>
          </a:solidFill>
        </p:spPr>
        <p:txBody>
          <a:bodyPr/>
          <a:lstStyle>
            <a:lvl1pPr marL="0" indent="0" algn="ctr">
              <a:buNone/>
              <a:defRPr sz="18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936666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ainer 2">
    <p:spTree>
      <p:nvGrpSpPr>
        <p:cNvPr id="1" name=""/>
        <p:cNvGrpSpPr/>
        <p:nvPr/>
      </p:nvGrpSpPr>
      <p:grpSpPr>
        <a:xfrm>
          <a:off x="0" y="0"/>
          <a:ext cx="0" cy="0"/>
          <a:chOff x="0" y="0"/>
          <a:chExt cx="0" cy="0"/>
        </a:xfrm>
      </p:grpSpPr>
      <p:sp>
        <p:nvSpPr>
          <p:cNvPr id="7" name="Picture Placeholder 10"/>
          <p:cNvSpPr>
            <a:spLocks noGrp="1"/>
          </p:cNvSpPr>
          <p:nvPr>
            <p:ph type="pic" sz="quarter" idx="10" hasCustomPrompt="1"/>
          </p:nvPr>
        </p:nvSpPr>
        <p:spPr>
          <a:xfrm>
            <a:off x="5787197" y="0"/>
            <a:ext cx="3356803" cy="6858000"/>
          </a:xfrm>
          <a:prstGeom prst="rect">
            <a:avLst/>
          </a:prstGeom>
          <a:solidFill>
            <a:schemeClr val="tx1"/>
          </a:solidFill>
        </p:spPr>
        <p:txBody>
          <a:bodyPr/>
          <a:lstStyle>
            <a:lvl1pPr marL="0" indent="0" algn="ctr">
              <a:buNone/>
              <a:defRPr sz="18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120919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2021/9/29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2.png"/><Relationship Id="rId3" Type="http://schemas.openxmlformats.org/officeDocument/2006/relationships/image" Target="../media/image32.jpg"/><Relationship Id="rId7" Type="http://schemas.openxmlformats.org/officeDocument/2006/relationships/image" Target="../media/image36.jpg"/><Relationship Id="rId12" Type="http://schemas.openxmlformats.org/officeDocument/2006/relationships/image" Target="../media/image41.jpe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11" Type="http://schemas.openxmlformats.org/officeDocument/2006/relationships/image" Target="../media/image40.png"/><Relationship Id="rId5" Type="http://schemas.openxmlformats.org/officeDocument/2006/relationships/image" Target="../media/image34.jpg"/><Relationship Id="rId10" Type="http://schemas.openxmlformats.org/officeDocument/2006/relationships/image" Target="../media/image39.png"/><Relationship Id="rId4" Type="http://schemas.openxmlformats.org/officeDocument/2006/relationships/image" Target="../media/image33.jpg"/><Relationship Id="rId9"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6447210" y="935321"/>
            <a:ext cx="2037674" cy="369332"/>
          </a:xfrm>
          <a:prstGeom prst="rect">
            <a:avLst/>
          </a:prstGeom>
        </p:spPr>
        <p:txBody>
          <a:bodyPr wrap="none">
            <a:spAutoFit/>
          </a:bodyPr>
          <a:lstStyle/>
          <a:p>
            <a:pPr algn="r"/>
            <a:r>
              <a:rPr lang="en-GB" b="1" dirty="0"/>
              <a:t>FGAI4H-M-009</a:t>
            </a:r>
            <a:r>
              <a:rPr lang="en-US" altLang="zh-CN" b="1" dirty="0"/>
              <a:t>-A03</a:t>
            </a:r>
            <a:endParaRPr lang="en-GB" b="1" dirty="0"/>
          </a:p>
        </p:txBody>
      </p:sp>
      <p:sp>
        <p:nvSpPr>
          <p:cNvPr id="10" name="Rectangle 9">
            <a:extLst>
              <a:ext uri="{FF2B5EF4-FFF2-40B4-BE49-F238E27FC236}">
                <a16:creationId xmlns:a16="http://schemas.microsoft.com/office/drawing/2014/main" id="{D36F58C8-2F54-4864-94DC-A069EA8D2640}"/>
              </a:ext>
            </a:extLst>
          </p:cNvPr>
          <p:cNvSpPr/>
          <p:nvPr/>
        </p:nvSpPr>
        <p:spPr>
          <a:xfrm>
            <a:off x="5083568" y="1304653"/>
            <a:ext cx="3401316" cy="369332"/>
          </a:xfrm>
          <a:prstGeom prst="rect">
            <a:avLst/>
          </a:prstGeom>
        </p:spPr>
        <p:txBody>
          <a:bodyPr wrap="none">
            <a:spAutoFit/>
          </a:bodyPr>
          <a:lstStyle/>
          <a:p>
            <a:pPr algn="r"/>
            <a:r>
              <a:rPr lang="en-US" dirty="0"/>
              <a:t>E-meeting, 28-30 September 2021</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2572982585"/>
              </p:ext>
            </p:extLst>
          </p:nvPr>
        </p:nvGraphicFramePr>
        <p:xfrm>
          <a:off x="933576" y="3247161"/>
          <a:ext cx="7112397" cy="2354580"/>
        </p:xfrm>
        <a:graphic>
          <a:graphicData uri="http://schemas.openxmlformats.org/drawingml/2006/table">
            <a:tbl>
              <a:tblPr firstRow="1" bandRow="1">
                <a:tableStyleId>{2D5ABB26-0587-4C30-8999-92F81FD0307C}</a:tableStyleId>
              </a:tblPr>
              <a:tblGrid>
                <a:gridCol w="1139830">
                  <a:extLst>
                    <a:ext uri="{9D8B030D-6E8A-4147-A177-3AD203B41FA5}">
                      <a16:colId xmlns:a16="http://schemas.microsoft.com/office/drawing/2014/main" val="3760236376"/>
                    </a:ext>
                  </a:extLst>
                </a:gridCol>
                <a:gridCol w="2943219">
                  <a:extLst>
                    <a:ext uri="{9D8B030D-6E8A-4147-A177-3AD203B41FA5}">
                      <a16:colId xmlns:a16="http://schemas.microsoft.com/office/drawing/2014/main" val="4118390399"/>
                    </a:ext>
                  </a:extLst>
                </a:gridCol>
                <a:gridCol w="302934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b="0" i="0" kern="1200" dirty="0">
                          <a:solidFill>
                            <a:schemeClr val="tx1"/>
                          </a:solidFill>
                          <a:effectLst/>
                          <a:latin typeface="+mn-lt"/>
                          <a:ea typeface="+mn-ea"/>
                          <a:cs typeface="+mn-cs"/>
                        </a:rPr>
                        <a:t>TG-</a:t>
                      </a:r>
                      <a:r>
                        <a:rPr lang="en-US" sz="1800" b="0" i="0" kern="1200" dirty="0" err="1">
                          <a:solidFill>
                            <a:schemeClr val="tx1"/>
                          </a:solidFill>
                          <a:effectLst/>
                          <a:latin typeface="+mn-lt"/>
                          <a:ea typeface="+mn-ea"/>
                          <a:cs typeface="+mn-cs"/>
                        </a:rPr>
                        <a:t>DiagnosticCT</a:t>
                      </a:r>
                      <a:r>
                        <a:rPr lang="en-US" sz="1800" b="0" i="0" kern="1200" dirty="0">
                          <a:solidFill>
                            <a:schemeClr val="tx1"/>
                          </a:solidFill>
                          <a:effectLst/>
                          <a:latin typeface="+mn-lt"/>
                          <a:ea typeface="+mn-ea"/>
                          <a:cs typeface="+mn-cs"/>
                        </a:rPr>
                        <a:t> Topic Driver</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US" sz="1800" b="0" i="0" kern="1200" dirty="0">
                          <a:solidFill>
                            <a:schemeClr val="tx1"/>
                          </a:solidFill>
                          <a:effectLst/>
                          <a:latin typeface="+mn-lt"/>
                          <a:ea typeface="+mn-ea"/>
                          <a:cs typeface="+mn-cs"/>
                        </a:rPr>
                        <a:t>Att.3 – Presentation (TG-</a:t>
                      </a:r>
                      <a:r>
                        <a:rPr lang="en-US" sz="1800" b="0" i="0" kern="1200" dirty="0" err="1">
                          <a:solidFill>
                            <a:schemeClr val="tx1"/>
                          </a:solidFill>
                          <a:effectLst/>
                          <a:latin typeface="+mn-lt"/>
                          <a:ea typeface="+mn-ea"/>
                          <a:cs typeface="+mn-cs"/>
                        </a:rPr>
                        <a:t>DiagnosticCT</a:t>
                      </a:r>
                      <a:r>
                        <a:rPr lang="en-US" sz="1800" b="0" i="0" kern="1200" dirty="0">
                          <a:solidFill>
                            <a:schemeClr val="tx1"/>
                          </a:solidFill>
                          <a:effectLst/>
                          <a:latin typeface="+mn-lt"/>
                          <a:ea typeface="+mn-ea"/>
                          <a:cs typeface="+mn-cs"/>
                        </a:rPr>
                        <a:t>)</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solidFill>
                            <a:schemeClr val="tx1"/>
                          </a:solidFill>
                        </a:rPr>
                        <a:t>Contact:</a:t>
                      </a:r>
                      <a:endParaRPr lang="en-GB" sz="1800" b="1"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1800" dirty="0">
                          <a:solidFill>
                            <a:schemeClr val="tx1"/>
                          </a:solidFill>
                        </a:rPr>
                        <a:t>Ji Qi</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solidFill>
                            <a:schemeClr val="tx1"/>
                          </a:solidFill>
                        </a:rPr>
                        <a:t>E-mail: </a:t>
                      </a:r>
                      <a:r>
                        <a:rPr lang="en-US" altLang="zh-CN" sz="1800" kern="1200" dirty="0">
                          <a:solidFill>
                            <a:schemeClr val="tx1"/>
                          </a:solidFill>
                          <a:effectLst/>
                        </a:rPr>
                        <a:t>qji@infervision.com</a:t>
                      </a:r>
                      <a:r>
                        <a:rPr lang="en-GB" sz="1800" kern="1200" dirty="0">
                          <a:solidFill>
                            <a:schemeClr val="tx1"/>
                          </a:solidFill>
                          <a:effectLst/>
                        </a:rPr>
                        <a:t> </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the introduction of Infervision company, the introduction of Infervision CT Lung software, and the application of AFROC metric .</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2700000">
            <a:off x="2519419" y="1596810"/>
            <a:ext cx="8741123" cy="5631168"/>
            <a:chOff x="4642557" y="-1205771"/>
            <a:chExt cx="11654830" cy="7508224"/>
          </a:xfrm>
        </p:grpSpPr>
        <p:sp>
          <p:nvSpPr>
            <p:cNvPr id="2" name="Rounded Rectangle 1"/>
            <p:cNvSpPr/>
            <p:nvPr/>
          </p:nvSpPr>
          <p:spPr>
            <a:xfrm rot="16200000">
              <a:off x="4642557" y="-1205771"/>
              <a:ext cx="5565228" cy="5565228"/>
            </a:xfrm>
            <a:prstGeom prst="roundRect">
              <a:avLst/>
            </a:prstGeom>
            <a:gradFill>
              <a:gsLst>
                <a:gs pos="0">
                  <a:schemeClr val="accent1">
                    <a:alpha val="10000"/>
                  </a:schemeClr>
                </a:gs>
                <a:gs pos="99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9" name="Rounded Rectangle 8"/>
            <p:cNvSpPr/>
            <p:nvPr/>
          </p:nvSpPr>
          <p:spPr>
            <a:xfrm rot="16200000">
              <a:off x="10738556" y="743622"/>
              <a:ext cx="5558831" cy="5558831"/>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dirty="0">
                <a:solidFill>
                  <a:srgbClr val="FFFFFF"/>
                </a:solidFill>
                <a:latin typeface="Segoe UI"/>
              </a:endParaRPr>
            </a:p>
          </p:txBody>
        </p:sp>
      </p:grpSp>
      <p:sp>
        <p:nvSpPr>
          <p:cNvPr id="11" name="Rounded Rectangle 10"/>
          <p:cNvSpPr/>
          <p:nvPr/>
        </p:nvSpPr>
        <p:spPr>
          <a:xfrm rot="18900000">
            <a:off x="8885526" y="1970991"/>
            <a:ext cx="2711877" cy="2711877"/>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12" name="Rounded Rectangle 11"/>
          <p:cNvSpPr/>
          <p:nvPr/>
        </p:nvSpPr>
        <p:spPr>
          <a:xfrm rot="13500000">
            <a:off x="7720277" y="-1324659"/>
            <a:ext cx="2711877" cy="2711877"/>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14" name="Rounded Rectangle 13"/>
          <p:cNvSpPr/>
          <p:nvPr/>
        </p:nvSpPr>
        <p:spPr>
          <a:xfrm rot="18900000">
            <a:off x="4006780" y="463099"/>
            <a:ext cx="3567326" cy="3567326"/>
          </a:xfrm>
          <a:prstGeom prst="roundRect">
            <a:avLst/>
          </a:prstGeom>
          <a:gradFill>
            <a:gsLst>
              <a:gs pos="0">
                <a:schemeClr val="accent1">
                  <a:alpha val="10000"/>
                </a:schemeClr>
              </a:gs>
              <a:gs pos="99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3" name="Rectangle 2"/>
          <p:cNvSpPr/>
          <p:nvPr/>
        </p:nvSpPr>
        <p:spPr>
          <a:xfrm>
            <a:off x="541863" y="1382435"/>
            <a:ext cx="6561143" cy="1061829"/>
          </a:xfrm>
          <a:prstGeom prst="rect">
            <a:avLst/>
          </a:prstGeom>
        </p:spPr>
        <p:txBody>
          <a:bodyPr wrap="square">
            <a:spAutoFit/>
          </a:bodyPr>
          <a:lstStyle/>
          <a:p>
            <a:pPr defTabSz="685800">
              <a:defRPr/>
            </a:pPr>
            <a:r>
              <a:rPr lang="en-US" altLang="zh-CN" sz="3150" b="1" dirty="0">
                <a:solidFill>
                  <a:schemeClr val="tx1">
                    <a:lumMod val="95000"/>
                    <a:lumOff val="5000"/>
                  </a:schemeClr>
                </a:solidFill>
                <a:latin typeface="Helvetica Neue" panose="02000503000000020004" pitchFamily="2" charset="0"/>
                <a:ea typeface="Helvetica Neue" panose="02000503000000020004" pitchFamily="2" charset="0"/>
                <a:cs typeface="Helvetica Neue" panose="02000503000000020004" pitchFamily="2" charset="0"/>
              </a:rPr>
              <a:t>ARTIFICIAL INTELLIGENCE </a:t>
            </a:r>
            <a:br>
              <a:rPr lang="en-US" altLang="zh-CN" sz="3150" b="1" dirty="0">
                <a:solidFill>
                  <a:schemeClr val="tx1">
                    <a:lumMod val="95000"/>
                    <a:lumOff val="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US" altLang="zh-CN" sz="3150" b="1" dirty="0">
                <a:solidFill>
                  <a:schemeClr val="tx1">
                    <a:lumMod val="95000"/>
                    <a:lumOff val="5000"/>
                  </a:schemeClr>
                </a:solidFill>
                <a:latin typeface="Helvetica Neue" panose="02000503000000020004" pitchFamily="2" charset="0"/>
                <a:ea typeface="Helvetica Neue" panose="02000503000000020004" pitchFamily="2" charset="0"/>
                <a:cs typeface="Helvetica Neue" panose="02000503000000020004" pitchFamily="2" charset="0"/>
              </a:rPr>
              <a:t>IN MEDICAL IMAGING </a:t>
            </a:r>
            <a:endParaRPr lang="en-US" altLang="zh-CN" sz="315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Rounded Rectangle 17"/>
          <p:cNvSpPr/>
          <p:nvPr/>
        </p:nvSpPr>
        <p:spPr>
          <a:xfrm rot="18900000">
            <a:off x="4184319" y="676306"/>
            <a:ext cx="3212249" cy="3212249"/>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20" name="Rounded Rectangle 19"/>
          <p:cNvSpPr/>
          <p:nvPr/>
        </p:nvSpPr>
        <p:spPr>
          <a:xfrm rot="18900000">
            <a:off x="4330314" y="822301"/>
            <a:ext cx="2920259" cy="2920259"/>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21" name="Rounded Rectangle 20"/>
          <p:cNvSpPr/>
          <p:nvPr/>
        </p:nvSpPr>
        <p:spPr>
          <a:xfrm rot="18900000">
            <a:off x="4487619" y="979607"/>
            <a:ext cx="2605648" cy="2605648"/>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22" name="Rounded Rectangle 21"/>
          <p:cNvSpPr/>
          <p:nvPr/>
        </p:nvSpPr>
        <p:spPr>
          <a:xfrm rot="18900000">
            <a:off x="4664869" y="1156857"/>
            <a:ext cx="2251148" cy="2251148"/>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pic>
        <p:nvPicPr>
          <p:cNvPr id="19" name="Picture 108" descr="Logo, company name&#10;&#10;Description automatically generated">
            <a:extLst>
              <a:ext uri="{FF2B5EF4-FFF2-40B4-BE49-F238E27FC236}">
                <a16:creationId xmlns:a16="http://schemas.microsoft.com/office/drawing/2014/main" id="{9C6FA1A2-83EA-44D2-838C-E080D046E2C0}"/>
              </a:ext>
            </a:extLst>
          </p:cNvPr>
          <p:cNvPicPr>
            <a:picLocks noChangeAspect="1"/>
          </p:cNvPicPr>
          <p:nvPr/>
        </p:nvPicPr>
        <p:blipFill>
          <a:blip r:embed="rId3"/>
          <a:stretch>
            <a:fillRect/>
          </a:stretch>
        </p:blipFill>
        <p:spPr>
          <a:xfrm>
            <a:off x="-913414" y="1382435"/>
            <a:ext cx="7425596" cy="4176898"/>
          </a:xfrm>
          <a:prstGeom prst="rect">
            <a:avLst/>
          </a:prstGeom>
        </p:spPr>
      </p:pic>
      <p:sp>
        <p:nvSpPr>
          <p:cNvPr id="23" name="文本框 22">
            <a:extLst>
              <a:ext uri="{FF2B5EF4-FFF2-40B4-BE49-F238E27FC236}">
                <a16:creationId xmlns:a16="http://schemas.microsoft.com/office/drawing/2014/main" id="{F5C7DDF4-1472-4113-AC11-9BF1F582D194}"/>
              </a:ext>
            </a:extLst>
          </p:cNvPr>
          <p:cNvSpPr txBox="1"/>
          <p:nvPr/>
        </p:nvSpPr>
        <p:spPr>
          <a:xfrm>
            <a:off x="541863" y="4443103"/>
            <a:ext cx="8653792" cy="523220"/>
          </a:xfrm>
          <a:prstGeom prst="rect">
            <a:avLst/>
          </a:prstGeom>
          <a:noFill/>
        </p:spPr>
        <p:txBody>
          <a:bodyPr wrap="square" rtlCol="0">
            <a:spAutoFit/>
          </a:bodyPr>
          <a:lstStyle/>
          <a:p>
            <a:r>
              <a:rPr lang="en-US" altLang="zh-CN" sz="2800" b="1" i="0" dirty="0">
                <a:effectLst/>
                <a:latin typeface="arial" panose="020B0604020202020204" pitchFamily="34" charset="0"/>
              </a:rPr>
              <a:t>Our mission is to improve human life with AI.</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46E998F-2315-4139-AF8C-5659C554ABB1}"/>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359226" y="2383972"/>
            <a:ext cx="7077102" cy="4143828"/>
          </a:xfrm>
          <a:prstGeom prst="rect">
            <a:avLst/>
          </a:prstGeom>
        </p:spPr>
      </p:pic>
      <p:sp>
        <p:nvSpPr>
          <p:cNvPr id="12" name="TextBox 11">
            <a:extLst>
              <a:ext uri="{FF2B5EF4-FFF2-40B4-BE49-F238E27FC236}">
                <a16:creationId xmlns:a16="http://schemas.microsoft.com/office/drawing/2014/main" id="{601C7494-845D-4B40-817C-5352537A5B5D}"/>
              </a:ext>
            </a:extLst>
          </p:cNvPr>
          <p:cNvSpPr txBox="1"/>
          <p:nvPr/>
        </p:nvSpPr>
        <p:spPr>
          <a:xfrm>
            <a:off x="648958" y="778259"/>
            <a:ext cx="4415529" cy="335413"/>
          </a:xfrm>
          <a:prstGeom prst="rect">
            <a:avLst/>
          </a:prstGeom>
          <a:noFill/>
        </p:spPr>
        <p:txBody>
          <a:bodyPr wrap="square" lIns="0" tIns="0" rIns="0" bIns="0" rtlCol="0" anchor="b">
            <a:spAutoFit/>
          </a:bodyPr>
          <a:lstStyle/>
          <a:p>
            <a:pPr defTabSz="685800">
              <a:lnSpc>
                <a:spcPct val="120000"/>
              </a:lnSpc>
              <a:defRPr/>
            </a:pPr>
            <a:r>
              <a:rPr lang="en-US" altLang="zh-CN" sz="2000" spc="75" dirty="0">
                <a:solidFill>
                  <a:srgbClr val="2585C3"/>
                </a:solidFill>
                <a:latin typeface="Helvetica Neue Moyen" charset="0"/>
                <a:cs typeface="Helvetica Neue Normal" charset="0"/>
                <a:sym typeface="Arial" panose="020B0604020202090204"/>
              </a:rPr>
              <a:t>COMPANY INTRODUCTION</a:t>
            </a:r>
            <a:endParaRPr lang="fr-FR" sz="2000" spc="75" dirty="0">
              <a:solidFill>
                <a:srgbClr val="2585C3"/>
              </a:solidFill>
              <a:latin typeface="Helvetica Neue Moyen" charset="0"/>
              <a:cs typeface="Helvetica Neue Normal" charset="0"/>
              <a:sym typeface="Arial" panose="020B0604020202090204"/>
            </a:endParaRPr>
          </a:p>
        </p:txBody>
      </p:sp>
      <p:sp>
        <p:nvSpPr>
          <p:cNvPr id="13" name="TextBox 12">
            <a:extLst>
              <a:ext uri="{FF2B5EF4-FFF2-40B4-BE49-F238E27FC236}">
                <a16:creationId xmlns:a16="http://schemas.microsoft.com/office/drawing/2014/main" id="{17F43F11-6BE2-46D5-A2FD-EBE6F30393EA}"/>
              </a:ext>
            </a:extLst>
          </p:cNvPr>
          <p:cNvSpPr txBox="1"/>
          <p:nvPr/>
        </p:nvSpPr>
        <p:spPr>
          <a:xfrm>
            <a:off x="629840" y="1391360"/>
            <a:ext cx="7884319" cy="437236"/>
          </a:xfrm>
          <a:prstGeom prst="rect">
            <a:avLst/>
          </a:prstGeom>
          <a:noFill/>
        </p:spPr>
        <p:txBody>
          <a:bodyPr wrap="square" lIns="0" tIns="0" rIns="0" bIns="0" rtlCol="0" anchor="t">
            <a:spAutoFit/>
          </a:bodyPr>
          <a:lstStyle/>
          <a:p>
            <a:pPr defTabSz="685800">
              <a:lnSpc>
                <a:spcPct val="110000"/>
              </a:lnSpc>
              <a:defRPr/>
            </a:pPr>
            <a:r>
              <a:rPr lang="en-US" sz="2800" i="1" dirty="0">
                <a:solidFill>
                  <a:srgbClr val="1D1D1D"/>
                </a:solidFill>
                <a:latin typeface="Helvetica Neue Moyen" charset="0"/>
                <a:cs typeface="Helvetica Neue Moyen" charset="0"/>
              </a:rPr>
              <a:t>Infervision Medical Technology Group</a:t>
            </a:r>
            <a:endParaRPr lang="fr-FR" sz="2800" i="1" dirty="0">
              <a:solidFill>
                <a:srgbClr val="1D1D1D"/>
              </a:solidFill>
              <a:latin typeface="Helvetica Neue Moyen" charset="0"/>
              <a:cs typeface="Helvetica Neue Moyen" charset="0"/>
            </a:endParaRPr>
          </a:p>
        </p:txBody>
      </p:sp>
      <p:sp>
        <p:nvSpPr>
          <p:cNvPr id="45" name="Rounded Rectangle 16">
            <a:extLst>
              <a:ext uri="{FF2B5EF4-FFF2-40B4-BE49-F238E27FC236}">
                <a16:creationId xmlns:a16="http://schemas.microsoft.com/office/drawing/2014/main" id="{AB03F571-E7CE-4841-A09F-0BA3DE91D66E}"/>
              </a:ext>
            </a:extLst>
          </p:cNvPr>
          <p:cNvSpPr/>
          <p:nvPr/>
        </p:nvSpPr>
        <p:spPr>
          <a:xfrm>
            <a:off x="1" y="2381391"/>
            <a:ext cx="648840" cy="4143827"/>
          </a:xfrm>
          <a:prstGeom prst="roundRect">
            <a:avLst>
              <a:gd name="adj" fmla="val 0"/>
            </a:avLst>
          </a:prstGeom>
          <a:gradFill>
            <a:gsLst>
              <a:gs pos="0">
                <a:schemeClr val="accent1"/>
              </a:gs>
              <a:gs pos="99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srgbClr val="FFFFFF"/>
              </a:solidFill>
              <a:latin typeface="Segoe UI"/>
            </a:endParaRPr>
          </a:p>
        </p:txBody>
      </p:sp>
      <p:sp>
        <p:nvSpPr>
          <p:cNvPr id="6" name="Rectangle 5">
            <a:extLst>
              <a:ext uri="{FF2B5EF4-FFF2-40B4-BE49-F238E27FC236}">
                <a16:creationId xmlns:a16="http://schemas.microsoft.com/office/drawing/2014/main" id="{E35FC074-0746-46A0-B54B-526FE5150DB8}"/>
              </a:ext>
            </a:extLst>
          </p:cNvPr>
          <p:cNvSpPr/>
          <p:nvPr/>
        </p:nvSpPr>
        <p:spPr>
          <a:xfrm>
            <a:off x="253094" y="2383972"/>
            <a:ext cx="6287406" cy="4141246"/>
          </a:xfrm>
          <a:prstGeom prst="rect">
            <a:avLst/>
          </a:prstGeom>
          <a:solidFill>
            <a:schemeClr val="tx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dirty="0"/>
          </a:p>
        </p:txBody>
      </p:sp>
      <p:sp>
        <p:nvSpPr>
          <p:cNvPr id="42" name="Rectangle 41">
            <a:extLst>
              <a:ext uri="{FF2B5EF4-FFF2-40B4-BE49-F238E27FC236}">
                <a16:creationId xmlns:a16="http://schemas.microsoft.com/office/drawing/2014/main" id="{6EED0A45-32CC-4411-9E67-49B79E15A917}"/>
              </a:ext>
            </a:extLst>
          </p:cNvPr>
          <p:cNvSpPr/>
          <p:nvPr/>
        </p:nvSpPr>
        <p:spPr>
          <a:xfrm>
            <a:off x="940034" y="2644568"/>
            <a:ext cx="5409966" cy="3565731"/>
          </a:xfrm>
          <a:prstGeom prst="rect">
            <a:avLst/>
          </a:prstGeom>
        </p:spPr>
        <p:txBody>
          <a:bodyPr vert="horz" lIns="68580" tIns="34290" rIns="68580" bIns="34290" rtlCol="0" anchor="ctr">
            <a:normAutofit/>
          </a:bodyPr>
          <a:lstStyle/>
          <a:p>
            <a:pPr defTabSz="685800">
              <a:lnSpc>
                <a:spcPct val="150000"/>
              </a:lnSpc>
              <a:spcAft>
                <a:spcPts val="450"/>
              </a:spcAft>
              <a:defRPr/>
            </a:pPr>
            <a:r>
              <a:rPr lang="en-US" altLang="zh-CN" dirty="0">
                <a:solidFill>
                  <a:schemeClr val="bg1"/>
                </a:solidFill>
                <a:latin typeface="Segoe UI"/>
              </a:rPr>
              <a:t>Infervision Medical Technology is a global company that was found in 2015 by the Co-founder &amp; CEO Kuan Chen, while a Ph.D. candidate at the University of Chicago. With the passion and expertise in AI technology, </a:t>
            </a:r>
            <a:r>
              <a:rPr lang="en-US" altLang="zh-CN" dirty="0" err="1">
                <a:solidFill>
                  <a:schemeClr val="bg1"/>
                </a:solidFill>
                <a:latin typeface="Segoe UI"/>
              </a:rPr>
              <a:t>Infervision</a:t>
            </a:r>
            <a:r>
              <a:rPr lang="en-US" altLang="zh-CN" dirty="0">
                <a:solidFill>
                  <a:schemeClr val="bg1"/>
                </a:solidFill>
                <a:latin typeface="Segoe UI"/>
              </a:rPr>
              <a:t> Medical Technology developed cutting-edge AI systems targeting disease detections</a:t>
            </a:r>
          </a:p>
        </p:txBody>
      </p:sp>
      <p:pic>
        <p:nvPicPr>
          <p:cNvPr id="11" name="Picture 9" descr="Logo, company name&#10;&#10;Description automatically generated">
            <a:extLst>
              <a:ext uri="{FF2B5EF4-FFF2-40B4-BE49-F238E27FC236}">
                <a16:creationId xmlns:a16="http://schemas.microsoft.com/office/drawing/2014/main" id="{A4227210-6FC8-4EBE-85E3-DDA796AF6A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50000" y="-273636"/>
            <a:ext cx="2819116" cy="1585753"/>
          </a:xfrm>
          <a:prstGeom prst="rect">
            <a:avLst/>
          </a:prstGeom>
        </p:spPr>
      </p:pic>
    </p:spTree>
    <p:extLst>
      <p:ext uri="{BB962C8B-B14F-4D97-AF65-F5344CB8AC3E}">
        <p14:creationId xmlns:p14="http://schemas.microsoft.com/office/powerpoint/2010/main" val="410709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rotWithShape="1">
          <a:blip r:embed="rId2"/>
          <a:srcRect/>
          <a:stretch>
            <a:fillRect/>
          </a:stretch>
        </p:blipFill>
        <p:spPr>
          <a:xfrm>
            <a:off x="4572000" y="857250"/>
            <a:ext cx="4572000" cy="5143500"/>
          </a:xfrm>
          <a:prstGeom prst="rect">
            <a:avLst/>
          </a:prstGeom>
        </p:spPr>
      </p:pic>
      <p:sp>
        <p:nvSpPr>
          <p:cNvPr id="61" name="Rectangle 60">
            <a:extLst>
              <a:ext uri="{FF2B5EF4-FFF2-40B4-BE49-F238E27FC236}">
                <a16:creationId xmlns:a16="http://schemas.microsoft.com/office/drawing/2014/main" id="{B28792B4-D49A-4334-8C25-8E6F92F60A77}"/>
              </a:ext>
            </a:extLst>
          </p:cNvPr>
          <p:cNvSpPr/>
          <p:nvPr/>
        </p:nvSpPr>
        <p:spPr>
          <a:xfrm>
            <a:off x="7177602" y="1520930"/>
            <a:ext cx="1828730" cy="1828730"/>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grpSp>
        <p:nvGrpSpPr>
          <p:cNvPr id="11" name="Group 10"/>
          <p:cNvGrpSpPr/>
          <p:nvPr/>
        </p:nvGrpSpPr>
        <p:grpSpPr>
          <a:xfrm>
            <a:off x="7191020" y="1531851"/>
            <a:ext cx="1768590" cy="4125999"/>
            <a:chOff x="9442231" y="899468"/>
            <a:chExt cx="2448059" cy="5501332"/>
          </a:xfrm>
        </p:grpSpPr>
        <p:sp>
          <p:nvSpPr>
            <p:cNvPr id="52" name="Rectangle 51"/>
            <p:cNvSpPr>
              <a:spLocks noChangeAspect="1"/>
            </p:cNvSpPr>
            <p:nvPr/>
          </p:nvSpPr>
          <p:spPr>
            <a:xfrm>
              <a:off x="9442231" y="3668261"/>
              <a:ext cx="2448059" cy="2732539"/>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6077" y="899468"/>
              <a:ext cx="835515" cy="932607"/>
            </a:xfrm>
            <a:prstGeom prst="rect">
              <a:avLst/>
            </a:prstGeom>
          </p:spPr>
        </p:pic>
      </p:grpSp>
      <p:sp>
        <p:nvSpPr>
          <p:cNvPr id="16" name="TextBox 15"/>
          <p:cNvSpPr txBox="1"/>
          <p:nvPr/>
        </p:nvSpPr>
        <p:spPr>
          <a:xfrm>
            <a:off x="767035" y="1693818"/>
            <a:ext cx="2212930" cy="1246495"/>
          </a:xfrm>
          <a:prstGeom prst="rect">
            <a:avLst/>
          </a:prstGeom>
          <a:noFill/>
        </p:spPr>
        <p:txBody>
          <a:bodyPr wrap="square" lIns="0" tIns="0" rIns="0" bIns="0" rtlCol="0">
            <a:spAutoFit/>
          </a:bodyPr>
          <a:lstStyle/>
          <a:p>
            <a:pPr defTabSz="685800">
              <a:defRPr/>
            </a:pPr>
            <a:r>
              <a:rPr lang="en-US" altLang="zh-CN" sz="2700" dirty="0" err="1">
                <a:solidFill>
                  <a:srgbClr val="1D1D1D"/>
                </a:solidFill>
                <a:latin typeface="Helvetica Neue Moyen" charset="0"/>
                <a:cs typeface="Helvetica Neue Moyen" charset="0"/>
              </a:rPr>
              <a:t>Infervision</a:t>
            </a:r>
            <a:r>
              <a:rPr lang="zh-CN" altLang="en-US" sz="2700" dirty="0">
                <a:solidFill>
                  <a:srgbClr val="1D1D1D"/>
                </a:solidFill>
                <a:latin typeface="Helvetica Neue Moyen" charset="0"/>
                <a:cs typeface="Helvetica Neue Moyen" charset="0"/>
              </a:rPr>
              <a:t> </a:t>
            </a:r>
            <a:r>
              <a:rPr lang="en-US" altLang="zh-CN" sz="2700" dirty="0">
                <a:solidFill>
                  <a:srgbClr val="1D1D1D"/>
                </a:solidFill>
                <a:latin typeface="Helvetica Neue Moyen" charset="0"/>
                <a:cs typeface="Helvetica Neue Moyen" charset="0"/>
              </a:rPr>
              <a:t>Medical Technology</a:t>
            </a:r>
            <a:endParaRPr lang="fr-FR" sz="2700" dirty="0">
              <a:solidFill>
                <a:srgbClr val="1D1D1D"/>
              </a:solidFill>
              <a:latin typeface="Helvetica Neue Moyen" charset="0"/>
              <a:cs typeface="Helvetica Neue Moyen" charset="0"/>
            </a:endParaRPr>
          </a:p>
        </p:txBody>
      </p:sp>
      <p:pic>
        <p:nvPicPr>
          <p:cNvPr id="31" name="Picture 30" descr="A picture containing drawing&#10;&#10;Description automatically generated"/>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585894" y="3101015"/>
            <a:ext cx="659010" cy="659010"/>
          </a:xfrm>
          <a:prstGeom prst="rect">
            <a:avLst/>
          </a:prstGeom>
        </p:spPr>
      </p:pic>
      <p:grpSp>
        <p:nvGrpSpPr>
          <p:cNvPr id="32" name="Group 31"/>
          <p:cNvGrpSpPr/>
          <p:nvPr/>
        </p:nvGrpSpPr>
        <p:grpSpPr>
          <a:xfrm>
            <a:off x="4687253" y="3708820"/>
            <a:ext cx="1443087" cy="1171539"/>
            <a:chOff x="1145435" y="3966825"/>
            <a:chExt cx="2160000" cy="1753548"/>
          </a:xfrm>
        </p:grpSpPr>
        <p:sp>
          <p:nvSpPr>
            <p:cNvPr id="33" name="TextBox 3"/>
            <p:cNvSpPr txBox="1"/>
            <p:nvPr/>
          </p:nvSpPr>
          <p:spPr>
            <a:xfrm>
              <a:off x="1145435" y="3966825"/>
              <a:ext cx="383897" cy="1753548"/>
            </a:xfrm>
            <a:prstGeom prst="rect">
              <a:avLst/>
            </a:prstGeom>
            <a:noFill/>
          </p:spPr>
          <p:txBody>
            <a:bodyPr wrap="none" lIns="0" tIns="0" rIns="0" bIns="0" rtlCol="0" anchor="t">
              <a:spAutoFit/>
            </a:bodyPr>
            <a:lstStyle/>
            <a:p>
              <a:pPr defTabSz="685800">
                <a:lnSpc>
                  <a:spcPct val="110000"/>
                </a:lnSpc>
                <a:defRPr/>
              </a:pPr>
              <a:r>
                <a:rPr lang="en-US" altLang="zh-CN" sz="3600" dirty="0">
                  <a:solidFill>
                    <a:srgbClr val="F8F8F8">
                      <a:lumMod val="90000"/>
                    </a:srgbClr>
                  </a:solidFill>
                  <a:latin typeface="Helvetica Neue Moyen" charset="0"/>
                  <a:cs typeface="Helvetica Neue Moyen" charset="0"/>
                </a:rPr>
                <a:t>8</a:t>
              </a:r>
              <a:endParaRPr lang="en-US" sz="3600" baseline="30000" dirty="0">
                <a:solidFill>
                  <a:srgbClr val="F8F8F8">
                    <a:lumMod val="90000"/>
                  </a:srgbClr>
                </a:solidFill>
                <a:latin typeface="Helvetica Neue Moyen" charset="0"/>
                <a:cs typeface="Helvetica Neue Moyen" charset="0"/>
              </a:endParaRPr>
            </a:p>
            <a:p>
              <a:pPr defTabSz="685800">
                <a:lnSpc>
                  <a:spcPct val="110000"/>
                </a:lnSpc>
                <a:defRPr/>
              </a:pPr>
              <a:endParaRPr lang="en-US" sz="3600" dirty="0">
                <a:solidFill>
                  <a:srgbClr val="F8F8F8">
                    <a:lumMod val="90000"/>
                  </a:srgbClr>
                </a:solidFill>
                <a:latin typeface="Helvetica Neue Moyen" charset="0"/>
                <a:cs typeface="Helvetica Neue Moyen" charset="0"/>
              </a:endParaRPr>
            </a:p>
          </p:txBody>
        </p:sp>
        <p:sp>
          <p:nvSpPr>
            <p:cNvPr id="34" name="TextBox 13"/>
            <p:cNvSpPr txBox="1"/>
            <p:nvPr/>
          </p:nvSpPr>
          <p:spPr>
            <a:xfrm>
              <a:off x="1145435" y="4786867"/>
              <a:ext cx="2160000" cy="691016"/>
            </a:xfrm>
            <a:prstGeom prst="rect">
              <a:avLst/>
            </a:prstGeom>
            <a:noFill/>
          </p:spPr>
          <p:txBody>
            <a:bodyPr wrap="square" lIns="0" tIns="0" rIns="0" bIns="0" rtlCol="0" anchor="t">
              <a:spAutoFit/>
            </a:bodyPr>
            <a:lstStyle/>
            <a:p>
              <a:pPr defTabSz="685800">
                <a:defRPr/>
              </a:pPr>
              <a:r>
                <a:rPr lang="en-US" altLang="zh-CN" sz="1500" dirty="0">
                  <a:solidFill>
                    <a:srgbClr val="F8F8F8">
                      <a:lumMod val="90000"/>
                    </a:srgbClr>
                  </a:solidFill>
                  <a:latin typeface="Helvetica Neue Moyen" charset="0"/>
                  <a:cs typeface="Helvetica Neue Moyen" charset="0"/>
                </a:rPr>
                <a:t>Global</a:t>
              </a:r>
            </a:p>
            <a:p>
              <a:pPr defTabSz="685800">
                <a:defRPr/>
              </a:pPr>
              <a:r>
                <a:rPr lang="en-US" altLang="zh-CN" sz="1500" dirty="0">
                  <a:solidFill>
                    <a:srgbClr val="F8F8F8">
                      <a:lumMod val="90000"/>
                    </a:srgbClr>
                  </a:solidFill>
                  <a:latin typeface="Helvetica Neue Moyen" charset="0"/>
                  <a:cs typeface="Helvetica Neue Moyen" charset="0"/>
                </a:rPr>
                <a:t>Offices</a:t>
              </a:r>
              <a:endParaRPr lang="en-US" sz="1500" dirty="0">
                <a:solidFill>
                  <a:srgbClr val="F8F8F8">
                    <a:lumMod val="90000"/>
                  </a:srgbClr>
                </a:solidFill>
                <a:latin typeface="Helvetica Neue Moyen" charset="0"/>
                <a:cs typeface="Helvetica Neue Moyen" charset="0"/>
              </a:endParaRPr>
            </a:p>
          </p:txBody>
        </p:sp>
      </p:grpSp>
      <p:grpSp>
        <p:nvGrpSpPr>
          <p:cNvPr id="13" name="Group 12"/>
          <p:cNvGrpSpPr/>
          <p:nvPr/>
        </p:nvGrpSpPr>
        <p:grpSpPr>
          <a:xfrm>
            <a:off x="3319597" y="1538793"/>
            <a:ext cx="1828730" cy="1840698"/>
            <a:chOff x="4390832" y="908723"/>
            <a:chExt cx="2438307" cy="2454264"/>
          </a:xfrm>
        </p:grpSpPr>
        <p:sp>
          <p:nvSpPr>
            <p:cNvPr id="2" name="Rectangle 1"/>
            <p:cNvSpPr/>
            <p:nvPr/>
          </p:nvSpPr>
          <p:spPr>
            <a:xfrm>
              <a:off x="4390832" y="908723"/>
              <a:ext cx="2438307" cy="2438307"/>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grpSp>
          <p:nvGrpSpPr>
            <p:cNvPr id="5" name="Group 4"/>
            <p:cNvGrpSpPr/>
            <p:nvPr/>
          </p:nvGrpSpPr>
          <p:grpSpPr>
            <a:xfrm>
              <a:off x="4826937" y="1776162"/>
              <a:ext cx="1909387" cy="1586825"/>
              <a:chOff x="1145435" y="3966825"/>
              <a:chExt cx="2255267" cy="1874275"/>
            </a:xfrm>
          </p:grpSpPr>
          <p:sp>
            <p:nvSpPr>
              <p:cNvPr id="7" name="TextBox 3"/>
              <p:cNvSpPr txBox="1"/>
              <p:nvPr/>
            </p:nvSpPr>
            <p:spPr>
              <a:xfrm>
                <a:off x="1145435" y="3966825"/>
                <a:ext cx="1494510" cy="1845014"/>
              </a:xfrm>
              <a:prstGeom prst="rect">
                <a:avLst/>
              </a:prstGeom>
              <a:noFill/>
            </p:spPr>
            <p:txBody>
              <a:bodyPr wrap="none" lIns="0" tIns="0" rIns="0" bIns="0" rtlCol="0" anchor="t">
                <a:spAutoFit/>
              </a:bodyPr>
              <a:lstStyle/>
              <a:p>
                <a:pPr defTabSz="685800">
                  <a:lnSpc>
                    <a:spcPct val="110000"/>
                  </a:lnSpc>
                  <a:defRPr/>
                </a:pPr>
                <a:r>
                  <a:rPr lang="en-US" sz="3600" dirty="0">
                    <a:solidFill>
                      <a:prstClr val="white"/>
                    </a:solidFill>
                    <a:latin typeface="Helvetica Neue Moyen" charset="0"/>
                    <a:cs typeface="Helvetica Neue Moyen" charset="0"/>
                  </a:rPr>
                  <a:t>300</a:t>
                </a:r>
                <a:r>
                  <a:rPr lang="en-US" sz="3600" baseline="30000" dirty="0">
                    <a:solidFill>
                      <a:prstClr val="white"/>
                    </a:solidFill>
                    <a:latin typeface="Helvetica Neue Moyen" charset="0"/>
                    <a:cs typeface="Helvetica Neue Moyen" charset="0"/>
                  </a:rPr>
                  <a:t>+</a:t>
                </a:r>
              </a:p>
              <a:p>
                <a:pPr defTabSz="685800">
                  <a:lnSpc>
                    <a:spcPct val="110000"/>
                  </a:lnSpc>
                  <a:defRPr/>
                </a:pPr>
                <a:endParaRPr lang="en-US" sz="3600" dirty="0">
                  <a:solidFill>
                    <a:prstClr val="white"/>
                  </a:solidFill>
                  <a:latin typeface="Helvetica Neue Moyen" charset="0"/>
                  <a:cs typeface="Helvetica Neue Moyen" charset="0"/>
                </a:endParaRPr>
              </a:p>
            </p:txBody>
          </p:sp>
          <p:sp>
            <p:nvSpPr>
              <p:cNvPr id="8" name="TextBox 13"/>
              <p:cNvSpPr txBox="1"/>
              <p:nvPr/>
            </p:nvSpPr>
            <p:spPr>
              <a:xfrm>
                <a:off x="1145435" y="4786864"/>
                <a:ext cx="2255267" cy="1054236"/>
              </a:xfrm>
              <a:prstGeom prst="rect">
                <a:avLst/>
              </a:prstGeom>
              <a:noFill/>
            </p:spPr>
            <p:txBody>
              <a:bodyPr wrap="square" lIns="0" tIns="0" rIns="0" bIns="0" rtlCol="0" anchor="t">
                <a:spAutoFit/>
              </a:bodyPr>
              <a:lstStyle/>
              <a:p>
                <a:pPr defTabSz="685800">
                  <a:defRPr/>
                </a:pPr>
                <a:r>
                  <a:rPr lang="en-US" sz="1500" dirty="0">
                    <a:solidFill>
                      <a:prstClr val="white"/>
                    </a:solidFill>
                    <a:latin typeface="Helvetica Neue Moyen" charset="0"/>
                    <a:cs typeface="Helvetica Neue Moyen" charset="0"/>
                  </a:rPr>
                  <a:t>Employees </a:t>
                </a:r>
                <a:br>
                  <a:rPr lang="en-US" sz="1500" dirty="0">
                    <a:solidFill>
                      <a:prstClr val="white"/>
                    </a:solidFill>
                    <a:latin typeface="Helvetica Neue Moyen" charset="0"/>
                    <a:cs typeface="Helvetica Neue Moyen" charset="0"/>
                  </a:rPr>
                </a:br>
                <a:r>
                  <a:rPr lang="en-US" sz="1350" dirty="0">
                    <a:solidFill>
                      <a:prstClr val="white"/>
                    </a:solidFill>
                    <a:latin typeface="Helvetica Neue Moyen" charset="0"/>
                    <a:cs typeface="Helvetica Neue Moyen" charset="0"/>
                  </a:rPr>
                  <a:t>(50% Developers)</a:t>
                </a:r>
              </a:p>
              <a:p>
                <a:pPr defTabSz="685800">
                  <a:defRPr/>
                </a:pPr>
                <a:endParaRPr lang="en-US" sz="1500" dirty="0">
                  <a:solidFill>
                    <a:prstClr val="white"/>
                  </a:solidFill>
                  <a:latin typeface="Helvetica Neue Moyen" charset="0"/>
                  <a:cs typeface="Helvetica Neue Moyen" charset="0"/>
                </a:endParaRPr>
              </a:p>
            </p:txBody>
          </p:sp>
        </p:grpSp>
        <p:pic>
          <p:nvPicPr>
            <p:cNvPr id="23" name="Picture 22" descr="A picture containing object, kit, black, sitting&#10;&#10;Description automatically generated"/>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87672" y="963673"/>
              <a:ext cx="832191" cy="832191"/>
            </a:xfrm>
            <a:prstGeom prst="rect">
              <a:avLst/>
            </a:prstGeom>
          </p:spPr>
        </p:pic>
      </p:grpSp>
      <p:grpSp>
        <p:nvGrpSpPr>
          <p:cNvPr id="14" name="Group 13"/>
          <p:cNvGrpSpPr/>
          <p:nvPr/>
        </p:nvGrpSpPr>
        <p:grpSpPr>
          <a:xfrm>
            <a:off x="5257135" y="1535639"/>
            <a:ext cx="2666501" cy="2832174"/>
            <a:chOff x="6950015" y="895470"/>
            <a:chExt cx="3555334" cy="3776232"/>
          </a:xfrm>
        </p:grpSpPr>
        <p:sp>
          <p:nvSpPr>
            <p:cNvPr id="26" name="Rectangle 25"/>
            <p:cNvSpPr/>
            <p:nvPr/>
          </p:nvSpPr>
          <p:spPr>
            <a:xfrm>
              <a:off x="6950015" y="895470"/>
              <a:ext cx="2438307" cy="2438307"/>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grpSp>
          <p:nvGrpSpPr>
            <p:cNvPr id="35" name="Group 34"/>
            <p:cNvGrpSpPr/>
            <p:nvPr/>
          </p:nvGrpSpPr>
          <p:grpSpPr>
            <a:xfrm>
              <a:off x="7256817" y="1732440"/>
              <a:ext cx="1828731" cy="1562052"/>
              <a:chOff x="1145435" y="3966825"/>
              <a:chExt cx="2160000" cy="1845014"/>
            </a:xfrm>
          </p:grpSpPr>
          <p:sp>
            <p:nvSpPr>
              <p:cNvPr id="37" name="TextBox 3"/>
              <p:cNvSpPr txBox="1"/>
              <p:nvPr/>
            </p:nvSpPr>
            <p:spPr>
              <a:xfrm>
                <a:off x="1145435" y="3966825"/>
                <a:ext cx="403921" cy="1845014"/>
              </a:xfrm>
              <a:prstGeom prst="rect">
                <a:avLst/>
              </a:prstGeom>
              <a:noFill/>
            </p:spPr>
            <p:txBody>
              <a:bodyPr wrap="none" lIns="0" tIns="0" rIns="0" bIns="0" rtlCol="0" anchor="t">
                <a:spAutoFit/>
              </a:bodyPr>
              <a:lstStyle/>
              <a:p>
                <a:pPr defTabSz="685800">
                  <a:lnSpc>
                    <a:spcPct val="110000"/>
                  </a:lnSpc>
                  <a:defRPr/>
                </a:pPr>
                <a:r>
                  <a:rPr lang="en-US" sz="3600" dirty="0">
                    <a:solidFill>
                      <a:srgbClr val="FFFFFF"/>
                    </a:solidFill>
                    <a:latin typeface="Helvetica Neue Moyen" charset="0"/>
                    <a:cs typeface="Helvetica Neue Moyen" charset="0"/>
                  </a:rPr>
                  <a:t>8</a:t>
                </a:r>
                <a:endParaRPr lang="en-US" sz="3600" baseline="30000" dirty="0">
                  <a:solidFill>
                    <a:srgbClr val="FFFFFF"/>
                  </a:solidFill>
                  <a:latin typeface="Helvetica Neue Moyen" charset="0"/>
                  <a:cs typeface="Helvetica Neue Moyen" charset="0"/>
                </a:endParaRPr>
              </a:p>
              <a:p>
                <a:pPr defTabSz="685800">
                  <a:lnSpc>
                    <a:spcPct val="110000"/>
                  </a:lnSpc>
                  <a:defRPr/>
                </a:pPr>
                <a:endParaRPr lang="en-US" sz="3600" dirty="0">
                  <a:solidFill>
                    <a:srgbClr val="FFFFFF"/>
                  </a:solidFill>
                  <a:latin typeface="Helvetica Neue Moyen" charset="0"/>
                  <a:cs typeface="Helvetica Neue Moyen" charset="0"/>
                </a:endParaRPr>
              </a:p>
            </p:txBody>
          </p:sp>
          <p:sp>
            <p:nvSpPr>
              <p:cNvPr id="38" name="TextBox 13"/>
              <p:cNvSpPr txBox="1"/>
              <p:nvPr/>
            </p:nvSpPr>
            <p:spPr>
              <a:xfrm>
                <a:off x="1145435" y="4828406"/>
                <a:ext cx="2160000" cy="727059"/>
              </a:xfrm>
              <a:prstGeom prst="rect">
                <a:avLst/>
              </a:prstGeom>
              <a:noFill/>
            </p:spPr>
            <p:txBody>
              <a:bodyPr wrap="square" lIns="0" tIns="0" rIns="0" bIns="0" rtlCol="0" anchor="t">
                <a:spAutoFit/>
              </a:bodyPr>
              <a:lstStyle/>
              <a:p>
                <a:pPr defTabSz="685800">
                  <a:defRPr/>
                </a:pPr>
                <a:r>
                  <a:rPr lang="en-US" altLang="zh-CN" sz="1500" dirty="0">
                    <a:solidFill>
                      <a:srgbClr val="FFFFFF"/>
                    </a:solidFill>
                    <a:latin typeface="Helvetica Neue Moyen" charset="0"/>
                    <a:cs typeface="Helvetica Neue Moyen" charset="0"/>
                  </a:rPr>
                  <a:t>Global</a:t>
                </a:r>
              </a:p>
              <a:p>
                <a:pPr defTabSz="685800">
                  <a:defRPr/>
                </a:pPr>
                <a:r>
                  <a:rPr lang="en-US" sz="1500" dirty="0">
                    <a:solidFill>
                      <a:srgbClr val="FFFFFF"/>
                    </a:solidFill>
                    <a:latin typeface="Helvetica Neue Moyen" charset="0"/>
                    <a:cs typeface="Helvetica Neue Moyen" charset="0"/>
                  </a:rPr>
                  <a:t>Offices</a:t>
                </a:r>
              </a:p>
            </p:txBody>
          </p:sp>
        </p:grpSp>
        <p:pic>
          <p:nvPicPr>
            <p:cNvPr id="27" name="Picture 26" descr="A close up of a sign&#10;&#10;Description automatically generated"/>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70228" y="3836581"/>
              <a:ext cx="835121" cy="835121"/>
            </a:xfrm>
            <a:prstGeom prst="rect">
              <a:avLst/>
            </a:prstGeom>
          </p:spPr>
        </p:pic>
      </p:grpSp>
      <p:grpSp>
        <p:nvGrpSpPr>
          <p:cNvPr id="15" name="Group 14"/>
          <p:cNvGrpSpPr/>
          <p:nvPr/>
        </p:nvGrpSpPr>
        <p:grpSpPr>
          <a:xfrm>
            <a:off x="5317421" y="1585501"/>
            <a:ext cx="3438383" cy="1742620"/>
            <a:chOff x="6776599" y="971000"/>
            <a:chExt cx="4759363" cy="2323494"/>
          </a:xfrm>
        </p:grpSpPr>
        <p:pic>
          <p:nvPicPr>
            <p:cNvPr id="40" name="Picture 39" descr="A picture containing drawing&#10;&#10;Description automatically generated"/>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6599" y="971000"/>
              <a:ext cx="835121" cy="835121"/>
            </a:xfrm>
            <a:prstGeom prst="rect">
              <a:avLst/>
            </a:prstGeom>
          </p:spPr>
        </p:pic>
        <p:grpSp>
          <p:nvGrpSpPr>
            <p:cNvPr id="41" name="Group 40"/>
            <p:cNvGrpSpPr/>
            <p:nvPr/>
          </p:nvGrpSpPr>
          <p:grpSpPr>
            <a:xfrm>
              <a:off x="9707231" y="1732441"/>
              <a:ext cx="1828731" cy="1562053"/>
              <a:chOff x="1145435" y="3966825"/>
              <a:chExt cx="2160000" cy="1845014"/>
            </a:xfrm>
          </p:grpSpPr>
          <p:sp>
            <p:nvSpPr>
              <p:cNvPr id="42" name="TextBox 3"/>
              <p:cNvSpPr txBox="1"/>
              <p:nvPr/>
            </p:nvSpPr>
            <p:spPr>
              <a:xfrm>
                <a:off x="1145435" y="3966825"/>
                <a:ext cx="1278947" cy="1845014"/>
              </a:xfrm>
              <a:prstGeom prst="rect">
                <a:avLst/>
              </a:prstGeom>
              <a:noFill/>
            </p:spPr>
            <p:txBody>
              <a:bodyPr wrap="none" lIns="0" tIns="0" rIns="0" bIns="0" rtlCol="0" anchor="t">
                <a:spAutoFit/>
              </a:bodyPr>
              <a:lstStyle/>
              <a:p>
                <a:pPr defTabSz="685800">
                  <a:lnSpc>
                    <a:spcPct val="110000"/>
                  </a:lnSpc>
                  <a:defRPr/>
                </a:pPr>
                <a:r>
                  <a:rPr lang="en-US" sz="3600" dirty="0">
                    <a:solidFill>
                      <a:srgbClr val="FFFFFF"/>
                    </a:solidFill>
                    <a:latin typeface="Helvetica Neue Moyen" charset="0"/>
                    <a:cs typeface="Helvetica Neue Moyen" charset="0"/>
                  </a:rPr>
                  <a:t>20+</a:t>
                </a:r>
                <a:endParaRPr lang="en-US" sz="3600" baseline="30000" dirty="0">
                  <a:solidFill>
                    <a:srgbClr val="FFFFFF"/>
                  </a:solidFill>
                  <a:latin typeface="Helvetica Neue Moyen" charset="0"/>
                  <a:cs typeface="Helvetica Neue Moyen" charset="0"/>
                </a:endParaRPr>
              </a:p>
              <a:p>
                <a:pPr defTabSz="685800">
                  <a:lnSpc>
                    <a:spcPct val="110000"/>
                  </a:lnSpc>
                  <a:defRPr/>
                </a:pPr>
                <a:endParaRPr lang="en-US" sz="3600" dirty="0">
                  <a:solidFill>
                    <a:srgbClr val="FFFFFF"/>
                  </a:solidFill>
                  <a:latin typeface="Helvetica Neue Moyen" charset="0"/>
                  <a:cs typeface="Helvetica Neue Moyen" charset="0"/>
                </a:endParaRPr>
              </a:p>
            </p:txBody>
          </p:sp>
          <p:sp>
            <p:nvSpPr>
              <p:cNvPr id="43" name="TextBox 13"/>
              <p:cNvSpPr txBox="1"/>
              <p:nvPr/>
            </p:nvSpPr>
            <p:spPr>
              <a:xfrm>
                <a:off x="1145435" y="4828406"/>
                <a:ext cx="2160000" cy="727059"/>
              </a:xfrm>
              <a:prstGeom prst="rect">
                <a:avLst/>
              </a:prstGeom>
              <a:noFill/>
            </p:spPr>
            <p:txBody>
              <a:bodyPr wrap="square" lIns="0" tIns="0" rIns="0" bIns="0" rtlCol="0" anchor="t">
                <a:spAutoFit/>
              </a:bodyPr>
              <a:lstStyle/>
              <a:p>
                <a:pPr defTabSz="685800">
                  <a:defRPr/>
                </a:pPr>
                <a:r>
                  <a:rPr lang="en-US" altLang="zh-CN" sz="1500" dirty="0">
                    <a:solidFill>
                      <a:srgbClr val="FFFFFF"/>
                    </a:solidFill>
                    <a:latin typeface="Helvetica Neue Moyen" charset="0"/>
                    <a:cs typeface="Helvetica Neue Moyen" charset="0"/>
                  </a:rPr>
                  <a:t>Countries Served</a:t>
                </a:r>
                <a:endParaRPr lang="en-US" sz="1500" dirty="0">
                  <a:solidFill>
                    <a:srgbClr val="FFFFFF"/>
                  </a:solidFill>
                  <a:latin typeface="Helvetica Neue Moyen" charset="0"/>
                  <a:cs typeface="Helvetica Neue Moyen" charset="0"/>
                </a:endParaRPr>
              </a:p>
            </p:txBody>
          </p:sp>
        </p:grpSp>
      </p:grpSp>
      <p:grpSp>
        <p:nvGrpSpPr>
          <p:cNvPr id="6" name="Group 5"/>
          <p:cNvGrpSpPr/>
          <p:nvPr/>
        </p:nvGrpSpPr>
        <p:grpSpPr>
          <a:xfrm>
            <a:off x="3318873" y="3613717"/>
            <a:ext cx="1830178" cy="2042855"/>
            <a:chOff x="4394177" y="3675290"/>
            <a:chExt cx="2440237" cy="2723806"/>
          </a:xfrm>
        </p:grpSpPr>
        <p:sp>
          <p:nvSpPr>
            <p:cNvPr id="63" name="Rectangle 62"/>
            <p:cNvSpPr/>
            <p:nvPr/>
          </p:nvSpPr>
          <p:spPr>
            <a:xfrm>
              <a:off x="4394177" y="3675290"/>
              <a:ext cx="2440237" cy="2723806"/>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pic>
          <p:nvPicPr>
            <p:cNvPr id="47" name="Picture 46" descr="A picture containing object, drawing&#10;&#10;Description automatically generated"/>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48673" y="3770939"/>
              <a:ext cx="835515" cy="932607"/>
            </a:xfrm>
            <a:prstGeom prst="rect">
              <a:avLst/>
            </a:prstGeom>
          </p:spPr>
        </p:pic>
        <p:grpSp>
          <p:nvGrpSpPr>
            <p:cNvPr id="48" name="Group 47"/>
            <p:cNvGrpSpPr/>
            <p:nvPr/>
          </p:nvGrpSpPr>
          <p:grpSpPr>
            <a:xfrm>
              <a:off x="4790713" y="4703517"/>
              <a:ext cx="1830176" cy="1562052"/>
              <a:chOff x="1145435" y="3966825"/>
              <a:chExt cx="2160000" cy="1651626"/>
            </a:xfrm>
          </p:grpSpPr>
          <p:sp>
            <p:nvSpPr>
              <p:cNvPr id="59" name="TextBox 3"/>
              <p:cNvSpPr txBox="1"/>
              <p:nvPr/>
            </p:nvSpPr>
            <p:spPr>
              <a:xfrm>
                <a:off x="1145435" y="3966825"/>
                <a:ext cx="1634591" cy="1651626"/>
              </a:xfrm>
              <a:prstGeom prst="rect">
                <a:avLst/>
              </a:prstGeom>
              <a:noFill/>
            </p:spPr>
            <p:txBody>
              <a:bodyPr wrap="none" lIns="0" tIns="0" rIns="0" bIns="0" rtlCol="0" anchor="t">
                <a:spAutoFit/>
              </a:bodyPr>
              <a:lstStyle/>
              <a:p>
                <a:pPr defTabSz="685800">
                  <a:lnSpc>
                    <a:spcPct val="110000"/>
                  </a:lnSpc>
                  <a:defRPr/>
                </a:pPr>
                <a:r>
                  <a:rPr lang="en-US" altLang="zh-CN" sz="3600" dirty="0">
                    <a:solidFill>
                      <a:prstClr val="white"/>
                    </a:solidFill>
                    <a:latin typeface="Helvetica Neue Moyen" charset="0"/>
                    <a:cs typeface="Helvetica Neue Moyen" charset="0"/>
                  </a:rPr>
                  <a:t>170+</a:t>
                </a:r>
                <a:endParaRPr lang="en-US" sz="3600" baseline="30000" dirty="0">
                  <a:solidFill>
                    <a:prstClr val="white"/>
                  </a:solidFill>
                  <a:latin typeface="Helvetica Neue Moyen" charset="0"/>
                  <a:cs typeface="Helvetica Neue Moyen" charset="0"/>
                </a:endParaRPr>
              </a:p>
              <a:p>
                <a:pPr defTabSz="685800">
                  <a:lnSpc>
                    <a:spcPct val="110000"/>
                  </a:lnSpc>
                  <a:defRPr/>
                </a:pPr>
                <a:endParaRPr lang="en-US" sz="3600" dirty="0">
                  <a:solidFill>
                    <a:prstClr val="white"/>
                  </a:solidFill>
                  <a:latin typeface="Helvetica Neue Moyen" charset="0"/>
                  <a:cs typeface="Helvetica Neue Moyen" charset="0"/>
                </a:endParaRPr>
              </a:p>
            </p:txBody>
          </p:sp>
          <p:sp>
            <p:nvSpPr>
              <p:cNvPr id="60" name="TextBox 13"/>
              <p:cNvSpPr txBox="1"/>
              <p:nvPr/>
            </p:nvSpPr>
            <p:spPr>
              <a:xfrm>
                <a:off x="1145435" y="4786867"/>
                <a:ext cx="2160000" cy="650852"/>
              </a:xfrm>
              <a:prstGeom prst="rect">
                <a:avLst/>
              </a:prstGeom>
              <a:noFill/>
            </p:spPr>
            <p:txBody>
              <a:bodyPr wrap="square" lIns="0" tIns="0" rIns="0" bIns="0" rtlCol="0" anchor="t">
                <a:spAutoFit/>
              </a:bodyPr>
              <a:lstStyle/>
              <a:p>
                <a:pPr defTabSz="685800">
                  <a:defRPr/>
                </a:pPr>
                <a:r>
                  <a:rPr lang="en-US" altLang="zh-CN" sz="1500" dirty="0">
                    <a:solidFill>
                      <a:prstClr val="white"/>
                    </a:solidFill>
                    <a:latin typeface="Helvetica Neue Moyen" charset="0"/>
                    <a:cs typeface="Helvetica Neue Moyen" charset="0"/>
                  </a:rPr>
                  <a:t>Patents</a:t>
                </a:r>
                <a:br>
                  <a:rPr lang="en-US" altLang="zh-CN" sz="1500" dirty="0">
                    <a:solidFill>
                      <a:prstClr val="white"/>
                    </a:solidFill>
                    <a:latin typeface="Helvetica Neue Moyen" charset="0"/>
                    <a:cs typeface="Helvetica Neue Moyen" charset="0"/>
                  </a:rPr>
                </a:br>
                <a:endParaRPr lang="en-US" sz="1500" dirty="0">
                  <a:solidFill>
                    <a:prstClr val="white"/>
                  </a:solidFill>
                  <a:latin typeface="Helvetica Neue Moyen" charset="0"/>
                  <a:cs typeface="Helvetica Neue Moyen" charset="0"/>
                </a:endParaRPr>
              </a:p>
            </p:txBody>
          </p:sp>
        </p:grpSp>
      </p:grpSp>
      <p:grpSp>
        <p:nvGrpSpPr>
          <p:cNvPr id="9" name="Group 8"/>
          <p:cNvGrpSpPr/>
          <p:nvPr/>
        </p:nvGrpSpPr>
        <p:grpSpPr>
          <a:xfrm>
            <a:off x="5254947" y="3614995"/>
            <a:ext cx="1830176" cy="2042855"/>
            <a:chOff x="6915533" y="3676994"/>
            <a:chExt cx="2440235" cy="2723806"/>
          </a:xfrm>
        </p:grpSpPr>
        <p:sp>
          <p:nvSpPr>
            <p:cNvPr id="49" name="Rectangle 48"/>
            <p:cNvSpPr/>
            <p:nvPr/>
          </p:nvSpPr>
          <p:spPr>
            <a:xfrm>
              <a:off x="6915533" y="3676994"/>
              <a:ext cx="2440235" cy="2723806"/>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pic>
          <p:nvPicPr>
            <p:cNvPr id="50" name="Picture 49" descr="A picture containing drawing&#10;&#10;Description automatically generated"/>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96962" y="3794553"/>
              <a:ext cx="835515" cy="932607"/>
            </a:xfrm>
            <a:prstGeom prst="rect">
              <a:avLst/>
            </a:prstGeom>
          </p:spPr>
        </p:pic>
      </p:grpSp>
      <p:grpSp>
        <p:nvGrpSpPr>
          <p:cNvPr id="51" name="Group 50"/>
          <p:cNvGrpSpPr/>
          <p:nvPr/>
        </p:nvGrpSpPr>
        <p:grpSpPr>
          <a:xfrm>
            <a:off x="5416885" y="4348254"/>
            <a:ext cx="1526835" cy="1043341"/>
            <a:chOff x="1145434" y="3966825"/>
            <a:chExt cx="2402656" cy="1470894"/>
          </a:xfrm>
        </p:grpSpPr>
        <p:sp>
          <p:nvSpPr>
            <p:cNvPr id="57" name="TextBox 3"/>
            <p:cNvSpPr txBox="1"/>
            <p:nvPr/>
          </p:nvSpPr>
          <p:spPr>
            <a:xfrm>
              <a:off x="1145436" y="3966825"/>
              <a:ext cx="1634590" cy="792503"/>
            </a:xfrm>
            <a:prstGeom prst="rect">
              <a:avLst/>
            </a:prstGeom>
            <a:noFill/>
          </p:spPr>
          <p:txBody>
            <a:bodyPr wrap="none" lIns="0" tIns="0" rIns="0" bIns="0" rtlCol="0" anchor="t">
              <a:spAutoFit/>
            </a:bodyPr>
            <a:lstStyle>
              <a:defPPr>
                <a:defRPr lang="fr-FR"/>
              </a:defPPr>
              <a:lvl1pPr lvl="0">
                <a:lnSpc>
                  <a:spcPct val="110000"/>
                </a:lnSpc>
                <a:defRPr sz="4800">
                  <a:solidFill>
                    <a:prstClr val="white"/>
                  </a:solidFill>
                  <a:latin typeface="Helvetica Neue Moyen" charset="0"/>
                  <a:cs typeface="Helvetica Neue Moyen" charset="0"/>
                </a:defRPr>
              </a:lvl1pPr>
            </a:lstStyle>
            <a:p>
              <a:pPr defTabSz="685800">
                <a:defRPr/>
              </a:pPr>
              <a:r>
                <a:rPr lang="en-US" altLang="zh-CN" sz="3600" dirty="0"/>
                <a:t>150+</a:t>
              </a:r>
            </a:p>
          </p:txBody>
        </p:sp>
        <p:sp>
          <p:nvSpPr>
            <p:cNvPr id="58" name="TextBox 13"/>
            <p:cNvSpPr txBox="1"/>
            <p:nvPr/>
          </p:nvSpPr>
          <p:spPr>
            <a:xfrm>
              <a:off x="1145434" y="4786867"/>
              <a:ext cx="2402656" cy="650852"/>
            </a:xfrm>
            <a:prstGeom prst="rect">
              <a:avLst/>
            </a:prstGeom>
            <a:noFill/>
          </p:spPr>
          <p:txBody>
            <a:bodyPr wrap="square" lIns="0" tIns="0" rIns="0" bIns="0" rtlCol="0" anchor="t">
              <a:spAutoFit/>
            </a:bodyPr>
            <a:lstStyle/>
            <a:p>
              <a:pPr defTabSz="685800">
                <a:defRPr/>
              </a:pPr>
              <a:r>
                <a:rPr lang="en-US" altLang="zh-CN" sz="1500" dirty="0">
                  <a:solidFill>
                    <a:srgbClr val="FFFFFF"/>
                  </a:solidFill>
                  <a:latin typeface="Helvetica Neue Moyen" charset="0"/>
                  <a:cs typeface="Helvetica Neue Moyen" charset="0"/>
                </a:rPr>
                <a:t>Peer reviewed Papers/ Abstracts</a:t>
              </a:r>
            </a:p>
          </p:txBody>
        </p:sp>
      </p:grpSp>
      <p:grpSp>
        <p:nvGrpSpPr>
          <p:cNvPr id="54" name="Group 53"/>
          <p:cNvGrpSpPr/>
          <p:nvPr/>
        </p:nvGrpSpPr>
        <p:grpSpPr>
          <a:xfrm>
            <a:off x="7251425" y="4342983"/>
            <a:ext cx="1372632" cy="1043341"/>
            <a:chOff x="1145435" y="3966825"/>
            <a:chExt cx="2160000" cy="1470894"/>
          </a:xfrm>
        </p:grpSpPr>
        <p:sp>
          <p:nvSpPr>
            <p:cNvPr id="55" name="TextBox 3"/>
            <p:cNvSpPr txBox="1"/>
            <p:nvPr/>
          </p:nvSpPr>
          <p:spPr>
            <a:xfrm>
              <a:off x="1145435" y="3966825"/>
              <a:ext cx="1836392" cy="792503"/>
            </a:xfrm>
            <a:prstGeom prst="rect">
              <a:avLst/>
            </a:prstGeom>
            <a:noFill/>
          </p:spPr>
          <p:txBody>
            <a:bodyPr wrap="none" lIns="0" tIns="0" rIns="0" bIns="0" rtlCol="0" anchor="t">
              <a:spAutoFit/>
            </a:bodyPr>
            <a:lstStyle>
              <a:defPPr>
                <a:defRPr lang="fr-FR"/>
              </a:defPPr>
              <a:lvl1pPr lvl="0">
                <a:lnSpc>
                  <a:spcPct val="110000"/>
                </a:lnSpc>
                <a:defRPr sz="4800">
                  <a:solidFill>
                    <a:prstClr val="white"/>
                  </a:solidFill>
                  <a:latin typeface="Helvetica Neue Moyen" charset="0"/>
                  <a:cs typeface="Helvetica Neue Moyen" charset="0"/>
                </a:defRPr>
              </a:lvl1pPr>
            </a:lstStyle>
            <a:p>
              <a:pPr defTabSz="685800">
                <a:defRPr/>
              </a:pPr>
              <a:r>
                <a:rPr lang="en-US" altLang="zh-CN" sz="3600" dirty="0"/>
                <a:t>28M+</a:t>
              </a:r>
            </a:p>
          </p:txBody>
        </p:sp>
        <p:sp>
          <p:nvSpPr>
            <p:cNvPr id="56" name="TextBox 13"/>
            <p:cNvSpPr txBox="1"/>
            <p:nvPr/>
          </p:nvSpPr>
          <p:spPr>
            <a:xfrm>
              <a:off x="1145435" y="4786867"/>
              <a:ext cx="2160000" cy="650852"/>
            </a:xfrm>
            <a:prstGeom prst="rect">
              <a:avLst/>
            </a:prstGeom>
            <a:noFill/>
          </p:spPr>
          <p:txBody>
            <a:bodyPr wrap="square" lIns="0" tIns="0" rIns="0" bIns="0" rtlCol="0" anchor="t">
              <a:spAutoFit/>
            </a:bodyPr>
            <a:lstStyle/>
            <a:p>
              <a:pPr defTabSz="685800">
                <a:defRPr/>
              </a:pPr>
              <a:r>
                <a:rPr lang="en-US" altLang="zh-CN" sz="1500" dirty="0">
                  <a:solidFill>
                    <a:srgbClr val="FFFFFF"/>
                  </a:solidFill>
                  <a:latin typeface="Helvetica Neue Moyen" charset="0"/>
                  <a:cs typeface="Helvetica Neue Moyen" charset="0"/>
                </a:rPr>
                <a:t>Total Cases Analyzed</a:t>
              </a:r>
            </a:p>
          </p:txBody>
        </p:sp>
      </p:grpSp>
      <p:sp>
        <p:nvSpPr>
          <p:cNvPr id="4" name="文本框 3">
            <a:extLst>
              <a:ext uri="{FF2B5EF4-FFF2-40B4-BE49-F238E27FC236}">
                <a16:creationId xmlns:a16="http://schemas.microsoft.com/office/drawing/2014/main" id="{2FA05ABA-F734-4BF1-9DE4-B18C43D7F9BF}"/>
              </a:ext>
            </a:extLst>
          </p:cNvPr>
          <p:cNvSpPr txBox="1"/>
          <p:nvPr/>
        </p:nvSpPr>
        <p:spPr>
          <a:xfrm>
            <a:off x="6232556" y="1568843"/>
            <a:ext cx="858825" cy="1354217"/>
          </a:xfrm>
          <a:prstGeom prst="rect">
            <a:avLst/>
          </a:prstGeom>
          <a:noFill/>
        </p:spPr>
        <p:txBody>
          <a:bodyPr wrap="none" lIns="0" tIns="0" bIns="0" rtlCol="0" anchor="t">
            <a:spAutoFit/>
          </a:bodyPr>
          <a:lstStyle/>
          <a:p>
            <a:pPr algn="r"/>
            <a:r>
              <a:rPr lang="en-US" altLang="zh-CN" sz="1100" spc="-8" dirty="0">
                <a:solidFill>
                  <a:schemeClr val="bg1"/>
                </a:solidFill>
                <a:latin typeface="Arial" panose="020B0604020202090204"/>
                <a:cs typeface="Arial" panose="020B0604020202090204"/>
              </a:rPr>
              <a:t>Barcelona</a:t>
            </a:r>
            <a:endParaRPr lang="en-US" altLang="zh-CN" sz="1100" spc="-71" dirty="0">
              <a:solidFill>
                <a:schemeClr val="bg1"/>
              </a:solidFill>
              <a:latin typeface="Arial" panose="020B0604020202090204"/>
              <a:cs typeface="Arial" panose="020B0604020202090204"/>
            </a:endParaRPr>
          </a:p>
          <a:p>
            <a:pPr algn="r"/>
            <a:r>
              <a:rPr lang="en-US" altLang="zh-CN" sz="1100" spc="-15" dirty="0">
                <a:solidFill>
                  <a:schemeClr val="bg1"/>
                </a:solidFill>
                <a:latin typeface="Arial" panose="020B0604020202090204"/>
                <a:cs typeface="Arial" panose="020B0604020202090204"/>
              </a:rPr>
              <a:t>S</a:t>
            </a:r>
            <a:r>
              <a:rPr lang="en-US" altLang="zh-CN" sz="1100" spc="-8" dirty="0" err="1">
                <a:solidFill>
                  <a:schemeClr val="bg1"/>
                </a:solidFill>
              </a:rPr>
              <a:t>hanghai</a:t>
            </a:r>
            <a:endParaRPr lang="en-US" altLang="zh-CN" sz="1100" spc="-8" dirty="0">
              <a:solidFill>
                <a:schemeClr val="bg1"/>
              </a:solidFill>
            </a:endParaRPr>
          </a:p>
          <a:p>
            <a:pPr algn="r"/>
            <a:r>
              <a:rPr lang="en-US" altLang="zh-CN" sz="1100" spc="-4" dirty="0">
                <a:solidFill>
                  <a:schemeClr val="bg1"/>
                </a:solidFill>
                <a:latin typeface="Arial" panose="020B0604020202090204"/>
                <a:cs typeface="Arial" panose="020B0604020202090204"/>
              </a:rPr>
              <a:t>Frankfurt</a:t>
            </a:r>
            <a:endParaRPr lang="en-US" altLang="zh-CN" sz="1100" spc="-71" dirty="0">
              <a:solidFill>
                <a:schemeClr val="bg1"/>
              </a:solidFill>
            </a:endParaRPr>
          </a:p>
          <a:p>
            <a:pPr algn="r"/>
            <a:r>
              <a:rPr lang="en-US" altLang="zh-CN" sz="1100" spc="-4" dirty="0">
                <a:solidFill>
                  <a:schemeClr val="bg1"/>
                </a:solidFill>
                <a:latin typeface="Arial" panose="020B0604020202090204"/>
                <a:cs typeface="Arial" panose="020B0604020202090204"/>
              </a:rPr>
              <a:t>B</a:t>
            </a:r>
            <a:r>
              <a:rPr lang="en-US" altLang="zh-CN" sz="1100" spc="-4" dirty="0" err="1">
                <a:solidFill>
                  <a:schemeClr val="bg1"/>
                </a:solidFill>
              </a:rPr>
              <a:t>eijing</a:t>
            </a:r>
            <a:endParaRPr lang="en-US" altLang="zh-CN" sz="1100" spc="-4" dirty="0">
              <a:solidFill>
                <a:schemeClr val="bg1"/>
              </a:solidFill>
            </a:endParaRPr>
          </a:p>
          <a:p>
            <a:pPr algn="r"/>
            <a:r>
              <a:rPr lang="en-US" altLang="zh-CN" sz="1100" spc="-4" dirty="0">
                <a:solidFill>
                  <a:schemeClr val="bg1"/>
                </a:solidFill>
                <a:latin typeface="Arial" panose="020B0604020202090204"/>
                <a:cs typeface="Arial" panose="020B0604020202090204"/>
              </a:rPr>
              <a:t>Z</a:t>
            </a:r>
            <a:r>
              <a:rPr lang="en-US" altLang="zh-CN" sz="1100" spc="-4" dirty="0">
                <a:solidFill>
                  <a:schemeClr val="bg1"/>
                </a:solidFill>
              </a:rPr>
              <a:t>urich</a:t>
            </a:r>
          </a:p>
          <a:p>
            <a:pPr algn="r"/>
            <a:r>
              <a:rPr lang="en-US" altLang="zh-CN" sz="1100" spc="-4" dirty="0">
                <a:solidFill>
                  <a:schemeClr val="bg1"/>
                </a:solidFill>
              </a:rPr>
              <a:t>Tokyo</a:t>
            </a:r>
          </a:p>
          <a:p>
            <a:pPr algn="r"/>
            <a:r>
              <a:rPr lang="en-US" altLang="zh-CN" sz="1100" spc="-4" dirty="0">
                <a:solidFill>
                  <a:schemeClr val="bg1"/>
                </a:solidFill>
                <a:latin typeface="Arial" panose="020B0604020202090204"/>
                <a:cs typeface="Arial" panose="020B0604020202090204"/>
              </a:rPr>
              <a:t>Philadelphia</a:t>
            </a:r>
          </a:p>
          <a:p>
            <a:pPr algn="r"/>
            <a:r>
              <a:rPr lang="en-US" altLang="zh-CN" sz="1100" spc="-4" dirty="0">
                <a:solidFill>
                  <a:schemeClr val="bg1"/>
                </a:solidFill>
              </a:rPr>
              <a:t>Tampa</a:t>
            </a:r>
            <a:endParaRPr lang="en-US" altLang="zh-CN" sz="1100" spc="-4" dirty="0">
              <a:solidFill>
                <a:schemeClr val="bg1"/>
              </a:solidFill>
              <a:latin typeface="Arial" panose="020B0604020202090204"/>
              <a:cs typeface="Arial" panose="020B0604020202090204"/>
            </a:endParaRPr>
          </a:p>
        </p:txBody>
      </p:sp>
      <p:pic>
        <p:nvPicPr>
          <p:cNvPr id="10" name="Picture 9" descr="Logo, company name&#10;&#10;Description automatically generated">
            <a:extLst>
              <a:ext uri="{FF2B5EF4-FFF2-40B4-BE49-F238E27FC236}">
                <a16:creationId xmlns:a16="http://schemas.microsoft.com/office/drawing/2014/main" id="{71ECA092-E145-4B77-BA4E-61A397F04B5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75557" y="3347358"/>
            <a:ext cx="4107543" cy="2310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3642" y="857250"/>
            <a:ext cx="1660358" cy="5143500"/>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sym typeface="Arial" panose="020B0604020202090204"/>
            </a:endParaRPr>
          </a:p>
        </p:txBody>
      </p:sp>
      <p:pic>
        <p:nvPicPr>
          <p:cNvPr id="6" name="Picture 5" descr="A close up of a logo&#10;&#10;Description automatically generated"/>
          <p:cNvPicPr>
            <a:picLocks noChangeAspect="1"/>
          </p:cNvPicPr>
          <p:nvPr/>
        </p:nvPicPr>
        <p:blipFill>
          <a:blip r:embed="rId3"/>
          <a:stretch>
            <a:fillRect/>
          </a:stretch>
        </p:blipFill>
        <p:spPr>
          <a:xfrm>
            <a:off x="553214" y="1900975"/>
            <a:ext cx="1282352" cy="1282352"/>
          </a:xfrm>
          <a:prstGeom prst="rect">
            <a:avLst/>
          </a:prstGeom>
        </p:spPr>
      </p:pic>
      <p:pic>
        <p:nvPicPr>
          <p:cNvPr id="8" name="Picture 7" descr="A picture containing food, drawing&#10;&#10;Description automatically generated"/>
          <p:cNvPicPr>
            <a:picLocks noChangeAspect="1"/>
          </p:cNvPicPr>
          <p:nvPr/>
        </p:nvPicPr>
        <p:blipFill>
          <a:blip r:embed="rId4"/>
          <a:stretch>
            <a:fillRect/>
          </a:stretch>
        </p:blipFill>
        <p:spPr>
          <a:xfrm>
            <a:off x="5719997" y="1854039"/>
            <a:ext cx="1146484" cy="1146484"/>
          </a:xfrm>
          <a:prstGeom prst="rect">
            <a:avLst/>
          </a:prstGeom>
        </p:spPr>
      </p:pic>
      <p:pic>
        <p:nvPicPr>
          <p:cNvPr id="12" name="Picture 11" descr="A picture containing drawing&#10;&#10;Description automatically generated"/>
          <p:cNvPicPr>
            <a:picLocks noChangeAspect="1"/>
          </p:cNvPicPr>
          <p:nvPr/>
        </p:nvPicPr>
        <p:blipFill>
          <a:blip r:embed="rId5"/>
          <a:stretch>
            <a:fillRect/>
          </a:stretch>
        </p:blipFill>
        <p:spPr>
          <a:xfrm>
            <a:off x="1970874" y="3136391"/>
            <a:ext cx="2141485" cy="1197447"/>
          </a:xfrm>
          <a:prstGeom prst="rect">
            <a:avLst/>
          </a:prstGeom>
        </p:spPr>
      </p:pic>
      <p:pic>
        <p:nvPicPr>
          <p:cNvPr id="14" name="Picture 13" descr="A close up of a logo&#10;&#10;Description automatically generated"/>
          <p:cNvPicPr>
            <a:picLocks noChangeAspect="1"/>
          </p:cNvPicPr>
          <p:nvPr/>
        </p:nvPicPr>
        <p:blipFill>
          <a:blip r:embed="rId6"/>
          <a:stretch>
            <a:fillRect/>
          </a:stretch>
        </p:blipFill>
        <p:spPr>
          <a:xfrm>
            <a:off x="2318832" y="1854039"/>
            <a:ext cx="1282352" cy="1282352"/>
          </a:xfrm>
          <a:prstGeom prst="rect">
            <a:avLst/>
          </a:prstGeom>
        </p:spPr>
      </p:pic>
      <p:pic>
        <p:nvPicPr>
          <p:cNvPr id="24" name="Picture 23" descr="A picture containing drawing&#10;&#10;Description automatically generated"/>
          <p:cNvPicPr>
            <a:picLocks noChangeAspect="1"/>
          </p:cNvPicPr>
          <p:nvPr/>
        </p:nvPicPr>
        <p:blipFill>
          <a:blip r:embed="rId7"/>
          <a:stretch>
            <a:fillRect/>
          </a:stretch>
        </p:blipFill>
        <p:spPr>
          <a:xfrm>
            <a:off x="2249037" y="4172071"/>
            <a:ext cx="1466084" cy="965060"/>
          </a:xfrm>
          <a:prstGeom prst="rect">
            <a:avLst/>
          </a:prstGeom>
        </p:spPr>
      </p:pic>
      <p:pic>
        <p:nvPicPr>
          <p:cNvPr id="26" name="Picture 25" descr="A drawing of a face&#10;&#10;Description automatically generated"/>
          <p:cNvPicPr>
            <a:picLocks noChangeAspect="1"/>
          </p:cNvPicPr>
          <p:nvPr/>
        </p:nvPicPr>
        <p:blipFill>
          <a:blip r:embed="rId8"/>
          <a:stretch>
            <a:fillRect/>
          </a:stretch>
        </p:blipFill>
        <p:spPr>
          <a:xfrm>
            <a:off x="566890" y="3407601"/>
            <a:ext cx="1871393" cy="579020"/>
          </a:xfrm>
          <a:prstGeom prst="rect">
            <a:avLst/>
          </a:prstGeom>
        </p:spPr>
      </p:pic>
      <p:pic>
        <p:nvPicPr>
          <p:cNvPr id="40" name="Picture 39" descr="A picture containing drawing&#10;&#10;Description automatically generated"/>
          <p:cNvPicPr>
            <a:picLocks noChangeAspect="1"/>
          </p:cNvPicPr>
          <p:nvPr/>
        </p:nvPicPr>
        <p:blipFill>
          <a:blip r:embed="rId9"/>
          <a:stretch>
            <a:fillRect/>
          </a:stretch>
        </p:blipFill>
        <p:spPr>
          <a:xfrm>
            <a:off x="622082" y="5137131"/>
            <a:ext cx="3114429" cy="642351"/>
          </a:xfrm>
          <a:prstGeom prst="rect">
            <a:avLst/>
          </a:prstGeom>
        </p:spPr>
      </p:pic>
      <p:pic>
        <p:nvPicPr>
          <p:cNvPr id="44" name="Picture 43" descr="A picture containing food&#10;&#10;Description automatically generated"/>
          <p:cNvPicPr>
            <a:picLocks noChangeAspect="1"/>
          </p:cNvPicPr>
          <p:nvPr/>
        </p:nvPicPr>
        <p:blipFill>
          <a:blip r:embed="rId10"/>
          <a:stretch>
            <a:fillRect/>
          </a:stretch>
        </p:blipFill>
        <p:spPr>
          <a:xfrm>
            <a:off x="4006308" y="1815025"/>
            <a:ext cx="1440904" cy="1152724"/>
          </a:xfrm>
          <a:prstGeom prst="rect">
            <a:avLst/>
          </a:prstGeom>
        </p:spPr>
      </p:pic>
      <p:pic>
        <p:nvPicPr>
          <p:cNvPr id="48" name="Picture 47" descr="A close up of a sign&#10;&#10;Description automatically generated"/>
          <p:cNvPicPr>
            <a:picLocks noChangeAspect="1"/>
          </p:cNvPicPr>
          <p:nvPr/>
        </p:nvPicPr>
        <p:blipFill>
          <a:blip r:embed="rId11"/>
          <a:stretch>
            <a:fillRect/>
          </a:stretch>
        </p:blipFill>
        <p:spPr>
          <a:xfrm>
            <a:off x="549156" y="4161402"/>
            <a:ext cx="1517818" cy="965060"/>
          </a:xfrm>
          <a:prstGeom prst="rect">
            <a:avLst/>
          </a:prstGeom>
        </p:spPr>
      </p:pic>
      <p:sp>
        <p:nvSpPr>
          <p:cNvPr id="18" name="TextBox 17">
            <a:extLst>
              <a:ext uri="{FF2B5EF4-FFF2-40B4-BE49-F238E27FC236}">
                <a16:creationId xmlns:a16="http://schemas.microsoft.com/office/drawing/2014/main" id="{2D2A859E-2AA0-4D15-8339-80E844CB19C1}"/>
              </a:ext>
            </a:extLst>
          </p:cNvPr>
          <p:cNvSpPr txBox="1"/>
          <p:nvPr/>
        </p:nvSpPr>
        <p:spPr>
          <a:xfrm>
            <a:off x="566890" y="959457"/>
            <a:ext cx="4415529" cy="234744"/>
          </a:xfrm>
          <a:prstGeom prst="rect">
            <a:avLst/>
          </a:prstGeom>
          <a:noFill/>
        </p:spPr>
        <p:txBody>
          <a:bodyPr wrap="square" lIns="0" tIns="0" rIns="0" bIns="0" rtlCol="0" anchor="b">
            <a:spAutoFit/>
          </a:bodyPr>
          <a:lstStyle/>
          <a:p>
            <a:pPr defTabSz="685800">
              <a:lnSpc>
                <a:spcPct val="120000"/>
              </a:lnSpc>
              <a:defRPr/>
            </a:pPr>
            <a:r>
              <a:rPr lang="en-US" altLang="zh-CN" sz="1400" i="1" spc="75" dirty="0">
                <a:solidFill>
                  <a:srgbClr val="2585C3"/>
                </a:solidFill>
                <a:latin typeface="Helvetica Neue Moyen" charset="0"/>
                <a:cs typeface="Helvetica Neue Normal" charset="0"/>
                <a:sym typeface="Arial" panose="020B0604020202090204"/>
              </a:rPr>
              <a:t>INFERVISION IN THE INDUSTRY</a:t>
            </a:r>
            <a:endParaRPr lang="fr-FR" sz="1400" i="1" spc="75" dirty="0">
              <a:solidFill>
                <a:srgbClr val="2585C3"/>
              </a:solidFill>
              <a:latin typeface="Helvetica Neue Moyen" charset="0"/>
              <a:cs typeface="Helvetica Neue Normal" charset="0"/>
              <a:sym typeface="Arial" panose="020B0604020202090204"/>
            </a:endParaRPr>
          </a:p>
        </p:txBody>
      </p:sp>
      <p:sp>
        <p:nvSpPr>
          <p:cNvPr id="19" name="TextBox 18">
            <a:extLst>
              <a:ext uri="{FF2B5EF4-FFF2-40B4-BE49-F238E27FC236}">
                <a16:creationId xmlns:a16="http://schemas.microsoft.com/office/drawing/2014/main" id="{52DF66E7-FB55-464F-BF89-2BE63AE075AC}"/>
              </a:ext>
            </a:extLst>
          </p:cNvPr>
          <p:cNvSpPr txBox="1"/>
          <p:nvPr/>
        </p:nvSpPr>
        <p:spPr>
          <a:xfrm>
            <a:off x="566890" y="1288204"/>
            <a:ext cx="7884319" cy="437236"/>
          </a:xfrm>
          <a:prstGeom prst="rect">
            <a:avLst/>
          </a:prstGeom>
          <a:noFill/>
        </p:spPr>
        <p:txBody>
          <a:bodyPr wrap="square" lIns="0" tIns="0" rIns="0" bIns="0" rtlCol="0" anchor="t">
            <a:spAutoFit/>
          </a:bodyPr>
          <a:lstStyle/>
          <a:p>
            <a:pPr defTabSz="685800">
              <a:lnSpc>
                <a:spcPct val="110000"/>
              </a:lnSpc>
              <a:defRPr/>
            </a:pPr>
            <a:r>
              <a:rPr lang="en-US" sz="2800" dirty="0">
                <a:solidFill>
                  <a:srgbClr val="1D1D1D"/>
                </a:solidFill>
                <a:latin typeface="Helvetica Neue Moyen" charset="0"/>
                <a:cs typeface="Helvetica Neue Moyen" charset="0"/>
                <a:sym typeface="Arial" panose="020B0604020202090204"/>
              </a:rPr>
              <a:t>Highlights of Infervision </a:t>
            </a:r>
            <a:endParaRPr lang="fr-FR" sz="2800" dirty="0">
              <a:solidFill>
                <a:srgbClr val="1D1D1D"/>
              </a:solidFill>
              <a:latin typeface="Helvetica Neue Moyen" charset="0"/>
              <a:cs typeface="Helvetica Neue Moyen" charset="0"/>
              <a:sym typeface="Arial" panose="020B0604020202090204"/>
            </a:endParaRPr>
          </a:p>
        </p:txBody>
      </p:sp>
      <p:pic>
        <p:nvPicPr>
          <p:cNvPr id="4" name="Picture 3" descr="Graphical user interface, website&#10;&#10;Description automatically generated">
            <a:extLst>
              <a:ext uri="{FF2B5EF4-FFF2-40B4-BE49-F238E27FC236}">
                <a16:creationId xmlns:a16="http://schemas.microsoft.com/office/drawing/2014/main" id="{A824CDB6-935E-44FF-9E24-E3DF8F37653B}"/>
              </a:ext>
            </a:extLst>
          </p:cNvPr>
          <p:cNvPicPr>
            <a:picLocks noChangeAspect="1"/>
          </p:cNvPicPr>
          <p:nvPr/>
        </p:nvPicPr>
        <p:blipFill>
          <a:blip r:embed="rId12"/>
          <a:stretch>
            <a:fillRect/>
          </a:stretch>
        </p:blipFill>
        <p:spPr>
          <a:xfrm>
            <a:off x="4112358" y="3065493"/>
            <a:ext cx="2775010" cy="27003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418" y="981137"/>
            <a:ext cx="4092155" cy="440505"/>
          </a:xfrm>
          <a:prstGeom prst="rect">
            <a:avLst/>
          </a:prstGeom>
        </p:spPr>
        <p:txBody>
          <a:bodyPr vert="horz" wrap="square" lIns="0" tIns="9525" rIns="0" bIns="0" rtlCol="0" anchor="ctr">
            <a:spAutoFit/>
          </a:bodyPr>
          <a:lstStyle/>
          <a:p>
            <a:pPr marL="9525">
              <a:lnSpc>
                <a:spcPct val="100000"/>
              </a:lnSpc>
              <a:spcBef>
                <a:spcPts val="75"/>
              </a:spcBef>
            </a:pPr>
            <a:r>
              <a:rPr sz="2800" b="1" spc="-4" dirty="0" err="1">
                <a:solidFill>
                  <a:srgbClr val="000000"/>
                </a:solidFill>
              </a:rPr>
              <a:t>Infervision</a:t>
            </a:r>
            <a:r>
              <a:rPr sz="2800" b="1" spc="-4" dirty="0">
                <a:solidFill>
                  <a:srgbClr val="000000"/>
                </a:solidFill>
              </a:rPr>
              <a:t> AI</a:t>
            </a:r>
            <a:r>
              <a:rPr sz="2800" b="1" spc="-120" dirty="0">
                <a:solidFill>
                  <a:srgbClr val="000000"/>
                </a:solidFill>
              </a:rPr>
              <a:t> </a:t>
            </a:r>
            <a:r>
              <a:rPr sz="2800" b="1" spc="-4" dirty="0">
                <a:solidFill>
                  <a:srgbClr val="000000"/>
                </a:solidFill>
              </a:rPr>
              <a:t>Solution</a:t>
            </a:r>
            <a:r>
              <a:rPr lang="en-US" sz="2800" b="1" spc="-4" dirty="0">
                <a:solidFill>
                  <a:srgbClr val="000000"/>
                </a:solidFill>
              </a:rPr>
              <a:t> </a:t>
            </a:r>
            <a:r>
              <a:rPr lang="en-US" altLang="zh-CN" sz="2800" b="1" spc="-4" dirty="0">
                <a:solidFill>
                  <a:srgbClr val="000000"/>
                </a:solidFill>
              </a:rPr>
              <a:t>Suite</a:t>
            </a:r>
            <a:endParaRPr sz="2800" b="1" dirty="0"/>
          </a:p>
        </p:txBody>
      </p:sp>
      <p:sp>
        <p:nvSpPr>
          <p:cNvPr id="3" name="object 3"/>
          <p:cNvSpPr txBox="1"/>
          <p:nvPr/>
        </p:nvSpPr>
        <p:spPr>
          <a:xfrm>
            <a:off x="5771223" y="3169540"/>
            <a:ext cx="1298258" cy="332783"/>
          </a:xfrm>
          <a:prstGeom prst="rect">
            <a:avLst/>
          </a:prstGeom>
        </p:spPr>
        <p:txBody>
          <a:bodyPr vert="horz" wrap="square" lIns="0" tIns="9525" rIns="0" bIns="0" rtlCol="0">
            <a:spAutoFit/>
          </a:bodyPr>
          <a:lstStyle/>
          <a:p>
            <a:pPr marL="9525" defTabSz="685800">
              <a:spcBef>
                <a:spcPts val="75"/>
              </a:spcBef>
              <a:defRPr/>
            </a:pPr>
            <a:r>
              <a:rPr sz="1050" b="1" spc="-4" dirty="0">
                <a:solidFill>
                  <a:prstClr val="black"/>
                </a:solidFill>
                <a:latin typeface="Arial"/>
                <a:cs typeface="Arial"/>
              </a:rPr>
              <a:t>InferRead </a:t>
            </a:r>
            <a:r>
              <a:rPr sz="1050" b="1" dirty="0">
                <a:solidFill>
                  <a:prstClr val="black"/>
                </a:solidFill>
                <a:latin typeface="Arial"/>
                <a:cs typeface="Arial"/>
              </a:rPr>
              <a:t>CT</a:t>
            </a:r>
            <a:r>
              <a:rPr sz="1050" b="1" spc="-56" dirty="0">
                <a:solidFill>
                  <a:prstClr val="black"/>
                </a:solidFill>
                <a:latin typeface="Arial"/>
                <a:cs typeface="Arial"/>
              </a:rPr>
              <a:t> </a:t>
            </a:r>
            <a:r>
              <a:rPr sz="1050" b="1" spc="-4" dirty="0">
                <a:solidFill>
                  <a:prstClr val="black"/>
                </a:solidFill>
                <a:latin typeface="Arial"/>
                <a:cs typeface="Arial"/>
              </a:rPr>
              <a:t>Stroke</a:t>
            </a:r>
            <a:r>
              <a:rPr lang="en-US" sz="1050" b="1" spc="-4" dirty="0">
                <a:solidFill>
                  <a:prstClr val="black"/>
                </a:solidFill>
                <a:latin typeface="Arial"/>
                <a:cs typeface="Arial"/>
              </a:rPr>
              <a:t> (FDA)</a:t>
            </a:r>
            <a:endParaRPr sz="1050" dirty="0">
              <a:solidFill>
                <a:prstClr val="black"/>
              </a:solidFill>
              <a:latin typeface="Arial"/>
              <a:cs typeface="Arial"/>
            </a:endParaRPr>
          </a:p>
        </p:txBody>
      </p:sp>
      <p:sp>
        <p:nvSpPr>
          <p:cNvPr id="4" name="object 4"/>
          <p:cNvSpPr txBox="1"/>
          <p:nvPr/>
        </p:nvSpPr>
        <p:spPr>
          <a:xfrm>
            <a:off x="7544850" y="3167253"/>
            <a:ext cx="1268254" cy="171201"/>
          </a:xfrm>
          <a:prstGeom prst="rect">
            <a:avLst/>
          </a:prstGeom>
        </p:spPr>
        <p:txBody>
          <a:bodyPr vert="horz" wrap="square" lIns="0" tIns="9525" rIns="0" bIns="0" rtlCol="0">
            <a:spAutoFit/>
          </a:bodyPr>
          <a:lstStyle/>
          <a:p>
            <a:pPr marL="9525" defTabSz="685800">
              <a:spcBef>
                <a:spcPts val="75"/>
              </a:spcBef>
              <a:defRPr/>
            </a:pPr>
            <a:r>
              <a:rPr sz="1050" b="1" spc="-4" dirty="0">
                <a:solidFill>
                  <a:prstClr val="black"/>
                </a:solidFill>
                <a:latin typeface="Arial"/>
                <a:cs typeface="Arial"/>
              </a:rPr>
              <a:t>InferRead </a:t>
            </a:r>
            <a:r>
              <a:rPr sz="1050" b="1" dirty="0">
                <a:solidFill>
                  <a:prstClr val="black"/>
                </a:solidFill>
                <a:latin typeface="Arial"/>
                <a:cs typeface="Arial"/>
              </a:rPr>
              <a:t>DR</a:t>
            </a:r>
            <a:r>
              <a:rPr sz="1050" b="1" spc="-56" dirty="0">
                <a:solidFill>
                  <a:prstClr val="black"/>
                </a:solidFill>
                <a:latin typeface="Arial"/>
                <a:cs typeface="Arial"/>
              </a:rPr>
              <a:t> </a:t>
            </a:r>
            <a:r>
              <a:rPr sz="1050" b="1" spc="-4" dirty="0">
                <a:solidFill>
                  <a:prstClr val="black"/>
                </a:solidFill>
                <a:latin typeface="Arial"/>
                <a:cs typeface="Arial"/>
              </a:rPr>
              <a:t>Chest</a:t>
            </a:r>
            <a:endParaRPr sz="1050" dirty="0">
              <a:solidFill>
                <a:prstClr val="black"/>
              </a:solidFill>
              <a:latin typeface="Arial"/>
              <a:cs typeface="Arial"/>
            </a:endParaRPr>
          </a:p>
        </p:txBody>
      </p:sp>
      <p:sp>
        <p:nvSpPr>
          <p:cNvPr id="5" name="object 5"/>
          <p:cNvSpPr txBox="1"/>
          <p:nvPr/>
        </p:nvSpPr>
        <p:spPr>
          <a:xfrm>
            <a:off x="2065544" y="5149216"/>
            <a:ext cx="1514475" cy="171201"/>
          </a:xfrm>
          <a:prstGeom prst="rect">
            <a:avLst/>
          </a:prstGeom>
        </p:spPr>
        <p:txBody>
          <a:bodyPr vert="horz" wrap="square" lIns="0" tIns="9525" rIns="0" bIns="0" rtlCol="0">
            <a:spAutoFit/>
          </a:bodyPr>
          <a:lstStyle/>
          <a:p>
            <a:pPr marL="9525" defTabSz="685800">
              <a:spcBef>
                <a:spcPts val="75"/>
              </a:spcBef>
              <a:defRPr/>
            </a:pPr>
            <a:r>
              <a:rPr sz="1050" b="1" spc="-4" dirty="0">
                <a:solidFill>
                  <a:prstClr val="black"/>
                </a:solidFill>
                <a:latin typeface="Arial"/>
                <a:cs typeface="Arial"/>
              </a:rPr>
              <a:t>InferRead </a:t>
            </a:r>
            <a:r>
              <a:rPr sz="1050" b="1" dirty="0">
                <a:solidFill>
                  <a:prstClr val="black"/>
                </a:solidFill>
                <a:latin typeface="Arial"/>
                <a:cs typeface="Arial"/>
              </a:rPr>
              <a:t>DR </a:t>
            </a:r>
            <a:r>
              <a:rPr sz="1050" b="1" spc="-4" dirty="0">
                <a:solidFill>
                  <a:prstClr val="black"/>
                </a:solidFill>
                <a:latin typeface="Arial"/>
                <a:cs typeface="Arial"/>
              </a:rPr>
              <a:t>Bone</a:t>
            </a:r>
            <a:r>
              <a:rPr sz="1050" b="1" spc="-105" dirty="0">
                <a:solidFill>
                  <a:prstClr val="black"/>
                </a:solidFill>
                <a:latin typeface="Arial"/>
                <a:cs typeface="Arial"/>
              </a:rPr>
              <a:t> </a:t>
            </a:r>
            <a:r>
              <a:rPr sz="1050" b="1" spc="-4" dirty="0">
                <a:solidFill>
                  <a:prstClr val="black"/>
                </a:solidFill>
                <a:latin typeface="Arial"/>
                <a:cs typeface="Arial"/>
              </a:rPr>
              <a:t>Age</a:t>
            </a:r>
            <a:endParaRPr sz="1050" dirty="0">
              <a:solidFill>
                <a:prstClr val="black"/>
              </a:solidFill>
              <a:latin typeface="Arial"/>
              <a:cs typeface="Arial"/>
            </a:endParaRPr>
          </a:p>
        </p:txBody>
      </p:sp>
      <p:sp>
        <p:nvSpPr>
          <p:cNvPr id="6" name="object 6"/>
          <p:cNvSpPr txBox="1"/>
          <p:nvPr/>
        </p:nvSpPr>
        <p:spPr>
          <a:xfrm>
            <a:off x="7845127" y="5149215"/>
            <a:ext cx="967976" cy="494366"/>
          </a:xfrm>
          <a:prstGeom prst="rect">
            <a:avLst/>
          </a:prstGeom>
        </p:spPr>
        <p:txBody>
          <a:bodyPr vert="horz" wrap="square" lIns="0" tIns="9525" rIns="0" bIns="0" rtlCol="0">
            <a:spAutoFit/>
          </a:bodyPr>
          <a:lstStyle/>
          <a:p>
            <a:pPr marL="9525" defTabSz="685800">
              <a:spcBef>
                <a:spcPts val="75"/>
              </a:spcBef>
              <a:defRPr/>
            </a:pPr>
            <a:r>
              <a:rPr sz="1050" b="1" spc="-4" dirty="0" err="1">
                <a:solidFill>
                  <a:prstClr val="black"/>
                </a:solidFill>
                <a:latin typeface="Arial"/>
                <a:cs typeface="Arial"/>
              </a:rPr>
              <a:t>I</a:t>
            </a:r>
            <a:r>
              <a:rPr sz="1050" b="1" spc="-8" dirty="0" err="1">
                <a:solidFill>
                  <a:prstClr val="black"/>
                </a:solidFill>
                <a:latin typeface="Arial"/>
                <a:cs typeface="Arial"/>
              </a:rPr>
              <a:t>n</a:t>
            </a:r>
            <a:r>
              <a:rPr sz="1050" b="1" spc="-4" dirty="0" err="1">
                <a:solidFill>
                  <a:prstClr val="black"/>
                </a:solidFill>
                <a:latin typeface="Arial"/>
                <a:cs typeface="Arial"/>
              </a:rPr>
              <a:t>fe</a:t>
            </a:r>
            <a:r>
              <a:rPr sz="1050" b="1" spc="4" dirty="0" err="1">
                <a:solidFill>
                  <a:prstClr val="black"/>
                </a:solidFill>
                <a:latin typeface="Arial"/>
                <a:cs typeface="Arial"/>
              </a:rPr>
              <a:t>r</a:t>
            </a:r>
            <a:r>
              <a:rPr sz="1050" b="1" dirty="0" err="1">
                <a:solidFill>
                  <a:prstClr val="black"/>
                </a:solidFill>
                <a:latin typeface="Arial"/>
                <a:cs typeface="Arial"/>
              </a:rPr>
              <a:t>S</a:t>
            </a:r>
            <a:r>
              <a:rPr sz="1050" b="1" spc="-4" dirty="0" err="1">
                <a:solidFill>
                  <a:prstClr val="black"/>
                </a:solidFill>
                <a:latin typeface="Arial"/>
                <a:cs typeface="Arial"/>
              </a:rPr>
              <a:t>c</a:t>
            </a:r>
            <a:r>
              <a:rPr sz="1050" b="1" spc="-8" dirty="0" err="1">
                <a:solidFill>
                  <a:prstClr val="black"/>
                </a:solidFill>
                <a:latin typeface="Arial"/>
                <a:cs typeface="Arial"/>
              </a:rPr>
              <a:t>ho</a:t>
            </a:r>
            <a:r>
              <a:rPr sz="1050" b="1" spc="-4" dirty="0" err="1">
                <a:solidFill>
                  <a:prstClr val="black"/>
                </a:solidFill>
                <a:latin typeface="Arial"/>
                <a:cs typeface="Arial"/>
              </a:rPr>
              <a:t>la</a:t>
            </a:r>
            <a:r>
              <a:rPr sz="1050" b="1" dirty="0" err="1">
                <a:solidFill>
                  <a:prstClr val="black"/>
                </a:solidFill>
                <a:latin typeface="Arial"/>
                <a:cs typeface="Arial"/>
              </a:rPr>
              <a:t>r</a:t>
            </a:r>
            <a:r>
              <a:rPr lang="en-US" sz="1050" b="1" dirty="0">
                <a:solidFill>
                  <a:prstClr val="black"/>
                </a:solidFill>
                <a:latin typeface="Arial"/>
                <a:cs typeface="Arial"/>
              </a:rPr>
              <a:t> (Not medical device)</a:t>
            </a:r>
            <a:endParaRPr sz="1050" dirty="0">
              <a:solidFill>
                <a:prstClr val="black"/>
              </a:solidFill>
              <a:latin typeface="Arial"/>
              <a:cs typeface="Arial"/>
            </a:endParaRPr>
          </a:p>
        </p:txBody>
      </p:sp>
      <p:sp>
        <p:nvSpPr>
          <p:cNvPr id="7" name="object 7"/>
          <p:cNvSpPr txBox="1"/>
          <p:nvPr/>
        </p:nvSpPr>
        <p:spPr>
          <a:xfrm>
            <a:off x="3757395" y="3167253"/>
            <a:ext cx="1715929" cy="332783"/>
          </a:xfrm>
          <a:prstGeom prst="rect">
            <a:avLst/>
          </a:prstGeom>
        </p:spPr>
        <p:txBody>
          <a:bodyPr vert="horz" wrap="square" lIns="0" tIns="9525" rIns="0" bIns="0" rtlCol="0">
            <a:spAutoFit/>
          </a:bodyPr>
          <a:lstStyle/>
          <a:p>
            <a:pPr marL="9525" defTabSz="685800">
              <a:spcBef>
                <a:spcPts val="75"/>
              </a:spcBef>
              <a:defRPr/>
            </a:pPr>
            <a:r>
              <a:rPr sz="1050" b="1" spc="-4" dirty="0">
                <a:solidFill>
                  <a:prstClr val="black"/>
                </a:solidFill>
                <a:latin typeface="Arial"/>
                <a:cs typeface="Arial"/>
              </a:rPr>
              <a:t>InferRead </a:t>
            </a:r>
            <a:r>
              <a:rPr sz="1050" b="1" dirty="0">
                <a:solidFill>
                  <a:prstClr val="black"/>
                </a:solidFill>
                <a:latin typeface="Arial"/>
                <a:cs typeface="Arial"/>
              </a:rPr>
              <a:t>DR</a:t>
            </a:r>
            <a:r>
              <a:rPr sz="1050" b="1" spc="-53" dirty="0">
                <a:solidFill>
                  <a:prstClr val="black"/>
                </a:solidFill>
                <a:latin typeface="Arial"/>
                <a:cs typeface="Arial"/>
              </a:rPr>
              <a:t> </a:t>
            </a:r>
            <a:r>
              <a:rPr sz="1050" b="1" spc="-11" dirty="0">
                <a:solidFill>
                  <a:prstClr val="black"/>
                </a:solidFill>
                <a:latin typeface="Arial"/>
                <a:cs typeface="Arial"/>
              </a:rPr>
              <a:t>Tuberculosis</a:t>
            </a:r>
            <a:r>
              <a:rPr lang="en-US" sz="1050" b="1" spc="-11" dirty="0">
                <a:solidFill>
                  <a:prstClr val="black"/>
                </a:solidFill>
                <a:latin typeface="Arial"/>
                <a:cs typeface="Arial"/>
              </a:rPr>
              <a:t> (CE, WHO GDF Catalog)</a:t>
            </a:r>
            <a:endParaRPr sz="1050" dirty="0">
              <a:solidFill>
                <a:prstClr val="black"/>
              </a:solidFill>
              <a:latin typeface="Arial"/>
              <a:cs typeface="Arial"/>
            </a:endParaRPr>
          </a:p>
        </p:txBody>
      </p:sp>
      <p:sp>
        <p:nvSpPr>
          <p:cNvPr id="8" name="object 8"/>
          <p:cNvSpPr txBox="1"/>
          <p:nvPr/>
        </p:nvSpPr>
        <p:spPr>
          <a:xfrm>
            <a:off x="3966130" y="5149216"/>
            <a:ext cx="1216343" cy="171201"/>
          </a:xfrm>
          <a:prstGeom prst="rect">
            <a:avLst/>
          </a:prstGeom>
        </p:spPr>
        <p:txBody>
          <a:bodyPr vert="horz" wrap="square" lIns="0" tIns="9525" rIns="0" bIns="0" rtlCol="0">
            <a:spAutoFit/>
          </a:bodyPr>
          <a:lstStyle/>
          <a:p>
            <a:pPr marL="9525" defTabSz="685800">
              <a:spcBef>
                <a:spcPts val="75"/>
              </a:spcBef>
              <a:defRPr/>
            </a:pPr>
            <a:r>
              <a:rPr sz="1050" b="1" spc="-4" dirty="0">
                <a:solidFill>
                  <a:prstClr val="black"/>
                </a:solidFill>
                <a:latin typeface="Arial"/>
                <a:cs typeface="Arial"/>
              </a:rPr>
              <a:t>InferRead </a:t>
            </a:r>
            <a:r>
              <a:rPr sz="1050" b="1" dirty="0">
                <a:solidFill>
                  <a:prstClr val="black"/>
                </a:solidFill>
                <a:latin typeface="Arial"/>
                <a:cs typeface="Arial"/>
              </a:rPr>
              <a:t>CT</a:t>
            </a:r>
            <a:r>
              <a:rPr sz="1050" b="1" spc="-68" dirty="0">
                <a:solidFill>
                  <a:prstClr val="black"/>
                </a:solidFill>
                <a:latin typeface="Arial"/>
                <a:cs typeface="Arial"/>
              </a:rPr>
              <a:t> </a:t>
            </a:r>
            <a:r>
              <a:rPr sz="1050" b="1" spc="-4" dirty="0">
                <a:solidFill>
                  <a:prstClr val="black"/>
                </a:solidFill>
                <a:latin typeface="Arial"/>
                <a:cs typeface="Arial"/>
              </a:rPr>
              <a:t>Bone</a:t>
            </a:r>
            <a:endParaRPr sz="1050">
              <a:solidFill>
                <a:prstClr val="black"/>
              </a:solidFill>
              <a:latin typeface="Arial"/>
              <a:cs typeface="Arial"/>
            </a:endParaRPr>
          </a:p>
        </p:txBody>
      </p:sp>
      <p:sp>
        <p:nvSpPr>
          <p:cNvPr id="9" name="object 9"/>
          <p:cNvSpPr txBox="1"/>
          <p:nvPr/>
        </p:nvSpPr>
        <p:spPr>
          <a:xfrm>
            <a:off x="270418" y="3167253"/>
            <a:ext cx="1298258" cy="494366"/>
          </a:xfrm>
          <a:prstGeom prst="rect">
            <a:avLst/>
          </a:prstGeom>
        </p:spPr>
        <p:txBody>
          <a:bodyPr vert="horz" wrap="square" lIns="0" tIns="9525" rIns="0" bIns="0" rtlCol="0">
            <a:spAutoFit/>
          </a:bodyPr>
          <a:lstStyle/>
          <a:p>
            <a:pPr marL="9525" defTabSz="685800">
              <a:spcBef>
                <a:spcPts val="75"/>
              </a:spcBef>
              <a:defRPr/>
            </a:pPr>
            <a:r>
              <a:rPr sz="1050" b="1" spc="-4" dirty="0">
                <a:solidFill>
                  <a:prstClr val="black"/>
                </a:solidFill>
                <a:latin typeface="Arial"/>
                <a:cs typeface="Arial"/>
              </a:rPr>
              <a:t>InferRead </a:t>
            </a:r>
            <a:r>
              <a:rPr sz="1050" b="1" dirty="0">
                <a:solidFill>
                  <a:prstClr val="black"/>
                </a:solidFill>
                <a:latin typeface="Arial"/>
                <a:cs typeface="Arial"/>
              </a:rPr>
              <a:t>CT</a:t>
            </a:r>
            <a:r>
              <a:rPr sz="1050" b="1" spc="-60" dirty="0">
                <a:solidFill>
                  <a:prstClr val="black"/>
                </a:solidFill>
                <a:latin typeface="Arial"/>
                <a:cs typeface="Arial"/>
              </a:rPr>
              <a:t> </a:t>
            </a:r>
            <a:r>
              <a:rPr sz="1050" b="1" spc="-8" dirty="0">
                <a:solidFill>
                  <a:prstClr val="black"/>
                </a:solidFill>
                <a:latin typeface="Arial"/>
                <a:cs typeface="Arial"/>
              </a:rPr>
              <a:t>Lung</a:t>
            </a:r>
            <a:r>
              <a:rPr lang="en-US" sz="1050" b="1" spc="-8" dirty="0">
                <a:solidFill>
                  <a:prstClr val="black"/>
                </a:solidFill>
                <a:latin typeface="Arial"/>
                <a:cs typeface="Arial"/>
              </a:rPr>
              <a:t> (CE, NMPA, FDA, PMDA)</a:t>
            </a:r>
            <a:endParaRPr sz="1050" dirty="0">
              <a:solidFill>
                <a:prstClr val="black"/>
              </a:solidFill>
              <a:latin typeface="Arial"/>
              <a:cs typeface="Arial"/>
            </a:endParaRPr>
          </a:p>
        </p:txBody>
      </p:sp>
      <p:sp>
        <p:nvSpPr>
          <p:cNvPr id="10" name="object 10"/>
          <p:cNvSpPr txBox="1"/>
          <p:nvPr/>
        </p:nvSpPr>
        <p:spPr>
          <a:xfrm>
            <a:off x="368360" y="5149216"/>
            <a:ext cx="1173480" cy="171201"/>
          </a:xfrm>
          <a:prstGeom prst="rect">
            <a:avLst/>
          </a:prstGeom>
        </p:spPr>
        <p:txBody>
          <a:bodyPr vert="horz" wrap="square" lIns="0" tIns="9525" rIns="0" bIns="0" rtlCol="0">
            <a:spAutoFit/>
          </a:bodyPr>
          <a:lstStyle/>
          <a:p>
            <a:pPr marL="9525" defTabSz="685800">
              <a:spcBef>
                <a:spcPts val="75"/>
              </a:spcBef>
              <a:defRPr/>
            </a:pPr>
            <a:r>
              <a:rPr sz="1050" b="1" spc="-4" dirty="0">
                <a:solidFill>
                  <a:prstClr val="black"/>
                </a:solidFill>
                <a:latin typeface="Arial"/>
                <a:cs typeface="Arial"/>
              </a:rPr>
              <a:t>InferRead</a:t>
            </a:r>
            <a:r>
              <a:rPr sz="1050" b="1" spc="-56" dirty="0">
                <a:solidFill>
                  <a:prstClr val="black"/>
                </a:solidFill>
                <a:latin typeface="Arial"/>
                <a:cs typeface="Arial"/>
              </a:rPr>
              <a:t> </a:t>
            </a:r>
            <a:r>
              <a:rPr sz="1050" b="1" dirty="0">
                <a:solidFill>
                  <a:prstClr val="black"/>
                </a:solidFill>
                <a:latin typeface="Arial"/>
                <a:cs typeface="Arial"/>
              </a:rPr>
              <a:t>Mammo</a:t>
            </a:r>
            <a:endParaRPr sz="1050" dirty="0">
              <a:solidFill>
                <a:prstClr val="black"/>
              </a:solidFill>
              <a:latin typeface="Arial"/>
              <a:cs typeface="Arial"/>
            </a:endParaRPr>
          </a:p>
        </p:txBody>
      </p:sp>
      <p:sp>
        <p:nvSpPr>
          <p:cNvPr id="11" name="object 11"/>
          <p:cNvSpPr/>
          <p:nvPr/>
        </p:nvSpPr>
        <p:spPr>
          <a:xfrm>
            <a:off x="1928201" y="3903608"/>
            <a:ext cx="1788972" cy="1133999"/>
          </a:xfrm>
          <a:prstGeom prst="rect">
            <a:avLst/>
          </a:prstGeom>
          <a:blipFill>
            <a:blip r:embed="rId2"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2" name="object 12"/>
          <p:cNvSpPr/>
          <p:nvPr/>
        </p:nvSpPr>
        <p:spPr>
          <a:xfrm>
            <a:off x="11943" y="3903608"/>
            <a:ext cx="1885601" cy="1133999"/>
          </a:xfrm>
          <a:prstGeom prst="rect">
            <a:avLst/>
          </a:prstGeom>
          <a:blipFill>
            <a:blip r:embed="rId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3" name="object 13"/>
          <p:cNvSpPr/>
          <p:nvPr/>
        </p:nvSpPr>
        <p:spPr>
          <a:xfrm>
            <a:off x="3747829" y="3903608"/>
            <a:ext cx="1652232" cy="1133999"/>
          </a:xfrm>
          <a:prstGeom prst="rect">
            <a:avLst/>
          </a:prstGeom>
          <a:blipFill>
            <a:blip r:embed="rId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4" name="object 14"/>
          <p:cNvSpPr/>
          <p:nvPr/>
        </p:nvSpPr>
        <p:spPr>
          <a:xfrm>
            <a:off x="7346453" y="3903608"/>
            <a:ext cx="1721349" cy="1133999"/>
          </a:xfrm>
          <a:prstGeom prst="rect">
            <a:avLst/>
          </a:prstGeom>
          <a:blipFill>
            <a:blip r:embed="rId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5" name="object 15"/>
          <p:cNvSpPr/>
          <p:nvPr/>
        </p:nvSpPr>
        <p:spPr>
          <a:xfrm>
            <a:off x="5590927" y="1972686"/>
            <a:ext cx="1658374" cy="1133999"/>
          </a:xfrm>
          <a:prstGeom prst="rect">
            <a:avLst/>
          </a:prstGeom>
          <a:blipFill>
            <a:blip r:embed="rId6"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6" name="object 16"/>
          <p:cNvSpPr/>
          <p:nvPr/>
        </p:nvSpPr>
        <p:spPr>
          <a:xfrm>
            <a:off x="7275896" y="1972686"/>
            <a:ext cx="1781433" cy="1133999"/>
          </a:xfrm>
          <a:prstGeom prst="rect">
            <a:avLst/>
          </a:prstGeom>
          <a:blipFill>
            <a:blip r:embed="rId7"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7" name="object 17"/>
          <p:cNvSpPr/>
          <p:nvPr/>
        </p:nvSpPr>
        <p:spPr>
          <a:xfrm>
            <a:off x="11943" y="1972686"/>
            <a:ext cx="1745876" cy="1133999"/>
          </a:xfrm>
          <a:prstGeom prst="rect">
            <a:avLst/>
          </a:prstGeom>
          <a:blipFill>
            <a:blip r:embed="rId8"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8" name="object 18"/>
          <p:cNvSpPr/>
          <p:nvPr/>
        </p:nvSpPr>
        <p:spPr>
          <a:xfrm>
            <a:off x="3696645" y="1972686"/>
            <a:ext cx="1867687" cy="1133999"/>
          </a:xfrm>
          <a:prstGeom prst="rect">
            <a:avLst/>
          </a:prstGeom>
          <a:blipFill>
            <a:blip r:embed="rId9"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9" name="object 19"/>
          <p:cNvSpPr/>
          <p:nvPr/>
        </p:nvSpPr>
        <p:spPr>
          <a:xfrm>
            <a:off x="4071366" y="2151126"/>
            <a:ext cx="937260" cy="893825"/>
          </a:xfrm>
          <a:prstGeom prst="rect">
            <a:avLst/>
          </a:prstGeom>
          <a:blipFill>
            <a:blip r:embed="rId10" cstate="print">
              <a:extLst>
                <a:ext uri="{28A0092B-C50C-407E-A947-70E740481C1C}">
                  <a14:useLocalDpi xmlns:a14="http://schemas.microsoft.com/office/drawing/2010/main"/>
                </a:ext>
              </a:extLst>
            </a:blip>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0" name="object 20"/>
          <p:cNvSpPr/>
          <p:nvPr/>
        </p:nvSpPr>
        <p:spPr>
          <a:xfrm>
            <a:off x="1785725" y="1972686"/>
            <a:ext cx="1884325" cy="1133999"/>
          </a:xfrm>
          <a:prstGeom prst="rect">
            <a:avLst/>
          </a:prstGeom>
          <a:blipFill>
            <a:blip r:embed="rId11" cstate="print">
              <a:extLst>
                <a:ext uri="{28A0092B-C50C-407E-A947-70E740481C1C}">
                  <a14:useLocalDpi xmlns:a14="http://schemas.microsoft.com/office/drawing/2010/main"/>
                </a:ext>
              </a:extLst>
            </a:blip>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1" name="object 21"/>
          <p:cNvSpPr txBox="1"/>
          <p:nvPr/>
        </p:nvSpPr>
        <p:spPr>
          <a:xfrm>
            <a:off x="1927132" y="3167253"/>
            <a:ext cx="1600676" cy="332783"/>
          </a:xfrm>
          <a:prstGeom prst="rect">
            <a:avLst/>
          </a:prstGeom>
        </p:spPr>
        <p:txBody>
          <a:bodyPr vert="horz" wrap="square" lIns="0" tIns="9525" rIns="0" bIns="0" rtlCol="0">
            <a:spAutoFit/>
          </a:bodyPr>
          <a:lstStyle/>
          <a:p>
            <a:pPr marL="9525" defTabSz="685800">
              <a:spcBef>
                <a:spcPts val="75"/>
              </a:spcBef>
              <a:defRPr/>
            </a:pPr>
            <a:r>
              <a:rPr sz="1050" b="1" spc="-4" dirty="0">
                <a:solidFill>
                  <a:srgbClr val="1D1D1D"/>
                </a:solidFill>
                <a:latin typeface="Arial"/>
                <a:cs typeface="Arial"/>
              </a:rPr>
              <a:t>InferRead </a:t>
            </a:r>
            <a:r>
              <a:rPr sz="1050" b="1" dirty="0">
                <a:solidFill>
                  <a:srgbClr val="1D1D1D"/>
                </a:solidFill>
                <a:latin typeface="Arial"/>
                <a:cs typeface="Arial"/>
              </a:rPr>
              <a:t>CT</a:t>
            </a:r>
            <a:r>
              <a:rPr sz="1050" b="1" spc="-68" dirty="0">
                <a:solidFill>
                  <a:srgbClr val="1D1D1D"/>
                </a:solidFill>
                <a:latin typeface="Arial"/>
                <a:cs typeface="Arial"/>
              </a:rPr>
              <a:t> </a:t>
            </a:r>
            <a:r>
              <a:rPr sz="1050" b="1" spc="-4" dirty="0">
                <a:solidFill>
                  <a:srgbClr val="1D1D1D"/>
                </a:solidFill>
                <a:latin typeface="Arial"/>
                <a:cs typeface="Arial"/>
              </a:rPr>
              <a:t>Pneumonia</a:t>
            </a:r>
            <a:r>
              <a:rPr lang="en-US" sz="1050" b="1" spc="-4" dirty="0">
                <a:solidFill>
                  <a:srgbClr val="1D1D1D"/>
                </a:solidFill>
                <a:latin typeface="Arial"/>
                <a:cs typeface="Arial"/>
              </a:rPr>
              <a:t> (PMDA, NMPA, CE)</a:t>
            </a:r>
            <a:endParaRPr sz="1050" dirty="0">
              <a:solidFill>
                <a:prstClr val="black"/>
              </a:solidFill>
              <a:latin typeface="Arial"/>
              <a:cs typeface="Arial"/>
            </a:endParaRPr>
          </a:p>
        </p:txBody>
      </p:sp>
      <p:sp>
        <p:nvSpPr>
          <p:cNvPr id="22" name="object 22"/>
          <p:cNvSpPr txBox="1"/>
          <p:nvPr/>
        </p:nvSpPr>
        <p:spPr>
          <a:xfrm>
            <a:off x="6078402" y="5149215"/>
            <a:ext cx="891040" cy="494366"/>
          </a:xfrm>
          <a:prstGeom prst="rect">
            <a:avLst/>
          </a:prstGeom>
        </p:spPr>
        <p:txBody>
          <a:bodyPr vert="horz" wrap="square" lIns="0" tIns="9525" rIns="0" bIns="0" rtlCol="0">
            <a:spAutoFit/>
          </a:bodyPr>
          <a:lstStyle/>
          <a:p>
            <a:pPr marL="9525" defTabSz="685800">
              <a:spcBef>
                <a:spcPts val="75"/>
              </a:spcBef>
              <a:defRPr/>
            </a:pPr>
            <a:r>
              <a:rPr sz="1050" b="1" spc="-4" dirty="0" err="1">
                <a:solidFill>
                  <a:prstClr val="black"/>
                </a:solidFill>
                <a:latin typeface="Arial"/>
                <a:cs typeface="Arial"/>
              </a:rPr>
              <a:t>I</a:t>
            </a:r>
            <a:r>
              <a:rPr sz="1050" b="1" spc="-8" dirty="0" err="1">
                <a:solidFill>
                  <a:prstClr val="black"/>
                </a:solidFill>
                <a:latin typeface="Arial"/>
                <a:cs typeface="Arial"/>
              </a:rPr>
              <a:t>n</a:t>
            </a:r>
            <a:r>
              <a:rPr sz="1050" b="1" spc="-4" dirty="0" err="1">
                <a:solidFill>
                  <a:prstClr val="black"/>
                </a:solidFill>
                <a:latin typeface="Arial"/>
                <a:cs typeface="Arial"/>
              </a:rPr>
              <a:t>fe</a:t>
            </a:r>
            <a:r>
              <a:rPr sz="1050" b="1" spc="4" dirty="0" err="1">
                <a:solidFill>
                  <a:prstClr val="black"/>
                </a:solidFill>
                <a:latin typeface="Arial"/>
                <a:cs typeface="Arial"/>
              </a:rPr>
              <a:t>r</a:t>
            </a:r>
            <a:r>
              <a:rPr sz="1050" b="1" dirty="0" err="1">
                <a:solidFill>
                  <a:prstClr val="black"/>
                </a:solidFill>
                <a:latin typeface="Arial"/>
                <a:cs typeface="Arial"/>
              </a:rPr>
              <a:t>C</a:t>
            </a:r>
            <a:r>
              <a:rPr sz="1050" b="1" spc="-4" dirty="0" err="1">
                <a:solidFill>
                  <a:prstClr val="black"/>
                </a:solidFill>
                <a:latin typeface="Arial"/>
                <a:cs typeface="Arial"/>
              </a:rPr>
              <a:t>l</a:t>
            </a:r>
            <a:r>
              <a:rPr sz="1050" b="1" spc="-8" dirty="0" err="1">
                <a:solidFill>
                  <a:prstClr val="black"/>
                </a:solidFill>
                <a:latin typeface="Arial"/>
                <a:cs typeface="Arial"/>
              </a:rPr>
              <a:t>ou</a:t>
            </a:r>
            <a:r>
              <a:rPr sz="1050" b="1" dirty="0" err="1">
                <a:solidFill>
                  <a:prstClr val="black"/>
                </a:solidFill>
                <a:latin typeface="Arial"/>
                <a:cs typeface="Arial"/>
              </a:rPr>
              <a:t>d</a:t>
            </a:r>
            <a:r>
              <a:rPr lang="en-US" sz="1050" b="1" dirty="0">
                <a:solidFill>
                  <a:prstClr val="black"/>
                </a:solidFill>
                <a:latin typeface="Arial"/>
                <a:cs typeface="Arial"/>
              </a:rPr>
              <a:t> (Not medical device)</a:t>
            </a:r>
            <a:endParaRPr sz="1050" dirty="0">
              <a:solidFill>
                <a:prstClr val="black"/>
              </a:solidFill>
              <a:latin typeface="Arial"/>
              <a:cs typeface="Arial"/>
            </a:endParaRPr>
          </a:p>
        </p:txBody>
      </p:sp>
      <p:sp>
        <p:nvSpPr>
          <p:cNvPr id="23" name="object 23"/>
          <p:cNvSpPr/>
          <p:nvPr/>
        </p:nvSpPr>
        <p:spPr>
          <a:xfrm>
            <a:off x="5425797" y="3903838"/>
            <a:ext cx="1890000" cy="1133999"/>
          </a:xfrm>
          <a:prstGeom prst="rect">
            <a:avLst/>
          </a:prstGeom>
          <a:blipFill>
            <a:blip r:embed="rId12" cstate="print">
              <a:extLst>
                <a:ext uri="{28A0092B-C50C-407E-A947-70E740481C1C}">
                  <a14:useLocalDpi xmlns:a14="http://schemas.microsoft.com/office/drawing/2010/main"/>
                </a:ext>
              </a:extLst>
            </a:blip>
            <a:stretch>
              <a:fillRect/>
            </a:stretch>
          </a:blipFill>
        </p:spPr>
        <p:txBody>
          <a:bodyPr wrap="square" lIns="0" tIns="0" rIns="0" bIns="0" rtlCol="0"/>
          <a:lstStyle/>
          <a:p>
            <a:pPr defTabSz="685800">
              <a:defRPr/>
            </a:pPr>
            <a:endParaRPr sz="1350">
              <a:solidFill>
                <a:prstClr val="black"/>
              </a:solidFill>
              <a:latin typeface="Calibri"/>
            </a:endParaRPr>
          </a:p>
        </p:txBody>
      </p:sp>
      <p:pic>
        <p:nvPicPr>
          <p:cNvPr id="25" name="Picture 9" descr="Logo, company name&#10;&#10;Description automatically generated">
            <a:extLst>
              <a:ext uri="{FF2B5EF4-FFF2-40B4-BE49-F238E27FC236}">
                <a16:creationId xmlns:a16="http://schemas.microsoft.com/office/drawing/2014/main" id="{B91CDC12-2D78-40C3-BEC5-3F0DE55FD47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350000" y="-273636"/>
            <a:ext cx="2819116" cy="15857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2700000">
            <a:off x="2519419" y="1596810"/>
            <a:ext cx="8741123" cy="5631168"/>
            <a:chOff x="4642557" y="-1205771"/>
            <a:chExt cx="11654830" cy="7508224"/>
          </a:xfrm>
        </p:grpSpPr>
        <p:sp>
          <p:nvSpPr>
            <p:cNvPr id="2" name="Rounded Rectangle 1"/>
            <p:cNvSpPr/>
            <p:nvPr/>
          </p:nvSpPr>
          <p:spPr>
            <a:xfrm rot="16200000">
              <a:off x="4642557" y="-1205771"/>
              <a:ext cx="5565228" cy="5565228"/>
            </a:xfrm>
            <a:prstGeom prst="roundRect">
              <a:avLst/>
            </a:prstGeom>
            <a:gradFill>
              <a:gsLst>
                <a:gs pos="0">
                  <a:schemeClr val="accent1">
                    <a:alpha val="10000"/>
                  </a:schemeClr>
                </a:gs>
                <a:gs pos="99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9" name="Rounded Rectangle 8"/>
            <p:cNvSpPr/>
            <p:nvPr/>
          </p:nvSpPr>
          <p:spPr>
            <a:xfrm rot="16200000">
              <a:off x="10738556" y="743622"/>
              <a:ext cx="5558831" cy="5558831"/>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dirty="0">
                <a:solidFill>
                  <a:srgbClr val="FFFFFF"/>
                </a:solidFill>
                <a:latin typeface="Segoe UI"/>
              </a:endParaRPr>
            </a:p>
          </p:txBody>
        </p:sp>
      </p:grpSp>
      <p:sp>
        <p:nvSpPr>
          <p:cNvPr id="11" name="Rounded Rectangle 10"/>
          <p:cNvSpPr/>
          <p:nvPr/>
        </p:nvSpPr>
        <p:spPr>
          <a:xfrm rot="18900000">
            <a:off x="8885526" y="1970991"/>
            <a:ext cx="2711877" cy="2711877"/>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12" name="Rounded Rectangle 11"/>
          <p:cNvSpPr/>
          <p:nvPr/>
        </p:nvSpPr>
        <p:spPr>
          <a:xfrm rot="13500000">
            <a:off x="7720277" y="-1324659"/>
            <a:ext cx="2711877" cy="2711877"/>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14" name="Rounded Rectangle 13"/>
          <p:cNvSpPr/>
          <p:nvPr/>
        </p:nvSpPr>
        <p:spPr>
          <a:xfrm rot="18900000">
            <a:off x="4006780" y="463099"/>
            <a:ext cx="3567326" cy="3567326"/>
          </a:xfrm>
          <a:prstGeom prst="roundRect">
            <a:avLst/>
          </a:prstGeom>
          <a:gradFill>
            <a:gsLst>
              <a:gs pos="0">
                <a:schemeClr val="accent1">
                  <a:alpha val="10000"/>
                </a:schemeClr>
              </a:gs>
              <a:gs pos="99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3" name="Rectangle 2"/>
          <p:cNvSpPr/>
          <p:nvPr/>
        </p:nvSpPr>
        <p:spPr>
          <a:xfrm>
            <a:off x="516797" y="1768490"/>
            <a:ext cx="6616765" cy="577081"/>
          </a:xfrm>
          <a:prstGeom prst="rect">
            <a:avLst/>
          </a:prstGeom>
        </p:spPr>
        <p:txBody>
          <a:bodyPr wrap="square">
            <a:spAutoFit/>
          </a:bodyPr>
          <a:lstStyle/>
          <a:p>
            <a:pPr defTabSz="685800">
              <a:defRPr/>
            </a:pPr>
            <a:r>
              <a:rPr lang="en-US" altLang="zh-CN" sz="3150" b="1" dirty="0">
                <a:solidFill>
                  <a:schemeClr val="tx1">
                    <a:lumMod val="95000"/>
                    <a:lumOff val="5000"/>
                  </a:schemeClr>
                </a:solidFill>
                <a:latin typeface="Helvetica Neue" panose="02000503000000020004" pitchFamily="2" charset="0"/>
                <a:ea typeface="Helvetica Neue" panose="02000503000000020004" pitchFamily="2" charset="0"/>
                <a:cs typeface="Helvetica Neue" panose="02000503000000020004" pitchFamily="2" charset="0"/>
              </a:rPr>
              <a:t>Thank You</a:t>
            </a:r>
          </a:p>
        </p:txBody>
      </p:sp>
      <p:sp>
        <p:nvSpPr>
          <p:cNvPr id="18" name="Rounded Rectangle 17"/>
          <p:cNvSpPr/>
          <p:nvPr/>
        </p:nvSpPr>
        <p:spPr>
          <a:xfrm rot="18900000">
            <a:off x="4184319" y="676306"/>
            <a:ext cx="3212249" cy="3212249"/>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20" name="Rounded Rectangle 19"/>
          <p:cNvSpPr/>
          <p:nvPr/>
        </p:nvSpPr>
        <p:spPr>
          <a:xfrm rot="18900000">
            <a:off x="4330314" y="822301"/>
            <a:ext cx="2920259" cy="2920259"/>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21" name="Rounded Rectangle 20"/>
          <p:cNvSpPr/>
          <p:nvPr/>
        </p:nvSpPr>
        <p:spPr>
          <a:xfrm rot="18900000">
            <a:off x="4487619" y="979607"/>
            <a:ext cx="2605648" cy="2605648"/>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22" name="Rounded Rectangle 21"/>
          <p:cNvSpPr/>
          <p:nvPr/>
        </p:nvSpPr>
        <p:spPr>
          <a:xfrm rot="18900000">
            <a:off x="4664869" y="1156857"/>
            <a:ext cx="2251148" cy="2251148"/>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pic>
        <p:nvPicPr>
          <p:cNvPr id="15" name="Picture 9" descr="Logo, company name&#10;&#10;Description automatically generated">
            <a:extLst>
              <a:ext uri="{FF2B5EF4-FFF2-40B4-BE49-F238E27FC236}">
                <a16:creationId xmlns:a16="http://schemas.microsoft.com/office/drawing/2014/main" id="{68A2634B-6B8A-4E19-B78C-E2DA5AF30E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081" y="3571872"/>
            <a:ext cx="4107543" cy="2310493"/>
          </a:xfrm>
          <a:prstGeom prst="rect">
            <a:avLst/>
          </a:prstGeom>
        </p:spPr>
      </p:pic>
    </p:spTree>
    <p:extLst>
      <p:ext uri="{BB962C8B-B14F-4D97-AF65-F5344CB8AC3E}">
        <p14:creationId xmlns:p14="http://schemas.microsoft.com/office/powerpoint/2010/main" val="105459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182371" y="2443716"/>
            <a:ext cx="3670697" cy="911211"/>
          </a:xfrm>
          <a:prstGeom prst="rect">
            <a:avLst/>
          </a:prstGeom>
          <a:noFill/>
        </p:spPr>
        <p:txBody>
          <a:bodyPr wrap="square" lIns="0" tIns="0" rIns="0" bIns="0" rtlCol="0" anchor="t">
            <a:spAutoFit/>
          </a:bodyPr>
          <a:lstStyle/>
          <a:p>
            <a:pPr defTabSz="685800">
              <a:lnSpc>
                <a:spcPct val="110000"/>
              </a:lnSpc>
              <a:defRPr/>
            </a:pPr>
            <a:r>
              <a:rPr lang="en-US" altLang="zh-CN" sz="2800" dirty="0" err="1">
                <a:solidFill>
                  <a:srgbClr val="1D1D1D"/>
                </a:solidFill>
                <a:latin typeface="Helvetica Neue Moyen" charset="0"/>
                <a:cs typeface="Helvetica Neue Moyen" charset="0"/>
              </a:rPr>
              <a:t>InferRead</a:t>
            </a:r>
            <a:r>
              <a:rPr lang="en-US" altLang="zh-CN" sz="2800" dirty="0">
                <a:solidFill>
                  <a:srgbClr val="1D1D1D"/>
                </a:solidFill>
                <a:latin typeface="Helvetica Neue Moyen" charset="0"/>
                <a:cs typeface="Helvetica Neue Moyen" charset="0"/>
              </a:rPr>
              <a:t>™️ </a:t>
            </a:r>
            <a:br>
              <a:rPr lang="en-US" altLang="zh-CN" sz="2800" dirty="0">
                <a:solidFill>
                  <a:srgbClr val="1D1D1D"/>
                </a:solidFill>
                <a:latin typeface="Helvetica Neue Moyen" charset="0"/>
                <a:cs typeface="Helvetica Neue Moyen" charset="0"/>
              </a:rPr>
            </a:br>
            <a:r>
              <a:rPr lang="en-US" altLang="zh-CN" sz="2800" dirty="0">
                <a:solidFill>
                  <a:srgbClr val="1D1D1D"/>
                </a:solidFill>
                <a:latin typeface="Helvetica Neue Moyen" charset="0"/>
                <a:cs typeface="Helvetica Neue Moyen" charset="0"/>
              </a:rPr>
              <a:t>Lung CT.AI</a:t>
            </a:r>
          </a:p>
        </p:txBody>
      </p:sp>
      <p:sp>
        <p:nvSpPr>
          <p:cNvPr id="2" name="Rectangle 1"/>
          <p:cNvSpPr/>
          <p:nvPr/>
        </p:nvSpPr>
        <p:spPr>
          <a:xfrm>
            <a:off x="0" y="857250"/>
            <a:ext cx="4572000" cy="5143500"/>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endParaRPr>
          </a:p>
        </p:txBody>
      </p:sp>
      <p:sp>
        <p:nvSpPr>
          <p:cNvPr id="21" name="TextBox 20"/>
          <p:cNvSpPr txBox="1"/>
          <p:nvPr/>
        </p:nvSpPr>
        <p:spPr>
          <a:xfrm>
            <a:off x="6079525" y="1930144"/>
            <a:ext cx="2553224" cy="234744"/>
          </a:xfrm>
          <a:prstGeom prst="rect">
            <a:avLst/>
          </a:prstGeom>
          <a:noFill/>
        </p:spPr>
        <p:txBody>
          <a:bodyPr wrap="square" lIns="0" tIns="0" rIns="0" bIns="0" rtlCol="0" anchor="b">
            <a:spAutoFit/>
          </a:bodyPr>
          <a:lstStyle/>
          <a:p>
            <a:pPr defTabSz="685800">
              <a:lnSpc>
                <a:spcPct val="120000"/>
              </a:lnSpc>
              <a:defRPr/>
            </a:pPr>
            <a:r>
              <a:rPr lang="en-US" altLang="zh-CN" sz="1400" spc="75" dirty="0">
                <a:solidFill>
                  <a:srgbClr val="2585C3"/>
                </a:solidFill>
                <a:latin typeface="Helvetica Neue Moyen" charset="0"/>
                <a:cs typeface="Helvetica Neue Normal" charset="0"/>
              </a:rPr>
              <a:t>INFERVISION</a:t>
            </a:r>
            <a:r>
              <a:rPr lang="zh-CN" altLang="en-US" sz="1400" spc="75" dirty="0">
                <a:solidFill>
                  <a:srgbClr val="2585C3"/>
                </a:solidFill>
                <a:latin typeface="Helvetica Neue Moyen" charset="0"/>
                <a:cs typeface="Helvetica Neue Normal" charset="0"/>
              </a:rPr>
              <a:t> </a:t>
            </a:r>
            <a:r>
              <a:rPr lang="en-US" altLang="zh-CN" sz="1400" spc="75" dirty="0">
                <a:solidFill>
                  <a:srgbClr val="2585C3"/>
                </a:solidFill>
                <a:latin typeface="Helvetica Neue Moyen" charset="0"/>
                <a:cs typeface="Helvetica Neue Normal" charset="0"/>
              </a:rPr>
              <a:t>PRODUCTS</a:t>
            </a:r>
            <a:endParaRPr lang="fr-FR" sz="1400" spc="75" dirty="0">
              <a:solidFill>
                <a:srgbClr val="2585C3"/>
              </a:solidFill>
              <a:latin typeface="Helvetica Neue Moyen" charset="0"/>
              <a:cs typeface="Helvetica Neue Normal" charset="0"/>
            </a:endParaRPr>
          </a:p>
        </p:txBody>
      </p:sp>
      <p:pic>
        <p:nvPicPr>
          <p:cNvPr id="8" name="Picture 7">
            <a:extLst>
              <a:ext uri="{FF2B5EF4-FFF2-40B4-BE49-F238E27FC236}">
                <a16:creationId xmlns:a16="http://schemas.microsoft.com/office/drawing/2014/main" id="{3C50854D-1733-46A7-8C65-5C82A3B0EA54}"/>
              </a:ext>
            </a:extLst>
          </p:cNvPr>
          <p:cNvPicPr>
            <a:picLocks noChangeAspect="1"/>
          </p:cNvPicPr>
          <p:nvPr/>
        </p:nvPicPr>
        <p:blipFill>
          <a:blip r:embed="rId2"/>
          <a:stretch>
            <a:fillRect/>
          </a:stretch>
        </p:blipFill>
        <p:spPr>
          <a:xfrm>
            <a:off x="633413" y="1872761"/>
            <a:ext cx="5172985" cy="3113576"/>
          </a:xfrm>
          <a:prstGeom prst="rect">
            <a:avLst/>
          </a:prstGeom>
        </p:spPr>
      </p:pic>
      <p:sp>
        <p:nvSpPr>
          <p:cNvPr id="3" name="TextBox 2">
            <a:extLst>
              <a:ext uri="{FF2B5EF4-FFF2-40B4-BE49-F238E27FC236}">
                <a16:creationId xmlns:a16="http://schemas.microsoft.com/office/drawing/2014/main" id="{1FB4D624-A875-F840-A64F-287A4772DB7A}"/>
              </a:ext>
            </a:extLst>
          </p:cNvPr>
          <p:cNvSpPr txBox="1"/>
          <p:nvPr/>
        </p:nvSpPr>
        <p:spPr>
          <a:xfrm>
            <a:off x="6079525" y="3633755"/>
            <a:ext cx="2854411" cy="2034531"/>
          </a:xfrm>
          <a:prstGeom prst="rect">
            <a:avLst/>
          </a:prstGeom>
          <a:noFill/>
        </p:spPr>
        <p:txBody>
          <a:bodyPr wrap="square" lIns="0" tIns="0" bIns="0" rtlCol="0" anchor="t">
            <a:spAutoFit/>
          </a:bodyPr>
          <a:lstStyle/>
          <a:p>
            <a:pPr algn="l">
              <a:lnSpc>
                <a:spcPct val="150000"/>
              </a:lnSpc>
              <a:buSzPct val="150000"/>
            </a:pPr>
            <a:r>
              <a:rPr lang="en-US" dirty="0"/>
              <a:t>Augments radiologists with automated detection of pulmonary nodules in Chest CT for lung cancer screening or incidental nodule findings.</a:t>
            </a:r>
          </a:p>
        </p:txBody>
      </p:sp>
      <p:pic>
        <p:nvPicPr>
          <p:cNvPr id="7" name="Picture 9" descr="Logo, company name&#10;&#10;Description automatically generated">
            <a:extLst>
              <a:ext uri="{FF2B5EF4-FFF2-40B4-BE49-F238E27FC236}">
                <a16:creationId xmlns:a16="http://schemas.microsoft.com/office/drawing/2014/main" id="{3C411FE2-F37B-46DA-8FD5-2AD3018223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50000" y="-273636"/>
            <a:ext cx="2819116" cy="15857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9841" y="1765510"/>
            <a:ext cx="6967748" cy="448328"/>
          </a:xfrm>
          <a:prstGeom prst="rect">
            <a:avLst/>
          </a:prstGeom>
          <a:noFill/>
        </p:spPr>
        <p:txBody>
          <a:bodyPr wrap="square" lIns="0" tIns="0" rIns="0" bIns="0" rtlCol="0" anchor="t">
            <a:spAutoFit/>
          </a:bodyPr>
          <a:lstStyle/>
          <a:p>
            <a:pPr defTabSz="685800">
              <a:lnSpc>
                <a:spcPct val="110000"/>
              </a:lnSpc>
              <a:defRPr/>
            </a:pPr>
            <a:r>
              <a:rPr lang="en-US" altLang="zh-CN" sz="2800" dirty="0" err="1">
                <a:solidFill>
                  <a:srgbClr val="1D1D1D"/>
                </a:solidFill>
                <a:latin typeface="Helvetica Neue Moyen" charset="0"/>
                <a:cs typeface="Helvetica Neue Moyen" charset="0"/>
              </a:rPr>
              <a:t>InferRead</a:t>
            </a:r>
            <a:r>
              <a:rPr lang="en-US" altLang="zh-CN" sz="2800" dirty="0">
                <a:solidFill>
                  <a:srgbClr val="1D1D1D"/>
                </a:solidFill>
                <a:latin typeface="Helvetica Neue Moyen" charset="0"/>
                <a:cs typeface="Helvetica Neue Moyen" charset="0"/>
              </a:rPr>
              <a:t>™️ Lung CT.AI Key Features</a:t>
            </a:r>
          </a:p>
        </p:txBody>
      </p:sp>
      <p:sp>
        <p:nvSpPr>
          <p:cNvPr id="11" name="TextBox 10"/>
          <p:cNvSpPr txBox="1"/>
          <p:nvPr/>
        </p:nvSpPr>
        <p:spPr>
          <a:xfrm>
            <a:off x="648840" y="1368360"/>
            <a:ext cx="3250060" cy="234744"/>
          </a:xfrm>
          <a:prstGeom prst="rect">
            <a:avLst/>
          </a:prstGeom>
          <a:noFill/>
        </p:spPr>
        <p:txBody>
          <a:bodyPr wrap="square" lIns="0" tIns="0" rIns="0" bIns="0" rtlCol="0" anchor="b">
            <a:spAutoFit/>
          </a:bodyPr>
          <a:lstStyle/>
          <a:p>
            <a:pPr defTabSz="685800">
              <a:lnSpc>
                <a:spcPct val="120000"/>
              </a:lnSpc>
              <a:defRPr/>
            </a:pPr>
            <a:r>
              <a:rPr lang="en-US" altLang="zh-CN" sz="1400" spc="75" dirty="0">
                <a:solidFill>
                  <a:srgbClr val="2585C3"/>
                </a:solidFill>
                <a:latin typeface="Helvetica Neue Moyen" charset="0"/>
                <a:cs typeface="Helvetica Neue Normal" charset="0"/>
              </a:rPr>
              <a:t>INFERVISION</a:t>
            </a:r>
            <a:r>
              <a:rPr lang="zh-CN" altLang="en-US" sz="1400" spc="75" dirty="0">
                <a:solidFill>
                  <a:srgbClr val="2585C3"/>
                </a:solidFill>
                <a:latin typeface="Helvetica Neue Moyen" charset="0"/>
                <a:cs typeface="Helvetica Neue Normal" charset="0"/>
              </a:rPr>
              <a:t> </a:t>
            </a:r>
            <a:r>
              <a:rPr lang="en-US" altLang="zh-CN" sz="1400" spc="75" dirty="0">
                <a:solidFill>
                  <a:srgbClr val="2585C3"/>
                </a:solidFill>
                <a:latin typeface="Helvetica Neue Moyen" charset="0"/>
                <a:cs typeface="Helvetica Neue Normal" charset="0"/>
              </a:rPr>
              <a:t>PRODUCTS</a:t>
            </a:r>
            <a:endParaRPr lang="fr-FR" altLang="zh-CN" sz="1400" spc="75" dirty="0">
              <a:solidFill>
                <a:srgbClr val="2585C3"/>
              </a:solidFill>
              <a:latin typeface="Helvetica Neue Moyen" charset="0"/>
              <a:cs typeface="Helvetica Neue Normal" charset="0"/>
            </a:endParaRPr>
          </a:p>
        </p:txBody>
      </p:sp>
      <p:sp>
        <p:nvSpPr>
          <p:cNvPr id="23" name="Rectangle 51">
            <a:extLst>
              <a:ext uri="{FF2B5EF4-FFF2-40B4-BE49-F238E27FC236}">
                <a16:creationId xmlns:a16="http://schemas.microsoft.com/office/drawing/2014/main" id="{64ACDA91-8C98-4FD2-AEEA-88761A005748}"/>
              </a:ext>
            </a:extLst>
          </p:cNvPr>
          <p:cNvSpPr>
            <a:spLocks noChangeAspect="1"/>
          </p:cNvSpPr>
          <p:nvPr/>
        </p:nvSpPr>
        <p:spPr>
          <a:xfrm>
            <a:off x="299344" y="3076572"/>
            <a:ext cx="1999269" cy="2408093"/>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sp>
        <p:nvSpPr>
          <p:cNvPr id="24" name="Rectangle 51">
            <a:extLst>
              <a:ext uri="{FF2B5EF4-FFF2-40B4-BE49-F238E27FC236}">
                <a16:creationId xmlns:a16="http://schemas.microsoft.com/office/drawing/2014/main" id="{F3E3F17D-A005-4A9D-A3EF-3BE73D8DCFCB}"/>
              </a:ext>
            </a:extLst>
          </p:cNvPr>
          <p:cNvSpPr>
            <a:spLocks noChangeAspect="1"/>
          </p:cNvSpPr>
          <p:nvPr/>
        </p:nvSpPr>
        <p:spPr>
          <a:xfrm>
            <a:off x="2480044" y="3089200"/>
            <a:ext cx="2002099" cy="2408093"/>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sp>
        <p:nvSpPr>
          <p:cNvPr id="25" name="Rectangle 51">
            <a:extLst>
              <a:ext uri="{FF2B5EF4-FFF2-40B4-BE49-F238E27FC236}">
                <a16:creationId xmlns:a16="http://schemas.microsoft.com/office/drawing/2014/main" id="{AE9E724F-D05E-4B18-9734-F10478E14249}"/>
              </a:ext>
            </a:extLst>
          </p:cNvPr>
          <p:cNvSpPr>
            <a:spLocks noChangeAspect="1"/>
          </p:cNvSpPr>
          <p:nvPr/>
        </p:nvSpPr>
        <p:spPr>
          <a:xfrm>
            <a:off x="4663575" y="3089975"/>
            <a:ext cx="1981079" cy="2428894"/>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sp>
        <p:nvSpPr>
          <p:cNvPr id="26" name="Rectangle 51">
            <a:extLst>
              <a:ext uri="{FF2B5EF4-FFF2-40B4-BE49-F238E27FC236}">
                <a16:creationId xmlns:a16="http://schemas.microsoft.com/office/drawing/2014/main" id="{AC2A0B7B-4D0B-4D7C-BDEF-547E6D86E047}"/>
              </a:ext>
            </a:extLst>
          </p:cNvPr>
          <p:cNvSpPr>
            <a:spLocks noChangeAspect="1"/>
          </p:cNvSpPr>
          <p:nvPr/>
        </p:nvSpPr>
        <p:spPr>
          <a:xfrm>
            <a:off x="6839658" y="3086972"/>
            <a:ext cx="2004998" cy="2408093"/>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grpSp>
        <p:nvGrpSpPr>
          <p:cNvPr id="22" name="Group 21">
            <a:extLst>
              <a:ext uri="{FF2B5EF4-FFF2-40B4-BE49-F238E27FC236}">
                <a16:creationId xmlns:a16="http://schemas.microsoft.com/office/drawing/2014/main" id="{ED2ECE3F-FBDB-4F1C-A812-127FEFAAFC71}"/>
              </a:ext>
            </a:extLst>
          </p:cNvPr>
          <p:cNvGrpSpPr/>
          <p:nvPr/>
        </p:nvGrpSpPr>
        <p:grpSpPr>
          <a:xfrm>
            <a:off x="320819" y="2506258"/>
            <a:ext cx="8502361" cy="2667667"/>
            <a:chOff x="613064" y="1932964"/>
            <a:chExt cx="11336481" cy="3556889"/>
          </a:xfrm>
        </p:grpSpPr>
        <p:sp>
          <p:nvSpPr>
            <p:cNvPr id="18" name="Rectangle 17">
              <a:extLst>
                <a:ext uri="{FF2B5EF4-FFF2-40B4-BE49-F238E27FC236}">
                  <a16:creationId xmlns:a16="http://schemas.microsoft.com/office/drawing/2014/main" id="{645D4D0E-A689-4D8B-93CB-CE25C183DB4C}"/>
                </a:ext>
              </a:extLst>
            </p:cNvPr>
            <p:cNvSpPr/>
            <p:nvPr/>
          </p:nvSpPr>
          <p:spPr>
            <a:xfrm>
              <a:off x="613064" y="1943100"/>
              <a:ext cx="2639292" cy="748145"/>
            </a:xfrm>
            <a:prstGeom prst="rect">
              <a:avLst/>
            </a:prstGeom>
            <a:noFill/>
            <a:ln w="25400">
              <a:solidFill>
                <a:srgbClr val="1F71A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dirty="0"/>
            </a:p>
          </p:txBody>
        </p:sp>
        <p:sp>
          <p:nvSpPr>
            <p:cNvPr id="3" name="Rectangle 2"/>
            <p:cNvSpPr/>
            <p:nvPr/>
          </p:nvSpPr>
          <p:spPr>
            <a:xfrm>
              <a:off x="9485654" y="2904531"/>
              <a:ext cx="2445649" cy="861775"/>
            </a:xfrm>
            <a:prstGeom prst="rect">
              <a:avLst/>
            </a:prstGeom>
          </p:spPr>
          <p:txBody>
            <a:bodyPr wrap="square">
              <a:spAutoFit/>
            </a:bodyPr>
            <a:lstStyle/>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Provides follow-up recommendations and guidelines  </a:t>
              </a:r>
            </a:p>
          </p:txBody>
        </p:sp>
        <p:sp>
          <p:nvSpPr>
            <p:cNvPr id="5" name="Rectangle 4"/>
            <p:cNvSpPr/>
            <p:nvPr/>
          </p:nvSpPr>
          <p:spPr>
            <a:xfrm>
              <a:off x="3667677" y="2904531"/>
              <a:ext cx="2445649" cy="2092880"/>
            </a:xfrm>
            <a:prstGeom prst="rect">
              <a:avLst/>
            </a:prstGeom>
          </p:spPr>
          <p:txBody>
            <a:bodyPr wrap="square">
              <a:spAutoFit/>
            </a:bodyPr>
            <a:lstStyle/>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Auto Report Generation based on the identified nodules</a:t>
              </a:r>
            </a:p>
            <a:p>
              <a:pPr marL="214313" indent="-214313">
                <a:buClr>
                  <a:schemeClr val="bg1"/>
                </a:buClr>
                <a:buSzPts val="1000"/>
                <a:buFont typeface="Noto Sans Symbols"/>
                <a:buChar char="●"/>
              </a:pPr>
              <a:endParaRPr lang="en-US" sz="1200" b="1" dirty="0">
                <a:solidFill>
                  <a:schemeClr val="bg1"/>
                </a:solidFill>
                <a:latin typeface="Helvetica" pitchFamily="2" charset="0"/>
                <a:cs typeface="Arial" panose="020B0604020202090204" pitchFamily="34" charset="0"/>
              </a:endParaRPr>
            </a:p>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Automatically prints results to a PDF document</a:t>
              </a:r>
            </a:p>
          </p:txBody>
        </p:sp>
        <p:sp>
          <p:nvSpPr>
            <p:cNvPr id="6" name="Rectangle 5"/>
            <p:cNvSpPr/>
            <p:nvPr/>
          </p:nvSpPr>
          <p:spPr>
            <a:xfrm>
              <a:off x="6576665" y="2904531"/>
              <a:ext cx="2445649" cy="1107996"/>
            </a:xfrm>
            <a:prstGeom prst="rect">
              <a:avLst/>
            </a:prstGeom>
          </p:spPr>
          <p:txBody>
            <a:bodyPr wrap="square">
              <a:spAutoFit/>
            </a:bodyPr>
            <a:lstStyle/>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Comparison of current and prior scans for lesion monitoring </a:t>
              </a:r>
            </a:p>
          </p:txBody>
        </p:sp>
        <p:sp>
          <p:nvSpPr>
            <p:cNvPr id="7" name="Rectangle 6"/>
            <p:cNvSpPr/>
            <p:nvPr/>
          </p:nvSpPr>
          <p:spPr>
            <a:xfrm>
              <a:off x="1091454" y="2154191"/>
              <a:ext cx="1682512" cy="400109"/>
            </a:xfrm>
            <a:prstGeom prst="rect">
              <a:avLst/>
            </a:prstGeom>
          </p:spPr>
          <p:txBody>
            <a:bodyPr wrap="none">
              <a:spAutoFit/>
            </a:bodyPr>
            <a:lstStyle/>
            <a:p>
              <a:pPr algn="ctr" defTabSz="685800">
                <a:defRPr/>
              </a:pPr>
              <a:r>
                <a:rPr lang="en-US" altLang="zh-CN" sz="1350" b="1" dirty="0">
                  <a:solidFill>
                    <a:schemeClr val="tx1">
                      <a:lumMod val="75000"/>
                      <a:lumOff val="25000"/>
                    </a:schemeClr>
                  </a:solidFill>
                  <a:latin typeface="Helvetica" pitchFamily="2" charset="0"/>
                  <a:cs typeface="Arial" panose="020B0604020202090204" pitchFamily="34" charset="0"/>
                </a:rPr>
                <a:t>Findings List</a:t>
              </a:r>
              <a:endParaRPr lang="zh-CN" altLang="en-US" sz="1350" b="1" dirty="0">
                <a:solidFill>
                  <a:schemeClr val="tx1">
                    <a:lumMod val="75000"/>
                    <a:lumOff val="25000"/>
                  </a:schemeClr>
                </a:solidFill>
                <a:latin typeface="Helvetica" pitchFamily="2" charset="0"/>
                <a:cs typeface="Arial" panose="020B0604020202090204" pitchFamily="34" charset="0"/>
              </a:endParaRPr>
            </a:p>
          </p:txBody>
        </p:sp>
        <p:sp>
          <p:nvSpPr>
            <p:cNvPr id="8" name="Rectangle 7"/>
            <p:cNvSpPr/>
            <p:nvPr/>
          </p:nvSpPr>
          <p:spPr>
            <a:xfrm>
              <a:off x="9409417" y="2016276"/>
              <a:ext cx="2516659" cy="677108"/>
            </a:xfrm>
            <a:prstGeom prst="rect">
              <a:avLst/>
            </a:prstGeom>
          </p:spPr>
          <p:txBody>
            <a:bodyPr wrap="square">
              <a:spAutoFit/>
            </a:bodyPr>
            <a:lstStyle/>
            <a:p>
              <a:pPr lvl="0" algn="ctr">
                <a:buClrTx/>
              </a:pPr>
              <a:r>
                <a:rPr lang="en-US" altLang="zh-CN" sz="1350" b="1" dirty="0">
                  <a:solidFill>
                    <a:schemeClr val="tx1">
                      <a:lumMod val="75000"/>
                      <a:lumOff val="25000"/>
                    </a:schemeClr>
                  </a:solidFill>
                  <a:latin typeface="Helvetica" pitchFamily="2" charset="0"/>
                  <a:cs typeface="Arial" panose="020B0604020202090204" pitchFamily="34" charset="0"/>
                </a:rPr>
                <a:t>Intelligent Follow-up Guidelines</a:t>
              </a:r>
              <a:endParaRPr lang="zh-CN" altLang="en-US" sz="1350" b="1" dirty="0">
                <a:solidFill>
                  <a:schemeClr val="tx1">
                    <a:lumMod val="75000"/>
                    <a:lumOff val="25000"/>
                  </a:schemeClr>
                </a:solidFill>
                <a:latin typeface="Helvetica" pitchFamily="2" charset="0"/>
                <a:cs typeface="Arial" panose="020B0604020202090204" pitchFamily="34" charset="0"/>
              </a:endParaRPr>
            </a:p>
          </p:txBody>
        </p:sp>
        <p:sp>
          <p:nvSpPr>
            <p:cNvPr id="13" name="Rectangle 12"/>
            <p:cNvSpPr/>
            <p:nvPr/>
          </p:nvSpPr>
          <p:spPr>
            <a:xfrm>
              <a:off x="6516440" y="2015691"/>
              <a:ext cx="2420648" cy="677108"/>
            </a:xfrm>
            <a:prstGeom prst="rect">
              <a:avLst/>
            </a:prstGeom>
          </p:spPr>
          <p:txBody>
            <a:bodyPr wrap="square">
              <a:spAutoFit/>
            </a:bodyPr>
            <a:lstStyle/>
            <a:p>
              <a:pPr lvl="0" algn="ctr"/>
              <a:r>
                <a:rPr lang="en-US" altLang="zh-CN" sz="1350" b="1" dirty="0">
                  <a:solidFill>
                    <a:schemeClr val="tx1">
                      <a:lumMod val="75000"/>
                      <a:lumOff val="25000"/>
                    </a:schemeClr>
                  </a:solidFill>
                  <a:latin typeface="Helvetica" pitchFamily="2" charset="0"/>
                  <a:cs typeface="Arial" panose="020B0604020202090204" pitchFamily="34" charset="0"/>
                </a:rPr>
                <a:t>Longitudinal Comparison</a:t>
              </a:r>
            </a:p>
          </p:txBody>
        </p:sp>
        <p:sp>
          <p:nvSpPr>
            <p:cNvPr id="14" name="Rectangle 13"/>
            <p:cNvSpPr/>
            <p:nvPr/>
          </p:nvSpPr>
          <p:spPr>
            <a:xfrm>
              <a:off x="3550749" y="2015691"/>
              <a:ext cx="2573569" cy="677108"/>
            </a:xfrm>
            <a:prstGeom prst="rect">
              <a:avLst/>
            </a:prstGeom>
          </p:spPr>
          <p:txBody>
            <a:bodyPr wrap="square">
              <a:spAutoFit/>
            </a:bodyPr>
            <a:lstStyle/>
            <a:p>
              <a:pPr lvl="0" algn="ctr">
                <a:buClrTx/>
              </a:pPr>
              <a:r>
                <a:rPr lang="en-US" altLang="zh-CN" sz="1350" b="1" dirty="0">
                  <a:solidFill>
                    <a:schemeClr val="tx1">
                      <a:lumMod val="75000"/>
                      <a:lumOff val="25000"/>
                    </a:schemeClr>
                  </a:solidFill>
                  <a:latin typeface="Helvetica" pitchFamily="2" charset="0"/>
                  <a:cs typeface="Arial" panose="020B0604020202090204" pitchFamily="34" charset="0"/>
                </a:rPr>
                <a:t>Diagnostic Report Generation</a:t>
              </a:r>
              <a:endParaRPr lang="zh-CN" altLang="en-US" sz="1350" b="1" dirty="0">
                <a:solidFill>
                  <a:schemeClr val="tx1">
                    <a:lumMod val="75000"/>
                    <a:lumOff val="25000"/>
                  </a:schemeClr>
                </a:solidFill>
                <a:latin typeface="Helvetica" pitchFamily="2" charset="0"/>
                <a:cs typeface="Arial" panose="020B0604020202090204" pitchFamily="34" charset="0"/>
              </a:endParaRPr>
            </a:p>
          </p:txBody>
        </p:sp>
        <p:sp>
          <p:nvSpPr>
            <p:cNvPr id="2" name="Rectangle 1"/>
            <p:cNvSpPr/>
            <p:nvPr/>
          </p:nvSpPr>
          <p:spPr>
            <a:xfrm>
              <a:off x="638944" y="2904531"/>
              <a:ext cx="2565395" cy="2585322"/>
            </a:xfrm>
            <a:prstGeom prst="rect">
              <a:avLst/>
            </a:prstGeom>
          </p:spPr>
          <p:txBody>
            <a:bodyPr wrap="square">
              <a:spAutoFit/>
            </a:bodyPr>
            <a:lstStyle/>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Automatic nodule Detection, Type (Solid, Semi Solid, GGN), Size</a:t>
              </a:r>
              <a:endParaRPr lang="en-US" altLang="zh-CN" sz="1200" b="1" dirty="0">
                <a:solidFill>
                  <a:schemeClr val="bg1"/>
                </a:solidFill>
                <a:latin typeface="Helvetica" pitchFamily="2" charset="0"/>
                <a:cs typeface="Arial" panose="020B0604020202090204" pitchFamily="34" charset="0"/>
              </a:endParaRPr>
            </a:p>
            <a:p>
              <a:pPr marL="214313" indent="-214313">
                <a:buClr>
                  <a:schemeClr val="bg1"/>
                </a:buClr>
                <a:buSzPct val="60000"/>
                <a:buFont typeface="Noto Sans Symbols"/>
                <a:buChar char="●"/>
              </a:pPr>
              <a:endParaRPr lang="en-US" sz="1200" b="1" dirty="0">
                <a:solidFill>
                  <a:schemeClr val="bg1"/>
                </a:solidFill>
                <a:latin typeface="Helvetica" pitchFamily="2" charset="0"/>
                <a:cs typeface="Arial" panose="020B0604020202090204" pitchFamily="34" charset="0"/>
              </a:endParaRPr>
            </a:p>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Location, Slice Number, </a:t>
              </a:r>
              <a:r>
                <a:rPr lang="en-US" sz="1200" b="1" dirty="0">
                  <a:solidFill>
                    <a:schemeClr val="bg1"/>
                  </a:solidFill>
                  <a:latin typeface="Helvetica" pitchFamily="2" charset="0"/>
                  <a:cs typeface="Arial" panose="020B0604020202090204" pitchFamily="34" charset="0"/>
                  <a:sym typeface="+mn-ea"/>
                </a:rPr>
                <a:t>Diameter, Volume, Malignancy</a:t>
              </a:r>
              <a:endParaRPr lang="en-US" sz="1200" b="1" dirty="0">
                <a:solidFill>
                  <a:schemeClr val="bg1"/>
                </a:solidFill>
                <a:latin typeface="Helvetica" pitchFamily="2" charset="0"/>
                <a:cs typeface="Arial" panose="020B0604020202090204" pitchFamily="34" charset="0"/>
              </a:endParaRPr>
            </a:p>
            <a:p>
              <a:pPr marL="214313" indent="-214313">
                <a:buClr>
                  <a:schemeClr val="bg1"/>
                </a:buClr>
                <a:buSzPct val="60000"/>
                <a:buFont typeface="Noto Sans Symbols"/>
                <a:buChar char="●"/>
              </a:pPr>
              <a:endParaRPr lang="en-US" sz="1200" b="1" dirty="0">
                <a:solidFill>
                  <a:schemeClr val="bg1"/>
                </a:solidFill>
                <a:latin typeface="Helvetica" pitchFamily="2" charset="0"/>
                <a:cs typeface="Arial" panose="020B0604020202090204" pitchFamily="34" charset="0"/>
              </a:endParaRPr>
            </a:p>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Density Analysis</a:t>
              </a:r>
            </a:p>
          </p:txBody>
        </p:sp>
        <p:sp>
          <p:nvSpPr>
            <p:cNvPr id="19" name="Rectangle 18">
              <a:extLst>
                <a:ext uri="{FF2B5EF4-FFF2-40B4-BE49-F238E27FC236}">
                  <a16:creationId xmlns:a16="http://schemas.microsoft.com/office/drawing/2014/main" id="{349A10BD-FE6B-4C94-BA20-890C4389C479}"/>
                </a:ext>
              </a:extLst>
            </p:cNvPr>
            <p:cNvSpPr/>
            <p:nvPr/>
          </p:nvSpPr>
          <p:spPr>
            <a:xfrm>
              <a:off x="3512127" y="1939892"/>
              <a:ext cx="2650487" cy="748145"/>
            </a:xfrm>
            <a:prstGeom prst="rect">
              <a:avLst/>
            </a:prstGeom>
            <a:noFill/>
            <a:ln w="25400">
              <a:solidFill>
                <a:srgbClr val="1C7C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dirty="0"/>
            </a:p>
          </p:txBody>
        </p:sp>
        <p:sp>
          <p:nvSpPr>
            <p:cNvPr id="20" name="Rectangle 19">
              <a:extLst>
                <a:ext uri="{FF2B5EF4-FFF2-40B4-BE49-F238E27FC236}">
                  <a16:creationId xmlns:a16="http://schemas.microsoft.com/office/drawing/2014/main" id="{971A1FA8-2963-4440-A72C-A8BD5B8060F2}"/>
                </a:ext>
              </a:extLst>
            </p:cNvPr>
            <p:cNvSpPr/>
            <p:nvPr/>
          </p:nvSpPr>
          <p:spPr>
            <a:xfrm>
              <a:off x="6421582" y="1936428"/>
              <a:ext cx="2626241" cy="748145"/>
            </a:xfrm>
            <a:prstGeom prst="rect">
              <a:avLst/>
            </a:prstGeom>
            <a:noFill/>
            <a:ln w="25400">
              <a:solidFill>
                <a:srgbClr val="1B659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dirty="0"/>
            </a:p>
          </p:txBody>
        </p:sp>
        <p:sp>
          <p:nvSpPr>
            <p:cNvPr id="21" name="Rectangle 20">
              <a:extLst>
                <a:ext uri="{FF2B5EF4-FFF2-40B4-BE49-F238E27FC236}">
                  <a16:creationId xmlns:a16="http://schemas.microsoft.com/office/drawing/2014/main" id="{1D5915C0-19AC-4EB0-9860-6215BFCC4AE2}"/>
                </a:ext>
              </a:extLst>
            </p:cNvPr>
            <p:cNvSpPr/>
            <p:nvPr/>
          </p:nvSpPr>
          <p:spPr>
            <a:xfrm>
              <a:off x="9306791" y="1932964"/>
              <a:ext cx="2642754" cy="748145"/>
            </a:xfrm>
            <a:prstGeom prst="rect">
              <a:avLst/>
            </a:prstGeom>
            <a:noFill/>
            <a:ln w="25400">
              <a:solidFill>
                <a:srgbClr val="1354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dirty="0"/>
            </a:p>
          </p:txBody>
        </p:sp>
      </p:grpSp>
      <p:pic>
        <p:nvPicPr>
          <p:cNvPr id="27" name="Picture 9" descr="Logo, company name&#10;&#10;Description automatically generated">
            <a:extLst>
              <a:ext uri="{FF2B5EF4-FFF2-40B4-BE49-F238E27FC236}">
                <a16:creationId xmlns:a16="http://schemas.microsoft.com/office/drawing/2014/main" id="{92D99A6B-89A7-4395-BD9F-B5D773C233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50000" y="-273636"/>
            <a:ext cx="2819116" cy="1585753"/>
          </a:xfrm>
          <a:prstGeom prst="rect">
            <a:avLst/>
          </a:prstGeom>
        </p:spPr>
      </p:pic>
    </p:spTree>
    <p:extLst>
      <p:ext uri="{BB962C8B-B14F-4D97-AF65-F5344CB8AC3E}">
        <p14:creationId xmlns:p14="http://schemas.microsoft.com/office/powerpoint/2010/main" val="313098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AE00D6-FDB0-483F-ACDD-88C87882DC7A}"/>
              </a:ext>
            </a:extLst>
          </p:cNvPr>
          <p:cNvSpPr/>
          <p:nvPr/>
        </p:nvSpPr>
        <p:spPr>
          <a:xfrm>
            <a:off x="1" y="3821230"/>
            <a:ext cx="3259247" cy="316524"/>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endParaRPr>
          </a:p>
        </p:txBody>
      </p:sp>
      <p:sp>
        <p:nvSpPr>
          <p:cNvPr id="21" name="Rectangle 20">
            <a:extLst>
              <a:ext uri="{FF2B5EF4-FFF2-40B4-BE49-F238E27FC236}">
                <a16:creationId xmlns:a16="http://schemas.microsoft.com/office/drawing/2014/main" id="{8BC8D0E3-4AEC-4D50-8AF9-93734288DC46}"/>
              </a:ext>
            </a:extLst>
          </p:cNvPr>
          <p:cNvSpPr/>
          <p:nvPr/>
        </p:nvSpPr>
        <p:spPr>
          <a:xfrm rot="10800000">
            <a:off x="5103934" y="4365248"/>
            <a:ext cx="4040066" cy="316524"/>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endParaRPr>
          </a:p>
        </p:txBody>
      </p:sp>
      <p:sp>
        <p:nvSpPr>
          <p:cNvPr id="20" name="Rectangle 19">
            <a:extLst>
              <a:ext uri="{FF2B5EF4-FFF2-40B4-BE49-F238E27FC236}">
                <a16:creationId xmlns:a16="http://schemas.microsoft.com/office/drawing/2014/main" id="{1E3CC1EE-2DDE-43A7-ADDB-0C2CED6CACFE}"/>
              </a:ext>
            </a:extLst>
          </p:cNvPr>
          <p:cNvSpPr/>
          <p:nvPr/>
        </p:nvSpPr>
        <p:spPr>
          <a:xfrm>
            <a:off x="0" y="2338462"/>
            <a:ext cx="4419842" cy="338835"/>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endParaRPr>
          </a:p>
        </p:txBody>
      </p:sp>
      <p:sp>
        <p:nvSpPr>
          <p:cNvPr id="4" name="TextBox 3"/>
          <p:cNvSpPr txBox="1"/>
          <p:nvPr/>
        </p:nvSpPr>
        <p:spPr>
          <a:xfrm>
            <a:off x="358167" y="2390756"/>
            <a:ext cx="3982639" cy="240194"/>
          </a:xfrm>
          <a:prstGeom prst="rect">
            <a:avLst/>
          </a:prstGeom>
          <a:noFill/>
        </p:spPr>
        <p:txBody>
          <a:bodyPr wrap="square" lIns="0" tIns="0" rIns="0" bIns="0" rtlCol="0" anchor="t">
            <a:spAutoFit/>
          </a:bodyPr>
          <a:lstStyle/>
          <a:p>
            <a:pPr defTabSz="685800">
              <a:lnSpc>
                <a:spcPct val="110000"/>
              </a:lnSpc>
              <a:defRPr/>
            </a:pPr>
            <a:r>
              <a:rPr lang="en-US" altLang="zh-CN" sz="1500" dirty="0" err="1">
                <a:solidFill>
                  <a:schemeClr val="bg1"/>
                </a:solidFill>
                <a:latin typeface="Helvetica Neue Moyen" charset="0"/>
                <a:cs typeface="Helvetica Neue Moyen" charset="0"/>
              </a:rPr>
              <a:t>InferRead</a:t>
            </a:r>
            <a:r>
              <a:rPr lang="en-US" altLang="zh-CN" sz="1500" dirty="0">
                <a:solidFill>
                  <a:schemeClr val="bg1"/>
                </a:solidFill>
                <a:latin typeface="Helvetica Neue Moyen" charset="0"/>
                <a:cs typeface="Helvetica Neue Moyen" charset="0"/>
              </a:rPr>
              <a:t>™️ E</a:t>
            </a:r>
            <a:r>
              <a:rPr lang="en-US" altLang="zh-CN" sz="1500" dirty="0" err="1">
                <a:solidFill>
                  <a:schemeClr val="bg1"/>
                </a:solidFill>
                <a:latin typeface="Helvetica Neue Moyen" charset="0"/>
                <a:cs typeface="Helvetica Neue Moyen" charset="0"/>
              </a:rPr>
              <a:t>nhances</a:t>
            </a:r>
            <a:r>
              <a:rPr lang="en-US" altLang="zh-CN" sz="1500" dirty="0">
                <a:solidFill>
                  <a:schemeClr val="bg1"/>
                </a:solidFill>
                <a:latin typeface="Helvetica Neue Moyen" charset="0"/>
                <a:cs typeface="Helvetica Neue Moyen" charset="0"/>
              </a:rPr>
              <a:t> Accurate Interpretation</a:t>
            </a:r>
          </a:p>
        </p:txBody>
      </p:sp>
      <p:sp>
        <p:nvSpPr>
          <p:cNvPr id="5" name="Rectangle 4"/>
          <p:cNvSpPr/>
          <p:nvPr/>
        </p:nvSpPr>
        <p:spPr>
          <a:xfrm>
            <a:off x="570847" y="2726152"/>
            <a:ext cx="3807722" cy="923330"/>
          </a:xfrm>
          <a:prstGeom prst="rect">
            <a:avLst/>
          </a:prstGeom>
        </p:spPr>
        <p:txBody>
          <a:bodyPr wrap="square">
            <a:spAutoFit/>
          </a:bodyPr>
          <a:lstStyle/>
          <a:p>
            <a:pPr marL="214313" indent="-214313">
              <a:buClr>
                <a:schemeClr val="dk1"/>
              </a:buClr>
              <a:buSzPct val="60000"/>
              <a:buFont typeface="Noto Sans Symbols"/>
              <a:buChar char="●"/>
            </a:pPr>
            <a:r>
              <a:rPr lang="en-US" sz="1350" b="1" dirty="0">
                <a:solidFill>
                  <a:schemeClr val="tx1">
                    <a:lumMod val="75000"/>
                    <a:lumOff val="25000"/>
                  </a:schemeClr>
                </a:solidFill>
                <a:latin typeface="Helvetica" pitchFamily="2" charset="0"/>
                <a:cs typeface="Arial" panose="020B0604020202090204" pitchFamily="34" charset="0"/>
              </a:rPr>
              <a:t>Automatic detection of actionable nodule(s)</a:t>
            </a:r>
          </a:p>
          <a:p>
            <a:pPr marL="214313" indent="-214313">
              <a:buClr>
                <a:schemeClr val="dk1"/>
              </a:buClr>
              <a:buSzPct val="60000"/>
              <a:buFont typeface="Noto Sans Symbols"/>
              <a:buChar char="●"/>
            </a:pPr>
            <a:r>
              <a:rPr lang="en-US" sz="1350" b="1" dirty="0">
                <a:solidFill>
                  <a:schemeClr val="tx1">
                    <a:lumMod val="75000"/>
                    <a:lumOff val="25000"/>
                  </a:schemeClr>
                </a:solidFill>
                <a:latin typeface="Helvetica" pitchFamily="2" charset="0"/>
                <a:cs typeface="Arial" panose="020B0604020202090204" pitchFamily="34" charset="0"/>
              </a:rPr>
              <a:t>Measurements including diameters, volume, and density</a:t>
            </a:r>
          </a:p>
        </p:txBody>
      </p:sp>
      <p:sp>
        <p:nvSpPr>
          <p:cNvPr id="14" name="Rectangle 13"/>
          <p:cNvSpPr/>
          <p:nvPr/>
        </p:nvSpPr>
        <p:spPr>
          <a:xfrm>
            <a:off x="567572" y="4220107"/>
            <a:ext cx="3259247" cy="923330"/>
          </a:xfrm>
          <a:prstGeom prst="rect">
            <a:avLst/>
          </a:prstGeom>
        </p:spPr>
        <p:txBody>
          <a:bodyPr wrap="square">
            <a:spAutoFit/>
          </a:bodyPr>
          <a:lstStyle/>
          <a:p>
            <a:pPr marL="214313" indent="-214313">
              <a:buFont typeface="Arial" panose="020B0604020202020204" pitchFamily="34" charset="0"/>
              <a:buChar char="•"/>
            </a:pPr>
            <a:r>
              <a:rPr lang="en-US" altLang="zh-CN" sz="1350" b="1" dirty="0">
                <a:solidFill>
                  <a:schemeClr val="tx1">
                    <a:lumMod val="75000"/>
                    <a:lumOff val="25000"/>
                  </a:schemeClr>
                </a:solidFill>
                <a:latin typeface="Helvetica" pitchFamily="2" charset="0"/>
                <a:cs typeface="Arial" panose="020B0604020202090204" pitchFamily="34" charset="0"/>
              </a:rPr>
              <a:t>AI </a:t>
            </a:r>
            <a:r>
              <a:rPr lang="en-US" altLang="zh-CN" sz="1350" b="1" dirty="0">
                <a:solidFill>
                  <a:schemeClr val="tx1">
                    <a:lumMod val="75000"/>
                    <a:lumOff val="25000"/>
                  </a:schemeClr>
                </a:solidFill>
                <a:latin typeface="Helvetica" pitchFamily="2" charset="0"/>
                <a:cs typeface="Arial" panose="020B0604020202090204" pitchFamily="34" charset="0"/>
                <a:sym typeface="Wingdings" panose="05000000000000000000" pitchFamily="2" charset="2"/>
              </a:rPr>
              <a:t> </a:t>
            </a:r>
            <a:r>
              <a:rPr lang="en-US" altLang="zh-CN" sz="1350" b="1" dirty="0">
                <a:solidFill>
                  <a:schemeClr val="tx1">
                    <a:lumMod val="75000"/>
                    <a:lumOff val="25000"/>
                  </a:schemeClr>
                </a:solidFill>
                <a:latin typeface="Helvetica" pitchFamily="2" charset="0"/>
                <a:cs typeface="Arial" panose="020B0604020202090204" pitchFamily="34" charset="0"/>
              </a:rPr>
              <a:t>IA: Intelligent Augmentation </a:t>
            </a:r>
          </a:p>
          <a:p>
            <a:pPr marL="214313" indent="-214313">
              <a:buFont typeface="Arial" panose="020B0604020202020204" pitchFamily="34" charset="0"/>
              <a:buChar char="•"/>
            </a:pPr>
            <a:r>
              <a:rPr lang="en-US" altLang="zh-CN" sz="1350" b="1" dirty="0">
                <a:solidFill>
                  <a:schemeClr val="tx1">
                    <a:lumMod val="75000"/>
                    <a:lumOff val="25000"/>
                  </a:schemeClr>
                </a:solidFill>
                <a:latin typeface="Helvetica" pitchFamily="2" charset="0"/>
                <a:cs typeface="Arial" panose="020B0604020202090204" pitchFamily="34" charset="0"/>
              </a:rPr>
              <a:t>Reduction of Turnaround Time</a:t>
            </a:r>
          </a:p>
          <a:p>
            <a:pPr marL="214313" indent="-214313">
              <a:buFont typeface="Arial" panose="020B0604020202020204" pitchFamily="34" charset="0"/>
              <a:buChar char="•"/>
            </a:pPr>
            <a:r>
              <a:rPr lang="en-US" altLang="zh-CN" sz="1350" b="1" dirty="0">
                <a:solidFill>
                  <a:schemeClr val="tx1">
                    <a:lumMod val="75000"/>
                    <a:lumOff val="25000"/>
                  </a:schemeClr>
                </a:solidFill>
                <a:latin typeface="Helvetica" pitchFamily="2" charset="0"/>
                <a:cs typeface="Arial" panose="020B0604020202090204" pitchFamily="34" charset="0"/>
              </a:rPr>
              <a:t>Fewer Missed Nodules</a:t>
            </a:r>
          </a:p>
          <a:p>
            <a:pPr marL="214313" indent="-214313">
              <a:buFont typeface="Arial" panose="020B0604020202020204" pitchFamily="34" charset="0"/>
              <a:buChar char="•"/>
            </a:pPr>
            <a:endParaRPr lang="en-US" altLang="zh-CN" sz="1350" b="1" dirty="0">
              <a:solidFill>
                <a:schemeClr val="tx1">
                  <a:lumMod val="75000"/>
                  <a:lumOff val="25000"/>
                </a:schemeClr>
              </a:solidFill>
              <a:latin typeface="Helvetica" pitchFamily="2" charset="0"/>
              <a:cs typeface="Arial" panose="020B0604020202090204" pitchFamily="34" charset="0"/>
            </a:endParaRPr>
          </a:p>
        </p:txBody>
      </p:sp>
      <p:pic>
        <p:nvPicPr>
          <p:cNvPr id="17" name="Picture 16">
            <a:extLst>
              <a:ext uri="{FF2B5EF4-FFF2-40B4-BE49-F238E27FC236}">
                <a16:creationId xmlns:a16="http://schemas.microsoft.com/office/drawing/2014/main" id="{7034F0C6-C1AD-4157-9C0A-A74B095D8EC3}"/>
              </a:ext>
            </a:extLst>
          </p:cNvPr>
          <p:cNvPicPr>
            <a:picLocks noChangeAspect="1"/>
          </p:cNvPicPr>
          <p:nvPr/>
        </p:nvPicPr>
        <p:blipFill>
          <a:blip r:embed="rId3"/>
          <a:stretch>
            <a:fillRect/>
          </a:stretch>
        </p:blipFill>
        <p:spPr>
          <a:xfrm>
            <a:off x="4958851" y="4827502"/>
            <a:ext cx="3996755" cy="1215656"/>
          </a:xfrm>
          <a:prstGeom prst="rect">
            <a:avLst/>
          </a:prstGeom>
        </p:spPr>
      </p:pic>
      <p:sp>
        <p:nvSpPr>
          <p:cNvPr id="19" name="TextBox 18">
            <a:extLst>
              <a:ext uri="{FF2B5EF4-FFF2-40B4-BE49-F238E27FC236}">
                <a16:creationId xmlns:a16="http://schemas.microsoft.com/office/drawing/2014/main" id="{EDEF3254-ECE7-4B4C-999C-3E26DB4B589A}"/>
              </a:ext>
            </a:extLst>
          </p:cNvPr>
          <p:cNvSpPr txBox="1"/>
          <p:nvPr/>
        </p:nvSpPr>
        <p:spPr>
          <a:xfrm>
            <a:off x="551932" y="3854652"/>
            <a:ext cx="2591885" cy="240194"/>
          </a:xfrm>
          <a:prstGeom prst="rect">
            <a:avLst/>
          </a:prstGeom>
          <a:noFill/>
        </p:spPr>
        <p:txBody>
          <a:bodyPr wrap="square" lIns="0" tIns="0" rIns="0" bIns="0" rtlCol="0" anchor="t">
            <a:spAutoFit/>
          </a:bodyPr>
          <a:lstStyle/>
          <a:p>
            <a:pPr defTabSz="685800">
              <a:lnSpc>
                <a:spcPct val="110000"/>
              </a:lnSpc>
              <a:defRPr/>
            </a:pPr>
            <a:r>
              <a:rPr lang="en-US" altLang="zh-CN" sz="1500" dirty="0" err="1">
                <a:solidFill>
                  <a:schemeClr val="bg1"/>
                </a:solidFill>
                <a:latin typeface="Helvetica Neue Moyen" charset="0"/>
                <a:cs typeface="Helvetica Neue Moyen" charset="0"/>
              </a:rPr>
              <a:t>InferRead</a:t>
            </a:r>
            <a:r>
              <a:rPr lang="en-US" altLang="zh-CN" sz="1500" dirty="0">
                <a:solidFill>
                  <a:schemeClr val="bg1"/>
                </a:solidFill>
                <a:latin typeface="Helvetica Neue Moyen" charset="0"/>
                <a:cs typeface="Helvetica Neue Moyen" charset="0"/>
              </a:rPr>
              <a:t>™️ Value Proposition</a:t>
            </a:r>
          </a:p>
        </p:txBody>
      </p:sp>
      <p:sp>
        <p:nvSpPr>
          <p:cNvPr id="13" name="TextBox 12">
            <a:extLst>
              <a:ext uri="{FF2B5EF4-FFF2-40B4-BE49-F238E27FC236}">
                <a16:creationId xmlns:a16="http://schemas.microsoft.com/office/drawing/2014/main" id="{57642AE2-8FC4-4EA9-9241-B61E376DE631}"/>
              </a:ext>
            </a:extLst>
          </p:cNvPr>
          <p:cNvSpPr txBox="1"/>
          <p:nvPr/>
        </p:nvSpPr>
        <p:spPr>
          <a:xfrm>
            <a:off x="648840" y="1314503"/>
            <a:ext cx="6507559" cy="437236"/>
          </a:xfrm>
          <a:prstGeom prst="rect">
            <a:avLst/>
          </a:prstGeom>
          <a:noFill/>
        </p:spPr>
        <p:txBody>
          <a:bodyPr wrap="square" lIns="0" tIns="0" rIns="0" bIns="0" rtlCol="0" anchor="t">
            <a:spAutoFit/>
          </a:bodyPr>
          <a:lstStyle/>
          <a:p>
            <a:pPr defTabSz="685800">
              <a:lnSpc>
                <a:spcPct val="110000"/>
              </a:lnSpc>
              <a:defRPr/>
            </a:pPr>
            <a:r>
              <a:rPr lang="en-US" altLang="zh-CN" sz="2800" dirty="0" err="1">
                <a:solidFill>
                  <a:srgbClr val="1D1D1D"/>
                </a:solidFill>
                <a:latin typeface="Helvetica Neue Moyen" charset="0"/>
                <a:cs typeface="Helvetica Neue Moyen" charset="0"/>
              </a:rPr>
              <a:t>InferRead</a:t>
            </a:r>
            <a:r>
              <a:rPr lang="en-US" altLang="zh-CN" sz="2800" dirty="0">
                <a:solidFill>
                  <a:srgbClr val="1D1D1D"/>
                </a:solidFill>
                <a:latin typeface="Helvetica Neue Moyen" charset="0"/>
                <a:cs typeface="Helvetica Neue Moyen" charset="0"/>
              </a:rPr>
              <a:t> Lung CT.AI Values</a:t>
            </a:r>
          </a:p>
        </p:txBody>
      </p:sp>
      <p:sp>
        <p:nvSpPr>
          <p:cNvPr id="15" name="TextBox 14">
            <a:extLst>
              <a:ext uri="{FF2B5EF4-FFF2-40B4-BE49-F238E27FC236}">
                <a16:creationId xmlns:a16="http://schemas.microsoft.com/office/drawing/2014/main" id="{3CD826AA-AE0E-4D42-B153-4E5D41214A2C}"/>
              </a:ext>
            </a:extLst>
          </p:cNvPr>
          <p:cNvSpPr txBox="1"/>
          <p:nvPr/>
        </p:nvSpPr>
        <p:spPr>
          <a:xfrm>
            <a:off x="648840" y="946370"/>
            <a:ext cx="3177979" cy="234744"/>
          </a:xfrm>
          <a:prstGeom prst="rect">
            <a:avLst/>
          </a:prstGeom>
          <a:noFill/>
        </p:spPr>
        <p:txBody>
          <a:bodyPr wrap="square" lIns="0" tIns="0" rIns="0" bIns="0" rtlCol="0" anchor="b">
            <a:spAutoFit/>
          </a:bodyPr>
          <a:lstStyle/>
          <a:p>
            <a:pPr defTabSz="685800">
              <a:lnSpc>
                <a:spcPct val="120000"/>
              </a:lnSpc>
              <a:defRPr/>
            </a:pPr>
            <a:r>
              <a:rPr lang="en-US" altLang="zh-CN" sz="1400" spc="75" dirty="0">
                <a:solidFill>
                  <a:srgbClr val="2585C3"/>
                </a:solidFill>
                <a:latin typeface="Helvetica Neue Moyen" charset="0"/>
                <a:cs typeface="Helvetica Neue Normal" charset="0"/>
              </a:rPr>
              <a:t>INFERVISION PRODUCTS</a:t>
            </a:r>
          </a:p>
        </p:txBody>
      </p:sp>
      <p:pic>
        <p:nvPicPr>
          <p:cNvPr id="18" name="Picture 17" descr="A picture containing text, electronics&#10;&#10;Description automatically generated">
            <a:extLst>
              <a:ext uri="{FF2B5EF4-FFF2-40B4-BE49-F238E27FC236}">
                <a16:creationId xmlns:a16="http://schemas.microsoft.com/office/drawing/2014/main" id="{B84584C2-67F8-4300-AE55-C538EB0A03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03934" y="1959599"/>
            <a:ext cx="3626367" cy="2042665"/>
          </a:xfrm>
          <a:prstGeom prst="rect">
            <a:avLst/>
          </a:prstGeom>
          <a:ln>
            <a:noFill/>
          </a:ln>
          <a:effectLst>
            <a:outerShdw blurRad="292100" dist="139700" dir="2700000" algn="tl" rotWithShape="0">
              <a:srgbClr val="333333">
                <a:alpha val="65000"/>
              </a:srgbClr>
            </a:outerShdw>
          </a:effectLst>
        </p:spPr>
      </p:pic>
      <p:sp>
        <p:nvSpPr>
          <p:cNvPr id="22" name="Rectangle 20">
            <a:extLst>
              <a:ext uri="{FF2B5EF4-FFF2-40B4-BE49-F238E27FC236}">
                <a16:creationId xmlns:a16="http://schemas.microsoft.com/office/drawing/2014/main" id="{6CFC3C08-FD1D-4AB9-B810-85404BACDD3B}"/>
              </a:ext>
            </a:extLst>
          </p:cNvPr>
          <p:cNvSpPr/>
          <p:nvPr/>
        </p:nvSpPr>
        <p:spPr>
          <a:xfrm rot="10800000">
            <a:off x="5103934" y="4446640"/>
            <a:ext cx="4040066" cy="316524"/>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endParaRPr>
          </a:p>
        </p:txBody>
      </p:sp>
      <p:sp>
        <p:nvSpPr>
          <p:cNvPr id="16" name="TextBox 15">
            <a:extLst>
              <a:ext uri="{FF2B5EF4-FFF2-40B4-BE49-F238E27FC236}">
                <a16:creationId xmlns:a16="http://schemas.microsoft.com/office/drawing/2014/main" id="{2A9E12F0-9D9B-4BC7-B7A4-E4FFA4C332A3}"/>
              </a:ext>
            </a:extLst>
          </p:cNvPr>
          <p:cNvSpPr txBox="1"/>
          <p:nvPr/>
        </p:nvSpPr>
        <p:spPr>
          <a:xfrm>
            <a:off x="5103934" y="4441579"/>
            <a:ext cx="2811910" cy="240194"/>
          </a:xfrm>
          <a:prstGeom prst="rect">
            <a:avLst/>
          </a:prstGeom>
          <a:noFill/>
        </p:spPr>
        <p:txBody>
          <a:bodyPr wrap="square" lIns="0" tIns="0" rIns="0" bIns="0" rtlCol="0" anchor="t">
            <a:spAutoFit/>
          </a:bodyPr>
          <a:lstStyle/>
          <a:p>
            <a:pPr algn="r" defTabSz="685800">
              <a:lnSpc>
                <a:spcPct val="110000"/>
              </a:lnSpc>
              <a:defRPr/>
            </a:pPr>
            <a:r>
              <a:rPr lang="en-US" altLang="zh-CN" sz="1500" dirty="0" err="1">
                <a:solidFill>
                  <a:schemeClr val="bg1"/>
                </a:solidFill>
                <a:latin typeface="Helvetica Neue Moyen" charset="0"/>
                <a:cs typeface="Helvetica Neue Moyen" charset="0"/>
              </a:rPr>
              <a:t>InferRead</a:t>
            </a:r>
            <a:r>
              <a:rPr lang="en-US" altLang="zh-CN" sz="1500" dirty="0">
                <a:solidFill>
                  <a:schemeClr val="bg1"/>
                </a:solidFill>
                <a:latin typeface="Helvetica Neue Moyen" charset="0"/>
                <a:cs typeface="Helvetica Neue Moyen" charset="0"/>
              </a:rPr>
              <a:t>™️ Clinical Benefits</a:t>
            </a:r>
          </a:p>
        </p:txBody>
      </p:sp>
      <p:pic>
        <p:nvPicPr>
          <p:cNvPr id="23" name="Picture 9" descr="Logo, company name&#10;&#10;Description automatically generated">
            <a:extLst>
              <a:ext uri="{FF2B5EF4-FFF2-40B4-BE49-F238E27FC236}">
                <a16:creationId xmlns:a16="http://schemas.microsoft.com/office/drawing/2014/main" id="{59FCA4A8-BC93-4113-9435-CFB7892D968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0000" y="-273636"/>
            <a:ext cx="2819116" cy="15857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2700000">
            <a:off x="2519419" y="1596810"/>
            <a:ext cx="8741123" cy="5631168"/>
            <a:chOff x="4642557" y="-1205771"/>
            <a:chExt cx="11654830" cy="7508224"/>
          </a:xfrm>
        </p:grpSpPr>
        <p:sp>
          <p:nvSpPr>
            <p:cNvPr id="2" name="Rounded Rectangle 1"/>
            <p:cNvSpPr/>
            <p:nvPr/>
          </p:nvSpPr>
          <p:spPr>
            <a:xfrm rot="16200000">
              <a:off x="4642557" y="-1205771"/>
              <a:ext cx="5565228" cy="5565228"/>
            </a:xfrm>
            <a:prstGeom prst="roundRect">
              <a:avLst/>
            </a:prstGeom>
            <a:gradFill>
              <a:gsLst>
                <a:gs pos="0">
                  <a:schemeClr val="accent1">
                    <a:alpha val="10000"/>
                  </a:schemeClr>
                </a:gs>
                <a:gs pos="99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9" name="Rounded Rectangle 8"/>
            <p:cNvSpPr/>
            <p:nvPr/>
          </p:nvSpPr>
          <p:spPr>
            <a:xfrm rot="16200000">
              <a:off x="10738556" y="743622"/>
              <a:ext cx="5558831" cy="5558831"/>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dirty="0">
                <a:solidFill>
                  <a:srgbClr val="FFFFFF"/>
                </a:solidFill>
                <a:latin typeface="Segoe UI"/>
              </a:endParaRPr>
            </a:p>
          </p:txBody>
        </p:sp>
      </p:grpSp>
      <p:sp>
        <p:nvSpPr>
          <p:cNvPr id="11" name="Rounded Rectangle 10"/>
          <p:cNvSpPr/>
          <p:nvPr/>
        </p:nvSpPr>
        <p:spPr>
          <a:xfrm rot="18900000">
            <a:off x="8885526" y="1970991"/>
            <a:ext cx="2711877" cy="2711877"/>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12" name="Rounded Rectangle 11"/>
          <p:cNvSpPr/>
          <p:nvPr/>
        </p:nvSpPr>
        <p:spPr>
          <a:xfrm rot="13500000">
            <a:off x="7720277" y="-1324659"/>
            <a:ext cx="2711877" cy="2711877"/>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14" name="Rounded Rectangle 13"/>
          <p:cNvSpPr/>
          <p:nvPr/>
        </p:nvSpPr>
        <p:spPr>
          <a:xfrm rot="18900000">
            <a:off x="4006780" y="463099"/>
            <a:ext cx="3567326" cy="3567326"/>
          </a:xfrm>
          <a:prstGeom prst="roundRect">
            <a:avLst/>
          </a:prstGeom>
          <a:gradFill>
            <a:gsLst>
              <a:gs pos="0">
                <a:schemeClr val="accent1">
                  <a:alpha val="10000"/>
                </a:schemeClr>
              </a:gs>
              <a:gs pos="99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3" name="Rectangle 2"/>
          <p:cNvSpPr/>
          <p:nvPr/>
        </p:nvSpPr>
        <p:spPr>
          <a:xfrm>
            <a:off x="516797" y="1768490"/>
            <a:ext cx="6865449" cy="1546577"/>
          </a:xfrm>
          <a:prstGeom prst="rect">
            <a:avLst/>
          </a:prstGeom>
        </p:spPr>
        <p:txBody>
          <a:bodyPr wrap="square">
            <a:spAutoFit/>
          </a:bodyPr>
          <a:lstStyle/>
          <a:p>
            <a:pPr defTabSz="685800">
              <a:defRPr/>
            </a:pPr>
            <a:r>
              <a:rPr lang="en-US" altLang="zh-CN" sz="3150" b="1" dirty="0">
                <a:solidFill>
                  <a:schemeClr val="tx1">
                    <a:lumMod val="95000"/>
                    <a:lumOff val="5000"/>
                  </a:schemeClr>
                </a:solidFill>
                <a:latin typeface="Helvetica Neue" panose="02000503000000020004" pitchFamily="2" charset="0"/>
                <a:ea typeface="Helvetica Neue" panose="02000503000000020004" pitchFamily="2" charset="0"/>
                <a:cs typeface="Helvetica Neue" panose="02000503000000020004" pitchFamily="2" charset="0"/>
              </a:rPr>
              <a:t>The Application of Alternative Free-Response Receiver Operating Characteristic (AFROC) Metric</a:t>
            </a:r>
          </a:p>
        </p:txBody>
      </p:sp>
      <p:sp>
        <p:nvSpPr>
          <p:cNvPr id="18" name="Rounded Rectangle 17"/>
          <p:cNvSpPr/>
          <p:nvPr/>
        </p:nvSpPr>
        <p:spPr>
          <a:xfrm rot="18900000">
            <a:off x="4184319" y="676306"/>
            <a:ext cx="3212249" cy="3212249"/>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20" name="Rounded Rectangle 19"/>
          <p:cNvSpPr/>
          <p:nvPr/>
        </p:nvSpPr>
        <p:spPr>
          <a:xfrm rot="18900000">
            <a:off x="4330314" y="822301"/>
            <a:ext cx="2920259" cy="2920259"/>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21" name="Rounded Rectangle 20"/>
          <p:cNvSpPr/>
          <p:nvPr/>
        </p:nvSpPr>
        <p:spPr>
          <a:xfrm rot="18900000">
            <a:off x="4487619" y="979607"/>
            <a:ext cx="2605648" cy="2605648"/>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22" name="Rounded Rectangle 21"/>
          <p:cNvSpPr/>
          <p:nvPr/>
        </p:nvSpPr>
        <p:spPr>
          <a:xfrm rot="18900000">
            <a:off x="4664869" y="1156857"/>
            <a:ext cx="2251148" cy="2251148"/>
          </a:xfrm>
          <a:prstGeom prst="roundRect">
            <a:avLst/>
          </a:prstGeom>
          <a:noFill/>
          <a:ln>
            <a:gradFill>
              <a:gsLst>
                <a:gs pos="10000">
                  <a:schemeClr val="bg1">
                    <a:alpha val="15000"/>
                  </a:schemeClr>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pic>
        <p:nvPicPr>
          <p:cNvPr id="15" name="Picture 9" descr="Logo, company name&#10;&#10;Description automatically generated">
            <a:extLst>
              <a:ext uri="{FF2B5EF4-FFF2-40B4-BE49-F238E27FC236}">
                <a16:creationId xmlns:a16="http://schemas.microsoft.com/office/drawing/2014/main" id="{68A2634B-6B8A-4E19-B78C-E2DA5AF30E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081" y="3571872"/>
            <a:ext cx="4107543" cy="2310493"/>
          </a:xfrm>
          <a:prstGeom prst="rect">
            <a:avLst/>
          </a:prstGeom>
        </p:spPr>
      </p:pic>
    </p:spTree>
    <p:extLst>
      <p:ext uri="{BB962C8B-B14F-4D97-AF65-F5344CB8AC3E}">
        <p14:creationId xmlns:p14="http://schemas.microsoft.com/office/powerpoint/2010/main" val="409001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3CC1EE-2DDE-43A7-ADDB-0C2CED6CACFE}"/>
              </a:ext>
            </a:extLst>
          </p:cNvPr>
          <p:cNvSpPr/>
          <p:nvPr/>
        </p:nvSpPr>
        <p:spPr>
          <a:xfrm>
            <a:off x="0" y="1611816"/>
            <a:ext cx="4969100" cy="628210"/>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endParaRPr>
          </a:p>
        </p:txBody>
      </p:sp>
      <p:sp>
        <p:nvSpPr>
          <p:cNvPr id="4" name="TextBox 3"/>
          <p:cNvSpPr txBox="1"/>
          <p:nvPr/>
        </p:nvSpPr>
        <p:spPr>
          <a:xfrm>
            <a:off x="307210" y="1775211"/>
            <a:ext cx="3982639" cy="281103"/>
          </a:xfrm>
          <a:prstGeom prst="rect">
            <a:avLst/>
          </a:prstGeom>
          <a:noFill/>
        </p:spPr>
        <p:txBody>
          <a:bodyPr wrap="square" lIns="0" tIns="0" rIns="0" bIns="0" rtlCol="0" anchor="t">
            <a:spAutoFit/>
          </a:bodyPr>
          <a:lstStyle/>
          <a:p>
            <a:pPr defTabSz="685800">
              <a:lnSpc>
                <a:spcPct val="110000"/>
              </a:lnSpc>
              <a:defRPr/>
            </a:pPr>
            <a:r>
              <a:rPr lang="en-US" altLang="zh-CN" dirty="0">
                <a:solidFill>
                  <a:schemeClr val="bg1"/>
                </a:solidFill>
                <a:latin typeface="Helvetica Neue Moyen" charset="0"/>
                <a:cs typeface="Helvetica Neue Moyen" charset="0"/>
              </a:rPr>
              <a:t>Assessment Methodologies for CAD</a:t>
            </a:r>
          </a:p>
        </p:txBody>
      </p:sp>
      <p:sp>
        <p:nvSpPr>
          <p:cNvPr id="5" name="Rectangle 4"/>
          <p:cNvSpPr/>
          <p:nvPr/>
        </p:nvSpPr>
        <p:spPr>
          <a:xfrm>
            <a:off x="200451" y="2426333"/>
            <a:ext cx="4174897" cy="584775"/>
          </a:xfrm>
          <a:prstGeom prst="rect">
            <a:avLst/>
          </a:prstGeom>
        </p:spPr>
        <p:txBody>
          <a:bodyPr wrap="square">
            <a:spAutoFit/>
          </a:bodyPr>
          <a:lstStyle/>
          <a:p>
            <a:pPr marL="214313" indent="-214313">
              <a:buClr>
                <a:schemeClr val="dk1"/>
              </a:buClr>
              <a:buSzPct val="60000"/>
              <a:buFont typeface="Noto Sans Symbols"/>
              <a:buChar char="●"/>
            </a:pPr>
            <a:r>
              <a:rPr lang="en-US" sz="1600" b="1" dirty="0">
                <a:solidFill>
                  <a:schemeClr val="tx1">
                    <a:lumMod val="75000"/>
                    <a:lumOff val="25000"/>
                  </a:schemeClr>
                </a:solidFill>
                <a:latin typeface="Helvetica" pitchFamily="2" charset="0"/>
                <a:cs typeface="Arial" panose="020B0604020202090204" pitchFamily="34" charset="0"/>
              </a:rPr>
              <a:t>Diagnostic accuracy: Agreement between diagnoses and “truth”</a:t>
            </a:r>
          </a:p>
        </p:txBody>
      </p:sp>
      <p:sp>
        <p:nvSpPr>
          <p:cNvPr id="15" name="TextBox 14">
            <a:extLst>
              <a:ext uri="{FF2B5EF4-FFF2-40B4-BE49-F238E27FC236}">
                <a16:creationId xmlns:a16="http://schemas.microsoft.com/office/drawing/2014/main" id="{3CD826AA-AE0E-4D42-B153-4E5D41214A2C}"/>
              </a:ext>
            </a:extLst>
          </p:cNvPr>
          <p:cNvSpPr txBox="1"/>
          <p:nvPr/>
        </p:nvSpPr>
        <p:spPr>
          <a:xfrm>
            <a:off x="648840" y="946370"/>
            <a:ext cx="3177979" cy="234744"/>
          </a:xfrm>
          <a:prstGeom prst="rect">
            <a:avLst/>
          </a:prstGeom>
          <a:noFill/>
        </p:spPr>
        <p:txBody>
          <a:bodyPr wrap="square" lIns="0" tIns="0" rIns="0" bIns="0" rtlCol="0" anchor="b">
            <a:spAutoFit/>
          </a:bodyPr>
          <a:lstStyle/>
          <a:p>
            <a:pPr defTabSz="685800">
              <a:lnSpc>
                <a:spcPct val="120000"/>
              </a:lnSpc>
              <a:defRPr/>
            </a:pPr>
            <a:r>
              <a:rPr lang="en-US" altLang="zh-CN" sz="1400" spc="75" dirty="0">
                <a:solidFill>
                  <a:srgbClr val="2585C3"/>
                </a:solidFill>
                <a:latin typeface="Helvetica Neue Moyen" charset="0"/>
                <a:cs typeface="Helvetica Neue Normal" charset="0"/>
              </a:rPr>
              <a:t>The application of AFROC Metric</a:t>
            </a:r>
          </a:p>
        </p:txBody>
      </p:sp>
      <p:sp>
        <p:nvSpPr>
          <p:cNvPr id="22" name="Rectangle 20">
            <a:extLst>
              <a:ext uri="{FF2B5EF4-FFF2-40B4-BE49-F238E27FC236}">
                <a16:creationId xmlns:a16="http://schemas.microsoft.com/office/drawing/2014/main" id="{6CFC3C08-FD1D-4AB9-B810-85404BACDD3B}"/>
              </a:ext>
            </a:extLst>
          </p:cNvPr>
          <p:cNvSpPr/>
          <p:nvPr/>
        </p:nvSpPr>
        <p:spPr>
          <a:xfrm rot="10800000">
            <a:off x="5638801" y="3011108"/>
            <a:ext cx="3505198" cy="628210"/>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endParaRPr>
          </a:p>
        </p:txBody>
      </p:sp>
      <p:sp>
        <p:nvSpPr>
          <p:cNvPr id="16" name="TextBox 15">
            <a:extLst>
              <a:ext uri="{FF2B5EF4-FFF2-40B4-BE49-F238E27FC236}">
                <a16:creationId xmlns:a16="http://schemas.microsoft.com/office/drawing/2014/main" id="{2A9E12F0-9D9B-4BC7-B7A4-E4FFA4C332A3}"/>
              </a:ext>
            </a:extLst>
          </p:cNvPr>
          <p:cNvSpPr txBox="1"/>
          <p:nvPr/>
        </p:nvSpPr>
        <p:spPr>
          <a:xfrm>
            <a:off x="3826819" y="3105939"/>
            <a:ext cx="5230933" cy="383567"/>
          </a:xfrm>
          <a:prstGeom prst="rect">
            <a:avLst/>
          </a:prstGeom>
          <a:noFill/>
        </p:spPr>
        <p:txBody>
          <a:bodyPr wrap="square" lIns="0" tIns="0" rIns="0" bIns="0" rtlCol="0" anchor="t">
            <a:spAutoFit/>
          </a:bodyPr>
          <a:lstStyle/>
          <a:p>
            <a:pPr algn="r" defTabSz="685800">
              <a:lnSpc>
                <a:spcPct val="110000"/>
              </a:lnSpc>
              <a:defRPr/>
            </a:pPr>
            <a:r>
              <a:rPr lang="en-US" altLang="zh-CN" sz="2400" dirty="0">
                <a:solidFill>
                  <a:schemeClr val="bg1"/>
                </a:solidFill>
              </a:rPr>
              <a:t>Is ROC analysis necessary?</a:t>
            </a:r>
            <a:endParaRPr lang="en-US" altLang="zh-CN" sz="2400" dirty="0">
              <a:solidFill>
                <a:schemeClr val="bg1"/>
              </a:solidFill>
              <a:latin typeface="Helvetica Neue Moyen" charset="0"/>
              <a:cs typeface="Helvetica Neue Moyen" charset="0"/>
            </a:endParaRPr>
          </a:p>
        </p:txBody>
      </p:sp>
      <p:sp>
        <p:nvSpPr>
          <p:cNvPr id="23" name="Rectangle 4">
            <a:extLst>
              <a:ext uri="{FF2B5EF4-FFF2-40B4-BE49-F238E27FC236}">
                <a16:creationId xmlns:a16="http://schemas.microsoft.com/office/drawing/2014/main" id="{94A55557-DD27-499A-ABD8-391522C93E65}"/>
              </a:ext>
            </a:extLst>
          </p:cNvPr>
          <p:cNvSpPr/>
          <p:nvPr/>
        </p:nvSpPr>
        <p:spPr>
          <a:xfrm>
            <a:off x="5791200" y="3754701"/>
            <a:ext cx="3200399" cy="1077218"/>
          </a:xfrm>
          <a:prstGeom prst="rect">
            <a:avLst/>
          </a:prstGeom>
        </p:spPr>
        <p:txBody>
          <a:bodyPr wrap="square">
            <a:spAutoFit/>
          </a:bodyPr>
          <a:lstStyle/>
          <a:p>
            <a:pPr marL="214313" indent="-214313">
              <a:buClr>
                <a:schemeClr val="dk1"/>
              </a:buClr>
              <a:buSzPct val="60000"/>
              <a:buFont typeface="Noto Sans Symbols"/>
              <a:buChar char="●"/>
            </a:pPr>
            <a:r>
              <a:rPr lang="en-US" sz="1600" b="1" dirty="0">
                <a:solidFill>
                  <a:schemeClr val="tx1">
                    <a:lumMod val="75000"/>
                    <a:lumOff val="25000"/>
                  </a:schemeClr>
                </a:solidFill>
                <a:latin typeface="Helvetica" pitchFamily="2" charset="0"/>
                <a:cs typeface="Arial" panose="020B0604020202090204" pitchFamily="34" charset="0"/>
              </a:rPr>
              <a:t>the limitations of other available methods for evaluating diagnostic accuracy</a:t>
            </a:r>
          </a:p>
        </p:txBody>
      </p:sp>
      <p:sp>
        <p:nvSpPr>
          <p:cNvPr id="14" name="Rectangle 19">
            <a:extLst>
              <a:ext uri="{FF2B5EF4-FFF2-40B4-BE49-F238E27FC236}">
                <a16:creationId xmlns:a16="http://schemas.microsoft.com/office/drawing/2014/main" id="{A1C3603E-9CCE-465B-8165-80023051ED41}"/>
              </a:ext>
            </a:extLst>
          </p:cNvPr>
          <p:cNvSpPr/>
          <p:nvPr/>
        </p:nvSpPr>
        <p:spPr>
          <a:xfrm>
            <a:off x="0" y="4377483"/>
            <a:ext cx="4969100" cy="628210"/>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endParaRPr>
          </a:p>
        </p:txBody>
      </p:sp>
      <p:sp>
        <p:nvSpPr>
          <p:cNvPr id="17" name="TextBox 3">
            <a:extLst>
              <a:ext uri="{FF2B5EF4-FFF2-40B4-BE49-F238E27FC236}">
                <a16:creationId xmlns:a16="http://schemas.microsoft.com/office/drawing/2014/main" id="{FDED1C3A-94B0-4DC2-B39E-19C494143A58}"/>
              </a:ext>
            </a:extLst>
          </p:cNvPr>
          <p:cNvSpPr txBox="1"/>
          <p:nvPr/>
        </p:nvSpPr>
        <p:spPr>
          <a:xfrm>
            <a:off x="307210" y="4568804"/>
            <a:ext cx="4661890" cy="281103"/>
          </a:xfrm>
          <a:prstGeom prst="rect">
            <a:avLst/>
          </a:prstGeom>
          <a:noFill/>
        </p:spPr>
        <p:txBody>
          <a:bodyPr wrap="square" lIns="0" tIns="0" rIns="0" bIns="0" rtlCol="0" anchor="t">
            <a:spAutoFit/>
          </a:bodyPr>
          <a:lstStyle/>
          <a:p>
            <a:pPr defTabSz="685800">
              <a:lnSpc>
                <a:spcPct val="110000"/>
              </a:lnSpc>
              <a:defRPr/>
            </a:pPr>
            <a:r>
              <a:rPr lang="en-US" altLang="zh-CN" dirty="0">
                <a:solidFill>
                  <a:schemeClr val="bg1"/>
                </a:solidFill>
                <a:latin typeface="Helvetica Neue Moyen" charset="0"/>
                <a:cs typeface="Helvetica Neue Moyen" charset="0"/>
              </a:rPr>
              <a:t>A pair of indices: “Sensitivity” and “Specificity”</a:t>
            </a:r>
          </a:p>
        </p:txBody>
      </p:sp>
      <p:sp>
        <p:nvSpPr>
          <p:cNvPr id="18" name="Rectangle 4">
            <a:extLst>
              <a:ext uri="{FF2B5EF4-FFF2-40B4-BE49-F238E27FC236}">
                <a16:creationId xmlns:a16="http://schemas.microsoft.com/office/drawing/2014/main" id="{A21CBCE9-BF88-4A7B-B06D-BD9B6F8551D5}"/>
              </a:ext>
            </a:extLst>
          </p:cNvPr>
          <p:cNvSpPr/>
          <p:nvPr/>
        </p:nvSpPr>
        <p:spPr>
          <a:xfrm>
            <a:off x="200450" y="5148565"/>
            <a:ext cx="4174897" cy="1077218"/>
          </a:xfrm>
          <a:prstGeom prst="rect">
            <a:avLst/>
          </a:prstGeom>
        </p:spPr>
        <p:txBody>
          <a:bodyPr wrap="square">
            <a:spAutoFit/>
          </a:bodyPr>
          <a:lstStyle/>
          <a:p>
            <a:pPr marL="214313" indent="-214313">
              <a:buClr>
                <a:schemeClr val="dk1"/>
              </a:buClr>
              <a:buSzPct val="60000"/>
              <a:buFont typeface="Noto Sans Symbols"/>
              <a:buChar char="●"/>
            </a:pPr>
            <a:r>
              <a:rPr lang="en-US" sz="1600" b="1" dirty="0">
                <a:solidFill>
                  <a:schemeClr val="tx1">
                    <a:lumMod val="75000"/>
                    <a:lumOff val="25000"/>
                  </a:schemeClr>
                </a:solidFill>
                <a:latin typeface="Helvetica" pitchFamily="2" charset="0"/>
                <a:cs typeface="Arial" panose="020B0604020202090204" pitchFamily="34" charset="0"/>
              </a:rPr>
              <a:t>Sensitivity: Probability of calling an actually-positive case “Positive”</a:t>
            </a:r>
          </a:p>
          <a:p>
            <a:pPr marL="214313" indent="-214313">
              <a:buClr>
                <a:schemeClr val="dk1"/>
              </a:buClr>
              <a:buSzPct val="60000"/>
              <a:buFont typeface="Noto Sans Symbols"/>
              <a:buChar char="●"/>
            </a:pPr>
            <a:r>
              <a:rPr lang="en-US" sz="1600" b="1" dirty="0">
                <a:solidFill>
                  <a:schemeClr val="tx1">
                    <a:lumMod val="75000"/>
                    <a:lumOff val="25000"/>
                  </a:schemeClr>
                </a:solidFill>
                <a:latin typeface="Helvetica" pitchFamily="2" charset="0"/>
                <a:cs typeface="Arial" panose="020B0604020202090204" pitchFamily="34" charset="0"/>
              </a:rPr>
              <a:t>Specificity: Probability of calling an actually-negative case “Negative”</a:t>
            </a:r>
          </a:p>
        </p:txBody>
      </p:sp>
      <p:pic>
        <p:nvPicPr>
          <p:cNvPr id="19" name="Picture 9" descr="Logo, company name&#10;&#10;Description automatically generated">
            <a:extLst>
              <a:ext uri="{FF2B5EF4-FFF2-40B4-BE49-F238E27FC236}">
                <a16:creationId xmlns:a16="http://schemas.microsoft.com/office/drawing/2014/main" id="{D793D450-A424-41D1-975B-B1EAFECCC4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50000" y="-273636"/>
            <a:ext cx="2819116" cy="1585753"/>
          </a:xfrm>
          <a:prstGeom prst="rect">
            <a:avLst/>
          </a:prstGeom>
        </p:spPr>
      </p:pic>
    </p:spTree>
    <p:extLst>
      <p:ext uri="{BB962C8B-B14F-4D97-AF65-F5344CB8AC3E}">
        <p14:creationId xmlns:p14="http://schemas.microsoft.com/office/powerpoint/2010/main" val="17716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AC78019-5E26-4BCB-BB49-3528A7D5C810}"/>
              </a:ext>
            </a:extLst>
          </p:cNvPr>
          <p:cNvSpPr/>
          <p:nvPr/>
        </p:nvSpPr>
        <p:spPr>
          <a:xfrm>
            <a:off x="5103934" y="4244642"/>
            <a:ext cx="4040066" cy="156662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Rectangle 20">
            <a:extLst>
              <a:ext uri="{FF2B5EF4-FFF2-40B4-BE49-F238E27FC236}">
                <a16:creationId xmlns:a16="http://schemas.microsoft.com/office/drawing/2014/main" id="{8BC8D0E3-4AEC-4D50-8AF9-93734288DC46}"/>
              </a:ext>
            </a:extLst>
          </p:cNvPr>
          <p:cNvSpPr/>
          <p:nvPr/>
        </p:nvSpPr>
        <p:spPr>
          <a:xfrm rot="10800000">
            <a:off x="5103934" y="3483540"/>
            <a:ext cx="4040066" cy="766570"/>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endParaRPr>
          </a:p>
        </p:txBody>
      </p:sp>
      <p:sp>
        <p:nvSpPr>
          <p:cNvPr id="20" name="Rectangle 19">
            <a:extLst>
              <a:ext uri="{FF2B5EF4-FFF2-40B4-BE49-F238E27FC236}">
                <a16:creationId xmlns:a16="http://schemas.microsoft.com/office/drawing/2014/main" id="{1E3CC1EE-2DDE-43A7-ADDB-0C2CED6CACFE}"/>
              </a:ext>
            </a:extLst>
          </p:cNvPr>
          <p:cNvSpPr/>
          <p:nvPr/>
        </p:nvSpPr>
        <p:spPr>
          <a:xfrm>
            <a:off x="0" y="1961934"/>
            <a:ext cx="4419842" cy="720689"/>
          </a:xfrm>
          <a:prstGeom prst="rect">
            <a:avLst/>
          </a:prstGeom>
          <a:gradFill>
            <a:gsLst>
              <a:gs pos="10000">
                <a:schemeClr val="accent1"/>
              </a:gs>
              <a:gs pos="90000">
                <a:schemeClr val="accent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srgbClr val="FFFFFF"/>
              </a:solidFill>
              <a:latin typeface="Helvetica Neue Normal" charset="0"/>
            </a:endParaRPr>
          </a:p>
        </p:txBody>
      </p:sp>
      <p:sp>
        <p:nvSpPr>
          <p:cNvPr id="4" name="TextBox 3"/>
          <p:cNvSpPr txBox="1"/>
          <p:nvPr/>
        </p:nvSpPr>
        <p:spPr>
          <a:xfrm>
            <a:off x="648840" y="2130349"/>
            <a:ext cx="3982639" cy="374718"/>
          </a:xfrm>
          <a:prstGeom prst="rect">
            <a:avLst/>
          </a:prstGeom>
          <a:noFill/>
        </p:spPr>
        <p:txBody>
          <a:bodyPr wrap="square" lIns="0" tIns="0" rIns="0" bIns="0" rtlCol="0" anchor="t">
            <a:spAutoFit/>
          </a:bodyPr>
          <a:lstStyle/>
          <a:p>
            <a:pPr defTabSz="685800">
              <a:lnSpc>
                <a:spcPct val="110000"/>
              </a:lnSpc>
              <a:defRPr/>
            </a:pPr>
            <a:r>
              <a:rPr lang="en-US" altLang="zh-CN" sz="2400" dirty="0">
                <a:solidFill>
                  <a:schemeClr val="bg1"/>
                </a:solidFill>
                <a:latin typeface="Helvetica Neue Moyen" charset="0"/>
                <a:cs typeface="Helvetica Neue Moyen" charset="0"/>
              </a:rPr>
              <a:t>Features</a:t>
            </a:r>
          </a:p>
        </p:txBody>
      </p:sp>
      <p:sp>
        <p:nvSpPr>
          <p:cNvPr id="5" name="Rectangle 4"/>
          <p:cNvSpPr/>
          <p:nvPr/>
        </p:nvSpPr>
        <p:spPr>
          <a:xfrm>
            <a:off x="570847" y="2726152"/>
            <a:ext cx="3626367" cy="3046988"/>
          </a:xfrm>
          <a:prstGeom prst="rect">
            <a:avLst/>
          </a:prstGeom>
        </p:spPr>
        <p:txBody>
          <a:bodyPr wrap="square">
            <a:spAutoFit/>
          </a:bodyPr>
          <a:lstStyle/>
          <a:p>
            <a:pPr marL="214313" indent="-214313">
              <a:buClr>
                <a:schemeClr val="dk1"/>
              </a:buClr>
              <a:buSzPct val="60000"/>
              <a:buFont typeface="Noto Sans Symbols"/>
              <a:buChar char="●"/>
            </a:pPr>
            <a:r>
              <a:rPr lang="en-US" sz="1600" b="1" dirty="0">
                <a:solidFill>
                  <a:schemeClr val="tx1">
                    <a:lumMod val="75000"/>
                    <a:lumOff val="25000"/>
                  </a:schemeClr>
                </a:solidFill>
                <a:latin typeface="Helvetica" pitchFamily="2" charset="0"/>
                <a:cs typeface="Arial" panose="020B0604020202090204" pitchFamily="34" charset="0"/>
              </a:rPr>
              <a:t>Sensitivity (TPF) averaged over all Specificities (or FPFs) — i.e., average ROC curve height</a:t>
            </a:r>
          </a:p>
          <a:p>
            <a:pPr>
              <a:buClr>
                <a:schemeClr val="dk1"/>
              </a:buClr>
              <a:buSzPct val="60000"/>
            </a:pPr>
            <a:endParaRPr lang="en-US" sz="1600" b="1" dirty="0">
              <a:solidFill>
                <a:schemeClr val="tx1">
                  <a:lumMod val="75000"/>
                  <a:lumOff val="25000"/>
                </a:schemeClr>
              </a:solidFill>
              <a:latin typeface="Helvetica" pitchFamily="2" charset="0"/>
              <a:cs typeface="Arial" panose="020B0604020202090204" pitchFamily="34" charset="0"/>
            </a:endParaRPr>
          </a:p>
          <a:p>
            <a:pPr marL="214313" indent="-214313">
              <a:buClr>
                <a:schemeClr val="dk1"/>
              </a:buClr>
              <a:buSzPct val="60000"/>
              <a:buFont typeface="Noto Sans Symbols"/>
              <a:buChar char="●"/>
            </a:pPr>
            <a:r>
              <a:rPr lang="en-US" sz="1600" b="1" dirty="0">
                <a:solidFill>
                  <a:schemeClr val="tx1">
                    <a:lumMod val="75000"/>
                    <a:lumOff val="25000"/>
                  </a:schemeClr>
                </a:solidFill>
                <a:latin typeface="Helvetica" pitchFamily="2" charset="0"/>
                <a:cs typeface="Arial" panose="020B0604020202090204" pitchFamily="34" charset="0"/>
              </a:rPr>
              <a:t>Specificity averaged over all Sensitivities</a:t>
            </a:r>
          </a:p>
          <a:p>
            <a:pPr>
              <a:buClr>
                <a:schemeClr val="dk1"/>
              </a:buClr>
              <a:buSzPct val="60000"/>
            </a:pPr>
            <a:endParaRPr lang="en-US" sz="1600" b="1" dirty="0">
              <a:solidFill>
                <a:schemeClr val="tx1">
                  <a:lumMod val="75000"/>
                  <a:lumOff val="25000"/>
                </a:schemeClr>
              </a:solidFill>
              <a:latin typeface="Helvetica" pitchFamily="2" charset="0"/>
              <a:cs typeface="Arial" panose="020B0604020202090204" pitchFamily="34" charset="0"/>
            </a:endParaRPr>
          </a:p>
          <a:p>
            <a:pPr marL="214313" indent="-214313">
              <a:buClr>
                <a:schemeClr val="dk1"/>
              </a:buClr>
              <a:buSzPct val="60000"/>
              <a:buFont typeface="Noto Sans Symbols"/>
              <a:buChar char="●"/>
            </a:pPr>
            <a:r>
              <a:rPr lang="en-US" sz="1600" b="1" dirty="0">
                <a:solidFill>
                  <a:schemeClr val="tx1">
                    <a:lumMod val="75000"/>
                    <a:lumOff val="25000"/>
                  </a:schemeClr>
                </a:solidFill>
                <a:latin typeface="Helvetica" pitchFamily="2" charset="0"/>
                <a:cs typeface="Arial" panose="020B0604020202090204" pitchFamily="34" charset="0"/>
              </a:rPr>
              <a:t>Probability of distinguishing correctly between a randomly selected actually-positive case and a randomly selected actually-negative case</a:t>
            </a:r>
          </a:p>
        </p:txBody>
      </p:sp>
      <p:sp>
        <p:nvSpPr>
          <p:cNvPr id="13" name="TextBox 12">
            <a:extLst>
              <a:ext uri="{FF2B5EF4-FFF2-40B4-BE49-F238E27FC236}">
                <a16:creationId xmlns:a16="http://schemas.microsoft.com/office/drawing/2014/main" id="{57642AE2-8FC4-4EA9-9241-B61E376DE631}"/>
              </a:ext>
            </a:extLst>
          </p:cNvPr>
          <p:cNvSpPr txBox="1"/>
          <p:nvPr/>
        </p:nvSpPr>
        <p:spPr>
          <a:xfrm>
            <a:off x="648840" y="1314503"/>
            <a:ext cx="6507559" cy="447495"/>
          </a:xfrm>
          <a:prstGeom prst="rect">
            <a:avLst/>
          </a:prstGeom>
          <a:noFill/>
        </p:spPr>
        <p:txBody>
          <a:bodyPr wrap="square" lIns="0" tIns="0" rIns="0" bIns="0" rtlCol="0" anchor="t">
            <a:spAutoFit/>
          </a:bodyPr>
          <a:lstStyle/>
          <a:p>
            <a:pPr defTabSz="685800">
              <a:lnSpc>
                <a:spcPct val="110000"/>
              </a:lnSpc>
              <a:defRPr/>
            </a:pPr>
            <a:r>
              <a:rPr lang="en-US" altLang="zh-CN" sz="2800" dirty="0"/>
              <a:t>Interpretations of ROC area</a:t>
            </a:r>
            <a:endParaRPr lang="en-US" altLang="zh-CN" sz="2800" dirty="0">
              <a:solidFill>
                <a:srgbClr val="1D1D1D"/>
              </a:solidFill>
              <a:latin typeface="Helvetica Neue Moyen" charset="0"/>
              <a:cs typeface="Helvetica Neue Moyen" charset="0"/>
            </a:endParaRPr>
          </a:p>
        </p:txBody>
      </p:sp>
      <p:sp>
        <p:nvSpPr>
          <p:cNvPr id="15" name="TextBox 14">
            <a:extLst>
              <a:ext uri="{FF2B5EF4-FFF2-40B4-BE49-F238E27FC236}">
                <a16:creationId xmlns:a16="http://schemas.microsoft.com/office/drawing/2014/main" id="{3CD826AA-AE0E-4D42-B153-4E5D41214A2C}"/>
              </a:ext>
            </a:extLst>
          </p:cNvPr>
          <p:cNvSpPr txBox="1"/>
          <p:nvPr/>
        </p:nvSpPr>
        <p:spPr>
          <a:xfrm>
            <a:off x="648840" y="946370"/>
            <a:ext cx="3177979" cy="234744"/>
          </a:xfrm>
          <a:prstGeom prst="rect">
            <a:avLst/>
          </a:prstGeom>
          <a:noFill/>
        </p:spPr>
        <p:txBody>
          <a:bodyPr wrap="square" lIns="0" tIns="0" rIns="0" bIns="0" rtlCol="0" anchor="b">
            <a:spAutoFit/>
          </a:bodyPr>
          <a:lstStyle/>
          <a:p>
            <a:pPr defTabSz="685800">
              <a:lnSpc>
                <a:spcPct val="120000"/>
              </a:lnSpc>
              <a:defRPr/>
            </a:pPr>
            <a:r>
              <a:rPr lang="en-US" altLang="zh-CN" sz="1400" spc="75" dirty="0">
                <a:solidFill>
                  <a:srgbClr val="2585C3"/>
                </a:solidFill>
                <a:latin typeface="Helvetica Neue Moyen" charset="0"/>
                <a:cs typeface="Helvetica Neue Normal" charset="0"/>
              </a:rPr>
              <a:t>The application of AFROC Metric</a:t>
            </a:r>
          </a:p>
        </p:txBody>
      </p:sp>
      <p:sp>
        <p:nvSpPr>
          <p:cNvPr id="16" name="TextBox 15">
            <a:extLst>
              <a:ext uri="{FF2B5EF4-FFF2-40B4-BE49-F238E27FC236}">
                <a16:creationId xmlns:a16="http://schemas.microsoft.com/office/drawing/2014/main" id="{2A9E12F0-9D9B-4BC7-B7A4-E4FFA4C332A3}"/>
              </a:ext>
            </a:extLst>
          </p:cNvPr>
          <p:cNvSpPr txBox="1"/>
          <p:nvPr/>
        </p:nvSpPr>
        <p:spPr>
          <a:xfrm>
            <a:off x="3826819" y="3718146"/>
            <a:ext cx="2811910" cy="374718"/>
          </a:xfrm>
          <a:prstGeom prst="rect">
            <a:avLst/>
          </a:prstGeom>
          <a:noFill/>
        </p:spPr>
        <p:txBody>
          <a:bodyPr wrap="square" lIns="0" tIns="0" rIns="0" bIns="0" rtlCol="0" anchor="t">
            <a:spAutoFit/>
          </a:bodyPr>
          <a:lstStyle/>
          <a:p>
            <a:pPr algn="r" defTabSz="685800">
              <a:lnSpc>
                <a:spcPct val="110000"/>
              </a:lnSpc>
              <a:defRPr/>
            </a:pPr>
            <a:r>
              <a:rPr lang="en-US" altLang="zh-CN" sz="2400" dirty="0">
                <a:solidFill>
                  <a:schemeClr val="bg1"/>
                </a:solidFill>
                <a:latin typeface="Helvetica Neue Moyen" charset="0"/>
                <a:cs typeface="Helvetica Neue Moyen" charset="0"/>
              </a:rPr>
              <a:t>However:</a:t>
            </a:r>
          </a:p>
        </p:txBody>
      </p:sp>
      <p:sp>
        <p:nvSpPr>
          <p:cNvPr id="23" name="Rectangle 4">
            <a:extLst>
              <a:ext uri="{FF2B5EF4-FFF2-40B4-BE49-F238E27FC236}">
                <a16:creationId xmlns:a16="http://schemas.microsoft.com/office/drawing/2014/main" id="{94A55557-DD27-499A-ABD8-391522C93E65}"/>
              </a:ext>
            </a:extLst>
          </p:cNvPr>
          <p:cNvSpPr/>
          <p:nvPr/>
        </p:nvSpPr>
        <p:spPr>
          <a:xfrm>
            <a:off x="5103934" y="4521880"/>
            <a:ext cx="3626367" cy="1077218"/>
          </a:xfrm>
          <a:prstGeom prst="rect">
            <a:avLst/>
          </a:prstGeom>
        </p:spPr>
        <p:txBody>
          <a:bodyPr wrap="square">
            <a:spAutoFit/>
          </a:bodyPr>
          <a:lstStyle/>
          <a:p>
            <a:pPr marL="214313" indent="-214313">
              <a:buClr>
                <a:schemeClr val="dk1"/>
              </a:buClr>
              <a:buSzPct val="60000"/>
              <a:buFont typeface="Noto Sans Symbols"/>
              <a:buChar char="●"/>
            </a:pPr>
            <a:r>
              <a:rPr lang="en-US" sz="1600" b="1" dirty="0">
                <a:solidFill>
                  <a:schemeClr val="tx1">
                    <a:lumMod val="75000"/>
                    <a:lumOff val="25000"/>
                  </a:schemeClr>
                </a:solidFill>
                <a:latin typeface="Helvetica" pitchFamily="2" charset="0"/>
                <a:cs typeface="Arial" panose="020B0604020202090204" pitchFamily="34" charset="0"/>
              </a:rPr>
              <a:t>this global index can be misleading when curves cross and/or there is only one region of interest</a:t>
            </a:r>
          </a:p>
        </p:txBody>
      </p:sp>
      <p:pic>
        <p:nvPicPr>
          <p:cNvPr id="25" name="图形 8">
            <a:extLst>
              <a:ext uri="{FF2B5EF4-FFF2-40B4-BE49-F238E27FC236}">
                <a16:creationId xmlns:a16="http://schemas.microsoft.com/office/drawing/2014/main" id="{35B03142-B483-4690-8FB6-91E148115D2A}"/>
              </a:ext>
            </a:extLst>
          </p:cNvPr>
          <p:cNvPicPr/>
          <p:nvPr/>
        </p:nvPicPr>
        <p:blipFill>
          <a:blip r:embed="rId3">
            <a:extLst>
              <a:ext uri="{96DAC541-7B7A-43D3-8B79-37D633B846F1}">
                <asvg:svgBlip xmlns:asvg="http://schemas.microsoft.com/office/drawing/2016/SVG/main" r:embed="rId4"/>
              </a:ext>
            </a:extLst>
          </a:blip>
          <a:stretch>
            <a:fillRect/>
          </a:stretch>
        </p:blipFill>
        <p:spPr>
          <a:xfrm>
            <a:off x="5103934" y="935321"/>
            <a:ext cx="2793626" cy="2548219"/>
          </a:xfrm>
          <a:prstGeom prst="rect">
            <a:avLst/>
          </a:prstGeom>
        </p:spPr>
      </p:pic>
      <p:pic>
        <p:nvPicPr>
          <p:cNvPr id="26" name="Picture 9" descr="Logo, company name&#10;&#10;Description automatically generated">
            <a:extLst>
              <a:ext uri="{FF2B5EF4-FFF2-40B4-BE49-F238E27FC236}">
                <a16:creationId xmlns:a16="http://schemas.microsoft.com/office/drawing/2014/main" id="{DF6C7EBA-C2C9-49AA-AED4-B57B4A0136B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0000" y="-273636"/>
            <a:ext cx="2819116" cy="1585753"/>
          </a:xfrm>
          <a:prstGeom prst="rect">
            <a:avLst/>
          </a:prstGeom>
        </p:spPr>
      </p:pic>
    </p:spTree>
    <p:extLst>
      <p:ext uri="{BB962C8B-B14F-4D97-AF65-F5344CB8AC3E}">
        <p14:creationId xmlns:p14="http://schemas.microsoft.com/office/powerpoint/2010/main" val="1154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8">
            <a:extLst>
              <a:ext uri="{FF2B5EF4-FFF2-40B4-BE49-F238E27FC236}">
                <a16:creationId xmlns:a16="http://schemas.microsoft.com/office/drawing/2014/main" id="{C0AA8FBD-15B1-4EB3-A30F-716F9AE840B1}"/>
              </a:ext>
            </a:extLst>
          </p:cNvPr>
          <p:cNvSpPr/>
          <p:nvPr/>
        </p:nvSpPr>
        <p:spPr>
          <a:xfrm rot="18900000">
            <a:off x="5904954" y="4461189"/>
            <a:ext cx="4169123" cy="4169123"/>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dirty="0">
              <a:solidFill>
                <a:srgbClr val="FFFFFF"/>
              </a:solidFill>
              <a:latin typeface="Segoe UI"/>
            </a:endParaRPr>
          </a:p>
        </p:txBody>
      </p:sp>
      <p:sp>
        <p:nvSpPr>
          <p:cNvPr id="36" name="Rounded Rectangle 10">
            <a:extLst>
              <a:ext uri="{FF2B5EF4-FFF2-40B4-BE49-F238E27FC236}">
                <a16:creationId xmlns:a16="http://schemas.microsoft.com/office/drawing/2014/main" id="{234E3867-6C06-4426-8D26-39375B2CE3BB}"/>
              </a:ext>
            </a:extLst>
          </p:cNvPr>
          <p:cNvSpPr/>
          <p:nvPr/>
        </p:nvSpPr>
        <p:spPr>
          <a:xfrm rot="18900000">
            <a:off x="8885526" y="1970991"/>
            <a:ext cx="2711877" cy="2711877"/>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sp>
        <p:nvSpPr>
          <p:cNvPr id="37" name="Rounded Rectangle 11">
            <a:extLst>
              <a:ext uri="{FF2B5EF4-FFF2-40B4-BE49-F238E27FC236}">
                <a16:creationId xmlns:a16="http://schemas.microsoft.com/office/drawing/2014/main" id="{21F5CE50-4364-4936-8FBC-39D8D15B2198}"/>
              </a:ext>
            </a:extLst>
          </p:cNvPr>
          <p:cNvSpPr/>
          <p:nvPr/>
        </p:nvSpPr>
        <p:spPr>
          <a:xfrm rot="13500000">
            <a:off x="7720277" y="-1324659"/>
            <a:ext cx="2711877" cy="2711877"/>
          </a:xfrm>
          <a:prstGeom prst="roundRect">
            <a:avLst/>
          </a:prstGeom>
          <a:gradFill>
            <a:gsLst>
              <a:gs pos="0">
                <a:schemeClr val="accent1"/>
              </a:gs>
              <a:gs pos="99000">
                <a:schemeClr val="accent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GB" sz="1350">
              <a:solidFill>
                <a:srgbClr val="FFFFFF"/>
              </a:solidFill>
              <a:latin typeface="Segoe UI"/>
            </a:endParaRPr>
          </a:p>
        </p:txBody>
      </p:sp>
      <p:pic>
        <p:nvPicPr>
          <p:cNvPr id="30" name="图片 29" descr="图片包含 日程表&#10;&#10;描述已自动生成">
            <a:extLst>
              <a:ext uri="{FF2B5EF4-FFF2-40B4-BE49-F238E27FC236}">
                <a16:creationId xmlns:a16="http://schemas.microsoft.com/office/drawing/2014/main" id="{45703969-E5AE-4822-8AE9-ED19E6B64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7" y="4074787"/>
            <a:ext cx="3354422" cy="2088796"/>
          </a:xfrm>
          <a:prstGeom prst="rect">
            <a:avLst/>
          </a:prstGeom>
        </p:spPr>
      </p:pic>
      <p:pic>
        <p:nvPicPr>
          <p:cNvPr id="12" name="图片 11" descr="图示&#10;&#10;中度可信度描述已自动生成">
            <a:extLst>
              <a:ext uri="{FF2B5EF4-FFF2-40B4-BE49-F238E27FC236}">
                <a16:creationId xmlns:a16="http://schemas.microsoft.com/office/drawing/2014/main" id="{8BCA0EF6-37D3-4261-BF56-EACAE15AD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704" y="1017845"/>
            <a:ext cx="3019003" cy="2585097"/>
          </a:xfrm>
          <a:prstGeom prst="rect">
            <a:avLst/>
          </a:prstGeom>
        </p:spPr>
      </p:pic>
      <p:pic>
        <p:nvPicPr>
          <p:cNvPr id="32" name="图片 31" descr="图片包含 图形用户界面&#10;&#10;描述已自动生成">
            <a:extLst>
              <a:ext uri="{FF2B5EF4-FFF2-40B4-BE49-F238E27FC236}">
                <a16:creationId xmlns:a16="http://schemas.microsoft.com/office/drawing/2014/main" id="{68ADA5D9-7996-4A5D-9D22-FF6DAAB384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292" y="4074787"/>
            <a:ext cx="3084370" cy="2509223"/>
          </a:xfrm>
          <a:prstGeom prst="rect">
            <a:avLst/>
          </a:prstGeom>
        </p:spPr>
      </p:pic>
      <p:pic>
        <p:nvPicPr>
          <p:cNvPr id="28" name="图片 27" descr="图示&#10;&#10;低可信度描述已自动生成">
            <a:extLst>
              <a:ext uri="{FF2B5EF4-FFF2-40B4-BE49-F238E27FC236}">
                <a16:creationId xmlns:a16="http://schemas.microsoft.com/office/drawing/2014/main" id="{953ECB5E-BDDD-400F-B1BA-5C0695FD9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1643" y="1066701"/>
            <a:ext cx="3084370" cy="2572226"/>
          </a:xfrm>
          <a:prstGeom prst="rect">
            <a:avLst/>
          </a:prstGeom>
        </p:spPr>
      </p:pic>
      <p:sp>
        <p:nvSpPr>
          <p:cNvPr id="4" name="TextBox 3"/>
          <p:cNvSpPr txBox="1"/>
          <p:nvPr/>
        </p:nvSpPr>
        <p:spPr>
          <a:xfrm>
            <a:off x="629841" y="479684"/>
            <a:ext cx="6967748" cy="448328"/>
          </a:xfrm>
          <a:prstGeom prst="rect">
            <a:avLst/>
          </a:prstGeom>
          <a:noFill/>
        </p:spPr>
        <p:txBody>
          <a:bodyPr wrap="square" lIns="0" tIns="0" rIns="0" bIns="0" rtlCol="0" anchor="t">
            <a:spAutoFit/>
          </a:bodyPr>
          <a:lstStyle/>
          <a:p>
            <a:pPr defTabSz="685800">
              <a:lnSpc>
                <a:spcPct val="110000"/>
              </a:lnSpc>
              <a:defRPr/>
            </a:pPr>
            <a:r>
              <a:rPr lang="en-US" altLang="zh-CN" sz="2800" dirty="0">
                <a:solidFill>
                  <a:srgbClr val="1D1D1D"/>
                </a:solidFill>
                <a:latin typeface="Helvetica Neue Moyen" charset="0"/>
                <a:cs typeface="Helvetica Neue Moyen" charset="0"/>
              </a:rPr>
              <a:t>Generalized ROC analysis</a:t>
            </a:r>
          </a:p>
        </p:txBody>
      </p:sp>
      <p:sp>
        <p:nvSpPr>
          <p:cNvPr id="11" name="TextBox 10"/>
          <p:cNvSpPr txBox="1"/>
          <p:nvPr/>
        </p:nvSpPr>
        <p:spPr>
          <a:xfrm>
            <a:off x="629841" y="257408"/>
            <a:ext cx="3250060" cy="234744"/>
          </a:xfrm>
          <a:prstGeom prst="rect">
            <a:avLst/>
          </a:prstGeom>
          <a:noFill/>
        </p:spPr>
        <p:txBody>
          <a:bodyPr wrap="square" lIns="0" tIns="0" rIns="0" bIns="0" rtlCol="0" anchor="b">
            <a:spAutoFit/>
          </a:bodyPr>
          <a:lstStyle/>
          <a:p>
            <a:pPr defTabSz="685800">
              <a:lnSpc>
                <a:spcPct val="120000"/>
              </a:lnSpc>
              <a:defRPr/>
            </a:pPr>
            <a:r>
              <a:rPr lang="en-US" altLang="zh-CN" sz="1400" spc="75" dirty="0">
                <a:solidFill>
                  <a:srgbClr val="2585C3"/>
                </a:solidFill>
                <a:latin typeface="Helvetica Neue Moyen" charset="0"/>
                <a:cs typeface="Helvetica Neue Normal" charset="0"/>
              </a:rPr>
              <a:t>The application of AFROC Metric</a:t>
            </a:r>
          </a:p>
        </p:txBody>
      </p:sp>
      <p:grpSp>
        <p:nvGrpSpPr>
          <p:cNvPr id="22" name="Group 21">
            <a:extLst>
              <a:ext uri="{FF2B5EF4-FFF2-40B4-BE49-F238E27FC236}">
                <a16:creationId xmlns:a16="http://schemas.microsoft.com/office/drawing/2014/main" id="{ED2ECE3F-FBDB-4F1C-A812-127FEFAAFC71}"/>
              </a:ext>
            </a:extLst>
          </p:cNvPr>
          <p:cNvGrpSpPr/>
          <p:nvPr/>
        </p:nvGrpSpPr>
        <p:grpSpPr>
          <a:xfrm>
            <a:off x="404961" y="3266874"/>
            <a:ext cx="5730818" cy="3317136"/>
            <a:chOff x="725504" y="3017456"/>
            <a:chExt cx="7641092" cy="4422847"/>
          </a:xfrm>
        </p:grpSpPr>
        <p:sp>
          <p:nvSpPr>
            <p:cNvPr id="8" name="Rectangle 7"/>
            <p:cNvSpPr/>
            <p:nvPr/>
          </p:nvSpPr>
          <p:spPr>
            <a:xfrm>
              <a:off x="5849937" y="7040194"/>
              <a:ext cx="2516659" cy="400109"/>
            </a:xfrm>
            <a:prstGeom prst="rect">
              <a:avLst/>
            </a:prstGeom>
          </p:spPr>
          <p:txBody>
            <a:bodyPr wrap="square">
              <a:spAutoFit/>
            </a:bodyPr>
            <a:lstStyle/>
            <a:p>
              <a:pPr lvl="0" algn="ctr">
                <a:buClrTx/>
              </a:pPr>
              <a:r>
                <a:rPr lang="en-US" altLang="zh-CN" sz="1350" b="1" dirty="0">
                  <a:solidFill>
                    <a:schemeClr val="bg1"/>
                  </a:solidFill>
                  <a:latin typeface="Helvetica" pitchFamily="2" charset="0"/>
                  <a:cs typeface="Arial" panose="020B0604020202090204" pitchFamily="34" charset="0"/>
                </a:rPr>
                <a:t>AFROC</a:t>
              </a:r>
              <a:endParaRPr lang="zh-CN" altLang="en-US" sz="1350" b="1" dirty="0">
                <a:solidFill>
                  <a:schemeClr val="bg1"/>
                </a:solidFill>
                <a:latin typeface="Helvetica" pitchFamily="2" charset="0"/>
                <a:cs typeface="Arial" panose="020B0604020202090204" pitchFamily="34" charset="0"/>
              </a:endParaRPr>
            </a:p>
          </p:txBody>
        </p:sp>
        <p:sp>
          <p:nvSpPr>
            <p:cNvPr id="13" name="Rectangle 12"/>
            <p:cNvSpPr/>
            <p:nvPr/>
          </p:nvSpPr>
          <p:spPr>
            <a:xfrm>
              <a:off x="725504" y="6479625"/>
              <a:ext cx="2420648" cy="400109"/>
            </a:xfrm>
            <a:prstGeom prst="rect">
              <a:avLst/>
            </a:prstGeom>
          </p:spPr>
          <p:txBody>
            <a:bodyPr wrap="square">
              <a:spAutoFit/>
            </a:bodyPr>
            <a:lstStyle/>
            <a:p>
              <a:pPr lvl="0" algn="ctr"/>
              <a:r>
                <a:rPr lang="en-US" altLang="zh-CN" sz="1350" b="1" dirty="0">
                  <a:solidFill>
                    <a:schemeClr val="bg1"/>
                  </a:solidFill>
                  <a:latin typeface="Helvetica" pitchFamily="2" charset="0"/>
                  <a:cs typeface="Arial" panose="020B0604020202090204" pitchFamily="34" charset="0"/>
                </a:rPr>
                <a:t>FROC</a:t>
              </a:r>
            </a:p>
          </p:txBody>
        </p:sp>
        <p:sp>
          <p:nvSpPr>
            <p:cNvPr id="7" name="Rectangle 6"/>
            <p:cNvSpPr/>
            <p:nvPr/>
          </p:nvSpPr>
          <p:spPr>
            <a:xfrm>
              <a:off x="1935828" y="3017456"/>
              <a:ext cx="759183" cy="400109"/>
            </a:xfrm>
            <a:prstGeom prst="rect">
              <a:avLst/>
            </a:prstGeom>
          </p:spPr>
          <p:txBody>
            <a:bodyPr wrap="none">
              <a:spAutoFit/>
            </a:bodyPr>
            <a:lstStyle/>
            <a:p>
              <a:pPr algn="ctr" defTabSz="685800">
                <a:defRPr/>
              </a:pPr>
              <a:r>
                <a:rPr lang="en-US" altLang="zh-CN" sz="1350" b="1" dirty="0">
                  <a:solidFill>
                    <a:schemeClr val="bg1"/>
                  </a:solidFill>
                  <a:latin typeface="Helvetica" pitchFamily="2" charset="0"/>
                  <a:cs typeface="Arial" panose="020B0604020202090204" pitchFamily="34" charset="0"/>
                </a:rPr>
                <a:t>ROC</a:t>
              </a:r>
              <a:endParaRPr lang="zh-CN" altLang="en-US" sz="1350" b="1" dirty="0">
                <a:solidFill>
                  <a:schemeClr val="bg1"/>
                </a:solidFill>
                <a:latin typeface="Helvetica" pitchFamily="2" charset="0"/>
                <a:cs typeface="Arial" panose="020B0604020202090204" pitchFamily="34" charset="0"/>
              </a:endParaRPr>
            </a:p>
          </p:txBody>
        </p:sp>
        <p:sp>
          <p:nvSpPr>
            <p:cNvPr id="14" name="Rectangle 13"/>
            <p:cNvSpPr/>
            <p:nvPr/>
          </p:nvSpPr>
          <p:spPr>
            <a:xfrm>
              <a:off x="5786898" y="3065437"/>
              <a:ext cx="2573568" cy="400109"/>
            </a:xfrm>
            <a:prstGeom prst="rect">
              <a:avLst/>
            </a:prstGeom>
          </p:spPr>
          <p:txBody>
            <a:bodyPr wrap="square">
              <a:spAutoFit/>
            </a:bodyPr>
            <a:lstStyle/>
            <a:p>
              <a:pPr lvl="0" algn="ctr">
                <a:buClrTx/>
              </a:pPr>
              <a:r>
                <a:rPr lang="en-US" altLang="zh-CN" sz="1350" b="1" dirty="0">
                  <a:solidFill>
                    <a:schemeClr val="bg1"/>
                  </a:solidFill>
                  <a:latin typeface="Helvetica" pitchFamily="2" charset="0"/>
                  <a:cs typeface="Arial" panose="020B0604020202090204" pitchFamily="34" charset="0"/>
                </a:rPr>
                <a:t>LROC</a:t>
              </a:r>
              <a:endParaRPr lang="zh-CN" altLang="en-US" sz="1350" b="1" dirty="0">
                <a:solidFill>
                  <a:schemeClr val="bg1"/>
                </a:solidFill>
                <a:latin typeface="Helvetica" pitchFamily="2" charset="0"/>
                <a:cs typeface="Arial" panose="020B0604020202090204" pitchFamily="34" charset="0"/>
              </a:endParaRPr>
            </a:p>
          </p:txBody>
        </p:sp>
      </p:grpSp>
    </p:spTree>
    <p:extLst>
      <p:ext uri="{BB962C8B-B14F-4D97-AF65-F5344CB8AC3E}">
        <p14:creationId xmlns:p14="http://schemas.microsoft.com/office/powerpoint/2010/main" val="71285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9841" y="1765510"/>
            <a:ext cx="6967748" cy="448328"/>
          </a:xfrm>
          <a:prstGeom prst="rect">
            <a:avLst/>
          </a:prstGeom>
          <a:noFill/>
        </p:spPr>
        <p:txBody>
          <a:bodyPr wrap="square" lIns="0" tIns="0" rIns="0" bIns="0" rtlCol="0" anchor="t">
            <a:spAutoFit/>
          </a:bodyPr>
          <a:lstStyle/>
          <a:p>
            <a:pPr defTabSz="685800">
              <a:lnSpc>
                <a:spcPct val="110000"/>
              </a:lnSpc>
              <a:defRPr/>
            </a:pPr>
            <a:r>
              <a:rPr lang="en-US" altLang="zh-CN" sz="2800" dirty="0">
                <a:solidFill>
                  <a:srgbClr val="1D1D1D"/>
                </a:solidFill>
                <a:latin typeface="Helvetica Neue Moyen" charset="0"/>
                <a:cs typeface="Helvetica Neue Moyen" charset="0"/>
              </a:rPr>
              <a:t>Advantages of AFROC</a:t>
            </a:r>
          </a:p>
        </p:txBody>
      </p:sp>
      <p:sp>
        <p:nvSpPr>
          <p:cNvPr id="11" name="TextBox 10"/>
          <p:cNvSpPr txBox="1"/>
          <p:nvPr/>
        </p:nvSpPr>
        <p:spPr>
          <a:xfrm>
            <a:off x="648840" y="1368360"/>
            <a:ext cx="3250060" cy="234744"/>
          </a:xfrm>
          <a:prstGeom prst="rect">
            <a:avLst/>
          </a:prstGeom>
          <a:noFill/>
        </p:spPr>
        <p:txBody>
          <a:bodyPr wrap="square" lIns="0" tIns="0" rIns="0" bIns="0" rtlCol="0" anchor="b">
            <a:spAutoFit/>
          </a:bodyPr>
          <a:lstStyle/>
          <a:p>
            <a:pPr defTabSz="685800">
              <a:lnSpc>
                <a:spcPct val="120000"/>
              </a:lnSpc>
              <a:defRPr/>
            </a:pPr>
            <a:r>
              <a:rPr lang="en-US" altLang="zh-CN" sz="1400" spc="75" dirty="0">
                <a:solidFill>
                  <a:srgbClr val="2585C3"/>
                </a:solidFill>
                <a:latin typeface="Helvetica Neue Moyen" charset="0"/>
                <a:cs typeface="Helvetica Neue Normal" charset="0"/>
              </a:rPr>
              <a:t>The application of AFROC Metric</a:t>
            </a:r>
          </a:p>
        </p:txBody>
      </p:sp>
      <p:sp>
        <p:nvSpPr>
          <p:cNvPr id="23" name="Rectangle 51">
            <a:extLst>
              <a:ext uri="{FF2B5EF4-FFF2-40B4-BE49-F238E27FC236}">
                <a16:creationId xmlns:a16="http://schemas.microsoft.com/office/drawing/2014/main" id="{64ACDA91-8C98-4FD2-AEEA-88761A005748}"/>
              </a:ext>
            </a:extLst>
          </p:cNvPr>
          <p:cNvSpPr>
            <a:spLocks noChangeAspect="1"/>
          </p:cNvSpPr>
          <p:nvPr/>
        </p:nvSpPr>
        <p:spPr>
          <a:xfrm>
            <a:off x="299344" y="2376244"/>
            <a:ext cx="1999269" cy="3113396"/>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sp>
        <p:nvSpPr>
          <p:cNvPr id="24" name="Rectangle 51">
            <a:extLst>
              <a:ext uri="{FF2B5EF4-FFF2-40B4-BE49-F238E27FC236}">
                <a16:creationId xmlns:a16="http://schemas.microsoft.com/office/drawing/2014/main" id="{F3E3F17D-A005-4A9D-A3EF-3BE73D8DCFCB}"/>
              </a:ext>
            </a:extLst>
          </p:cNvPr>
          <p:cNvSpPr>
            <a:spLocks noChangeAspect="1"/>
          </p:cNvSpPr>
          <p:nvPr/>
        </p:nvSpPr>
        <p:spPr>
          <a:xfrm>
            <a:off x="2480044" y="2376244"/>
            <a:ext cx="2002099" cy="3113396"/>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sp>
        <p:nvSpPr>
          <p:cNvPr id="25" name="Rectangle 51">
            <a:extLst>
              <a:ext uri="{FF2B5EF4-FFF2-40B4-BE49-F238E27FC236}">
                <a16:creationId xmlns:a16="http://schemas.microsoft.com/office/drawing/2014/main" id="{AE9E724F-D05E-4B18-9734-F10478E14249}"/>
              </a:ext>
            </a:extLst>
          </p:cNvPr>
          <p:cNvSpPr>
            <a:spLocks noChangeAspect="1"/>
          </p:cNvSpPr>
          <p:nvPr/>
        </p:nvSpPr>
        <p:spPr>
          <a:xfrm>
            <a:off x="4663575" y="2376245"/>
            <a:ext cx="1981079" cy="3113396"/>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sp>
        <p:nvSpPr>
          <p:cNvPr id="26" name="Rectangle 51">
            <a:extLst>
              <a:ext uri="{FF2B5EF4-FFF2-40B4-BE49-F238E27FC236}">
                <a16:creationId xmlns:a16="http://schemas.microsoft.com/office/drawing/2014/main" id="{AC2A0B7B-4D0B-4D7C-BDEF-547E6D86E047}"/>
              </a:ext>
            </a:extLst>
          </p:cNvPr>
          <p:cNvSpPr>
            <a:spLocks noChangeAspect="1"/>
          </p:cNvSpPr>
          <p:nvPr/>
        </p:nvSpPr>
        <p:spPr>
          <a:xfrm>
            <a:off x="6839658" y="2373242"/>
            <a:ext cx="2004998" cy="3113396"/>
          </a:xfrm>
          <a:prstGeom prst="rect">
            <a:avLst/>
          </a:prstGeom>
          <a:gradFill>
            <a:gsLst>
              <a:gs pos="10000">
                <a:schemeClr val="accent1"/>
              </a:gs>
              <a:gs pos="90000">
                <a:schemeClr val="accent2"/>
              </a:gs>
            </a:gsLst>
            <a:path path="circle">
              <a:fillToRect r="100000" b="100000"/>
            </a:path>
          </a:gra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fr-FR" sz="1350" dirty="0">
              <a:solidFill>
                <a:prstClr val="white"/>
              </a:solidFill>
              <a:latin typeface="Helvetica Neue Normal" charset="0"/>
            </a:endParaRPr>
          </a:p>
        </p:txBody>
      </p:sp>
      <p:grpSp>
        <p:nvGrpSpPr>
          <p:cNvPr id="22" name="Group 21">
            <a:extLst>
              <a:ext uri="{FF2B5EF4-FFF2-40B4-BE49-F238E27FC236}">
                <a16:creationId xmlns:a16="http://schemas.microsoft.com/office/drawing/2014/main" id="{ED2ECE3F-FBDB-4F1C-A812-127FEFAAFC71}"/>
              </a:ext>
            </a:extLst>
          </p:cNvPr>
          <p:cNvGrpSpPr/>
          <p:nvPr/>
        </p:nvGrpSpPr>
        <p:grpSpPr>
          <a:xfrm>
            <a:off x="299344" y="2591903"/>
            <a:ext cx="8459931" cy="2308324"/>
            <a:chOff x="638944" y="2904531"/>
            <a:chExt cx="11279909" cy="3077765"/>
          </a:xfrm>
        </p:grpSpPr>
        <p:sp>
          <p:nvSpPr>
            <p:cNvPr id="3" name="Rectangle 2"/>
            <p:cNvSpPr/>
            <p:nvPr/>
          </p:nvSpPr>
          <p:spPr>
            <a:xfrm>
              <a:off x="6476015" y="2904531"/>
              <a:ext cx="2445650" cy="2585323"/>
            </a:xfrm>
            <a:prstGeom prst="rect">
              <a:avLst/>
            </a:prstGeom>
          </p:spPr>
          <p:txBody>
            <a:bodyPr wrap="square">
              <a:spAutoFit/>
            </a:bodyPr>
            <a:lstStyle/>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AFROC analysis allows for marking of more than one location on an image.</a:t>
              </a:r>
            </a:p>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It makes up for the limitation that ROC/LROC cannot count multiple lesions accurately.</a:t>
              </a:r>
            </a:p>
          </p:txBody>
        </p:sp>
        <p:sp>
          <p:nvSpPr>
            <p:cNvPr id="5" name="Rectangle 4"/>
            <p:cNvSpPr/>
            <p:nvPr/>
          </p:nvSpPr>
          <p:spPr>
            <a:xfrm>
              <a:off x="3667677" y="2904531"/>
              <a:ext cx="2445649" cy="3077765"/>
            </a:xfrm>
            <a:prstGeom prst="rect">
              <a:avLst/>
            </a:prstGeom>
          </p:spPr>
          <p:txBody>
            <a:bodyPr wrap="square">
              <a:spAutoFit/>
            </a:bodyPr>
            <a:lstStyle/>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ROC does not distinguish statistical differences for incorrect location (FP)</a:t>
              </a:r>
            </a:p>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Significant clinical implications which may impact on treatment cannot be accounted for in ROC’ scenario. </a:t>
              </a:r>
            </a:p>
          </p:txBody>
        </p:sp>
        <p:sp>
          <p:nvSpPr>
            <p:cNvPr id="6" name="Rectangle 5"/>
            <p:cNvSpPr/>
            <p:nvPr/>
          </p:nvSpPr>
          <p:spPr>
            <a:xfrm>
              <a:off x="9473203" y="2904531"/>
              <a:ext cx="2445650" cy="3077765"/>
            </a:xfrm>
            <a:prstGeom prst="rect">
              <a:avLst/>
            </a:prstGeom>
          </p:spPr>
          <p:txBody>
            <a:bodyPr wrap="square">
              <a:spAutoFit/>
            </a:bodyPr>
            <a:lstStyle/>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AFROC plotting uses a mixture of conventional ROC methodology and free response ROC (FROC) calculations.</a:t>
              </a:r>
            </a:p>
            <a:p>
              <a:pPr marL="214313" indent="-214313">
                <a:buClr>
                  <a:schemeClr val="bg1"/>
                </a:buClr>
                <a:buSzPct val="60000"/>
                <a:buFont typeface="Noto Sans Symbols"/>
                <a:buChar char="●"/>
              </a:pPr>
              <a:r>
                <a:rPr lang="en-US" altLang="zh-CN" sz="1200" b="1" dirty="0">
                  <a:solidFill>
                    <a:schemeClr val="bg1"/>
                  </a:solidFill>
                  <a:latin typeface="Helvetica" pitchFamily="2" charset="0"/>
                  <a:cs typeface="Arial" panose="020B0604020202090204" pitchFamily="34" charset="0"/>
                </a:rPr>
                <a:t>It improves the shortcomings of the non-fixed X-axis of the FROC curve.</a:t>
              </a:r>
              <a:endParaRPr lang="en-US" sz="1200" b="1" dirty="0">
                <a:solidFill>
                  <a:schemeClr val="bg1"/>
                </a:solidFill>
                <a:latin typeface="Helvetica" pitchFamily="2" charset="0"/>
                <a:cs typeface="Arial" panose="020B0604020202090204" pitchFamily="34" charset="0"/>
              </a:endParaRPr>
            </a:p>
          </p:txBody>
        </p:sp>
        <p:sp>
          <p:nvSpPr>
            <p:cNvPr id="2" name="Rectangle 1"/>
            <p:cNvSpPr/>
            <p:nvPr/>
          </p:nvSpPr>
          <p:spPr>
            <a:xfrm>
              <a:off x="638944" y="2904531"/>
              <a:ext cx="2565395" cy="3077765"/>
            </a:xfrm>
            <a:prstGeom prst="rect">
              <a:avLst/>
            </a:prstGeom>
          </p:spPr>
          <p:txBody>
            <a:bodyPr wrap="square">
              <a:spAutoFit/>
            </a:bodyPr>
            <a:lstStyle/>
            <a:p>
              <a:pPr marL="214313" indent="-214313">
                <a:buClr>
                  <a:schemeClr val="bg1"/>
                </a:buClr>
                <a:buSzPct val="60000"/>
                <a:buFont typeface="Noto Sans Symbols"/>
                <a:buChar char="●"/>
              </a:pPr>
              <a:r>
                <a:rPr lang="en-US" sz="1200" b="1" dirty="0">
                  <a:solidFill>
                    <a:schemeClr val="bg1"/>
                  </a:solidFill>
                  <a:latin typeface="Helvetica" pitchFamily="2" charset="0"/>
                  <a:cs typeface="Arial" panose="020B0604020202090204" pitchFamily="34" charset="0"/>
                </a:rPr>
                <a:t>In MRMC studies the use of the AFROC method is ideal when the amount of abnormalities and locations are required to be identified, and ranked each against values according to the confidence levels. </a:t>
              </a:r>
            </a:p>
          </p:txBody>
        </p:sp>
      </p:grpSp>
      <p:pic>
        <p:nvPicPr>
          <p:cNvPr id="27" name="Picture 9" descr="Logo, company name&#10;&#10;Description automatically generated">
            <a:extLst>
              <a:ext uri="{FF2B5EF4-FFF2-40B4-BE49-F238E27FC236}">
                <a16:creationId xmlns:a16="http://schemas.microsoft.com/office/drawing/2014/main" id="{AFE6C09F-7AAB-4B60-AFF0-660E1D037B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50000" y="-273636"/>
            <a:ext cx="2819116" cy="1585753"/>
          </a:xfrm>
          <a:prstGeom prst="rect">
            <a:avLst/>
          </a:prstGeom>
        </p:spPr>
      </p:pic>
    </p:spTree>
    <p:extLst>
      <p:ext uri="{BB962C8B-B14F-4D97-AF65-F5344CB8AC3E}">
        <p14:creationId xmlns:p14="http://schemas.microsoft.com/office/powerpoint/2010/main" val="173292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C4AC1E-865D-48D8-AD5E-6DEC5AD99DB1}"/>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2060</TotalTime>
  <Words>854</Words>
  <Application>Microsoft Office PowerPoint</Application>
  <PresentationFormat>On-screen Show (4:3)</PresentationFormat>
  <Paragraphs>137</Paragraphs>
  <Slides>15</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等线</vt:lpstr>
      <vt:lpstr>Arial</vt:lpstr>
      <vt:lpstr>Arial</vt:lpstr>
      <vt:lpstr>Calibri</vt:lpstr>
      <vt:lpstr>Calibri Light</vt:lpstr>
      <vt:lpstr>Century Gothic</vt:lpstr>
      <vt:lpstr>Helvetica</vt:lpstr>
      <vt:lpstr>Helvetica Neue</vt:lpstr>
      <vt:lpstr>Helvetica Neue Fin</vt:lpstr>
      <vt:lpstr>Helvetica Neue Moyen</vt:lpstr>
      <vt:lpstr>Helvetica Neue Normal</vt:lpstr>
      <vt:lpstr>Noto Sans Symbols</vt:lpstr>
      <vt:lpstr>Segoe UI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Infervision AI Solution Suite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(TG-DiagnosticCT)</dc:title>
  <dc:creator>Campos, Simao</dc:creator>
  <cp:lastModifiedBy>Dabiri, Ayda</cp:lastModifiedBy>
  <cp:revision>94</cp:revision>
  <cp:lastPrinted>2019-04-04T08:49:31Z</cp:lastPrinted>
  <dcterms:created xsi:type="dcterms:W3CDTF">2019-03-31T15:53:06Z</dcterms:created>
  <dcterms:modified xsi:type="dcterms:W3CDTF">2021-09-29T10:00:43Z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