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4"/>
  </p:sldMasterIdLst>
  <p:notesMasterIdLst>
    <p:notesMasterId r:id="rId1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12192000" cy="6858000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2029" autoAdjust="0"/>
  </p:normalViewPr>
  <p:slideViewPr>
    <p:cSldViewPr snapToGrid="0">
      <p:cViewPr varScale="1">
        <p:scale>
          <a:sx n="93" d="100"/>
          <a:sy n="93" d="100"/>
        </p:scale>
        <p:origin x="96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9378A75F-2924-419E-A2B9-0B6F81294D43}" type="datetimeFigureOut">
              <a:rPr lang="zh-CN" altLang="en-US" smtClean="0"/>
              <a:t>2021/5/21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245FDEC2-DF3E-4D08-A694-69CAF3C428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074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FDEC2-DF3E-4D08-A694-69CAF3C4281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4284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db68a6b09f_0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gdb68a6b09f_0_19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4" name="Google Shape;94;gdb68a6b09f_0_19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db68a6b09f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gdb68a6b09f_0_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@Luis: please add your slides after this ;)</a:t>
            </a:r>
            <a:endParaRPr/>
          </a:p>
        </p:txBody>
      </p:sp>
      <p:sp>
        <p:nvSpPr>
          <p:cNvPr id="118" name="Google Shape;118;gdb68a6b09f_0_6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6070fcd22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g6070fcd22c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8" name="Google Shape;128;g6070fcd22c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db68a6b09f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gdb68a6b09f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0" name="Google Shape;140;gdb68a6b09f_0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db68a6b09f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gdb68a6b09f_0_1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9" name="Google Shape;169;gdb68a6b09f_0_15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db68a6b09f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gdb68a6b09f_0_1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5" name="Google Shape;185;gdb68a6b09f_0_16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db68a6b09f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gdb68a6b09f_0_17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5" name="Google Shape;195;gdb68a6b09f_0_17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2021/5/21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9179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2021/5/21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8275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2021/5/21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9572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2021/5/21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9991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2021/5/21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5651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2021/5/21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6342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2021/5/21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6669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2021/5/21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5411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2021/5/21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635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2021/5/21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8143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2021/5/21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9429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4E67A-AF0E-4819-AC53-2E46C7DFBD72}" type="datetimeFigureOut">
              <a:rPr lang="zh-CN" altLang="en-US" smtClean="0"/>
              <a:t>2021/5/21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3732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bbooda@rki.d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health.aiaudit.org/" TargetMode="External"/><Relationship Id="rId13" Type="http://schemas.openxmlformats.org/officeDocument/2006/relationships/hyperlink" Target="https://github.com/aiaudit-org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12" Type="http://schemas.openxmlformats.org/officeDocument/2006/relationships/hyperlink" Target="https://aiaudit.or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openxmlformats.org/officeDocument/2006/relationships/hyperlink" Target="https://drive.google.com/file/d/1izBKhoBPBwJe-Pvudfcz8_jxsrIqWFq2/view" TargetMode="External"/><Relationship Id="rId4" Type="http://schemas.openxmlformats.org/officeDocument/2006/relationships/image" Target="../media/image2.png"/><Relationship Id="rId9" Type="http://schemas.openxmlformats.org/officeDocument/2006/relationships/hyperlink" Target="https://github.com/aiaudit-org/fgai4h-evaluation-platform" TargetMode="External"/><Relationship Id="rId14" Type="http://schemas.openxmlformats.org/officeDocument/2006/relationships/hyperlink" Target="https://github.com/aiaudit-org/amazon-sagemaker-mlflow-fargat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pringer.com/journal/10916/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iaudit.org/contributors/" TargetMode="Externa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https://aiaudit.org/contributors/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8C7CA0D1-8B49-4675-8A5E-57C7F64475C1}"/>
              </a:ext>
            </a:extLst>
          </p:cNvPr>
          <p:cNvSpPr/>
          <p:nvPr/>
        </p:nvSpPr>
        <p:spPr>
          <a:xfrm>
            <a:off x="8519439" y="935321"/>
            <a:ext cx="1489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b="1" dirty="0"/>
              <a:t>FGAI4H-L-052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6F58C8-2F54-4864-94DC-A069EA8D2640}"/>
              </a:ext>
            </a:extLst>
          </p:cNvPr>
          <p:cNvSpPr/>
          <p:nvPr/>
        </p:nvSpPr>
        <p:spPr>
          <a:xfrm>
            <a:off x="7233510" y="1304653"/>
            <a:ext cx="27753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/>
              <a:t>E-meeting, 19-21 May 2021</a:t>
            </a:r>
            <a:endParaRPr lang="en-GB" dirty="0"/>
          </a:p>
        </p:txBody>
      </p:sp>
      <p:graphicFrame>
        <p:nvGraphicFramePr>
          <p:cNvPr id="14" name="Table 2">
            <a:extLst>
              <a:ext uri="{FF2B5EF4-FFF2-40B4-BE49-F238E27FC236}">
                <a16:creationId xmlns:a16="http://schemas.microsoft.com/office/drawing/2014/main" id="{F23ADA95-2EB2-45F5-AA21-8B52FA9A9E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5684940"/>
              </p:ext>
            </p:extLst>
          </p:nvPr>
        </p:nvGraphicFramePr>
        <p:xfrm>
          <a:off x="2457577" y="3247161"/>
          <a:ext cx="7112397" cy="29032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9830">
                  <a:extLst>
                    <a:ext uri="{9D8B030D-6E8A-4147-A177-3AD203B41FA5}">
                      <a16:colId xmlns:a16="http://schemas.microsoft.com/office/drawing/2014/main" val="3760236376"/>
                    </a:ext>
                  </a:extLst>
                </a:gridCol>
                <a:gridCol w="2943219">
                  <a:extLst>
                    <a:ext uri="{9D8B030D-6E8A-4147-A177-3AD203B41FA5}">
                      <a16:colId xmlns:a16="http://schemas.microsoft.com/office/drawing/2014/main" val="4118390399"/>
                    </a:ext>
                  </a:extLst>
                </a:gridCol>
                <a:gridCol w="3029348">
                  <a:extLst>
                    <a:ext uri="{9D8B030D-6E8A-4147-A177-3AD203B41FA5}">
                      <a16:colId xmlns:a16="http://schemas.microsoft.com/office/drawing/2014/main" val="3689152469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Source:</a:t>
                      </a:r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Editor 5.4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43626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Title:</a:t>
                      </a:r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DEL7.3: </a:t>
                      </a:r>
                      <a:r>
                        <a:rPr lang="en-US" sz="1800" dirty="0"/>
                        <a:t>DAISAM reference – Progress review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6812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Purpose:</a:t>
                      </a:r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Discussion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44582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Contact:</a:t>
                      </a:r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Luis Oala</a:t>
                      </a:r>
                      <a:br>
                        <a:rPr lang="en-US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Fraunhofer HHI</a:t>
                      </a:r>
                      <a:br>
                        <a:rPr lang="en-US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Germany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horzOverflow="overflow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E-mail: </a:t>
                      </a:r>
                      <a:r>
                        <a:rPr u="sng" dirty="0">
                          <a:solidFill>
                            <a:schemeClr val="tx1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abbooda@rki.de</a:t>
                      </a:r>
                    </a:p>
                  </a:txBody>
                  <a:tcPr marL="45720" marR="45720" horzOverflow="overflow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874149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Abstract:</a:t>
                      </a:r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This PPT contains the current</a:t>
                      </a:r>
                      <a:r>
                        <a:rPr lang="en-GB" baseline="0" dirty="0">
                          <a:solidFill>
                            <a:schemeClr val="tx1"/>
                          </a:solidFill>
                        </a:rPr>
                        <a:t> structure of the Deliverable 7.3 </a:t>
                      </a:r>
                      <a:r>
                        <a:rPr lang="en-US" sz="1800" dirty="0"/>
                        <a:t>Data and artificial intelligence assessment methods (DAISAM) reference</a:t>
                      </a:r>
                      <a:r>
                        <a:rPr lang="en-GB" baseline="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7947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3934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372600" cy="18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60"/>
              <a:buFont typeface="Calibri"/>
              <a:buNone/>
            </a:pPr>
            <a:r>
              <a:rPr lang="en-US" sz="5400" dirty="0"/>
              <a:t>DEL 7.3 </a:t>
            </a:r>
            <a:endParaRPr sz="5400" dirty="0"/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2800" dirty="0"/>
              <a:t>Data and Artificial Intelligence Assessment Methods (DAISAM) Reference </a:t>
            </a:r>
            <a:br>
              <a:rPr lang="en-US" sz="2800" dirty="0"/>
            </a:br>
            <a:r>
              <a:rPr lang="en-US" sz="2800" dirty="0"/>
              <a:t>(FG-AI4H DEL 7.3)</a:t>
            </a:r>
            <a:endParaRPr sz="5400" dirty="0"/>
          </a:p>
        </p:txBody>
      </p:sp>
      <p:sp>
        <p:nvSpPr>
          <p:cNvPr id="89" name="Google Shape;89;p1"/>
          <p:cNvSpPr txBox="1">
            <a:spLocks noGrp="1"/>
          </p:cNvSpPr>
          <p:nvPr>
            <p:ph type="subTitle" idx="1"/>
          </p:nvPr>
        </p:nvSpPr>
        <p:spPr>
          <a:xfrm>
            <a:off x="180534" y="4850526"/>
            <a:ext cx="12192000" cy="244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/>
              <a:t>Somewhere in cyberspace, May 20, 2021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/>
              <a:t>WG-DAISAM</a:t>
            </a:r>
            <a:endParaRPr/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95588" y="2752725"/>
            <a:ext cx="6600825" cy="135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db68a6b09f_0_196"/>
          <p:cNvSpPr txBox="1">
            <a:spLocks noGrp="1"/>
          </p:cNvSpPr>
          <p:nvPr>
            <p:ph type="title"/>
          </p:nvPr>
        </p:nvSpPr>
        <p:spPr>
          <a:xfrm>
            <a:off x="494895" y="-68635"/>
            <a:ext cx="11697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accent1"/>
                </a:solidFill>
              </a:rPr>
              <a:t>Integration of FG Workstreams</a:t>
            </a:r>
            <a:endParaRPr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gdb68a6b09f_0_196"/>
          <p:cNvSpPr/>
          <p:nvPr/>
        </p:nvSpPr>
        <p:spPr>
          <a:xfrm>
            <a:off x="899150" y="2794000"/>
            <a:ext cx="1432500" cy="14325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Developersubmits health AI as Docker image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gdb68a6b09f_0_196"/>
          <p:cNvSpPr/>
          <p:nvPr/>
        </p:nvSpPr>
        <p:spPr>
          <a:xfrm>
            <a:off x="3276600" y="2037950"/>
            <a:ext cx="1432500" cy="14325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Numerical tests are performed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gdb68a6b09f_0_196"/>
          <p:cNvSpPr/>
          <p:nvPr/>
        </p:nvSpPr>
        <p:spPr>
          <a:xfrm>
            <a:off x="3276600" y="3795625"/>
            <a:ext cx="1432500" cy="14325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Developerfills out form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gdb68a6b09f_0_196"/>
          <p:cNvSpPr/>
          <p:nvPr/>
        </p:nvSpPr>
        <p:spPr>
          <a:xfrm>
            <a:off x="5806430" y="2794000"/>
            <a:ext cx="1432500" cy="14325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Developer receives health AI spec sheet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1" name="Google Shape;101;gdb68a6b09f_0_196"/>
          <p:cNvCxnSpPr>
            <a:stCxn id="97" idx="6"/>
            <a:endCxn id="98" idx="2"/>
          </p:cNvCxnSpPr>
          <p:nvPr/>
        </p:nvCxnSpPr>
        <p:spPr>
          <a:xfrm rot="10800000" flipH="1">
            <a:off x="2331650" y="2754250"/>
            <a:ext cx="945000" cy="756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02" name="Google Shape;102;gdb68a6b09f_0_196"/>
          <p:cNvCxnSpPr>
            <a:stCxn id="97" idx="6"/>
            <a:endCxn id="99" idx="2"/>
          </p:cNvCxnSpPr>
          <p:nvPr/>
        </p:nvCxnSpPr>
        <p:spPr>
          <a:xfrm>
            <a:off x="2331650" y="3510250"/>
            <a:ext cx="945000" cy="1001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03" name="Google Shape;103;gdb68a6b09f_0_196"/>
          <p:cNvCxnSpPr>
            <a:stCxn id="98" idx="6"/>
            <a:endCxn id="100" idx="2"/>
          </p:cNvCxnSpPr>
          <p:nvPr/>
        </p:nvCxnSpPr>
        <p:spPr>
          <a:xfrm>
            <a:off x="4709100" y="2754200"/>
            <a:ext cx="1097400" cy="756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04" name="Google Shape;104;gdb68a6b09f_0_196"/>
          <p:cNvCxnSpPr>
            <a:stCxn id="99" idx="6"/>
            <a:endCxn id="100" idx="2"/>
          </p:cNvCxnSpPr>
          <p:nvPr/>
        </p:nvCxnSpPr>
        <p:spPr>
          <a:xfrm rot="10800000" flipH="1">
            <a:off x="4709100" y="3510175"/>
            <a:ext cx="1097400" cy="1001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05" name="Google Shape;105;gdb68a6b09f_0_196"/>
          <p:cNvSpPr txBox="1"/>
          <p:nvPr/>
        </p:nvSpPr>
        <p:spPr>
          <a:xfrm>
            <a:off x="2966725" y="5156200"/>
            <a:ext cx="2946300" cy="8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DEL2.2 Reg. Checklist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DEL7.3 Test Metric Questionnaire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DEL7.4 Clinical Considerations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gdb68a6b09f_0_196"/>
          <p:cNvSpPr txBox="1"/>
          <p:nvPr/>
        </p:nvSpPr>
        <p:spPr>
          <a:xfrm>
            <a:off x="2966725" y="1046475"/>
            <a:ext cx="2946300" cy="8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DEL7.2 Test Specifications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DEL7.3 Test Metric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DEL7.4 Clinical Considerations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gdb68a6b09f_0_196"/>
          <p:cNvSpPr txBox="1"/>
          <p:nvPr/>
        </p:nvSpPr>
        <p:spPr>
          <a:xfrm>
            <a:off x="6348475" y="2112250"/>
            <a:ext cx="978300" cy="6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gdb68a6b09f_0_196"/>
          <p:cNvSpPr txBox="1"/>
          <p:nvPr/>
        </p:nvSpPr>
        <p:spPr>
          <a:xfrm>
            <a:off x="1013725" y="1860100"/>
            <a:ext cx="1761900" cy="8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DEL5.1 - 4 Data specification and handling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gdb68a6b09f_0_196"/>
          <p:cNvSpPr/>
          <p:nvPr/>
        </p:nvSpPr>
        <p:spPr>
          <a:xfrm rot="-5400000">
            <a:off x="3914925" y="2668925"/>
            <a:ext cx="257100" cy="672930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gdb68a6b09f_0_196"/>
          <p:cNvSpPr txBox="1"/>
          <p:nvPr/>
        </p:nvSpPr>
        <p:spPr>
          <a:xfrm>
            <a:off x="1013725" y="6197600"/>
            <a:ext cx="62709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DELX.X Assessment Platform, TG TDDs, DEL7 AI4H evaluation considerations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gdb68a6b09f_0_196"/>
          <p:cNvSpPr txBox="1"/>
          <p:nvPr/>
        </p:nvSpPr>
        <p:spPr>
          <a:xfrm>
            <a:off x="7650475" y="6065525"/>
            <a:ext cx="3779400" cy="6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>
                <a:latin typeface="Calibri"/>
                <a:ea typeface="Calibri"/>
                <a:cs typeface="Calibri"/>
                <a:sym typeface="Calibri"/>
              </a:rPr>
              <a:t>The FG-AI4H model summary findings sheet for the retinopathy use case</a:t>
            </a:r>
            <a:endParaRPr sz="1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" name="Google Shape;112;gdb68a6b09f_0_1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40875" y="266341"/>
            <a:ext cx="2606650" cy="534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gdb68a6b09f_0_19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44300" y="6467125"/>
            <a:ext cx="1047750" cy="27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gdb68a6b09f_0_19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34762" y="806146"/>
            <a:ext cx="3779400" cy="52670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db68a6b09f_0_61"/>
          <p:cNvSpPr txBox="1">
            <a:spLocks noGrp="1"/>
          </p:cNvSpPr>
          <p:nvPr>
            <p:ph type="title"/>
          </p:nvPr>
        </p:nvSpPr>
        <p:spPr>
          <a:xfrm>
            <a:off x="838199" y="365125"/>
            <a:ext cx="13070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solidFill>
                  <a:schemeClr val="accent1"/>
                </a:solidFill>
              </a:rPr>
              <a:t>WG-DAISAM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21" name="Google Shape;121;gdb68a6b09f_0_6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6223200" cy="31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Data and Artificial Intelligence Assessment Methods (DAISAM) Reference </a:t>
            </a:r>
            <a:br>
              <a:rPr lang="en-US"/>
            </a:br>
            <a:r>
              <a:rPr lang="en-US"/>
              <a:t>(FG-AI4H DEL 7.3)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400"/>
              <a:t>A reference document defining assessment methods for data and model quality including bias and fairness, interpretability, robustness and uncertainty</a:t>
            </a:r>
            <a:endParaRPr sz="2400"/>
          </a:p>
          <a:p>
            <a:pPr marL="457200" lvl="1" indent="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228600" lvl="0" indent="-508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22" name="Google Shape;122;gdb68a6b09f_0_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50125" y="1246225"/>
            <a:ext cx="3858475" cy="5450724"/>
          </a:xfrm>
          <a:prstGeom prst="rect">
            <a:avLst/>
          </a:prstGeom>
          <a:noFill/>
          <a:ln>
            <a:noFill/>
          </a:ln>
          <a:effectLst>
            <a:outerShdw blurRad="171450" dist="38100" dir="5400000" algn="bl" rotWithShape="0">
              <a:srgbClr val="000000">
                <a:alpha val="49800"/>
              </a:srgbClr>
            </a:outerShdw>
          </a:effectLst>
        </p:spPr>
      </p:pic>
      <p:pic>
        <p:nvPicPr>
          <p:cNvPr id="123" name="Google Shape;123;gdb68a6b09f_0_6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40875" y="266341"/>
            <a:ext cx="2606650" cy="534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gdb68a6b09f_0_6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044300" y="6467125"/>
            <a:ext cx="1047750" cy="27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6070fcd22c_0_0"/>
          <p:cNvSpPr txBox="1">
            <a:spLocks noGrp="1"/>
          </p:cNvSpPr>
          <p:nvPr>
            <p:ph type="title"/>
          </p:nvPr>
        </p:nvSpPr>
        <p:spPr>
          <a:xfrm>
            <a:off x="494895" y="-68635"/>
            <a:ext cx="11697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accent1"/>
                </a:solidFill>
              </a:rPr>
              <a:t>Overview</a:t>
            </a:r>
            <a:endParaRPr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Google Shape;131;g6070fcd22c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40875" y="266341"/>
            <a:ext cx="2606650" cy="534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g6070fcd22c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44300" y="6467125"/>
            <a:ext cx="1047750" cy="2769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3" name="Google Shape;133;g6070fcd22c_0_0"/>
          <p:cNvGraphicFramePr/>
          <p:nvPr/>
        </p:nvGraphicFramePr>
        <p:xfrm>
          <a:off x="1553775" y="1733825"/>
          <a:ext cx="3000000" cy="30000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225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36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28600">
                <a:tc>
                  <a:txBody>
                    <a:bodyPr/>
                    <a:lstStyle/>
                    <a:p>
                      <a:pPr marL="457200" lvl="0" indent="-3429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800"/>
                        <a:buChar char="●"/>
                      </a:pPr>
                      <a:r>
                        <a:rPr lang="en-US" sz="1800">
                          <a:solidFill>
                            <a:srgbClr val="595959"/>
                          </a:solidFill>
                        </a:rPr>
                        <a:t>Management meeting</a:t>
                      </a:r>
                      <a:endParaRPr sz="1800">
                        <a:solidFill>
                          <a:srgbClr val="595959"/>
                        </a:solidFill>
                      </a:endParaRPr>
                    </a:p>
                    <a:p>
                      <a:pPr marL="914400" lvl="1" indent="-317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400"/>
                        <a:buChar char="○"/>
                      </a:pPr>
                      <a:r>
                        <a:rPr lang="en-US">
                          <a:solidFill>
                            <a:srgbClr val="595959"/>
                          </a:solidFill>
                        </a:rPr>
                        <a:t>Fridays, 14.00 hrs Geneva time</a:t>
                      </a:r>
                      <a:endParaRPr>
                        <a:solidFill>
                          <a:srgbClr val="595959"/>
                        </a:solidFill>
                      </a:endParaRPr>
                    </a:p>
                    <a:p>
                      <a:pPr marL="914400" lvl="1" indent="-317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400"/>
                        <a:buChar char="○"/>
                      </a:pPr>
                      <a:r>
                        <a:rPr lang="en-US">
                          <a:solidFill>
                            <a:srgbClr val="595959"/>
                          </a:solidFill>
                        </a:rPr>
                        <a:t>Contact: Pradeep, Alixandro</a:t>
                      </a:r>
                      <a:endParaRPr>
                        <a:solidFill>
                          <a:srgbClr val="595959"/>
                        </a:solidFill>
                      </a:endParaRPr>
                    </a:p>
                    <a:p>
                      <a:pPr marL="457200" lvl="0" indent="-3429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800"/>
                        <a:buChar char="●"/>
                      </a:pPr>
                      <a:r>
                        <a:rPr lang="en-US" sz="1800">
                          <a:solidFill>
                            <a:srgbClr val="595959"/>
                          </a:solidFill>
                        </a:rPr>
                        <a:t>Perturbed minds (research)</a:t>
                      </a:r>
                      <a:endParaRPr sz="1800">
                        <a:solidFill>
                          <a:srgbClr val="595959"/>
                        </a:solidFill>
                      </a:endParaRPr>
                    </a:p>
                    <a:p>
                      <a:pPr marL="914400" lvl="1" indent="-317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400"/>
                        <a:buChar char="○"/>
                      </a:pPr>
                      <a:r>
                        <a:rPr lang="en-US">
                          <a:solidFill>
                            <a:srgbClr val="595959"/>
                          </a:solidFill>
                        </a:rPr>
                        <a:t>Fridays, 13.00 hrs Geneva time</a:t>
                      </a:r>
                      <a:endParaRPr>
                        <a:solidFill>
                          <a:srgbClr val="595959"/>
                        </a:solidFill>
                      </a:endParaRPr>
                    </a:p>
                    <a:p>
                      <a:pPr marL="914400" lvl="1" indent="-317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400"/>
                        <a:buChar char="○"/>
                      </a:pPr>
                      <a:r>
                        <a:rPr lang="en-US">
                          <a:solidFill>
                            <a:srgbClr val="595959"/>
                          </a:solidFill>
                        </a:rPr>
                        <a:t>Contact: Luis, Bruno</a:t>
                      </a:r>
                      <a:endParaRPr>
                        <a:solidFill>
                          <a:srgbClr val="595959"/>
                        </a:solidFill>
                      </a:endParaRPr>
                    </a:p>
                    <a:p>
                      <a:pPr marL="457200" lvl="0" indent="-3429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800"/>
                        <a:buChar char="●"/>
                      </a:pPr>
                      <a:r>
                        <a:rPr lang="en-US" sz="1800">
                          <a:solidFill>
                            <a:srgbClr val="595959"/>
                          </a:solidFill>
                        </a:rPr>
                        <a:t>Model reporting questionnaire (research)</a:t>
                      </a:r>
                      <a:endParaRPr sz="1800">
                        <a:solidFill>
                          <a:srgbClr val="595959"/>
                        </a:solidFill>
                      </a:endParaRPr>
                    </a:p>
                    <a:p>
                      <a:pPr marL="914400" lvl="1" indent="-317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400"/>
                        <a:buChar char="○"/>
                      </a:pPr>
                      <a:r>
                        <a:rPr lang="en-US">
                          <a:solidFill>
                            <a:srgbClr val="595959"/>
                          </a:solidFill>
                        </a:rPr>
                        <a:t>Thursdays, 16.00 hrs Geneva time</a:t>
                      </a:r>
                      <a:endParaRPr>
                        <a:solidFill>
                          <a:srgbClr val="595959"/>
                        </a:solidFill>
                      </a:endParaRPr>
                    </a:p>
                    <a:p>
                      <a:pPr marL="914400" lvl="1" indent="-317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400"/>
                        <a:buChar char="○"/>
                      </a:pPr>
                      <a:r>
                        <a:rPr lang="en-US">
                          <a:solidFill>
                            <a:srgbClr val="595959"/>
                          </a:solidFill>
                        </a:rPr>
                        <a:t>Contact: Jana</a:t>
                      </a:r>
                      <a:endParaRPr>
                        <a:solidFill>
                          <a:srgbClr val="595959"/>
                        </a:solidFill>
                      </a:endParaRPr>
                    </a:p>
                    <a:p>
                      <a:pPr marL="457200" lvl="0" indent="-3429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800"/>
                        <a:buChar char="●"/>
                      </a:pPr>
                      <a:r>
                        <a:rPr lang="en-US" sz="1800">
                          <a:solidFill>
                            <a:srgbClr val="595959"/>
                          </a:solidFill>
                        </a:rPr>
                        <a:t>Evaluation platform (software development)</a:t>
                      </a:r>
                      <a:endParaRPr sz="1800">
                        <a:solidFill>
                          <a:srgbClr val="595959"/>
                        </a:solidFill>
                      </a:endParaRPr>
                    </a:p>
                    <a:p>
                      <a:pPr marL="914400" lvl="1" indent="-317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400"/>
                        <a:buChar char="○"/>
                      </a:pPr>
                      <a:r>
                        <a:rPr lang="en-US">
                          <a:solidFill>
                            <a:srgbClr val="595959"/>
                          </a:solidFill>
                        </a:rPr>
                        <a:t>Asynchronous</a:t>
                      </a:r>
                      <a:endParaRPr>
                        <a:solidFill>
                          <a:srgbClr val="595959"/>
                        </a:solidFill>
                      </a:endParaRPr>
                    </a:p>
                    <a:p>
                      <a:pPr marL="914400" lvl="1" indent="-317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400"/>
                        <a:buChar char="○"/>
                      </a:pPr>
                      <a:r>
                        <a:rPr lang="en-US">
                          <a:solidFill>
                            <a:srgbClr val="595959"/>
                          </a:solidFill>
                        </a:rPr>
                        <a:t>Contact: Elora, Alixandro</a:t>
                      </a:r>
                      <a:endParaRPr>
                        <a:solidFill>
                          <a:srgbClr val="595959"/>
                        </a:solidFill>
                      </a:endParaRPr>
                    </a:p>
                    <a:p>
                      <a:pPr marL="457200" lvl="0" indent="-3429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800"/>
                        <a:buChar char="●"/>
                      </a:pPr>
                      <a:r>
                        <a:rPr lang="en-US" sz="1800">
                          <a:solidFill>
                            <a:srgbClr val="595959"/>
                          </a:solidFill>
                        </a:rPr>
                        <a:t>Good practices (regulatory)</a:t>
                      </a:r>
                      <a:endParaRPr sz="1800">
                        <a:solidFill>
                          <a:srgbClr val="595959"/>
                        </a:solidFill>
                      </a:endParaRPr>
                    </a:p>
                    <a:p>
                      <a:pPr marL="914400" lvl="1" indent="-317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400"/>
                        <a:buChar char="○"/>
                      </a:pPr>
                      <a:r>
                        <a:rPr lang="en-US">
                          <a:solidFill>
                            <a:srgbClr val="595959"/>
                          </a:solidFill>
                        </a:rPr>
                        <a:t>Tuesdays, 14.00 hrs Geneva time</a:t>
                      </a:r>
                      <a:endParaRPr>
                        <a:solidFill>
                          <a:srgbClr val="595959"/>
                        </a:solidFill>
                      </a:endParaRPr>
                    </a:p>
                    <a:p>
                      <a:pPr marL="914400" lvl="1" indent="-317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400"/>
                        <a:buChar char="○"/>
                      </a:pPr>
                      <a:r>
                        <a:rPr lang="en-US">
                          <a:solidFill>
                            <a:srgbClr val="595959"/>
                          </a:solidFill>
                        </a:rPr>
                        <a:t>Contact: Pradeep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3429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9999"/>
                        </a:buClr>
                        <a:buSzPts val="1800"/>
                        <a:buChar char="●"/>
                      </a:pPr>
                      <a:r>
                        <a:rPr lang="en-US" sz="1800">
                          <a:solidFill>
                            <a:srgbClr val="999999"/>
                          </a:solidFill>
                        </a:rPr>
                        <a:t>“aiaudit.org”</a:t>
                      </a:r>
                      <a:endParaRPr sz="1800">
                        <a:solidFill>
                          <a:srgbClr val="999999"/>
                        </a:solidFill>
                      </a:endParaRPr>
                    </a:p>
                    <a:p>
                      <a:pPr marL="914400" lvl="1" indent="-317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9999"/>
                        </a:buClr>
                        <a:buSzPts val="1400"/>
                        <a:buChar char="○"/>
                      </a:pPr>
                      <a:r>
                        <a:rPr lang="en-US">
                          <a:solidFill>
                            <a:srgbClr val="999999"/>
                          </a:solidFill>
                        </a:rPr>
                        <a:t>Crowdsourced collection of SOTA AI quality assurance methods</a:t>
                      </a:r>
                      <a:endParaRPr>
                        <a:solidFill>
                          <a:srgbClr val="999999"/>
                        </a:solidFill>
                      </a:endParaRPr>
                    </a:p>
                    <a:p>
                      <a:pPr marL="914400" lvl="1" indent="-317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9999"/>
                        </a:buClr>
                        <a:buSzPts val="1400"/>
                        <a:buChar char="○"/>
                      </a:pPr>
                      <a:r>
                        <a:rPr lang="en-US">
                          <a:solidFill>
                            <a:srgbClr val="999999"/>
                          </a:solidFill>
                        </a:rPr>
                        <a:t>Contact: Luis, Pat</a:t>
                      </a:r>
                      <a:endParaRPr>
                        <a:solidFill>
                          <a:srgbClr val="999999"/>
                        </a:solidFill>
                      </a:endParaRPr>
                    </a:p>
                    <a:p>
                      <a:pPr marL="457200" lvl="0" indent="-3429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9999"/>
                        </a:buClr>
                        <a:buSzPts val="1800"/>
                        <a:buChar char="●"/>
                      </a:pPr>
                      <a:r>
                        <a:rPr lang="en-US" sz="1800">
                          <a:solidFill>
                            <a:srgbClr val="999999"/>
                          </a:solidFill>
                        </a:rPr>
                        <a:t>Regulatory ML4H “ICD-10”</a:t>
                      </a:r>
                      <a:endParaRPr sz="1800">
                        <a:solidFill>
                          <a:srgbClr val="999999"/>
                        </a:solidFill>
                      </a:endParaRPr>
                    </a:p>
                    <a:p>
                      <a:pPr marL="914400" lvl="1" indent="-317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9999"/>
                        </a:buClr>
                        <a:buSzPts val="1400"/>
                        <a:buChar char="○"/>
                      </a:pPr>
                      <a:r>
                        <a:rPr lang="en-US">
                          <a:solidFill>
                            <a:srgbClr val="999999"/>
                          </a:solidFill>
                        </a:rPr>
                        <a:t>An ontology to rule them all</a:t>
                      </a:r>
                      <a:endParaRPr>
                        <a:solidFill>
                          <a:srgbClr val="999999"/>
                        </a:solidFill>
                      </a:endParaRPr>
                    </a:p>
                    <a:p>
                      <a:pPr marL="914400" lvl="1" indent="-317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9999"/>
                        </a:buClr>
                        <a:buSzPts val="1400"/>
                        <a:buChar char="○"/>
                      </a:pPr>
                      <a:r>
                        <a:rPr lang="en-US">
                          <a:solidFill>
                            <a:srgbClr val="999999"/>
                          </a:solidFill>
                        </a:rPr>
                        <a:t>Contact: Christian</a:t>
                      </a:r>
                      <a:endParaRPr>
                        <a:solidFill>
                          <a:srgbClr val="999999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4" name="Google Shape;134;g6070fcd22c_0_0"/>
          <p:cNvSpPr/>
          <p:nvPr/>
        </p:nvSpPr>
        <p:spPr>
          <a:xfrm>
            <a:off x="8160775" y="4735800"/>
            <a:ext cx="1407300" cy="3699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Ongoing</a:t>
            </a:r>
            <a:endParaRPr/>
          </a:p>
        </p:txBody>
      </p:sp>
      <p:sp>
        <p:nvSpPr>
          <p:cNvPr id="135" name="Google Shape;135;g6070fcd22c_0_0"/>
          <p:cNvSpPr/>
          <p:nvPr/>
        </p:nvSpPr>
        <p:spPr>
          <a:xfrm>
            <a:off x="8160775" y="5421600"/>
            <a:ext cx="1407300" cy="3699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Big dreams</a:t>
            </a:r>
            <a:endParaRPr/>
          </a:p>
        </p:txBody>
      </p:sp>
      <p:sp>
        <p:nvSpPr>
          <p:cNvPr id="136" name="Google Shape;136;g6070fcd22c_0_0"/>
          <p:cNvSpPr txBox="1"/>
          <p:nvPr/>
        </p:nvSpPr>
        <p:spPr>
          <a:xfrm>
            <a:off x="519850" y="990800"/>
            <a:ext cx="64071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latin typeface="Calibri"/>
                <a:ea typeface="Calibri"/>
                <a:cs typeface="Calibri"/>
                <a:sym typeface="Calibri"/>
              </a:rPr>
              <a:t>State: Meeting K, 01/21, t-10,281,600 seconds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db68a6b09f_0_4"/>
          <p:cNvSpPr txBox="1">
            <a:spLocks noGrp="1"/>
          </p:cNvSpPr>
          <p:nvPr>
            <p:ph type="title"/>
          </p:nvPr>
        </p:nvSpPr>
        <p:spPr>
          <a:xfrm>
            <a:off x="494895" y="-68635"/>
            <a:ext cx="11697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accent1"/>
                </a:solidFill>
              </a:rPr>
              <a:t>Overview</a:t>
            </a:r>
            <a:endParaRPr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3" name="Google Shape;143;gdb68a6b09f_0_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40875" y="266341"/>
            <a:ext cx="2606650" cy="534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gdb68a6b09f_0_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44300" y="6467125"/>
            <a:ext cx="1047750" cy="2769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45" name="Google Shape;145;gdb68a6b09f_0_4"/>
          <p:cNvGraphicFramePr/>
          <p:nvPr/>
        </p:nvGraphicFramePr>
        <p:xfrm>
          <a:off x="1553775" y="1733825"/>
          <a:ext cx="3000000" cy="30000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225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36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28600">
                <a:tc>
                  <a:txBody>
                    <a:bodyPr/>
                    <a:lstStyle/>
                    <a:p>
                      <a:pPr marL="457200" lvl="0" indent="-3429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800"/>
                        <a:buChar char="●"/>
                      </a:pPr>
                      <a:r>
                        <a:rPr lang="en-US" sz="1800">
                          <a:solidFill>
                            <a:srgbClr val="595959"/>
                          </a:solidFill>
                        </a:rPr>
                        <a:t>Management meeting</a:t>
                      </a:r>
                      <a:endParaRPr sz="1800">
                        <a:solidFill>
                          <a:srgbClr val="595959"/>
                        </a:solidFill>
                      </a:endParaRPr>
                    </a:p>
                    <a:p>
                      <a:pPr marL="914400" lvl="1" indent="-317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400"/>
                        <a:buChar char="○"/>
                      </a:pPr>
                      <a:r>
                        <a:rPr lang="en-US">
                          <a:solidFill>
                            <a:srgbClr val="595959"/>
                          </a:solidFill>
                        </a:rPr>
                        <a:t>Fridays, 14.00 hrs Geneva time</a:t>
                      </a:r>
                      <a:endParaRPr>
                        <a:solidFill>
                          <a:srgbClr val="595959"/>
                        </a:solidFill>
                      </a:endParaRPr>
                    </a:p>
                    <a:p>
                      <a:pPr marL="914400" lvl="1" indent="-317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400"/>
                        <a:buChar char="○"/>
                      </a:pPr>
                      <a:r>
                        <a:rPr lang="en-US">
                          <a:solidFill>
                            <a:srgbClr val="595959"/>
                          </a:solidFill>
                        </a:rPr>
                        <a:t>Contact: Pradeep, Alixandro</a:t>
                      </a:r>
                      <a:endParaRPr>
                        <a:solidFill>
                          <a:srgbClr val="595959"/>
                        </a:solidFill>
                      </a:endParaRPr>
                    </a:p>
                    <a:p>
                      <a:pPr marL="457200" lvl="0" indent="-3429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800"/>
                        <a:buChar char="●"/>
                      </a:pPr>
                      <a:r>
                        <a:rPr lang="en-US" sz="1800">
                          <a:solidFill>
                            <a:srgbClr val="595959"/>
                          </a:solidFill>
                        </a:rPr>
                        <a:t>Perturbed minds (research)</a:t>
                      </a:r>
                      <a:endParaRPr sz="1800">
                        <a:solidFill>
                          <a:srgbClr val="595959"/>
                        </a:solidFill>
                      </a:endParaRPr>
                    </a:p>
                    <a:p>
                      <a:pPr marL="914400" lvl="1" indent="-317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400"/>
                        <a:buChar char="○"/>
                      </a:pPr>
                      <a:r>
                        <a:rPr lang="en-US">
                          <a:solidFill>
                            <a:srgbClr val="595959"/>
                          </a:solidFill>
                        </a:rPr>
                        <a:t>Fridays, 13.00 hrs Geneva time</a:t>
                      </a:r>
                      <a:endParaRPr>
                        <a:solidFill>
                          <a:srgbClr val="595959"/>
                        </a:solidFill>
                      </a:endParaRPr>
                    </a:p>
                    <a:p>
                      <a:pPr marL="914400" lvl="1" indent="-317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400"/>
                        <a:buChar char="○"/>
                      </a:pPr>
                      <a:r>
                        <a:rPr lang="en-US">
                          <a:solidFill>
                            <a:srgbClr val="595959"/>
                          </a:solidFill>
                        </a:rPr>
                        <a:t>Contact: Luis, Bruno</a:t>
                      </a:r>
                      <a:endParaRPr>
                        <a:solidFill>
                          <a:srgbClr val="595959"/>
                        </a:solidFill>
                      </a:endParaRPr>
                    </a:p>
                    <a:p>
                      <a:pPr marL="457200" lvl="0" indent="-3429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800"/>
                        <a:buChar char="●"/>
                      </a:pPr>
                      <a:r>
                        <a:rPr lang="en-US" sz="1800">
                          <a:solidFill>
                            <a:srgbClr val="595959"/>
                          </a:solidFill>
                        </a:rPr>
                        <a:t>Model reporting questionnaire (research)</a:t>
                      </a:r>
                      <a:endParaRPr sz="1800">
                        <a:solidFill>
                          <a:srgbClr val="595959"/>
                        </a:solidFill>
                      </a:endParaRPr>
                    </a:p>
                    <a:p>
                      <a:pPr marL="914400" lvl="1" indent="-317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400"/>
                        <a:buChar char="○"/>
                      </a:pPr>
                      <a:r>
                        <a:rPr lang="en-US" b="1">
                          <a:solidFill>
                            <a:srgbClr val="595959"/>
                          </a:solidFill>
                        </a:rPr>
                        <a:t>Tuesdays</a:t>
                      </a:r>
                      <a:r>
                        <a:rPr lang="en-US">
                          <a:solidFill>
                            <a:srgbClr val="595959"/>
                          </a:solidFill>
                        </a:rPr>
                        <a:t>, 1</a:t>
                      </a:r>
                      <a:r>
                        <a:rPr lang="en-US" b="1">
                          <a:solidFill>
                            <a:srgbClr val="595959"/>
                          </a:solidFill>
                        </a:rPr>
                        <a:t>7</a:t>
                      </a:r>
                      <a:r>
                        <a:rPr lang="en-US">
                          <a:solidFill>
                            <a:srgbClr val="595959"/>
                          </a:solidFill>
                        </a:rPr>
                        <a:t>.00 hrs Geneva time</a:t>
                      </a:r>
                      <a:endParaRPr>
                        <a:solidFill>
                          <a:srgbClr val="595959"/>
                        </a:solidFill>
                      </a:endParaRPr>
                    </a:p>
                    <a:p>
                      <a:pPr marL="914400" lvl="1" indent="-317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400"/>
                        <a:buChar char="○"/>
                      </a:pPr>
                      <a:r>
                        <a:rPr lang="en-US">
                          <a:solidFill>
                            <a:srgbClr val="595959"/>
                          </a:solidFill>
                        </a:rPr>
                        <a:t>Contact: Jana</a:t>
                      </a:r>
                      <a:endParaRPr>
                        <a:solidFill>
                          <a:srgbClr val="595959"/>
                        </a:solidFill>
                      </a:endParaRPr>
                    </a:p>
                    <a:p>
                      <a:pPr marL="457200" lvl="0" indent="-3429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800"/>
                        <a:buChar char="●"/>
                      </a:pPr>
                      <a:r>
                        <a:rPr lang="en-US" sz="1800">
                          <a:solidFill>
                            <a:srgbClr val="595959"/>
                          </a:solidFill>
                        </a:rPr>
                        <a:t>Evaluation platform (software development)</a:t>
                      </a:r>
                      <a:endParaRPr sz="1800">
                        <a:solidFill>
                          <a:srgbClr val="595959"/>
                        </a:solidFill>
                      </a:endParaRPr>
                    </a:p>
                    <a:p>
                      <a:pPr marL="914400" lvl="1" indent="-317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400"/>
                        <a:buChar char="○"/>
                      </a:pPr>
                      <a:r>
                        <a:rPr lang="en-US">
                          <a:solidFill>
                            <a:srgbClr val="595959"/>
                          </a:solidFill>
                        </a:rPr>
                        <a:t>Asynchronous + </a:t>
                      </a:r>
                      <a:r>
                        <a:rPr lang="en-US" b="1">
                          <a:solidFill>
                            <a:srgbClr val="595959"/>
                          </a:solidFill>
                        </a:rPr>
                        <a:t>Tuesdays, 16.00 hrs Geneva time</a:t>
                      </a:r>
                      <a:endParaRPr b="1">
                        <a:solidFill>
                          <a:srgbClr val="595959"/>
                        </a:solidFill>
                      </a:endParaRPr>
                    </a:p>
                    <a:p>
                      <a:pPr marL="914400" lvl="1" indent="-317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400"/>
                        <a:buChar char="○"/>
                      </a:pPr>
                      <a:r>
                        <a:rPr lang="en-US">
                          <a:solidFill>
                            <a:srgbClr val="595959"/>
                          </a:solidFill>
                        </a:rPr>
                        <a:t>Contact: Elora, Alixandro</a:t>
                      </a:r>
                      <a:endParaRPr>
                        <a:solidFill>
                          <a:srgbClr val="595959"/>
                        </a:solidFill>
                      </a:endParaRPr>
                    </a:p>
                    <a:p>
                      <a:pPr marL="457200" lvl="0" indent="-3429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800"/>
                        <a:buChar char="●"/>
                      </a:pPr>
                      <a:r>
                        <a:rPr lang="en-US" sz="1800">
                          <a:solidFill>
                            <a:srgbClr val="595959"/>
                          </a:solidFill>
                        </a:rPr>
                        <a:t>Good practices (regulatory)</a:t>
                      </a:r>
                      <a:endParaRPr sz="1800">
                        <a:solidFill>
                          <a:srgbClr val="595959"/>
                        </a:solidFill>
                      </a:endParaRPr>
                    </a:p>
                    <a:p>
                      <a:pPr marL="914400" lvl="1" indent="-317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400"/>
                        <a:buChar char="○"/>
                      </a:pPr>
                      <a:r>
                        <a:rPr lang="en-US">
                          <a:solidFill>
                            <a:srgbClr val="595959"/>
                          </a:solidFill>
                        </a:rPr>
                        <a:t>Tuesdays, 14.00 hrs Geneva time</a:t>
                      </a:r>
                      <a:endParaRPr>
                        <a:solidFill>
                          <a:srgbClr val="595959"/>
                        </a:solidFill>
                      </a:endParaRPr>
                    </a:p>
                    <a:p>
                      <a:pPr marL="914400" lvl="1" indent="-317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400"/>
                        <a:buChar char="○"/>
                      </a:pPr>
                      <a:r>
                        <a:rPr lang="en-US">
                          <a:solidFill>
                            <a:srgbClr val="595959"/>
                          </a:solidFill>
                        </a:rPr>
                        <a:t>Contact: Pradeep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3429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800"/>
                        <a:buChar char="●"/>
                      </a:pPr>
                      <a:r>
                        <a:rPr lang="en-US" sz="1800">
                          <a:solidFill>
                            <a:srgbClr val="434343"/>
                          </a:solidFill>
                        </a:rPr>
                        <a:t>“aiaudit.org”</a:t>
                      </a:r>
                      <a:endParaRPr sz="1800">
                        <a:solidFill>
                          <a:srgbClr val="434343"/>
                        </a:solidFill>
                      </a:endParaRPr>
                    </a:p>
                    <a:p>
                      <a:pPr marL="914400" lvl="1" indent="-317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400"/>
                        <a:buChar char="○"/>
                      </a:pPr>
                      <a:r>
                        <a:rPr lang="en-US">
                          <a:solidFill>
                            <a:srgbClr val="434343"/>
                          </a:solidFill>
                        </a:rPr>
                        <a:t>Crowdsourced collection of SOTA AI quality assurance methods</a:t>
                      </a:r>
                      <a:endParaRPr>
                        <a:solidFill>
                          <a:srgbClr val="434343"/>
                        </a:solidFill>
                      </a:endParaRPr>
                    </a:p>
                    <a:p>
                      <a:pPr marL="914400" lvl="1" indent="-317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400"/>
                        <a:buChar char="○"/>
                      </a:pPr>
                      <a:r>
                        <a:rPr lang="en-US">
                          <a:solidFill>
                            <a:srgbClr val="434343"/>
                          </a:solidFill>
                        </a:rPr>
                        <a:t>Contact: Luis, Pat</a:t>
                      </a:r>
                      <a:endParaRPr>
                        <a:solidFill>
                          <a:srgbClr val="434343"/>
                        </a:solidFill>
                      </a:endParaRPr>
                    </a:p>
                    <a:p>
                      <a:pPr marL="457200" lvl="0" indent="-3429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800"/>
                        <a:buChar char="●"/>
                      </a:pPr>
                      <a:r>
                        <a:rPr lang="en-US" sz="1800">
                          <a:solidFill>
                            <a:srgbClr val="434343"/>
                          </a:solidFill>
                        </a:rPr>
                        <a:t>Regulatory ML4H “ICD-</a:t>
                      </a:r>
                      <a:r>
                        <a:rPr lang="en-US" sz="1800" b="1">
                          <a:solidFill>
                            <a:srgbClr val="434343"/>
                          </a:solidFill>
                        </a:rPr>
                        <a:t>XX</a:t>
                      </a:r>
                      <a:r>
                        <a:rPr lang="en-US" sz="1800">
                          <a:solidFill>
                            <a:srgbClr val="434343"/>
                          </a:solidFill>
                        </a:rPr>
                        <a:t>”</a:t>
                      </a:r>
                      <a:endParaRPr sz="1800">
                        <a:solidFill>
                          <a:srgbClr val="434343"/>
                        </a:solidFill>
                      </a:endParaRPr>
                    </a:p>
                    <a:p>
                      <a:pPr marL="914400" lvl="1" indent="-317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400"/>
                        <a:buChar char="○"/>
                      </a:pPr>
                      <a:r>
                        <a:rPr lang="en-US">
                          <a:solidFill>
                            <a:srgbClr val="434343"/>
                          </a:solidFill>
                        </a:rPr>
                        <a:t>An ontology to rule them all</a:t>
                      </a:r>
                      <a:endParaRPr>
                        <a:solidFill>
                          <a:srgbClr val="434343"/>
                        </a:solidFill>
                      </a:endParaRPr>
                    </a:p>
                    <a:p>
                      <a:pPr marL="914400" lvl="1" indent="-317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400"/>
                        <a:buChar char="○"/>
                      </a:pPr>
                      <a:r>
                        <a:rPr lang="en-US">
                          <a:solidFill>
                            <a:srgbClr val="434343"/>
                          </a:solidFill>
                        </a:rPr>
                        <a:t>Contact: Christian</a:t>
                      </a:r>
                      <a:endParaRPr>
                        <a:solidFill>
                          <a:srgbClr val="434343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6" name="Google Shape;146;gdb68a6b09f_0_4"/>
          <p:cNvSpPr/>
          <p:nvPr/>
        </p:nvSpPr>
        <p:spPr>
          <a:xfrm>
            <a:off x="8160775" y="4735800"/>
            <a:ext cx="1407300" cy="3699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Ongoing</a:t>
            </a:r>
            <a:endParaRPr/>
          </a:p>
        </p:txBody>
      </p:sp>
      <p:sp>
        <p:nvSpPr>
          <p:cNvPr id="147" name="Google Shape;147;gdb68a6b09f_0_4"/>
          <p:cNvSpPr/>
          <p:nvPr/>
        </p:nvSpPr>
        <p:spPr>
          <a:xfrm>
            <a:off x="8160775" y="5421600"/>
            <a:ext cx="1407300" cy="3699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Big dreams</a:t>
            </a:r>
            <a:endParaRPr/>
          </a:p>
        </p:txBody>
      </p:sp>
      <p:sp>
        <p:nvSpPr>
          <p:cNvPr id="148" name="Google Shape;148;gdb68a6b09f_0_4"/>
          <p:cNvSpPr txBox="1"/>
          <p:nvPr/>
        </p:nvSpPr>
        <p:spPr>
          <a:xfrm>
            <a:off x="519850" y="990800"/>
            <a:ext cx="55551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latin typeface="Calibri"/>
                <a:ea typeface="Calibri"/>
                <a:cs typeface="Calibri"/>
                <a:sym typeface="Calibri"/>
              </a:rPr>
              <a:t>State: Meeting L, 05/21, t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gdb68a6b09f_0_4"/>
          <p:cNvSpPr txBox="1"/>
          <p:nvPr/>
        </p:nvSpPr>
        <p:spPr>
          <a:xfrm>
            <a:off x="1415825" y="3307975"/>
            <a:ext cx="2290800" cy="6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highlight>
                  <a:srgbClr val="FFFFFF"/>
                </a:highlight>
              </a:rPr>
              <a:t>🚀</a:t>
            </a:r>
            <a:endParaRPr sz="2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gdb68a6b09f_0_4"/>
          <p:cNvSpPr txBox="1"/>
          <p:nvPr/>
        </p:nvSpPr>
        <p:spPr>
          <a:xfrm>
            <a:off x="1492025" y="4069975"/>
            <a:ext cx="2290800" cy="5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latin typeface="Calibri"/>
                <a:ea typeface="Calibri"/>
                <a:cs typeface="Calibri"/>
                <a:sym typeface="Calibri"/>
              </a:rPr>
              <a:t>🚀</a:t>
            </a:r>
            <a:endParaRPr sz="2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gdb68a6b09f_0_4"/>
          <p:cNvSpPr txBox="1"/>
          <p:nvPr/>
        </p:nvSpPr>
        <p:spPr>
          <a:xfrm>
            <a:off x="1415825" y="2545975"/>
            <a:ext cx="2290800" cy="5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latin typeface="Calibri"/>
                <a:ea typeface="Calibri"/>
                <a:cs typeface="Calibri"/>
                <a:sym typeface="Calibri"/>
              </a:rPr>
              <a:t>🚀</a:t>
            </a:r>
            <a:endParaRPr sz="2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gdb68a6b09f_0_4"/>
          <p:cNvSpPr txBox="1"/>
          <p:nvPr/>
        </p:nvSpPr>
        <p:spPr>
          <a:xfrm>
            <a:off x="6749825" y="1707775"/>
            <a:ext cx="2290800" cy="5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latin typeface="Calibri"/>
                <a:ea typeface="Calibri"/>
                <a:cs typeface="Calibri"/>
                <a:sym typeface="Calibri"/>
              </a:rPr>
              <a:t>🚀</a:t>
            </a:r>
            <a:endParaRPr sz="27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" name="Google Shape;153;gdb68a6b09f_0_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56947" y="2265097"/>
            <a:ext cx="2061959" cy="1157550"/>
          </a:xfrm>
          <a:prstGeom prst="rect">
            <a:avLst/>
          </a:prstGeom>
          <a:noFill/>
          <a:ln>
            <a:noFill/>
          </a:ln>
          <a:effectLst>
            <a:outerShdw blurRad="328613" algn="bl" rotWithShape="0">
              <a:srgbClr val="000000">
                <a:alpha val="50000"/>
              </a:srgbClr>
            </a:outerShdw>
          </a:effectLst>
        </p:spPr>
      </p:pic>
      <p:pic>
        <p:nvPicPr>
          <p:cNvPr id="154" name="Google Shape;154;gdb68a6b09f_0_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38425" y="2916525"/>
            <a:ext cx="1530450" cy="1537250"/>
          </a:xfrm>
          <a:prstGeom prst="rect">
            <a:avLst/>
          </a:prstGeom>
          <a:noFill/>
          <a:ln>
            <a:noFill/>
          </a:ln>
          <a:effectLst>
            <a:outerShdw blurRad="3429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55" name="Google Shape;155;gdb68a6b09f_0_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60175" y="4887750"/>
            <a:ext cx="2501251" cy="1195850"/>
          </a:xfrm>
          <a:prstGeom prst="rect">
            <a:avLst/>
          </a:prstGeom>
          <a:noFill/>
          <a:ln>
            <a:noFill/>
          </a:ln>
          <a:effectLst>
            <a:outerShdw blurRad="357188" algn="bl" rotWithShape="0">
              <a:srgbClr val="000000">
                <a:alpha val="50000"/>
              </a:srgbClr>
            </a:outerShdw>
          </a:effectLst>
        </p:spPr>
      </p:pic>
      <p:sp>
        <p:nvSpPr>
          <p:cNvPr id="156" name="Google Shape;156;gdb68a6b09f_0_4"/>
          <p:cNvSpPr txBox="1"/>
          <p:nvPr/>
        </p:nvSpPr>
        <p:spPr>
          <a:xfrm>
            <a:off x="5536475" y="5667775"/>
            <a:ext cx="3359400" cy="10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https://health.aiaudit.org/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9"/>
              </a:rPr>
              <a:t>https://github.com/aiaudit-org/fgai4h-evaluation-platform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gdb68a6b09f_0_4"/>
          <p:cNvSpPr txBox="1"/>
          <p:nvPr/>
        </p:nvSpPr>
        <p:spPr>
          <a:xfrm>
            <a:off x="0" y="4508550"/>
            <a:ext cx="1407300" cy="12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0"/>
              </a:rPr>
              <a:t>https://drive.google.com/file/d/1izBKhoBPBwJe-Pvudfcz8_jxsrIqWFq2/view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8" name="Google Shape;158;gdb68a6b09f_0_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103717" y="929655"/>
            <a:ext cx="1645775" cy="1909991"/>
          </a:xfrm>
          <a:prstGeom prst="rect">
            <a:avLst/>
          </a:prstGeom>
          <a:noFill/>
          <a:ln>
            <a:noFill/>
          </a:ln>
          <a:effectLst>
            <a:outerShdw blurRad="328613" algn="bl" rotWithShape="0">
              <a:srgbClr val="000000">
                <a:alpha val="50000"/>
              </a:srgbClr>
            </a:outerShdw>
          </a:effectLst>
        </p:spPr>
      </p:pic>
      <p:sp>
        <p:nvSpPr>
          <p:cNvPr id="159" name="Google Shape;159;gdb68a6b09f_0_4"/>
          <p:cNvSpPr txBox="1"/>
          <p:nvPr/>
        </p:nvSpPr>
        <p:spPr>
          <a:xfrm>
            <a:off x="10162125" y="2916525"/>
            <a:ext cx="1968000" cy="10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2"/>
              </a:rPr>
              <a:t>https://aiaudit.org/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3"/>
              </a:rPr>
              <a:t>https://github.com/aiaudit-org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gdb68a6b09f_0_4"/>
          <p:cNvSpPr txBox="1"/>
          <p:nvPr/>
        </p:nvSpPr>
        <p:spPr>
          <a:xfrm>
            <a:off x="4789900" y="1427750"/>
            <a:ext cx="2356800" cy="8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4"/>
              </a:rPr>
              <a:t>https://github.com/aiaudit-org/amazon-sagemaker-mlflow-fargate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gdb68a6b09f_0_4"/>
          <p:cNvSpPr txBox="1"/>
          <p:nvPr/>
        </p:nvSpPr>
        <p:spPr>
          <a:xfrm>
            <a:off x="5536475" y="1158200"/>
            <a:ext cx="1886700" cy="3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33333"/>
                </a:solidFill>
                <a:highlight>
                  <a:srgbClr val="FFFFFF"/>
                </a:highlight>
              </a:rPr>
              <a:t>(see L-045)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gdb68a6b09f_0_4"/>
          <p:cNvSpPr txBox="1"/>
          <p:nvPr/>
        </p:nvSpPr>
        <p:spPr>
          <a:xfrm>
            <a:off x="177425" y="2479775"/>
            <a:ext cx="1886700" cy="3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33333"/>
                </a:solidFill>
                <a:highlight>
                  <a:srgbClr val="FFFFFF"/>
                </a:highlight>
              </a:rPr>
              <a:t>(see L-043)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gdb68a6b09f_0_4"/>
          <p:cNvSpPr txBox="1"/>
          <p:nvPr/>
        </p:nvSpPr>
        <p:spPr>
          <a:xfrm>
            <a:off x="8088125" y="3914375"/>
            <a:ext cx="1886700" cy="3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33333"/>
                </a:solidFill>
                <a:highlight>
                  <a:srgbClr val="FFFFFF"/>
                </a:highlight>
              </a:rPr>
              <a:t>(see L-037-A01)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gdb68a6b09f_0_4"/>
          <p:cNvSpPr txBox="1"/>
          <p:nvPr/>
        </p:nvSpPr>
        <p:spPr>
          <a:xfrm>
            <a:off x="2903200" y="5836100"/>
            <a:ext cx="1886700" cy="3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33333"/>
                </a:solidFill>
                <a:highlight>
                  <a:srgbClr val="FFFFFF"/>
                </a:highlight>
              </a:rPr>
              <a:t>(see L-037-A01)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gdb68a6b09f_0_4"/>
          <p:cNvSpPr txBox="1"/>
          <p:nvPr/>
        </p:nvSpPr>
        <p:spPr>
          <a:xfrm>
            <a:off x="6562700" y="4508550"/>
            <a:ext cx="1886700" cy="3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33333"/>
                </a:solidFill>
                <a:highlight>
                  <a:srgbClr val="FFFFFF"/>
                </a:highlight>
              </a:rPr>
              <a:t>(see L-041)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db68a6b09f_0_152"/>
          <p:cNvSpPr txBox="1">
            <a:spLocks noGrp="1"/>
          </p:cNvSpPr>
          <p:nvPr>
            <p:ph type="title"/>
          </p:nvPr>
        </p:nvSpPr>
        <p:spPr>
          <a:xfrm>
            <a:off x="494895" y="-68635"/>
            <a:ext cx="11697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accent1"/>
                </a:solidFill>
              </a:rPr>
              <a:t>Overview</a:t>
            </a:r>
            <a:endParaRPr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2" name="Google Shape;172;gdb68a6b09f_0_1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40875" y="266341"/>
            <a:ext cx="2606650" cy="534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gdb68a6b09f_0_1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44300" y="6467125"/>
            <a:ext cx="1047750" cy="2769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74" name="Google Shape;174;gdb68a6b09f_0_152"/>
          <p:cNvGraphicFramePr/>
          <p:nvPr/>
        </p:nvGraphicFramePr>
        <p:xfrm>
          <a:off x="1553775" y="1733825"/>
          <a:ext cx="3000000" cy="30000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225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36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28600">
                <a:tc>
                  <a:txBody>
                    <a:bodyPr/>
                    <a:lstStyle/>
                    <a:p>
                      <a:pPr marL="457200" lvl="0" indent="-3429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800"/>
                        <a:buChar char="●"/>
                      </a:pPr>
                      <a:r>
                        <a:rPr lang="en-US" sz="1800">
                          <a:solidFill>
                            <a:srgbClr val="595959"/>
                          </a:solidFill>
                        </a:rPr>
                        <a:t>Outreach and scientific footprint</a:t>
                      </a:r>
                      <a:endParaRPr sz="1800">
                        <a:solidFill>
                          <a:srgbClr val="595959"/>
                        </a:solidFill>
                      </a:endParaRPr>
                    </a:p>
                    <a:p>
                      <a:pPr marL="914400" lvl="1" indent="-317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400"/>
                        <a:buChar char="○"/>
                      </a:pPr>
                      <a:r>
                        <a:rPr lang="en-US" sz="1800">
                          <a:solidFill>
                            <a:srgbClr val="595959"/>
                          </a:solidFill>
                        </a:rPr>
                        <a:t>JOMS Editorial</a:t>
                      </a:r>
                      <a:endParaRPr sz="1800">
                        <a:solidFill>
                          <a:srgbClr val="595959"/>
                        </a:solidFill>
                      </a:endParaRPr>
                    </a:p>
                    <a:p>
                      <a:pPr marL="1371600" lvl="2" indent="-317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400"/>
                        <a:buChar char="■"/>
                      </a:pPr>
                      <a:r>
                        <a:rPr lang="en-US">
                          <a:solidFill>
                            <a:srgbClr val="595959"/>
                          </a:solidFill>
                        </a:rPr>
                        <a:t>Finalizing review</a:t>
                      </a:r>
                      <a:endParaRPr>
                        <a:solidFill>
                          <a:srgbClr val="595959"/>
                        </a:solidFill>
                      </a:endParaRPr>
                    </a:p>
                    <a:p>
                      <a:pPr marL="1371600" lvl="2" indent="-317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400"/>
                        <a:buChar char="■"/>
                      </a:pPr>
                      <a:r>
                        <a:rPr lang="en-US">
                          <a:solidFill>
                            <a:srgbClr val="595959"/>
                          </a:solidFill>
                        </a:rPr>
                        <a:t>Contact: Pradeep</a:t>
                      </a:r>
                      <a:endParaRPr>
                        <a:solidFill>
                          <a:srgbClr val="595959"/>
                        </a:solidFill>
                      </a:endParaRPr>
                    </a:p>
                    <a:p>
                      <a:pPr marL="914400" lvl="1" indent="-317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400"/>
                        <a:buChar char="○"/>
                      </a:pPr>
                      <a:r>
                        <a:rPr lang="en-US" sz="1800">
                          <a:solidFill>
                            <a:srgbClr val="595959"/>
                          </a:solidFill>
                        </a:rPr>
                        <a:t>Special collection </a:t>
                      </a:r>
                      <a:r>
                        <a:rPr lang="en-US" sz="1800" i="1">
                          <a:solidFill>
                            <a:srgbClr val="595959"/>
                          </a:solidFill>
                        </a:rPr>
                        <a:t>Machine Learning for Health: Algorithm Auditing &amp; Quality Control </a:t>
                      </a:r>
                      <a:r>
                        <a:rPr lang="en-US" sz="1800">
                          <a:solidFill>
                            <a:srgbClr val="595959"/>
                          </a:solidFill>
                        </a:rPr>
                        <a:t>(research)</a:t>
                      </a:r>
                      <a:endParaRPr sz="1800">
                        <a:solidFill>
                          <a:srgbClr val="595959"/>
                        </a:solidFill>
                      </a:endParaRPr>
                    </a:p>
                    <a:p>
                      <a:pPr marL="1371600" lvl="2" indent="-317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400"/>
                        <a:buChar char="■"/>
                      </a:pPr>
                      <a:r>
                        <a:rPr lang="en-US">
                          <a:solidFill>
                            <a:srgbClr val="595959"/>
                          </a:solidFill>
                        </a:rPr>
                        <a:t>Open call for submissions</a:t>
                      </a:r>
                      <a:endParaRPr>
                        <a:solidFill>
                          <a:srgbClr val="595959"/>
                        </a:solidFill>
                      </a:endParaRPr>
                    </a:p>
                    <a:p>
                      <a:pPr marL="1371600" lvl="2" indent="-317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400"/>
                        <a:buChar char="■"/>
                      </a:pPr>
                      <a:r>
                        <a:rPr lang="en-US">
                          <a:solidFill>
                            <a:srgbClr val="595959"/>
                          </a:solidFill>
                        </a:rPr>
                        <a:t>Contact: Jesse, Luis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3429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9999"/>
                        </a:buClr>
                        <a:buSzPts val="1800"/>
                        <a:buChar char="●"/>
                      </a:pPr>
                      <a:r>
                        <a:rPr lang="en-US" sz="1800">
                          <a:solidFill>
                            <a:srgbClr val="999999"/>
                          </a:solidFill>
                        </a:rPr>
                        <a:t>Trial audits</a:t>
                      </a:r>
                      <a:endParaRPr sz="1800">
                        <a:solidFill>
                          <a:srgbClr val="999999"/>
                        </a:solidFill>
                      </a:endParaRPr>
                    </a:p>
                    <a:p>
                      <a:pPr marL="914400" lvl="1" indent="-317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9999"/>
                        </a:buClr>
                        <a:buSzPts val="1400"/>
                        <a:buChar char="○"/>
                      </a:pPr>
                      <a:r>
                        <a:rPr lang="en-US">
                          <a:solidFill>
                            <a:srgbClr val="999999"/>
                          </a:solidFill>
                        </a:rPr>
                        <a:t>Paper to practice v2, collab between government bodies, clinicians and ML engineers</a:t>
                      </a:r>
                      <a:endParaRPr>
                        <a:solidFill>
                          <a:srgbClr val="999999"/>
                        </a:solidFill>
                      </a:endParaRPr>
                    </a:p>
                    <a:p>
                      <a:pPr marL="914400" lvl="1" indent="-317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9999"/>
                        </a:buClr>
                        <a:buSzPts val="1400"/>
                        <a:buChar char="○"/>
                      </a:pPr>
                      <a:r>
                        <a:rPr lang="en-US">
                          <a:solidFill>
                            <a:srgbClr val="999999"/>
                          </a:solidFill>
                        </a:rPr>
                        <a:t>Contact: Pradeep</a:t>
                      </a:r>
                      <a:endParaRPr>
                        <a:solidFill>
                          <a:srgbClr val="999999"/>
                        </a:solidFill>
                      </a:endParaRPr>
                    </a:p>
                    <a:p>
                      <a:pPr marL="914400" lvl="1" indent="-317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9999"/>
                        </a:buClr>
                        <a:buSzPts val="1400"/>
                        <a:buChar char="○"/>
                      </a:pPr>
                      <a:r>
                        <a:rPr lang="en-US">
                          <a:solidFill>
                            <a:srgbClr val="999999"/>
                          </a:solidFill>
                        </a:rPr>
                        <a:t>Next planning meeting: Coming Tuesday</a:t>
                      </a:r>
                      <a:endParaRPr>
                        <a:solidFill>
                          <a:srgbClr val="999999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5" name="Google Shape;175;gdb68a6b09f_0_152"/>
          <p:cNvSpPr/>
          <p:nvPr/>
        </p:nvSpPr>
        <p:spPr>
          <a:xfrm>
            <a:off x="8160775" y="4735800"/>
            <a:ext cx="1407300" cy="3699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Ongoing</a:t>
            </a:r>
            <a:endParaRPr/>
          </a:p>
        </p:txBody>
      </p:sp>
      <p:sp>
        <p:nvSpPr>
          <p:cNvPr id="176" name="Google Shape;176;gdb68a6b09f_0_152"/>
          <p:cNvSpPr/>
          <p:nvPr/>
        </p:nvSpPr>
        <p:spPr>
          <a:xfrm>
            <a:off x="8160775" y="5421600"/>
            <a:ext cx="1407300" cy="3699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Big dreams</a:t>
            </a:r>
            <a:endParaRPr/>
          </a:p>
        </p:txBody>
      </p:sp>
      <p:sp>
        <p:nvSpPr>
          <p:cNvPr id="177" name="Google Shape;177;gdb68a6b09f_0_152"/>
          <p:cNvSpPr txBox="1"/>
          <p:nvPr/>
        </p:nvSpPr>
        <p:spPr>
          <a:xfrm>
            <a:off x="519850" y="990800"/>
            <a:ext cx="64071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Anything new under the sun?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gdb68a6b09f_0_152"/>
          <p:cNvSpPr txBox="1"/>
          <p:nvPr/>
        </p:nvSpPr>
        <p:spPr>
          <a:xfrm>
            <a:off x="6265700" y="1553125"/>
            <a:ext cx="4266600" cy="3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@WG-CE, TGs, WG-RC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gdb68a6b09f_0_152"/>
          <p:cNvSpPr txBox="1"/>
          <p:nvPr/>
        </p:nvSpPr>
        <p:spPr>
          <a:xfrm>
            <a:off x="1510900" y="2895613"/>
            <a:ext cx="2442600" cy="3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@here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0" name="Google Shape;180;gdb68a6b09f_0_1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73000" y="4510925"/>
            <a:ext cx="3060100" cy="2191250"/>
          </a:xfrm>
          <a:prstGeom prst="rect">
            <a:avLst/>
          </a:prstGeom>
          <a:noFill/>
          <a:ln>
            <a:noFill/>
          </a:ln>
          <a:effectLst>
            <a:outerShdw blurRad="357188" algn="bl" rotWithShape="0">
              <a:srgbClr val="000000">
                <a:alpha val="50000"/>
              </a:srgbClr>
            </a:outerShdw>
          </a:effectLst>
        </p:spPr>
      </p:pic>
      <p:sp>
        <p:nvSpPr>
          <p:cNvPr id="181" name="Google Shape;181;gdb68a6b09f_0_152"/>
          <p:cNvSpPr txBox="1"/>
          <p:nvPr/>
        </p:nvSpPr>
        <p:spPr>
          <a:xfrm>
            <a:off x="339900" y="5471325"/>
            <a:ext cx="3549900" cy="3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https://www.springer.com/journal/10916/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db68a6b09f_0_165"/>
          <p:cNvSpPr txBox="1">
            <a:spLocks noGrp="1"/>
          </p:cNvSpPr>
          <p:nvPr>
            <p:ph type="title"/>
          </p:nvPr>
        </p:nvSpPr>
        <p:spPr>
          <a:xfrm>
            <a:off x="494895" y="-68635"/>
            <a:ext cx="11697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accent1"/>
                </a:solidFill>
              </a:rPr>
              <a:t>Overview</a:t>
            </a:r>
            <a:endParaRPr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8" name="Google Shape;188;gdb68a6b09f_0_1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40875" y="266341"/>
            <a:ext cx="2606650" cy="534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gdb68a6b09f_0_16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44300" y="6467125"/>
            <a:ext cx="1047750" cy="276925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gdb68a6b09f_0_165"/>
          <p:cNvSpPr txBox="1"/>
          <p:nvPr/>
        </p:nvSpPr>
        <p:spPr>
          <a:xfrm>
            <a:off x="519850" y="990800"/>
            <a:ext cx="64071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Interested?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gdb68a6b09f_0_165"/>
          <p:cNvSpPr txBox="1"/>
          <p:nvPr/>
        </p:nvSpPr>
        <p:spPr>
          <a:xfrm>
            <a:off x="2171875" y="1486800"/>
            <a:ext cx="7275300" cy="14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You can find contacts of all contributors at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https://aiaudit.org/contributors/</a:t>
            </a:r>
            <a:r>
              <a:rPr lang="en-US" sz="23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latin typeface="Calibri"/>
                <a:ea typeface="Calibri"/>
                <a:cs typeface="Calibri"/>
                <a:sym typeface="Calibri"/>
              </a:rPr>
              <a:t>Feel free to reach out!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db68a6b09f_0_178"/>
          <p:cNvSpPr txBox="1">
            <a:spLocks noGrp="1"/>
          </p:cNvSpPr>
          <p:nvPr>
            <p:ph type="title"/>
          </p:nvPr>
        </p:nvSpPr>
        <p:spPr>
          <a:xfrm>
            <a:off x="494895" y="-68635"/>
            <a:ext cx="11697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accent1"/>
                </a:solidFill>
              </a:rPr>
              <a:t>Overview</a:t>
            </a:r>
            <a:endParaRPr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8" name="Google Shape;198;gdb68a6b09f_0_1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40875" y="266341"/>
            <a:ext cx="2606650" cy="534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gdb68a6b09f_0_17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44300" y="6467125"/>
            <a:ext cx="1047750" cy="276925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gdb68a6b09f_0_178"/>
          <p:cNvSpPr txBox="1"/>
          <p:nvPr/>
        </p:nvSpPr>
        <p:spPr>
          <a:xfrm>
            <a:off x="519850" y="990800"/>
            <a:ext cx="64071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Interested?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gdb68a6b09f_0_178"/>
          <p:cNvSpPr txBox="1"/>
          <p:nvPr/>
        </p:nvSpPr>
        <p:spPr>
          <a:xfrm>
            <a:off x="2171875" y="1486800"/>
            <a:ext cx="7275300" cy="7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You can find contacts of all contributors at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https://aiaudit.org/contributors/</a:t>
            </a:r>
            <a:r>
              <a:rPr lang="en-US" sz="23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2" name="Google Shape;202;gdb68a6b09f_0_17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77125" y="2309125"/>
            <a:ext cx="4318200" cy="431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863A2280E3F84C93CB7D95B3AE289B" ma:contentTypeVersion="2" ma:contentTypeDescription="Create a new document." ma:contentTypeScope="" ma:versionID="7e530ecd20c263b95f6042ee110165eb">
  <xsd:schema xmlns:xsd="http://www.w3.org/2001/XMLSchema" xmlns:xs="http://www.w3.org/2001/XMLSchema" xmlns:p="http://schemas.microsoft.com/office/2006/metadata/properties" xmlns:ns1="http://schemas.microsoft.com/sharepoint/v3" xmlns:ns2="1aaea1ea-72e4-4374-b05e-72e2f16fb7ae" targetNamespace="http://schemas.microsoft.com/office/2006/metadata/properties" ma:root="true" ma:fieldsID="55e75d33b50fbf3f19c1feb9a309975b" ns1:_="" ns2:_="">
    <xsd:import namespace="http://schemas.microsoft.com/sharepoint/v3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02F74FA-1500-476E-B1DD-C7CE2CE188FB}"/>
</file>

<file path=customXml/itemProps2.xml><?xml version="1.0" encoding="utf-8"?>
<ds:datastoreItem xmlns:ds="http://schemas.openxmlformats.org/officeDocument/2006/customXml" ds:itemID="{8D757891-533E-4B08-9CC2-432445C0232A}"/>
</file>

<file path=customXml/itemProps3.xml><?xml version="1.0" encoding="utf-8"?>
<ds:datastoreItem xmlns:ds="http://schemas.openxmlformats.org/officeDocument/2006/customXml" ds:itemID="{263EDF69-883F-4630-8D5D-47FF3AA110B2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1785</TotalTime>
  <Words>668</Words>
  <Application>Microsoft Office PowerPoint</Application>
  <PresentationFormat>Widescreen</PresentationFormat>
  <Paragraphs>139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等线</vt:lpstr>
      <vt:lpstr>Arial</vt:lpstr>
      <vt:lpstr>Calibri</vt:lpstr>
      <vt:lpstr>Calibri Light</vt:lpstr>
      <vt:lpstr>Office 主题​​</vt:lpstr>
      <vt:lpstr>PowerPoint Presentation</vt:lpstr>
      <vt:lpstr>DEL 7.3  Data and Artificial Intelligence Assessment Methods (DAISAM) Reference  (FG-AI4H DEL 7.3)</vt:lpstr>
      <vt:lpstr>Integration of FG Workstreams</vt:lpstr>
      <vt:lpstr>WG-DAISAM</vt:lpstr>
      <vt:lpstr>Overview</vt:lpstr>
      <vt:lpstr>Overview</vt:lpstr>
      <vt:lpstr>Overview</vt:lpstr>
      <vt:lpstr>Overview</vt:lpstr>
      <vt:lpstr>Overview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DEL7.3: DAISAM reference – Progress review</dc:title>
  <dc:creator>Campos, Simao</dc:creator>
  <cp:lastModifiedBy>Simão Campos-Neto</cp:lastModifiedBy>
  <cp:revision>73</cp:revision>
  <cp:lastPrinted>2019-04-04T08:49:31Z</cp:lastPrinted>
  <dcterms:created xsi:type="dcterms:W3CDTF">2019-03-31T15:53:06Z</dcterms:created>
  <dcterms:modified xsi:type="dcterms:W3CDTF">2021-05-21T07:27:01Z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0x0101002D863A2280E3F84C93CB7D95B3AE289B</vt:lpwstr>
  </property>
</Properties>
</file>