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9"/>
  </p:notesMasterIdLst>
  <p:sldIdLst>
    <p:sldId id="257" r:id="rId6"/>
    <p:sldId id="349" r:id="rId7"/>
    <p:sldId id="332" r:id="rId8"/>
    <p:sldId id="351" r:id="rId9"/>
    <p:sldId id="361" r:id="rId10"/>
    <p:sldId id="342" r:id="rId11"/>
    <p:sldId id="363" r:id="rId12"/>
    <p:sldId id="344" r:id="rId13"/>
    <p:sldId id="354" r:id="rId14"/>
    <p:sldId id="345" r:id="rId15"/>
    <p:sldId id="359" r:id="rId16"/>
    <p:sldId id="362" r:id="rId17"/>
    <p:sldId id="333" r:id="rId18"/>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52B7C-F02A-4904-AC4F-5997B3B07D72}" v="9" dt="2021-05-20T07:44:54.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67" d="100"/>
          <a:sy n="67" d="100"/>
        </p:scale>
        <p:origin x="1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7DE5E68C-AA67-455C-8BE1-250E7F2BE365}"/>
  </pc:docChgLst>
  <pc:docChgLst>
    <pc:chgData name="Dabiri, Ayda" userId="b37f3988-c176-4be8-807a-107e80ddceeb" providerId="ADAL" clId="{63F52B7C-F02A-4904-AC4F-5997B3B07D72}"/>
    <pc:docChg chg="undo custSel modSld">
      <pc:chgData name="Dabiri, Ayda" userId="b37f3988-c176-4be8-807a-107e80ddceeb" providerId="ADAL" clId="{63F52B7C-F02A-4904-AC4F-5997B3B07D72}" dt="2021-05-20T07:45:10.871" v="17" actId="207"/>
      <pc:docMkLst>
        <pc:docMk/>
      </pc:docMkLst>
      <pc:sldChg chg="modSp">
        <pc:chgData name="Dabiri, Ayda" userId="b37f3988-c176-4be8-807a-107e80ddceeb" providerId="ADAL" clId="{63F52B7C-F02A-4904-AC4F-5997B3B07D72}" dt="2021-05-20T07:45:10.871" v="17" actId="207"/>
        <pc:sldMkLst>
          <pc:docMk/>
          <pc:sldMk cId="610094566" sldId="257"/>
        </pc:sldMkLst>
        <pc:spChg chg="mod">
          <ac:chgData name="Dabiri, Ayda" userId="b37f3988-c176-4be8-807a-107e80ddceeb" providerId="ADAL" clId="{63F52B7C-F02A-4904-AC4F-5997B3B07D72}" dt="2021-05-20T07:45:10.871" v="17" actId="207"/>
          <ac:spMkLst>
            <pc:docMk/>
            <pc:sldMk cId="610094566" sldId="257"/>
            <ac:spMk id="9" creationId="{8C7CA0D1-8B49-4675-8A5E-57C7F64475C1}"/>
          </ac:spMkLst>
        </pc:spChg>
        <pc:graphicFrameChg chg="mod modGraphic">
          <ac:chgData name="Dabiri, Ayda" userId="b37f3988-c176-4be8-807a-107e80ddceeb" providerId="ADAL" clId="{63F52B7C-F02A-4904-AC4F-5997B3B07D72}" dt="2021-05-20T07:45:09.303" v="16" actId="207"/>
          <ac:graphicFrameMkLst>
            <pc:docMk/>
            <pc:sldMk cId="610094566" sldId="257"/>
            <ac:graphicFrameMk id="8" creationId="{77EB9C60-79E2-4E8D-B95B-4EFA5ED6B17E}"/>
          </ac:graphicFrameMkLst>
        </pc:graphicFrameChg>
      </pc:sldChg>
    </pc:docChg>
  </pc:docChgLst>
  <pc:docChgLst>
    <pc:chgData name="Campos, Simao" userId="a1bf0726-548b-4db8-a746-2e19b5e24da4" providerId="ADAL" clId="{75CBE77D-D8F0-41D6-90A8-90F5F21AE8E0}"/>
    <pc:docChg chg="modSld">
      <pc:chgData name="Campos, Simao" userId="a1bf0726-548b-4db8-a746-2e19b5e24da4" providerId="ADAL" clId="{75CBE77D-D8F0-41D6-90A8-90F5F21AE8E0}" dt="2021-03-18T18:07:05.883" v="20" actId="20577"/>
      <pc:docMkLst>
        <pc:docMk/>
      </pc:docMkLst>
      <pc:sldChg chg="modSp mod">
        <pc:chgData name="Campos, Simao" userId="a1bf0726-548b-4db8-a746-2e19b5e24da4" providerId="ADAL" clId="{75CBE77D-D8F0-41D6-90A8-90F5F21AE8E0}" dt="2021-03-18T18:07:05.883" v="20" actId="20577"/>
        <pc:sldMkLst>
          <pc:docMk/>
          <pc:sldMk cId="610094566" sldId="257"/>
        </pc:sldMkLst>
        <pc:spChg chg="mod">
          <ac:chgData name="Campos, Simao" userId="a1bf0726-548b-4db8-a746-2e19b5e24da4" providerId="ADAL" clId="{75CBE77D-D8F0-41D6-90A8-90F5F21AE8E0}" dt="2021-03-18T18:05:09.227" v="3" actId="20577"/>
          <ac:spMkLst>
            <pc:docMk/>
            <pc:sldMk cId="610094566" sldId="257"/>
            <ac:spMk id="9" creationId="{8C7CA0D1-8B49-4675-8A5E-57C7F64475C1}"/>
          </ac:spMkLst>
        </pc:spChg>
        <pc:spChg chg="mod">
          <ac:chgData name="Campos, Simao" userId="a1bf0726-548b-4db8-a746-2e19b5e24da4" providerId="ADAL" clId="{75CBE77D-D8F0-41D6-90A8-90F5F21AE8E0}" dt="2021-03-18T18:07:05.883" v="20" actId="20577"/>
          <ac:spMkLst>
            <pc:docMk/>
            <pc:sldMk cId="610094566" sldId="257"/>
            <ac:spMk id="10" creationId="{D36F58C8-2F54-4864-94DC-A069EA8D2640}"/>
          </ac:spMkLst>
        </pc:spChg>
        <pc:graphicFrameChg chg="modGraphic">
          <ac:chgData name="Campos, Simao" userId="a1bf0726-548b-4db8-a746-2e19b5e24da4" providerId="ADAL" clId="{75CBE77D-D8F0-41D6-90A8-90F5F21AE8E0}" dt="2021-03-18T18:05:27.456" v="6" actId="14100"/>
          <ac:graphicFrameMkLst>
            <pc:docMk/>
            <pc:sldMk cId="610094566" sldId="257"/>
            <ac:graphicFrameMk id="8" creationId="{77EB9C60-79E2-4E8D-B95B-4EFA5ED6B17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2021/5/20</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4AB42-1656-4AA3-AD0C-563F4A5A9C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49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4AB42-1656-4AA3-AD0C-563F4A5A9C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43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C637F-CF69-4E19-BDF1-356F808FD95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894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1D9D4-4500-49F7-9693-C5C742EAE3C2}" type="datetime1">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b="1"/>
            </a:lvl1pPr>
          </a:lstStyle>
          <a:p>
            <a:fld id="{37FA2A11-9618-422A-BFE7-652E5382B1B8}" type="slidenum">
              <a:rPr lang="en-US" smtClean="0"/>
              <a:pPr/>
              <a:t>‹#›</a:t>
            </a:fld>
            <a:endParaRPr lang="en-US"/>
          </a:p>
        </p:txBody>
      </p:sp>
    </p:spTree>
    <p:extLst>
      <p:ext uri="{BB962C8B-B14F-4D97-AF65-F5344CB8AC3E}">
        <p14:creationId xmlns:p14="http://schemas.microsoft.com/office/powerpoint/2010/main" val="61468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66D12-855D-4F82-82F1-14E52F43EF67}" type="datetime1">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37FA2A11-9618-422A-BFE7-652E5382B1B8}" type="slidenum">
              <a:rPr lang="en-US" smtClean="0"/>
              <a:pPr/>
              <a:t>‹#›</a:t>
            </a:fld>
            <a:endParaRPr lang="en-US"/>
          </a:p>
        </p:txBody>
      </p:sp>
    </p:spTree>
    <p:extLst>
      <p:ext uri="{BB962C8B-B14F-4D97-AF65-F5344CB8AC3E}">
        <p14:creationId xmlns:p14="http://schemas.microsoft.com/office/powerpoint/2010/main" val="325169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87260-1AB0-4C1A-9B70-279C97CE024A}" type="datetime1">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206650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71259-A897-427E-81FB-EDD216D362BE}" type="datetime1">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228003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B9FA38-E8DD-4A79-8B72-6736E505573D}" type="datetime1">
              <a:rPr lang="en-US" smtClean="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84178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97EA72-6E7C-49EB-B86D-4070A86FE430}" type="datetime1">
              <a:rPr lang="en-US" smtClean="0"/>
              <a:pPr/>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2029324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32922-5AFB-496A-8E50-9832802DEBE2}" type="datetime1">
              <a:rPr lang="en-US" smtClean="0"/>
              <a:pPr/>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2790444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3FDE9-0147-436B-940E-4467CCFA739B}" type="datetime1">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54852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1FC46-932D-4B86-B208-6337A5262658}" type="datetime1">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3020324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72475-3C29-4D73-8B9C-2BE6DA9CCEE9}" type="datetime1">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4265158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8FEA5-2F3F-467D-AAED-D811BD169EBD}" type="datetime1">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189272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2021/5/20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88302-4C1C-4B0E-8D48-BA398AD95301}" type="datetime1">
              <a:rPr lang="en-US" smtClean="0"/>
              <a:pPr/>
              <a:t>5/20/2021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A2A11-9618-422A-BFE7-652E5382B1B8}" type="slidenum">
              <a:rPr lang="en-US" smtClean="0"/>
              <a:pPr/>
              <a:t>‹#›</a:t>
            </a:fld>
            <a:endParaRPr lang="en-US"/>
          </a:p>
        </p:txBody>
      </p:sp>
    </p:spTree>
    <p:extLst>
      <p:ext uri="{BB962C8B-B14F-4D97-AF65-F5344CB8AC3E}">
        <p14:creationId xmlns:p14="http://schemas.microsoft.com/office/powerpoint/2010/main" val="253130865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5617030" y="844428"/>
            <a:ext cx="2500748" cy="369332"/>
          </a:xfrm>
          <a:prstGeom prst="rect">
            <a:avLst/>
          </a:prstGeom>
        </p:spPr>
        <p:txBody>
          <a:bodyPr wrap="square">
            <a:spAutoFit/>
          </a:bodyPr>
          <a:lstStyle/>
          <a:p>
            <a:pPr algn="r"/>
            <a:r>
              <a:rPr lang="en-GB" b="1" dirty="0"/>
              <a:t>FGAI4H-L-050-A01</a:t>
            </a:r>
          </a:p>
        </p:txBody>
      </p:sp>
      <p:sp>
        <p:nvSpPr>
          <p:cNvPr id="10" name="Rectangle 9">
            <a:extLst>
              <a:ext uri="{FF2B5EF4-FFF2-40B4-BE49-F238E27FC236}">
                <a16:creationId xmlns:a16="http://schemas.microsoft.com/office/drawing/2014/main" id="{D36F58C8-2F54-4864-94DC-A069EA8D2640}"/>
              </a:ext>
            </a:extLst>
          </p:cNvPr>
          <p:cNvSpPr/>
          <p:nvPr/>
        </p:nvSpPr>
        <p:spPr>
          <a:xfrm>
            <a:off x="3883231" y="1209419"/>
            <a:ext cx="4234548" cy="369332"/>
          </a:xfrm>
          <a:prstGeom prst="rect">
            <a:avLst/>
          </a:prstGeom>
        </p:spPr>
        <p:txBody>
          <a:bodyPr wrap="square">
            <a:spAutoFit/>
          </a:bodyPr>
          <a:lstStyle/>
          <a:p>
            <a:pPr algn="r"/>
            <a:r>
              <a:rPr lang="en-US" dirty="0"/>
              <a:t>E-meeting, 19-21 May 2021</a:t>
            </a:r>
            <a:endParaRPr lang="en-GB" dirty="0"/>
          </a:p>
        </p:txBody>
      </p:sp>
      <p:graphicFrame>
        <p:nvGraphicFramePr>
          <p:cNvPr id="8" name="Table 2">
            <a:extLst>
              <a:ext uri="{FF2B5EF4-FFF2-40B4-BE49-F238E27FC236}">
                <a16:creationId xmlns:a16="http://schemas.microsoft.com/office/drawing/2014/main" id="{77EB9C60-79E2-4E8D-B95B-4EFA5ED6B17E}"/>
              </a:ext>
            </a:extLst>
          </p:cNvPr>
          <p:cNvGraphicFramePr>
            <a:graphicFrameLocks noGrp="1"/>
          </p:cNvGraphicFramePr>
          <p:nvPr>
            <p:extLst>
              <p:ext uri="{D42A27DB-BD31-4B8C-83A1-F6EECF244321}">
                <p14:modId xmlns:p14="http://schemas.microsoft.com/office/powerpoint/2010/main" val="3353615371"/>
              </p:ext>
            </p:extLst>
          </p:nvPr>
        </p:nvGraphicFramePr>
        <p:xfrm>
          <a:off x="777397" y="3174021"/>
          <a:ext cx="7206019" cy="2857500"/>
        </p:xfrm>
        <a:graphic>
          <a:graphicData uri="http://schemas.openxmlformats.org/drawingml/2006/table">
            <a:tbl>
              <a:tblPr firstRow="1" bandRow="1">
                <a:tableStyleId>{2D5ABB26-0587-4C30-8999-92F81FD0307C}</a:tableStyleId>
              </a:tblPr>
              <a:tblGrid>
                <a:gridCol w="1154834">
                  <a:extLst>
                    <a:ext uri="{9D8B030D-6E8A-4147-A177-3AD203B41FA5}">
                      <a16:colId xmlns:a16="http://schemas.microsoft.com/office/drawing/2014/main" val="3760236376"/>
                    </a:ext>
                  </a:extLst>
                </a:gridCol>
                <a:gridCol w="2554044">
                  <a:extLst>
                    <a:ext uri="{9D8B030D-6E8A-4147-A177-3AD203B41FA5}">
                      <a16:colId xmlns:a16="http://schemas.microsoft.com/office/drawing/2014/main" val="4118390399"/>
                    </a:ext>
                  </a:extLst>
                </a:gridCol>
                <a:gridCol w="3497141">
                  <a:extLst>
                    <a:ext uri="{9D8B030D-6E8A-4147-A177-3AD203B41FA5}">
                      <a16:colId xmlns:a16="http://schemas.microsoft.com/office/drawing/2014/main" val="3689152469"/>
                    </a:ext>
                  </a:extLst>
                </a:gridCol>
              </a:tblGrid>
              <a:tr h="365760">
                <a:tc>
                  <a:txBody>
                    <a:bodyPr/>
                    <a:lstStyle/>
                    <a:p>
                      <a:r>
                        <a:rPr lang="en-US" sz="1800" b="1" dirty="0">
                          <a:solidFill>
                            <a:schemeClr val="tx1"/>
                          </a:solidFill>
                        </a:rPr>
                        <a:t>Source:</a:t>
                      </a:r>
                      <a:endParaRPr lang="en-GB" sz="1800" b="1" dirty="0">
                        <a:solidFill>
                          <a:schemeClr val="tx1"/>
                        </a:solidFill>
                      </a:endParaRPr>
                    </a:p>
                  </a:txBody>
                  <a:tcPr marL="68580" marR="68580" marT="34290" marB="34290"/>
                </a:tc>
                <a:tc gridSpan="2">
                  <a:txBody>
                    <a:bodyPr/>
                    <a:lstStyle/>
                    <a:p>
                      <a:r>
                        <a:rPr lang="en-US" sz="1800" b="0" i="0" kern="1200" dirty="0">
                          <a:solidFill>
                            <a:schemeClr val="tx1"/>
                          </a:solidFill>
                          <a:effectLst/>
                          <a:latin typeface="+mn-lt"/>
                          <a:ea typeface="+mn-ea"/>
                          <a:cs typeface="+mn-cs"/>
                        </a:rPr>
                        <a:t>Editor DEL09</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solidFill>
                            <a:schemeClr val="tx1"/>
                          </a:solidFill>
                        </a:rPr>
                        <a:t>Title:</a:t>
                      </a:r>
                      <a:endParaRPr lang="en-GB" sz="1800" b="1" dirty="0">
                        <a:solidFill>
                          <a:schemeClr val="tx1"/>
                        </a:solidFill>
                      </a:endParaRPr>
                    </a:p>
                  </a:txBody>
                  <a:tcPr marL="68580" marR="68580" marT="34290" marB="34290"/>
                </a:tc>
                <a:tc gridSpan="2">
                  <a:txBody>
                    <a:bodyPr/>
                    <a:lstStyle/>
                    <a:p>
                      <a:r>
                        <a:rPr lang="en-GB" sz="1800" b="0" i="0" kern="1200" dirty="0">
                          <a:solidFill>
                            <a:schemeClr val="tx1"/>
                          </a:solidFill>
                          <a:effectLst/>
                          <a:latin typeface="+mn-lt"/>
                          <a:ea typeface="+mn-ea"/>
                          <a:cs typeface="+mn-cs"/>
                        </a:rPr>
                        <a:t>Updated DEL09: AI4H applications and platforms - Att.1: Presentation</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solidFill>
                            <a:schemeClr val="tx1"/>
                          </a:solidFill>
                        </a:rPr>
                        <a:t>Purpose:</a:t>
                      </a:r>
                      <a:endParaRPr lang="en-GB" sz="1800" b="1" dirty="0">
                        <a:solidFill>
                          <a:schemeClr val="tx1"/>
                        </a:solidFill>
                      </a:endParaRPr>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solidFill>
                            <a:schemeClr val="tx1"/>
                          </a:solidFill>
                        </a:rPr>
                        <a:t>Discussion</a:t>
                      </a:r>
                      <a:endParaRPr lang="en-GB" sz="1800" dirty="0">
                        <a:solidFill>
                          <a:schemeClr val="tx1"/>
                        </a:solidFill>
                      </a:endParaRPr>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solidFill>
                            <a:schemeClr val="tx1"/>
                          </a:solidFill>
                        </a:rPr>
                        <a:t>Contact:</a:t>
                      </a:r>
                      <a:endParaRPr lang="en-GB" sz="1800" b="1"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solidFill>
                            <a:schemeClr val="tx1"/>
                          </a:solidFill>
                        </a:rPr>
                        <a:t>Manjeet Singh Chalga</a:t>
                      </a:r>
                    </a:p>
                    <a:p>
                      <a:r>
                        <a:rPr lang="en-US" sz="1800" dirty="0">
                          <a:solidFill>
                            <a:schemeClr val="tx1"/>
                          </a:solidFill>
                        </a:rPr>
                        <a:t>Scientist-C, ICMR, India</a:t>
                      </a: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solidFill>
                            <a:schemeClr val="tx1"/>
                          </a:solidFill>
                        </a:rPr>
                        <a:t>E-mail: </a:t>
                      </a:r>
                      <a:r>
                        <a:rPr lang="en-GB" sz="1800" kern="1200" dirty="0">
                          <a:solidFill>
                            <a:schemeClr val="tx1"/>
                          </a:solidFill>
                          <a:effectLst/>
                        </a:rPr>
                        <a:t>manjeetchalga@gmail.com, chalgams.hq@icmr.gov.in</a:t>
                      </a:r>
                    </a:p>
                    <a:p>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solidFill>
                            <a:schemeClr val="tx1"/>
                          </a:solidFill>
                        </a:rPr>
                        <a:t>Abstract:</a:t>
                      </a:r>
                      <a:endParaRPr lang="en-GB" sz="1800" b="1"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This PPT summarizes the content of L-050 for presentation and discussion during the meeting.</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61009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458200" cy="1752600"/>
          </a:xfrm>
        </p:spPr>
        <p:txBody>
          <a:bodyPr>
            <a:noAutofit/>
          </a:bodyPr>
          <a:lstStyle/>
          <a:p>
            <a:r>
              <a:rPr lang="en-US" sz="3200" b="1" dirty="0"/>
              <a:t>Mobile App based system to study the prevalence of Cervical, Oral and Breast Cancer</a:t>
            </a:r>
            <a:br>
              <a:rPr lang="en-US" sz="3200" b="1" dirty="0"/>
            </a:br>
            <a:r>
              <a:rPr lang="en-US" sz="3200" b="1" dirty="0">
                <a:solidFill>
                  <a:srgbClr val="FFFF00"/>
                </a:solidFill>
              </a:rPr>
              <a:t>Trained 260+ health workers, surveyed 55,600+ population and identified 5600+ suspected cases</a:t>
            </a:r>
            <a:endParaRPr lang="en-US" sz="2800" b="1" u="sng" dirty="0">
              <a:solidFill>
                <a:srgbClr val="FFFF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35017" y="2514600"/>
            <a:ext cx="8580383" cy="4038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914400"/>
            <a:ext cx="8458200" cy="1752600"/>
          </a:xfrm>
        </p:spPr>
        <p:txBody>
          <a:bodyPr>
            <a:noAutofit/>
          </a:bodyPr>
          <a:lstStyle/>
          <a:p>
            <a:r>
              <a:rPr lang="en-US" sz="2800" b="1" dirty="0"/>
              <a:t>Mobile App based system using mobile Alarm system and its control through cloud based system is developed to study analgesics and adjuvants’ adherence on cancer patients receiving palliative care </a:t>
            </a:r>
            <a:br>
              <a:rPr lang="en-US" sz="2800" b="1" dirty="0"/>
            </a:br>
            <a:r>
              <a:rPr lang="en-US" sz="2800" b="1" dirty="0">
                <a:solidFill>
                  <a:srgbClr val="FFFF00"/>
                </a:solidFill>
              </a:rPr>
              <a:t>135 patients are being monitored through this system</a:t>
            </a:r>
            <a:br>
              <a:rPr lang="en-US" sz="2800" b="1" dirty="0"/>
            </a:br>
            <a:br>
              <a:rPr lang="en-US" sz="2800" b="1" dirty="0"/>
            </a:br>
            <a:endParaRPr lang="en-US" sz="2400" b="1" u="sng" dirty="0">
              <a:solidFill>
                <a:srgbClr val="FFFF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4902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276600"/>
            <a:ext cx="1545014" cy="2796902"/>
          </a:xfrm>
          <a:prstGeom prst="rect">
            <a:avLst/>
          </a:prstGeom>
        </p:spPr>
      </p:pic>
    </p:spTree>
    <p:extLst>
      <p:ext uri="{BB962C8B-B14F-4D97-AF65-F5344CB8AC3E}">
        <p14:creationId xmlns:p14="http://schemas.microsoft.com/office/powerpoint/2010/main" val="260591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Result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4" name="Rectangle 3"/>
          <p:cNvSpPr/>
          <p:nvPr/>
        </p:nvSpPr>
        <p:spPr>
          <a:xfrm>
            <a:off x="533400" y="1143000"/>
            <a:ext cx="8153400" cy="5078313"/>
          </a:xfrm>
          <a:prstGeom prst="rect">
            <a:avLst/>
          </a:prstGeom>
          <a:noFill/>
        </p:spPr>
        <p:txBody>
          <a:bodyPr wrap="square" lIns="91440" tIns="45720" rIns="91440" bIns="4572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Dynamic Apps and cloud based </a:t>
            </a:r>
            <a:r>
              <a:rPr kumimoji="0" lang="en-US" sz="3200" b="0" i="0" u="none" strike="noStrike" kern="1200" cap="none" spc="0" normalizeH="0" baseline="0" noProof="0">
                <a:ln>
                  <a:noFill/>
                </a:ln>
                <a:solidFill>
                  <a:prstClr val="white"/>
                </a:solidFill>
                <a:effectLst/>
                <a:uLnTx/>
                <a:uFillTx/>
                <a:latin typeface="Calibri"/>
                <a:ea typeface="+mn-ea"/>
                <a:cs typeface="+mn-cs"/>
              </a:rPr>
              <a:t>CMS type systems </a:t>
            </a:r>
            <a:r>
              <a:rPr kumimoji="0" lang="en-US" sz="3200" b="0" i="0" u="none" strike="noStrike" kern="1200" cap="none" spc="0" normalizeH="0" baseline="0" noProof="0" dirty="0">
                <a:ln>
                  <a:noFill/>
                </a:ln>
                <a:solidFill>
                  <a:prstClr val="white"/>
                </a:solidFill>
                <a:effectLst/>
                <a:uLnTx/>
                <a:uFillTx/>
                <a:latin typeface="Calibri"/>
                <a:ea typeface="+mn-ea"/>
                <a:cs typeface="+mn-cs"/>
              </a:rPr>
              <a:t>can be developed by designing a common database format which can maintain dynamic  questionnaire for disease surveillance based research projects.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Such system enables to create quickly a surveillance system for any disease.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The data synchronization and data analysis becomes simple and powerful.</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602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7530" y="2967335"/>
            <a:ext cx="314894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Thank You</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888" y="381000"/>
            <a:ext cx="855631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FFFF00"/>
                </a:solidFill>
                <a:effectLst/>
                <a:uLnTx/>
                <a:uFillTx/>
                <a:latin typeface="Calibri"/>
                <a:ea typeface="+mn-ea"/>
                <a:cs typeface="+mn-cs"/>
              </a:rPr>
              <a:t>FG-AI4H-L-053</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4" name="Rectangle 3"/>
          <p:cNvSpPr/>
          <p:nvPr/>
        </p:nvSpPr>
        <p:spPr>
          <a:xfrm>
            <a:off x="282888" y="1244025"/>
            <a:ext cx="855631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AI4H Applications and Platforms</a:t>
            </a:r>
            <a:endParaRPr kumimoji="0" lang="en-US" sz="3200" b="0"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5" name="Rectangle 4"/>
          <p:cNvSpPr/>
          <p:nvPr/>
        </p:nvSpPr>
        <p:spPr>
          <a:xfrm>
            <a:off x="304800" y="4145341"/>
            <a:ext cx="8556312" cy="255454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err="1">
                <a:ln>
                  <a:noFill/>
                </a:ln>
                <a:solidFill>
                  <a:prstClr val="white">
                    <a:lumMod val="95000"/>
                  </a:prstClr>
                </a:solidFill>
                <a:effectLst/>
                <a:uLnTx/>
                <a:uFillTx/>
                <a:latin typeface="Calibri"/>
                <a:ea typeface="+mn-ea"/>
                <a:cs typeface="+mn-cs"/>
              </a:rPr>
              <a:t>Manjeet</a:t>
            </a: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 Singh </a:t>
            </a:r>
            <a:r>
              <a:rPr kumimoji="0" lang="en-IN" sz="3200" b="1" i="0" u="none" strike="noStrike" kern="1200" cap="none" spc="0" normalizeH="0" baseline="0" noProof="0" dirty="0" err="1">
                <a:ln>
                  <a:noFill/>
                </a:ln>
                <a:solidFill>
                  <a:prstClr val="white">
                    <a:lumMod val="95000"/>
                  </a:prstClr>
                </a:solidFill>
                <a:effectLst/>
                <a:uLnTx/>
                <a:uFillTx/>
                <a:latin typeface="Calibri"/>
                <a:ea typeface="+mn-ea"/>
                <a:cs typeface="+mn-cs"/>
              </a:rPr>
              <a:t>Chalga</a:t>
            </a:r>
            <a:endPar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Scientist-C, ICMR, India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+91-95827 76792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manjeetchalga@gmail.com</a:t>
            </a: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 chalgams.hq@icmr.gov.in</a:t>
            </a:r>
            <a:endParaRPr kumimoji="0" lang="en-US" sz="3200" b="0" i="0" u="none" strike="noStrike" kern="1200" cap="none" spc="0" normalizeH="0" baseline="0" noProof="0" dirty="0">
              <a:ln>
                <a:noFill/>
              </a:ln>
              <a:solidFill>
                <a:prstClr val="white">
                  <a:lumMod val="95000"/>
                </a:prstClr>
              </a:solidFill>
              <a:effectLst/>
              <a:uLnTx/>
              <a:uFillTx/>
              <a:latin typeface="Calibri"/>
              <a:ea typeface="+mn-ea"/>
              <a:cs typeface="+mn-cs"/>
            </a:endParaRPr>
          </a:p>
        </p:txBody>
      </p:sp>
      <p:pic>
        <p:nvPicPr>
          <p:cNvPr id="6" name="Picture 2" descr="https://egovcell.icmr.org.in/images/new_logo_icmr.jpg"/>
          <p:cNvPicPr>
            <a:picLocks noChangeAspect="1" noChangeArrowheads="1"/>
          </p:cNvPicPr>
          <p:nvPr/>
        </p:nvPicPr>
        <p:blipFill>
          <a:blip r:embed="rId3" cstate="print"/>
          <a:srcRect/>
          <a:stretch>
            <a:fillRect/>
          </a:stretch>
        </p:blipFill>
        <p:spPr bwMode="auto">
          <a:xfrm>
            <a:off x="3409950" y="2895600"/>
            <a:ext cx="2381250" cy="1143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381000"/>
            <a:ext cx="8556312" cy="352404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Objectives:</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a:p>
            <a:pPr marL="536575" marR="0" lvl="0" indent="-536575" algn="l"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a:p>
            <a:pPr marL="536575" marR="0" lvl="0" indent="-536575"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To discuss on development of AI tool for Health using Mobile Applications &amp; Cloud Applications</a:t>
            </a:r>
          </a:p>
          <a:p>
            <a:pPr marL="536575" marR="0" lvl="0" indent="-536575" algn="l"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536575" marR="0" lvl="0" indent="-536575"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To discuss on development of App based system for disease surveillance in health sector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946335" y="762000"/>
            <a:ext cx="5445065" cy="1233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Trending Mobile Applications for Health</a:t>
            </a:r>
            <a:endParaRPr kumimoji="0" lang="en-IN"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301521" y="3709658"/>
            <a:ext cx="2357454" cy="170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Health Awareness Apps</a:t>
            </a:r>
          </a:p>
        </p:txBody>
      </p:sp>
      <p:sp>
        <p:nvSpPr>
          <p:cNvPr id="32" name="Rectangle 31"/>
          <p:cNvSpPr/>
          <p:nvPr/>
        </p:nvSpPr>
        <p:spPr>
          <a:xfrm>
            <a:off x="3216867" y="3709658"/>
            <a:ext cx="2795724" cy="170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Apps with Associated Devices</a:t>
            </a:r>
          </a:p>
        </p:txBody>
      </p:sp>
      <p:sp>
        <p:nvSpPr>
          <p:cNvPr id="33" name="Rectangle 32"/>
          <p:cNvSpPr/>
          <p:nvPr/>
        </p:nvSpPr>
        <p:spPr>
          <a:xfrm>
            <a:off x="6572865" y="3709659"/>
            <a:ext cx="2357454" cy="1700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Apps for disease surveillance </a:t>
            </a:r>
          </a:p>
        </p:txBody>
      </p:sp>
      <p:cxnSp>
        <p:nvCxnSpPr>
          <p:cNvPr id="34" name="Straight Arrow Connector 33"/>
          <p:cNvCxnSpPr/>
          <p:nvPr/>
        </p:nvCxnSpPr>
        <p:spPr>
          <a:xfrm rot="5400000">
            <a:off x="4230611" y="2422981"/>
            <a:ext cx="857256" cy="1588"/>
          </a:xfrm>
          <a:prstGeom prst="straightConnector1">
            <a:avLst/>
          </a:prstGeom>
          <a:ln w="571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873819"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229817"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7585815"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30215" y="2852403"/>
            <a:ext cx="678661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35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a:ea typeface="+mn-ea"/>
                <a:cs typeface="+mn-cs"/>
              </a:rPr>
              <a:t>Development of App based system for disease surveillance in health sector</a:t>
            </a:r>
            <a:endParaRPr kumimoji="0" lang="en-GB" sz="3200" b="1" i="0" u="none" strike="noStrike" kern="1200" cap="none" spc="0" normalizeH="0" baseline="0" noProof="0" dirty="0">
              <a:ln>
                <a:noFill/>
              </a:ln>
              <a:solidFill>
                <a:srgbClr val="FFFF00"/>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4" name="Rectangle 3"/>
          <p:cNvSpPr/>
          <p:nvPr/>
        </p:nvSpPr>
        <p:spPr>
          <a:xfrm>
            <a:off x="533400" y="1489770"/>
            <a:ext cx="8153400" cy="4462760"/>
          </a:xfrm>
          <a:prstGeom prst="rect">
            <a:avLst/>
          </a:prstGeom>
          <a:noFill/>
        </p:spPr>
        <p:txBody>
          <a:bodyPr wrap="square" lIns="91440" tIns="45720" rIns="91440" bIns="45720">
            <a:spAutoFit/>
          </a:bodyPr>
          <a:lstStyle/>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Most of the disease surveillance programs have similar format of questionnaire and field survey activities </a:t>
            </a: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By developing a common format of database in a cloud based system and a mobile application, a dynamic interface based mobile application can be designed to collect data from the user. </a:t>
            </a:r>
          </a:p>
        </p:txBody>
      </p:sp>
    </p:spTree>
    <p:extLst>
      <p:ext uri="{BB962C8B-B14F-4D97-AF65-F5344CB8AC3E}">
        <p14:creationId xmlns:p14="http://schemas.microsoft.com/office/powerpoint/2010/main" val="161828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Detail of some App and cloud based projects developed using this technique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Rectangle 5"/>
          <p:cNvSpPr/>
          <p:nvPr/>
        </p:nvSpPr>
        <p:spPr>
          <a:xfrm>
            <a:off x="762000" y="1524000"/>
            <a:ext cx="3657600" cy="671851"/>
          </a:xfrm>
          <a:prstGeom prst="rect">
            <a:avLst/>
          </a:prstGeom>
          <a:noFill/>
        </p:spPr>
        <p:txBody>
          <a:bodyPr wrap="square" lIns="91440" tIns="45720" rIns="91440" bIns="45720">
            <a:spAutoFit/>
          </a:bodyPr>
          <a:lstStyle/>
          <a:p>
            <a:pPr marL="361950" marR="0" lvl="0" indent="-361950" algn="just"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n-ea"/>
                <a:cs typeface="+mn-cs"/>
              </a:rPr>
              <a:t>Dynamic designing</a:t>
            </a:r>
          </a:p>
        </p:txBody>
      </p:sp>
      <p:sp>
        <p:nvSpPr>
          <p:cNvPr id="7" name="Flowchart: Magnetic Disk 6"/>
          <p:cNvSpPr/>
          <p:nvPr/>
        </p:nvSpPr>
        <p:spPr>
          <a:xfrm>
            <a:off x="838200" y="3276600"/>
            <a:ext cx="609600" cy="1143000"/>
          </a:xfrm>
          <a:prstGeom prst="flowChartMagneticDisk">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own Arrow 7"/>
          <p:cNvSpPr/>
          <p:nvPr/>
        </p:nvSpPr>
        <p:spPr>
          <a:xfrm>
            <a:off x="990600" y="2209800"/>
            <a:ext cx="380999" cy="9144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228600" y="4572001"/>
            <a:ext cx="182880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Database of Web Based Server</a:t>
            </a:r>
          </a:p>
        </p:txBody>
      </p:sp>
      <p:pic>
        <p:nvPicPr>
          <p:cNvPr id="10" name="Picture 5" descr="Image result for computer picture"/>
          <p:cNvPicPr>
            <a:picLocks noChangeAspect="1" noChangeArrowheads="1"/>
          </p:cNvPicPr>
          <p:nvPr/>
        </p:nvPicPr>
        <p:blipFill>
          <a:blip r:embed="rId2" cstate="print"/>
          <a:srcRect/>
          <a:stretch>
            <a:fillRect/>
          </a:stretch>
        </p:blipFill>
        <p:spPr bwMode="auto">
          <a:xfrm>
            <a:off x="2133600" y="3276600"/>
            <a:ext cx="1512238" cy="1118245"/>
          </a:xfrm>
          <a:prstGeom prst="rect">
            <a:avLst/>
          </a:prstGeom>
          <a:noFill/>
        </p:spPr>
      </p:pic>
      <p:sp>
        <p:nvSpPr>
          <p:cNvPr id="11" name="Rectangle 10"/>
          <p:cNvSpPr/>
          <p:nvPr/>
        </p:nvSpPr>
        <p:spPr>
          <a:xfrm>
            <a:off x="2209800" y="4572000"/>
            <a:ext cx="129540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Server</a:t>
            </a:r>
          </a:p>
        </p:txBody>
      </p:sp>
      <p:sp>
        <p:nvSpPr>
          <p:cNvPr id="12" name="Left-Right Arrow 11"/>
          <p:cNvSpPr/>
          <p:nvPr/>
        </p:nvSpPr>
        <p:spPr>
          <a:xfrm>
            <a:off x="1447800" y="3581400"/>
            <a:ext cx="609600" cy="45720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343400" y="4343400"/>
            <a:ext cx="13716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Calibri"/>
                <a:ea typeface="+mn-ea"/>
                <a:cs typeface="+mn-cs"/>
              </a:rPr>
              <a:t>Data Sync</a:t>
            </a:r>
          </a:p>
        </p:txBody>
      </p:sp>
      <p:sp>
        <p:nvSpPr>
          <p:cNvPr id="16" name="Can 15"/>
          <p:cNvSpPr/>
          <p:nvPr/>
        </p:nvSpPr>
        <p:spPr>
          <a:xfrm>
            <a:off x="6096000" y="3124200"/>
            <a:ext cx="457200" cy="1219200"/>
          </a:xfrm>
          <a:prstGeom prst="ca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AutoShape 2"/>
          <p:cNvSpPr>
            <a:spLocks noChangeArrowheads="1"/>
          </p:cNvSpPr>
          <p:nvPr/>
        </p:nvSpPr>
        <p:spPr bwMode="auto">
          <a:xfrm rot="10800000">
            <a:off x="4038599" y="3886200"/>
            <a:ext cx="1828800" cy="228600"/>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0000"/>
              </a:solidFill>
              <a:effectLst/>
              <a:uLnTx/>
              <a:uFillTx/>
              <a:latin typeface="Calibri"/>
              <a:ea typeface="+mn-ea"/>
              <a:cs typeface="+mn-cs"/>
            </a:endParaRPr>
          </a:p>
        </p:txBody>
      </p:sp>
      <p:sp>
        <p:nvSpPr>
          <p:cNvPr id="18" name="AutoShape 2"/>
          <p:cNvSpPr>
            <a:spLocks noChangeArrowheads="1"/>
          </p:cNvSpPr>
          <p:nvPr/>
        </p:nvSpPr>
        <p:spPr bwMode="auto">
          <a:xfrm>
            <a:off x="4038600" y="3505200"/>
            <a:ext cx="1905000" cy="228600"/>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0000"/>
              </a:solidFill>
              <a:effectLst/>
              <a:uLnTx/>
              <a:uFillTx/>
              <a:latin typeface="Calibri"/>
              <a:ea typeface="+mn-ea"/>
              <a:cs typeface="+mn-cs"/>
            </a:endParaRPr>
          </a:p>
        </p:txBody>
      </p:sp>
      <p:sp>
        <p:nvSpPr>
          <p:cNvPr id="19" name="Cloud 18"/>
          <p:cNvSpPr/>
          <p:nvPr/>
        </p:nvSpPr>
        <p:spPr>
          <a:xfrm>
            <a:off x="4191000" y="3200400"/>
            <a:ext cx="12192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Calibri"/>
                <a:ea typeface="+mn-ea"/>
                <a:cs typeface="+mn-cs"/>
              </a:rPr>
              <a:t>Internet</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p:cNvSpPr/>
          <p:nvPr/>
        </p:nvSpPr>
        <p:spPr>
          <a:xfrm>
            <a:off x="5791200" y="4343400"/>
            <a:ext cx="13716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Calibri"/>
                <a:ea typeface="+mn-ea"/>
                <a:cs typeface="+mn-cs"/>
              </a:rPr>
              <a:t>Mobile Database</a:t>
            </a:r>
          </a:p>
        </p:txBody>
      </p:sp>
      <p:pic>
        <p:nvPicPr>
          <p:cNvPr id="21" name="Picture 2" descr="F:\manjeet\Research\cachar\Screenshots\Screenshot_2017-11-21-11-40-36.png"/>
          <p:cNvPicPr>
            <a:picLocks noChangeAspect="1" noChangeArrowheads="1"/>
          </p:cNvPicPr>
          <p:nvPr/>
        </p:nvPicPr>
        <p:blipFill>
          <a:blip r:embed="rId3" cstate="print"/>
          <a:srcRect/>
          <a:stretch>
            <a:fillRect/>
          </a:stretch>
        </p:blipFill>
        <p:spPr bwMode="auto">
          <a:xfrm>
            <a:off x="7010400" y="2514600"/>
            <a:ext cx="1752600" cy="3276600"/>
          </a:xfrm>
          <a:prstGeom prst="rect">
            <a:avLst/>
          </a:prstGeom>
          <a:noFill/>
        </p:spPr>
      </p:pic>
      <p:sp>
        <p:nvSpPr>
          <p:cNvPr id="22" name="Right Arrow 21"/>
          <p:cNvSpPr/>
          <p:nvPr/>
        </p:nvSpPr>
        <p:spPr>
          <a:xfrm rot="778708">
            <a:off x="4344722" y="2084994"/>
            <a:ext cx="2435758" cy="2888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a:ea typeface="+mn-ea"/>
                <a:cs typeface="+mn-cs"/>
              </a:rPr>
              <a:t>Study of TB prevalence in Tribal Areas </a:t>
            </a:r>
            <a:endParaRPr kumimoji="0" lang="en-GB" sz="3200" b="1" i="0" u="none" strike="noStrike" kern="1200" cap="none" spc="0" normalizeH="0" baseline="0" noProof="0" dirty="0">
              <a:ln>
                <a:noFill/>
              </a:ln>
              <a:solidFill>
                <a:srgbClr val="FFFF00"/>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4" name="Rectangle 3"/>
          <p:cNvSpPr/>
          <p:nvPr/>
        </p:nvSpPr>
        <p:spPr>
          <a:xfrm>
            <a:off x="533400" y="1489770"/>
            <a:ext cx="8153400" cy="4154984"/>
          </a:xfrm>
          <a:prstGeom prst="rect">
            <a:avLst/>
          </a:prstGeom>
          <a:noFill/>
        </p:spPr>
        <p:txBody>
          <a:bodyPr wrap="square" lIns="91440" tIns="45720" rIns="91440" bIns="45720">
            <a:spAutoFit/>
          </a:bodyPr>
          <a:lstStyle/>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Hard to reach and marginalized population</a:t>
            </a: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Estimated at 104.28 million (8.4% of the country’s population)*</a:t>
            </a: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Socially and economically backward and intensely deprived</a:t>
            </a: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Have major Health Issues</a:t>
            </a: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TB one of them </a:t>
            </a:r>
          </a:p>
        </p:txBody>
      </p:sp>
    </p:spTree>
    <p:extLst>
      <p:ext uri="{BB962C8B-B14F-4D97-AF65-F5344CB8AC3E}">
        <p14:creationId xmlns:p14="http://schemas.microsoft.com/office/powerpoint/2010/main" val="223644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4" descr="Screenshot_20171010-124506"/>
          <p:cNvPicPr>
            <a:picLocks noChangeAspect="1" noChangeArrowheads="1"/>
          </p:cNvPicPr>
          <p:nvPr/>
        </p:nvPicPr>
        <p:blipFill>
          <a:blip r:embed="rId2" cstate="print"/>
          <a:srcRect/>
          <a:stretch>
            <a:fillRect/>
          </a:stretch>
        </p:blipFill>
        <p:spPr bwMode="auto">
          <a:xfrm>
            <a:off x="1524000" y="838200"/>
            <a:ext cx="849813" cy="1512168"/>
          </a:xfrm>
          <a:prstGeom prst="rect">
            <a:avLst/>
          </a:prstGeom>
          <a:noFill/>
        </p:spPr>
      </p:pic>
      <p:sp>
        <p:nvSpPr>
          <p:cNvPr id="9" name="Rectangle 8"/>
          <p:cNvSpPr/>
          <p:nvPr/>
        </p:nvSpPr>
        <p:spPr>
          <a:xfrm>
            <a:off x="286544" y="2421414"/>
            <a:ext cx="3371056" cy="2015192"/>
          </a:xfrm>
          <a:prstGeom prst="rect">
            <a:avLst/>
          </a:prstGeom>
          <a:solidFill>
            <a:schemeClr val="bg1"/>
          </a:solidFill>
        </p:spPr>
        <p:txBody>
          <a:bodyPr wrap="square">
            <a:spAutoFit/>
          </a:bodyPr>
          <a:lstStyle/>
          <a:p>
            <a:pPr marL="0" marR="0" lvl="0" indent="269875"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Calibri"/>
                <a:ea typeface="+mn-ea"/>
                <a:cs typeface="+mn-cs"/>
              </a:rPr>
              <a:t>Present Status : </a:t>
            </a:r>
            <a:r>
              <a:rPr kumimoji="0" lang="en-IN" sz="2000" b="1" i="0" u="none" strike="noStrike" kern="1200" cap="none" spc="0" normalizeH="0" baseline="0" noProof="0" dirty="0">
                <a:ln>
                  <a:noFill/>
                </a:ln>
                <a:solidFill>
                  <a:prstClr val="white"/>
                </a:solidFill>
                <a:effectLst/>
                <a:uLnTx/>
                <a:uFillTx/>
                <a:latin typeface="Calibri"/>
                <a:ea typeface="+mn-ea"/>
                <a:cs typeface="+mn-cs"/>
              </a:rPr>
              <a:t>Developed Mobile App and collected Data from Tribal Area from 19 Districts of 5 States Chhattisgarh, Gujarat, Jharkhand , MP &amp; Rajasthan </a:t>
            </a:r>
          </a:p>
        </p:txBody>
      </p:sp>
      <p:sp>
        <p:nvSpPr>
          <p:cNvPr id="10" name="Rectangle 9"/>
          <p:cNvSpPr/>
          <p:nvPr/>
        </p:nvSpPr>
        <p:spPr>
          <a:xfrm>
            <a:off x="438944" y="3527425"/>
            <a:ext cx="2736304" cy="461665"/>
          </a:xfrm>
          <a:prstGeom prst="rect">
            <a:avLst/>
          </a:prstGeom>
        </p:spPr>
        <p:txBody>
          <a:bodyPr wrap="square">
            <a:spAutoFit/>
          </a:bodyPr>
          <a:lstStyle/>
          <a:p>
            <a:pPr marL="0" marR="0" lvl="0" indent="269875"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AutoShape 2"/>
          <p:cNvSpPr>
            <a:spLocks noChangeArrowheads="1"/>
          </p:cNvSpPr>
          <p:nvPr/>
        </p:nvSpPr>
        <p:spPr bwMode="auto">
          <a:xfrm rot="1849081">
            <a:off x="2361913" y="1668547"/>
            <a:ext cx="1736698" cy="251332"/>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7" name="Rectangle 16"/>
          <p:cNvSpPr/>
          <p:nvPr/>
        </p:nvSpPr>
        <p:spPr>
          <a:xfrm>
            <a:off x="304800" y="4382631"/>
            <a:ext cx="3352800" cy="2246769"/>
          </a:xfrm>
          <a:prstGeom prst="rect">
            <a:avLst/>
          </a:prstGeom>
          <a:solidFill>
            <a:schemeClr val="bg1"/>
          </a:solidFill>
        </p:spPr>
        <p:txBody>
          <a:bodyPr wrap="square">
            <a:spAutoFit/>
          </a:bodyPr>
          <a:lstStyle/>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4500+ TB Patients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600+ Contacts Patients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900+ Community Persons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1400 ASHA workers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900+ ANMs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400+ MPWs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170+ Medical Officers </a:t>
            </a:r>
            <a:endParaRPr kumimoji="0" lang="en-IN"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053" name="Picture 5" descr="Image result for computer picture"/>
          <p:cNvPicPr>
            <a:picLocks noChangeAspect="1" noChangeArrowheads="1"/>
          </p:cNvPicPr>
          <p:nvPr/>
        </p:nvPicPr>
        <p:blipFill>
          <a:blip r:embed="rId3" cstate="print"/>
          <a:srcRect/>
          <a:stretch>
            <a:fillRect/>
          </a:stretch>
        </p:blipFill>
        <p:spPr bwMode="auto">
          <a:xfrm>
            <a:off x="3791744" y="2308225"/>
            <a:ext cx="1512238" cy="1118245"/>
          </a:xfrm>
          <a:prstGeom prst="rect">
            <a:avLst/>
          </a:prstGeom>
          <a:noFill/>
        </p:spPr>
      </p:pic>
      <p:sp>
        <p:nvSpPr>
          <p:cNvPr id="20" name="Rectangle 19"/>
          <p:cNvSpPr/>
          <p:nvPr/>
        </p:nvSpPr>
        <p:spPr>
          <a:xfrm>
            <a:off x="5791200" y="2209800"/>
            <a:ext cx="1295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Analyzed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Report</a:t>
            </a:r>
          </a:p>
        </p:txBody>
      </p:sp>
      <p:sp>
        <p:nvSpPr>
          <p:cNvPr id="24" name="AutoShape 2"/>
          <p:cNvSpPr>
            <a:spLocks noChangeArrowheads="1"/>
          </p:cNvSpPr>
          <p:nvPr/>
        </p:nvSpPr>
        <p:spPr bwMode="auto">
          <a:xfrm rot="19505649">
            <a:off x="5218729" y="2276113"/>
            <a:ext cx="1032229" cy="251779"/>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5" name="AutoShape 2"/>
          <p:cNvSpPr>
            <a:spLocks noChangeArrowheads="1"/>
          </p:cNvSpPr>
          <p:nvPr/>
        </p:nvSpPr>
        <p:spPr bwMode="auto">
          <a:xfrm rot="1849081">
            <a:off x="4599683" y="3766430"/>
            <a:ext cx="1579138" cy="185564"/>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25" name="Rectangle 1"/>
          <p:cNvSpPr>
            <a:spLocks noChangeArrowheads="1"/>
          </p:cNvSpPr>
          <p:nvPr/>
        </p:nvSpPr>
        <p:spPr bwMode="auto">
          <a:xfrm>
            <a:off x="4495800" y="4975225"/>
            <a:ext cx="4419600" cy="163121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itchFamily="34" charset="0"/>
                <a:ea typeface="Calibri" pitchFamily="34" charset="0"/>
                <a:cs typeface="Arial" pitchFamily="34" charset="0"/>
              </a:rPr>
              <a:t>35 Mobile vans equipped with Digital X-ray and sputum microscopy services have been launched and providing services to TB Patients in Tribal Area</a:t>
            </a:r>
            <a:endParaRPr kumimoji="0" lang="en-US" sz="4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027" name="AutoShape 3" descr="Image result for ambulance image"/>
          <p:cNvSpPr>
            <a:spLocks noChangeAspect="1" noChangeArrowheads="1"/>
          </p:cNvSpPr>
          <p:nvPr/>
        </p:nvSpPr>
        <p:spPr bwMode="auto">
          <a:xfrm>
            <a:off x="155575" y="-762000"/>
            <a:ext cx="1790700" cy="116205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29" name="AutoShape 5" descr="Image result for ambulance image"/>
          <p:cNvSpPr>
            <a:spLocks noChangeAspect="1" noChangeArrowheads="1"/>
          </p:cNvSpPr>
          <p:nvPr/>
        </p:nvSpPr>
        <p:spPr bwMode="auto">
          <a:xfrm>
            <a:off x="155575" y="-762000"/>
            <a:ext cx="1790700" cy="116205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38" name="Picture 14" descr="C:\Users\Dr Manjeet S Chalga\Desktop\test,jpg.jpg"/>
          <p:cNvPicPr>
            <a:picLocks noChangeAspect="1" noChangeArrowheads="1"/>
          </p:cNvPicPr>
          <p:nvPr/>
        </p:nvPicPr>
        <p:blipFill>
          <a:blip r:embed="rId4" cstate="print"/>
          <a:srcRect/>
          <a:stretch>
            <a:fillRect/>
          </a:stretch>
        </p:blipFill>
        <p:spPr bwMode="auto">
          <a:xfrm>
            <a:off x="6096000" y="3527425"/>
            <a:ext cx="2223845" cy="1381125"/>
          </a:xfrm>
          <a:prstGeom prst="rect">
            <a:avLst/>
          </a:prstGeom>
          <a:noFill/>
        </p:spPr>
      </p:pic>
      <p:sp>
        <p:nvSpPr>
          <p:cNvPr id="16" name="Rectangle 15"/>
          <p:cNvSpPr/>
          <p:nvPr/>
        </p:nvSpPr>
        <p:spPr>
          <a:xfrm>
            <a:off x="3810000" y="3352800"/>
            <a:ext cx="216024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Server at ICMR Headquarters</a:t>
            </a:r>
          </a:p>
        </p:txBody>
      </p:sp>
      <p:pic>
        <p:nvPicPr>
          <p:cNvPr id="18" name="Picture 2"/>
          <p:cNvPicPr>
            <a:picLocks noChangeAspect="1" noChangeArrowheads="1"/>
          </p:cNvPicPr>
          <p:nvPr/>
        </p:nvPicPr>
        <p:blipFill>
          <a:blip r:embed="rId5" cstate="print"/>
          <a:srcRect/>
          <a:stretch>
            <a:fillRect/>
          </a:stretch>
        </p:blipFill>
        <p:spPr bwMode="auto">
          <a:xfrm>
            <a:off x="6925850" y="1676400"/>
            <a:ext cx="2218150" cy="1349375"/>
          </a:xfrm>
          <a:prstGeom prst="rect">
            <a:avLst/>
          </a:prstGeom>
          <a:noFill/>
          <a:ln w="9525">
            <a:noFill/>
            <a:miter lim="800000"/>
            <a:headEnd/>
            <a:tailEnd/>
          </a:ln>
          <a:effectLst/>
        </p:spPr>
      </p:pic>
      <p:pic>
        <p:nvPicPr>
          <p:cNvPr id="2049" name="Picture 1"/>
          <p:cNvPicPr>
            <a:picLocks noChangeAspect="1" noChangeArrowheads="1"/>
          </p:cNvPicPr>
          <p:nvPr/>
        </p:nvPicPr>
        <p:blipFill>
          <a:blip r:embed="rId6" cstate="print"/>
          <a:srcRect/>
          <a:stretch>
            <a:fillRect/>
          </a:stretch>
        </p:blipFill>
        <p:spPr bwMode="auto">
          <a:xfrm>
            <a:off x="6400800" y="838200"/>
            <a:ext cx="2304256" cy="1429849"/>
          </a:xfrm>
          <a:prstGeom prst="rect">
            <a:avLst/>
          </a:prstGeom>
          <a:noFill/>
        </p:spPr>
      </p:pic>
      <p:sp>
        <p:nvSpPr>
          <p:cNvPr id="19" name="Rectangle 18"/>
          <p:cNvSpPr/>
          <p:nvPr/>
        </p:nvSpPr>
        <p:spPr>
          <a:xfrm>
            <a:off x="381000" y="1501914"/>
            <a:ext cx="1295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Mobile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App</a:t>
            </a:r>
          </a:p>
        </p:txBody>
      </p:sp>
      <p:sp>
        <p:nvSpPr>
          <p:cNvPr id="21" name="Title 1"/>
          <p:cNvSpPr txBox="1">
            <a:spLocks/>
          </p:cNvSpPr>
          <p:nvPr/>
        </p:nvSpPr>
        <p:spPr>
          <a:xfrm>
            <a:off x="457200" y="0"/>
            <a:ext cx="82296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000" b="1" i="0" u="none" strike="noStrike" kern="1200" cap="none" spc="0" normalizeH="0" baseline="0" noProof="0" dirty="0" err="1">
                <a:ln>
                  <a:noFill/>
                </a:ln>
                <a:solidFill>
                  <a:srgbClr val="1F497D"/>
                </a:solidFill>
                <a:effectLst/>
                <a:uLnTx/>
                <a:uFillTx/>
                <a:latin typeface="Calibri"/>
                <a:ea typeface="+mn-ea"/>
                <a:cs typeface="+mn-cs"/>
              </a:rPr>
              <a:t>TieTB</a:t>
            </a:r>
            <a:r>
              <a:rPr kumimoji="0" lang="en-IN" sz="4000" b="1" i="0" u="none" strike="noStrike" kern="1200" cap="none" spc="0" normalizeH="0" baseline="0" noProof="0" dirty="0">
                <a:ln>
                  <a:noFill/>
                </a:ln>
                <a:solidFill>
                  <a:srgbClr val="1F497D"/>
                </a:solidFill>
                <a:effectLst/>
                <a:uLnTx/>
                <a:uFillTx/>
                <a:latin typeface="Calibri"/>
                <a:ea typeface="+mn-ea"/>
                <a:cs typeface="+mn-cs"/>
              </a:rPr>
              <a:t> Project Flow Diagram </a:t>
            </a:r>
            <a:endParaRPr kumimoji="0" lang="en-US" sz="4400" b="1" i="0" u="none" strike="noStrike" kern="1200" cap="none" spc="0" normalizeH="0" baseline="0" noProof="0" dirty="0">
              <a:ln>
                <a:noFill/>
              </a:ln>
              <a:solidFill>
                <a:srgbClr val="1F497D"/>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AutoShape 2" descr="Image result for people clipart"/>
          <p:cNvSpPr>
            <a:spLocks noChangeAspect="1" noChangeArrowheads="1"/>
          </p:cNvSpPr>
          <p:nvPr/>
        </p:nvSpPr>
        <p:spPr bwMode="auto">
          <a:xfrm>
            <a:off x="-252536" y="-9634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AutoShape 4" descr="Image result for people clipart"/>
          <p:cNvSpPr>
            <a:spLocks noChangeAspect="1" noChangeArrowheads="1"/>
          </p:cNvSpPr>
          <p:nvPr/>
        </p:nvSpPr>
        <p:spPr bwMode="auto">
          <a:xfrm>
            <a:off x="-252536" y="-9634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utoShape 2" descr="Image result for gsm gateway"/>
          <p:cNvSpPr>
            <a:spLocks noChangeAspect="1" noChangeArrowheads="1"/>
          </p:cNvSpPr>
          <p:nvPr/>
        </p:nvSpPr>
        <p:spPr bwMode="auto">
          <a:xfrm>
            <a:off x="-252536" y="-9634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utoShape 4" descr="Image result for gsm gateway"/>
          <p:cNvSpPr>
            <a:spLocks noChangeAspect="1" noChangeArrowheads="1"/>
          </p:cNvSpPr>
          <p:nvPr/>
        </p:nvSpPr>
        <p:spPr bwMode="auto">
          <a:xfrm>
            <a:off x="-252536" y="-9634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6" descr="Image result for gsm gateway"/>
          <p:cNvPicPr>
            <a:picLocks noChangeAspect="1" noChangeArrowheads="1"/>
          </p:cNvPicPr>
          <p:nvPr/>
        </p:nvPicPr>
        <p:blipFill>
          <a:blip r:embed="rId3" cstate="print"/>
          <a:srcRect/>
          <a:stretch>
            <a:fillRect/>
          </a:stretch>
        </p:blipFill>
        <p:spPr bwMode="auto">
          <a:xfrm>
            <a:off x="1499593" y="2492896"/>
            <a:ext cx="1800200" cy="864096"/>
          </a:xfrm>
          <a:prstGeom prst="rect">
            <a:avLst/>
          </a:prstGeom>
          <a:noFill/>
        </p:spPr>
      </p:pic>
      <p:pic>
        <p:nvPicPr>
          <p:cNvPr id="12" name="Picture 8" descr="Image result for voip gateway"/>
          <p:cNvPicPr>
            <a:picLocks noChangeAspect="1" noChangeArrowheads="1"/>
          </p:cNvPicPr>
          <p:nvPr/>
        </p:nvPicPr>
        <p:blipFill>
          <a:blip r:embed="rId4" cstate="print"/>
          <a:srcRect/>
          <a:stretch>
            <a:fillRect/>
          </a:stretch>
        </p:blipFill>
        <p:spPr bwMode="auto">
          <a:xfrm>
            <a:off x="1643609" y="4941168"/>
            <a:ext cx="1728192" cy="1728192"/>
          </a:xfrm>
          <a:prstGeom prst="rect">
            <a:avLst/>
          </a:prstGeom>
          <a:noFill/>
        </p:spPr>
      </p:pic>
      <p:pic>
        <p:nvPicPr>
          <p:cNvPr id="13" name="Picture 10" descr="Image result for voice gateway"/>
          <p:cNvPicPr>
            <a:picLocks noChangeAspect="1" noChangeArrowheads="1"/>
          </p:cNvPicPr>
          <p:nvPr/>
        </p:nvPicPr>
        <p:blipFill>
          <a:blip r:embed="rId5" cstate="print"/>
          <a:srcRect/>
          <a:stretch>
            <a:fillRect/>
          </a:stretch>
        </p:blipFill>
        <p:spPr bwMode="auto">
          <a:xfrm>
            <a:off x="1613959" y="4005064"/>
            <a:ext cx="1747253" cy="792088"/>
          </a:xfrm>
          <a:prstGeom prst="rect">
            <a:avLst/>
          </a:prstGeom>
          <a:noFill/>
        </p:spPr>
      </p:pic>
      <p:pic>
        <p:nvPicPr>
          <p:cNvPr id="14" name="Picture 12" descr="Image result for database server"/>
          <p:cNvPicPr>
            <a:picLocks noChangeAspect="1" noChangeArrowheads="1"/>
          </p:cNvPicPr>
          <p:nvPr/>
        </p:nvPicPr>
        <p:blipFill>
          <a:blip r:embed="rId6" cstate="print"/>
          <a:srcRect/>
          <a:stretch>
            <a:fillRect/>
          </a:stretch>
        </p:blipFill>
        <p:spPr bwMode="auto">
          <a:xfrm>
            <a:off x="4523929" y="3861048"/>
            <a:ext cx="810706" cy="997125"/>
          </a:xfrm>
          <a:prstGeom prst="rect">
            <a:avLst/>
          </a:prstGeom>
          <a:noFill/>
        </p:spPr>
      </p:pic>
      <p:pic>
        <p:nvPicPr>
          <p:cNvPr id="15" name="Picture 14" descr="Image result for web server"/>
          <p:cNvPicPr>
            <a:picLocks noChangeAspect="1" noChangeArrowheads="1"/>
          </p:cNvPicPr>
          <p:nvPr/>
        </p:nvPicPr>
        <p:blipFill>
          <a:blip r:embed="rId7" cstate="print"/>
          <a:srcRect/>
          <a:stretch>
            <a:fillRect/>
          </a:stretch>
        </p:blipFill>
        <p:spPr bwMode="auto">
          <a:xfrm>
            <a:off x="6108105" y="3789040"/>
            <a:ext cx="1152128" cy="1152128"/>
          </a:xfrm>
          <a:prstGeom prst="rect">
            <a:avLst/>
          </a:prstGeom>
          <a:noFill/>
        </p:spPr>
      </p:pic>
      <p:sp>
        <p:nvSpPr>
          <p:cNvPr id="16" name="Up-Down Arrow 15"/>
          <p:cNvSpPr/>
          <p:nvPr/>
        </p:nvSpPr>
        <p:spPr>
          <a:xfrm>
            <a:off x="2219673" y="3199328"/>
            <a:ext cx="144016" cy="936104"/>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Up-Down Arrow 16"/>
          <p:cNvSpPr/>
          <p:nvPr/>
        </p:nvSpPr>
        <p:spPr>
          <a:xfrm>
            <a:off x="2507705" y="4581128"/>
            <a:ext cx="144016" cy="1008112"/>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Up-Down Arrow 17"/>
          <p:cNvSpPr/>
          <p:nvPr/>
        </p:nvSpPr>
        <p:spPr>
          <a:xfrm rot="5400000">
            <a:off x="3839852" y="3753038"/>
            <a:ext cx="144017" cy="1080120"/>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Up-Down Arrow 18"/>
          <p:cNvSpPr/>
          <p:nvPr/>
        </p:nvSpPr>
        <p:spPr>
          <a:xfrm rot="5400000" flipH="1">
            <a:off x="5662589" y="3658492"/>
            <a:ext cx="170953" cy="1008112"/>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Picture 16" descr="Image result for cloud"/>
          <p:cNvPicPr>
            <a:picLocks noChangeAspect="1" noChangeArrowheads="1"/>
          </p:cNvPicPr>
          <p:nvPr/>
        </p:nvPicPr>
        <p:blipFill>
          <a:blip r:embed="rId8" cstate="print"/>
          <a:srcRect/>
          <a:stretch>
            <a:fillRect/>
          </a:stretch>
        </p:blipFill>
        <p:spPr bwMode="auto">
          <a:xfrm>
            <a:off x="3731841" y="2375817"/>
            <a:ext cx="1368151" cy="1368152"/>
          </a:xfrm>
          <a:prstGeom prst="rect">
            <a:avLst/>
          </a:prstGeom>
          <a:noFill/>
        </p:spPr>
      </p:pic>
      <p:pic>
        <p:nvPicPr>
          <p:cNvPr id="21" name="Picture 6" descr="Image result for people clipart"/>
          <p:cNvPicPr>
            <a:picLocks noChangeAspect="1" noChangeArrowheads="1"/>
          </p:cNvPicPr>
          <p:nvPr/>
        </p:nvPicPr>
        <p:blipFill>
          <a:blip r:embed="rId9" cstate="print"/>
          <a:srcRect/>
          <a:stretch>
            <a:fillRect/>
          </a:stretch>
        </p:blipFill>
        <p:spPr bwMode="auto">
          <a:xfrm>
            <a:off x="3371801" y="260648"/>
            <a:ext cx="1460248" cy="1003921"/>
          </a:xfrm>
          <a:prstGeom prst="rect">
            <a:avLst/>
          </a:prstGeom>
          <a:noFill/>
        </p:spPr>
      </p:pic>
      <p:grpSp>
        <p:nvGrpSpPr>
          <p:cNvPr id="22" name="Group 34"/>
          <p:cNvGrpSpPr/>
          <p:nvPr/>
        </p:nvGrpSpPr>
        <p:grpSpPr>
          <a:xfrm flipH="1">
            <a:off x="2795737" y="548680"/>
            <a:ext cx="474712" cy="647700"/>
            <a:chOff x="1409700" y="1752600"/>
            <a:chExt cx="533400" cy="647700"/>
          </a:xfrm>
        </p:grpSpPr>
        <p:sp>
          <p:nvSpPr>
            <p:cNvPr id="49" name="AutoShape 18"/>
            <p:cNvSpPr>
              <a:spLocks noChangeArrowheads="1"/>
            </p:cNvSpPr>
            <p:nvPr/>
          </p:nvSpPr>
          <p:spPr bwMode="auto">
            <a:xfrm rot="-5614580">
              <a:off x="1524000" y="1981200"/>
              <a:ext cx="647700" cy="190500"/>
            </a:xfrm>
            <a:custGeom>
              <a:avLst/>
              <a:gdLst>
                <a:gd name="G0" fmla="+- 9428 0 0"/>
                <a:gd name="G1" fmla="+- -10983644 0 0"/>
                <a:gd name="G2" fmla="+- 0 0 -10983644"/>
                <a:gd name="T0" fmla="*/ 0 256 1"/>
                <a:gd name="T1" fmla="*/ 180 256 1"/>
                <a:gd name="G3" fmla="+- -10983644 T0 T1"/>
                <a:gd name="T2" fmla="*/ 0 256 1"/>
                <a:gd name="T3" fmla="*/ 90 256 1"/>
                <a:gd name="G4" fmla="+- -10983644 T2 T3"/>
                <a:gd name="G5" fmla="*/ G4 2 1"/>
                <a:gd name="T4" fmla="*/ 90 256 1"/>
                <a:gd name="T5" fmla="*/ 0 256 1"/>
                <a:gd name="G6" fmla="+- -10983644 T4 T5"/>
                <a:gd name="G7" fmla="*/ G6 2 1"/>
                <a:gd name="G8" fmla="abs -109836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8"/>
                <a:gd name="G18" fmla="*/ 9428 1 2"/>
                <a:gd name="G19" fmla="+- G18 5400 0"/>
                <a:gd name="G20" fmla="cos G19 -10983644"/>
                <a:gd name="G21" fmla="sin G19 -10983644"/>
                <a:gd name="G22" fmla="+- G20 10800 0"/>
                <a:gd name="G23" fmla="+- G21 10800 0"/>
                <a:gd name="G24" fmla="+- 10800 0 G20"/>
                <a:gd name="G25" fmla="+- 9428 10800 0"/>
                <a:gd name="G26" fmla="?: G9 G17 G25"/>
                <a:gd name="G27" fmla="?: G9 0 21600"/>
                <a:gd name="G28" fmla="cos 10800 -10983644"/>
                <a:gd name="G29" fmla="sin 10800 -10983644"/>
                <a:gd name="G30" fmla="sin 9428 -10983644"/>
                <a:gd name="G31" fmla="+- G28 10800 0"/>
                <a:gd name="G32" fmla="+- G29 10800 0"/>
                <a:gd name="G33" fmla="+- G30 10800 0"/>
                <a:gd name="G34" fmla="?: G4 0 G31"/>
                <a:gd name="G35" fmla="?: -10983644 G34 0"/>
                <a:gd name="G36" fmla="?: G6 G35 G31"/>
                <a:gd name="G37" fmla="+- 21600 0 G36"/>
                <a:gd name="G38" fmla="?: G4 0 G33"/>
                <a:gd name="G39" fmla="?: -10983644 G38 G32"/>
                <a:gd name="G40" fmla="?: G6 G39 0"/>
                <a:gd name="G41" fmla="?: G4 G32 21600"/>
                <a:gd name="G42" fmla="?: G6 G41 G33"/>
                <a:gd name="T12" fmla="*/ 10800 w 21600"/>
                <a:gd name="T13" fmla="*/ 0 h 21600"/>
                <a:gd name="T14" fmla="*/ 922 w 21600"/>
                <a:gd name="T15" fmla="*/ 8627 h 21600"/>
                <a:gd name="T16" fmla="*/ 10800 w 21600"/>
                <a:gd name="T17" fmla="*/ 1372 h 21600"/>
                <a:gd name="T18" fmla="*/ 20678 w 21600"/>
                <a:gd name="T19" fmla="*/ 86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92" y="8775"/>
                  </a:moveTo>
                  <a:cubicBezTo>
                    <a:pt x="2542" y="4451"/>
                    <a:pt x="6373" y="1371"/>
                    <a:pt x="10800" y="1372"/>
                  </a:cubicBezTo>
                  <a:cubicBezTo>
                    <a:pt x="15226" y="1372"/>
                    <a:pt x="19057" y="4451"/>
                    <a:pt x="20007" y="8775"/>
                  </a:cubicBezTo>
                  <a:lnTo>
                    <a:pt x="21347" y="8480"/>
                  </a:lnTo>
                  <a:cubicBezTo>
                    <a:pt x="20258" y="3527"/>
                    <a:pt x="15870" y="-1"/>
                    <a:pt x="10799" y="0"/>
                  </a:cubicBezTo>
                  <a:cubicBezTo>
                    <a:pt x="5729" y="0"/>
                    <a:pt x="1341" y="3527"/>
                    <a:pt x="252" y="8480"/>
                  </a:cubicBezTo>
                  <a:close/>
                </a:path>
              </a:pathLst>
            </a:custGeom>
            <a:solidFill>
              <a:schemeClr val="accent1"/>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AutoShape 19"/>
            <p:cNvSpPr>
              <a:spLocks noChangeArrowheads="1"/>
            </p:cNvSpPr>
            <p:nvPr/>
          </p:nvSpPr>
          <p:spPr bwMode="auto">
            <a:xfrm rot="-5614580">
              <a:off x="1409700" y="1981200"/>
              <a:ext cx="647700" cy="190500"/>
            </a:xfrm>
            <a:custGeom>
              <a:avLst/>
              <a:gdLst>
                <a:gd name="G0" fmla="+- 9428 0 0"/>
                <a:gd name="G1" fmla="+- -10983644 0 0"/>
                <a:gd name="G2" fmla="+- 0 0 -10983644"/>
                <a:gd name="T0" fmla="*/ 0 256 1"/>
                <a:gd name="T1" fmla="*/ 180 256 1"/>
                <a:gd name="G3" fmla="+- -10983644 T0 T1"/>
                <a:gd name="T2" fmla="*/ 0 256 1"/>
                <a:gd name="T3" fmla="*/ 90 256 1"/>
                <a:gd name="G4" fmla="+- -10983644 T2 T3"/>
                <a:gd name="G5" fmla="*/ G4 2 1"/>
                <a:gd name="T4" fmla="*/ 90 256 1"/>
                <a:gd name="T5" fmla="*/ 0 256 1"/>
                <a:gd name="G6" fmla="+- -10983644 T4 T5"/>
                <a:gd name="G7" fmla="*/ G6 2 1"/>
                <a:gd name="G8" fmla="abs -109836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8"/>
                <a:gd name="G18" fmla="*/ 9428 1 2"/>
                <a:gd name="G19" fmla="+- G18 5400 0"/>
                <a:gd name="G20" fmla="cos G19 -10983644"/>
                <a:gd name="G21" fmla="sin G19 -10983644"/>
                <a:gd name="G22" fmla="+- G20 10800 0"/>
                <a:gd name="G23" fmla="+- G21 10800 0"/>
                <a:gd name="G24" fmla="+- 10800 0 G20"/>
                <a:gd name="G25" fmla="+- 9428 10800 0"/>
                <a:gd name="G26" fmla="?: G9 G17 G25"/>
                <a:gd name="G27" fmla="?: G9 0 21600"/>
                <a:gd name="G28" fmla="cos 10800 -10983644"/>
                <a:gd name="G29" fmla="sin 10800 -10983644"/>
                <a:gd name="G30" fmla="sin 9428 -10983644"/>
                <a:gd name="G31" fmla="+- G28 10800 0"/>
                <a:gd name="G32" fmla="+- G29 10800 0"/>
                <a:gd name="G33" fmla="+- G30 10800 0"/>
                <a:gd name="G34" fmla="?: G4 0 G31"/>
                <a:gd name="G35" fmla="?: -10983644 G34 0"/>
                <a:gd name="G36" fmla="?: G6 G35 G31"/>
                <a:gd name="G37" fmla="+- 21600 0 G36"/>
                <a:gd name="G38" fmla="?: G4 0 G33"/>
                <a:gd name="G39" fmla="?: -10983644 G38 G32"/>
                <a:gd name="G40" fmla="?: G6 G39 0"/>
                <a:gd name="G41" fmla="?: G4 G32 21600"/>
                <a:gd name="G42" fmla="?: G6 G41 G33"/>
                <a:gd name="T12" fmla="*/ 10800 w 21600"/>
                <a:gd name="T13" fmla="*/ 0 h 21600"/>
                <a:gd name="T14" fmla="*/ 922 w 21600"/>
                <a:gd name="T15" fmla="*/ 8627 h 21600"/>
                <a:gd name="T16" fmla="*/ 10800 w 21600"/>
                <a:gd name="T17" fmla="*/ 1372 h 21600"/>
                <a:gd name="T18" fmla="*/ 20678 w 21600"/>
                <a:gd name="T19" fmla="*/ 86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92" y="8775"/>
                  </a:moveTo>
                  <a:cubicBezTo>
                    <a:pt x="2542" y="4451"/>
                    <a:pt x="6373" y="1371"/>
                    <a:pt x="10800" y="1372"/>
                  </a:cubicBezTo>
                  <a:cubicBezTo>
                    <a:pt x="15226" y="1372"/>
                    <a:pt x="19057" y="4451"/>
                    <a:pt x="20007" y="8775"/>
                  </a:cubicBezTo>
                  <a:lnTo>
                    <a:pt x="21347" y="8480"/>
                  </a:lnTo>
                  <a:cubicBezTo>
                    <a:pt x="20258" y="3527"/>
                    <a:pt x="15870" y="-1"/>
                    <a:pt x="10799" y="0"/>
                  </a:cubicBezTo>
                  <a:cubicBezTo>
                    <a:pt x="5729" y="0"/>
                    <a:pt x="1341" y="3527"/>
                    <a:pt x="252" y="8480"/>
                  </a:cubicBezTo>
                  <a:close/>
                </a:path>
              </a:pathLst>
            </a:custGeom>
            <a:solidFill>
              <a:schemeClr val="accent1"/>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AutoShape 20"/>
            <p:cNvSpPr>
              <a:spLocks noChangeArrowheads="1"/>
            </p:cNvSpPr>
            <p:nvPr/>
          </p:nvSpPr>
          <p:spPr bwMode="auto">
            <a:xfrm rot="-5614580">
              <a:off x="1295400" y="1981200"/>
              <a:ext cx="647700" cy="190500"/>
            </a:xfrm>
            <a:custGeom>
              <a:avLst/>
              <a:gdLst>
                <a:gd name="G0" fmla="+- 9428 0 0"/>
                <a:gd name="G1" fmla="+- -10983644 0 0"/>
                <a:gd name="G2" fmla="+- 0 0 -10983644"/>
                <a:gd name="T0" fmla="*/ 0 256 1"/>
                <a:gd name="T1" fmla="*/ 180 256 1"/>
                <a:gd name="G3" fmla="+- -10983644 T0 T1"/>
                <a:gd name="T2" fmla="*/ 0 256 1"/>
                <a:gd name="T3" fmla="*/ 90 256 1"/>
                <a:gd name="G4" fmla="+- -10983644 T2 T3"/>
                <a:gd name="G5" fmla="*/ G4 2 1"/>
                <a:gd name="T4" fmla="*/ 90 256 1"/>
                <a:gd name="T5" fmla="*/ 0 256 1"/>
                <a:gd name="G6" fmla="+- -10983644 T4 T5"/>
                <a:gd name="G7" fmla="*/ G6 2 1"/>
                <a:gd name="G8" fmla="abs -109836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8"/>
                <a:gd name="G18" fmla="*/ 9428 1 2"/>
                <a:gd name="G19" fmla="+- G18 5400 0"/>
                <a:gd name="G20" fmla="cos G19 -10983644"/>
                <a:gd name="G21" fmla="sin G19 -10983644"/>
                <a:gd name="G22" fmla="+- G20 10800 0"/>
                <a:gd name="G23" fmla="+- G21 10800 0"/>
                <a:gd name="G24" fmla="+- 10800 0 G20"/>
                <a:gd name="G25" fmla="+- 9428 10800 0"/>
                <a:gd name="G26" fmla="?: G9 G17 G25"/>
                <a:gd name="G27" fmla="?: G9 0 21600"/>
                <a:gd name="G28" fmla="cos 10800 -10983644"/>
                <a:gd name="G29" fmla="sin 10800 -10983644"/>
                <a:gd name="G30" fmla="sin 9428 -10983644"/>
                <a:gd name="G31" fmla="+- G28 10800 0"/>
                <a:gd name="G32" fmla="+- G29 10800 0"/>
                <a:gd name="G33" fmla="+- G30 10800 0"/>
                <a:gd name="G34" fmla="?: G4 0 G31"/>
                <a:gd name="G35" fmla="?: -10983644 G34 0"/>
                <a:gd name="G36" fmla="?: G6 G35 G31"/>
                <a:gd name="G37" fmla="+- 21600 0 G36"/>
                <a:gd name="G38" fmla="?: G4 0 G33"/>
                <a:gd name="G39" fmla="?: -10983644 G38 G32"/>
                <a:gd name="G40" fmla="?: G6 G39 0"/>
                <a:gd name="G41" fmla="?: G4 G32 21600"/>
                <a:gd name="G42" fmla="?: G6 G41 G33"/>
                <a:gd name="T12" fmla="*/ 10800 w 21600"/>
                <a:gd name="T13" fmla="*/ 0 h 21600"/>
                <a:gd name="T14" fmla="*/ 922 w 21600"/>
                <a:gd name="T15" fmla="*/ 8627 h 21600"/>
                <a:gd name="T16" fmla="*/ 10800 w 21600"/>
                <a:gd name="T17" fmla="*/ 1372 h 21600"/>
                <a:gd name="T18" fmla="*/ 20678 w 21600"/>
                <a:gd name="T19" fmla="*/ 86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92" y="8775"/>
                  </a:moveTo>
                  <a:cubicBezTo>
                    <a:pt x="2542" y="4451"/>
                    <a:pt x="6373" y="1371"/>
                    <a:pt x="10800" y="1372"/>
                  </a:cubicBezTo>
                  <a:cubicBezTo>
                    <a:pt x="15226" y="1372"/>
                    <a:pt x="19057" y="4451"/>
                    <a:pt x="20007" y="8775"/>
                  </a:cubicBezTo>
                  <a:lnTo>
                    <a:pt x="21347" y="8480"/>
                  </a:lnTo>
                  <a:cubicBezTo>
                    <a:pt x="20258" y="3527"/>
                    <a:pt x="15870" y="-1"/>
                    <a:pt x="10799" y="0"/>
                  </a:cubicBezTo>
                  <a:cubicBezTo>
                    <a:pt x="5729" y="0"/>
                    <a:pt x="1341" y="3527"/>
                    <a:pt x="252" y="8480"/>
                  </a:cubicBezTo>
                  <a:close/>
                </a:path>
              </a:pathLst>
            </a:custGeom>
            <a:solidFill>
              <a:schemeClr val="accent1"/>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AutoShape 21"/>
            <p:cNvSpPr>
              <a:spLocks noChangeArrowheads="1"/>
            </p:cNvSpPr>
            <p:nvPr/>
          </p:nvSpPr>
          <p:spPr bwMode="auto">
            <a:xfrm rot="15985420">
              <a:off x="1181100" y="1981200"/>
              <a:ext cx="647700" cy="190500"/>
            </a:xfrm>
            <a:custGeom>
              <a:avLst/>
              <a:gdLst>
                <a:gd name="G0" fmla="+- 9428 0 0"/>
                <a:gd name="G1" fmla="+- -10983644 0 0"/>
                <a:gd name="G2" fmla="+- 0 0 -10983644"/>
                <a:gd name="T0" fmla="*/ 0 256 1"/>
                <a:gd name="T1" fmla="*/ 180 256 1"/>
                <a:gd name="G3" fmla="+- -10983644 T0 T1"/>
                <a:gd name="T2" fmla="*/ 0 256 1"/>
                <a:gd name="T3" fmla="*/ 90 256 1"/>
                <a:gd name="G4" fmla="+- -10983644 T2 T3"/>
                <a:gd name="G5" fmla="*/ G4 2 1"/>
                <a:gd name="T4" fmla="*/ 90 256 1"/>
                <a:gd name="T5" fmla="*/ 0 256 1"/>
                <a:gd name="G6" fmla="+- -10983644 T4 T5"/>
                <a:gd name="G7" fmla="*/ G6 2 1"/>
                <a:gd name="G8" fmla="abs -109836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8"/>
                <a:gd name="G18" fmla="*/ 9428 1 2"/>
                <a:gd name="G19" fmla="+- G18 5400 0"/>
                <a:gd name="G20" fmla="cos G19 -10983644"/>
                <a:gd name="G21" fmla="sin G19 -10983644"/>
                <a:gd name="G22" fmla="+- G20 10800 0"/>
                <a:gd name="G23" fmla="+- G21 10800 0"/>
                <a:gd name="G24" fmla="+- 10800 0 G20"/>
                <a:gd name="G25" fmla="+- 9428 10800 0"/>
                <a:gd name="G26" fmla="?: G9 G17 G25"/>
                <a:gd name="G27" fmla="?: G9 0 21600"/>
                <a:gd name="G28" fmla="cos 10800 -10983644"/>
                <a:gd name="G29" fmla="sin 10800 -10983644"/>
                <a:gd name="G30" fmla="sin 9428 -10983644"/>
                <a:gd name="G31" fmla="+- G28 10800 0"/>
                <a:gd name="G32" fmla="+- G29 10800 0"/>
                <a:gd name="G33" fmla="+- G30 10800 0"/>
                <a:gd name="G34" fmla="?: G4 0 G31"/>
                <a:gd name="G35" fmla="?: -10983644 G34 0"/>
                <a:gd name="G36" fmla="?: G6 G35 G31"/>
                <a:gd name="G37" fmla="+- 21600 0 G36"/>
                <a:gd name="G38" fmla="?: G4 0 G33"/>
                <a:gd name="G39" fmla="?: -10983644 G38 G32"/>
                <a:gd name="G40" fmla="?: G6 G39 0"/>
                <a:gd name="G41" fmla="?: G4 G32 21600"/>
                <a:gd name="G42" fmla="?: G6 G41 G33"/>
                <a:gd name="T12" fmla="*/ 10800 w 21600"/>
                <a:gd name="T13" fmla="*/ 0 h 21600"/>
                <a:gd name="T14" fmla="*/ 922 w 21600"/>
                <a:gd name="T15" fmla="*/ 8627 h 21600"/>
                <a:gd name="T16" fmla="*/ 10800 w 21600"/>
                <a:gd name="T17" fmla="*/ 1372 h 21600"/>
                <a:gd name="T18" fmla="*/ 20678 w 21600"/>
                <a:gd name="T19" fmla="*/ 86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92" y="8775"/>
                  </a:moveTo>
                  <a:cubicBezTo>
                    <a:pt x="2542" y="4451"/>
                    <a:pt x="6373" y="1371"/>
                    <a:pt x="10800" y="1372"/>
                  </a:cubicBezTo>
                  <a:cubicBezTo>
                    <a:pt x="15226" y="1372"/>
                    <a:pt x="19057" y="4451"/>
                    <a:pt x="20007" y="8775"/>
                  </a:cubicBezTo>
                  <a:lnTo>
                    <a:pt x="21347" y="8480"/>
                  </a:lnTo>
                  <a:cubicBezTo>
                    <a:pt x="20258" y="3527"/>
                    <a:pt x="15870" y="-1"/>
                    <a:pt x="10799" y="0"/>
                  </a:cubicBezTo>
                  <a:cubicBezTo>
                    <a:pt x="5729" y="0"/>
                    <a:pt x="1341" y="3527"/>
                    <a:pt x="252" y="8480"/>
                  </a:cubicBezTo>
                  <a:close/>
                </a:path>
              </a:pathLst>
            </a:custGeom>
            <a:solidFill>
              <a:schemeClr val="accent1"/>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3" name="Picture 6" descr="Image result for people clipart"/>
          <p:cNvPicPr>
            <a:picLocks noChangeAspect="1" noChangeArrowheads="1"/>
          </p:cNvPicPr>
          <p:nvPr/>
        </p:nvPicPr>
        <p:blipFill>
          <a:blip r:embed="rId9" cstate="print"/>
          <a:srcRect/>
          <a:stretch>
            <a:fillRect/>
          </a:stretch>
        </p:blipFill>
        <p:spPr bwMode="auto">
          <a:xfrm>
            <a:off x="7836297" y="2276872"/>
            <a:ext cx="1187624" cy="816492"/>
          </a:xfrm>
          <a:prstGeom prst="rect">
            <a:avLst/>
          </a:prstGeom>
          <a:noFill/>
        </p:spPr>
      </p:pic>
      <p:pic>
        <p:nvPicPr>
          <p:cNvPr id="24" name="Picture 24" descr="mobile"/>
          <p:cNvPicPr>
            <a:picLocks noChangeAspect="1" noChangeArrowheads="1"/>
          </p:cNvPicPr>
          <p:nvPr/>
        </p:nvPicPr>
        <p:blipFill>
          <a:blip r:embed="rId10" cstate="print"/>
          <a:srcRect/>
          <a:stretch>
            <a:fillRect/>
          </a:stretch>
        </p:blipFill>
        <p:spPr bwMode="auto">
          <a:xfrm>
            <a:off x="2147665" y="404664"/>
            <a:ext cx="952128" cy="952128"/>
          </a:xfrm>
          <a:prstGeom prst="rect">
            <a:avLst/>
          </a:prstGeom>
          <a:noFill/>
        </p:spPr>
      </p:pic>
      <p:pic>
        <p:nvPicPr>
          <p:cNvPr id="25" name="Picture 20" descr="Image result for landline phone"/>
          <p:cNvPicPr>
            <a:picLocks noChangeAspect="1" noChangeArrowheads="1"/>
          </p:cNvPicPr>
          <p:nvPr/>
        </p:nvPicPr>
        <p:blipFill>
          <a:blip r:embed="rId11" cstate="print"/>
          <a:srcRect/>
          <a:stretch>
            <a:fillRect/>
          </a:stretch>
        </p:blipFill>
        <p:spPr bwMode="auto">
          <a:xfrm>
            <a:off x="59433" y="5301208"/>
            <a:ext cx="781100" cy="781100"/>
          </a:xfrm>
          <a:prstGeom prst="rect">
            <a:avLst/>
          </a:prstGeom>
          <a:noFill/>
        </p:spPr>
      </p:pic>
      <p:sp>
        <p:nvSpPr>
          <p:cNvPr id="26" name="Up-Down Arrow 25"/>
          <p:cNvSpPr/>
          <p:nvPr/>
        </p:nvSpPr>
        <p:spPr>
          <a:xfrm rot="5400000">
            <a:off x="1103548" y="5409222"/>
            <a:ext cx="144017" cy="792088"/>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Bent Arrow 26"/>
          <p:cNvSpPr/>
          <p:nvPr/>
        </p:nvSpPr>
        <p:spPr>
          <a:xfrm>
            <a:off x="419473" y="692696"/>
            <a:ext cx="1656184" cy="4680520"/>
          </a:xfrm>
          <a:prstGeom prst="bentArrow">
            <a:avLst>
              <a:gd name="adj1" fmla="val 874"/>
              <a:gd name="adj2" fmla="val 8405"/>
              <a:gd name="adj3" fmla="val 7421"/>
              <a:gd name="adj4" fmla="val 47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Up Arrow 27"/>
          <p:cNvSpPr/>
          <p:nvPr/>
        </p:nvSpPr>
        <p:spPr>
          <a:xfrm>
            <a:off x="2579713" y="1484784"/>
            <a:ext cx="72008"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Up Arrow 28"/>
          <p:cNvSpPr/>
          <p:nvPr/>
        </p:nvSpPr>
        <p:spPr>
          <a:xfrm rot="19236392">
            <a:off x="3427957" y="1229670"/>
            <a:ext cx="59004" cy="17435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Up Arrow 29"/>
          <p:cNvSpPr/>
          <p:nvPr/>
        </p:nvSpPr>
        <p:spPr>
          <a:xfrm>
            <a:off x="4811961" y="3284984"/>
            <a:ext cx="45719"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Up Arrow 30"/>
          <p:cNvSpPr/>
          <p:nvPr/>
        </p:nvSpPr>
        <p:spPr>
          <a:xfrm rot="13190955">
            <a:off x="7445097" y="3018971"/>
            <a:ext cx="134326" cy="12999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p:cNvSpPr/>
          <p:nvPr/>
        </p:nvSpPr>
        <p:spPr>
          <a:xfrm rot="18580948">
            <a:off x="6602760" y="3081079"/>
            <a:ext cx="13778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Patient Registration</a:t>
            </a:r>
          </a:p>
        </p:txBody>
      </p:sp>
      <p:sp>
        <p:nvSpPr>
          <p:cNvPr id="33" name="Rectangle 32"/>
          <p:cNvSpPr/>
          <p:nvPr/>
        </p:nvSpPr>
        <p:spPr>
          <a:xfrm>
            <a:off x="6900193" y="4110171"/>
            <a:ext cx="144016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Web Services &amp; Program Controller</a:t>
            </a:r>
          </a:p>
        </p:txBody>
      </p:sp>
      <p:sp>
        <p:nvSpPr>
          <p:cNvPr id="34" name="Rectangle 33"/>
          <p:cNvSpPr/>
          <p:nvPr/>
        </p:nvSpPr>
        <p:spPr>
          <a:xfrm>
            <a:off x="4163889" y="4797152"/>
            <a:ext cx="158417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Database Server</a:t>
            </a:r>
          </a:p>
        </p:txBody>
      </p:sp>
      <p:sp>
        <p:nvSpPr>
          <p:cNvPr id="35" name="Rectangle 34"/>
          <p:cNvSpPr/>
          <p:nvPr/>
        </p:nvSpPr>
        <p:spPr>
          <a:xfrm>
            <a:off x="914400" y="4437112"/>
            <a:ext cx="166531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IVRS/Controller</a:t>
            </a:r>
          </a:p>
        </p:txBody>
      </p:sp>
      <p:sp>
        <p:nvSpPr>
          <p:cNvPr id="36" name="Rectangle 35"/>
          <p:cNvSpPr/>
          <p:nvPr/>
        </p:nvSpPr>
        <p:spPr>
          <a:xfrm>
            <a:off x="851521" y="3162454"/>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GSM Gateway</a:t>
            </a:r>
          </a:p>
        </p:txBody>
      </p:sp>
      <p:sp>
        <p:nvSpPr>
          <p:cNvPr id="37" name="Rectangle 36"/>
          <p:cNvSpPr/>
          <p:nvPr/>
        </p:nvSpPr>
        <p:spPr>
          <a:xfrm>
            <a:off x="1715617" y="5949280"/>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VoIP Gateway</a:t>
            </a:r>
          </a:p>
        </p:txBody>
      </p:sp>
      <p:sp>
        <p:nvSpPr>
          <p:cNvPr id="38" name="Rectangle 37"/>
          <p:cNvSpPr/>
          <p:nvPr/>
        </p:nvSpPr>
        <p:spPr>
          <a:xfrm>
            <a:off x="4955977" y="2780928"/>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SMS Gateway</a:t>
            </a:r>
          </a:p>
        </p:txBody>
      </p:sp>
      <p:sp>
        <p:nvSpPr>
          <p:cNvPr id="39" name="Rectangle 38"/>
          <p:cNvSpPr/>
          <p:nvPr/>
        </p:nvSpPr>
        <p:spPr>
          <a:xfrm rot="16200000">
            <a:off x="-131330" y="2179603"/>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Voice Call</a:t>
            </a:r>
          </a:p>
        </p:txBody>
      </p:sp>
      <p:sp>
        <p:nvSpPr>
          <p:cNvPr id="40" name="Rectangle 39"/>
          <p:cNvSpPr/>
          <p:nvPr/>
        </p:nvSpPr>
        <p:spPr>
          <a:xfrm rot="16200000">
            <a:off x="1668870" y="1747555"/>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Voice Call</a:t>
            </a:r>
          </a:p>
        </p:txBody>
      </p:sp>
      <p:sp>
        <p:nvSpPr>
          <p:cNvPr id="41" name="Rectangle 40"/>
          <p:cNvSpPr/>
          <p:nvPr/>
        </p:nvSpPr>
        <p:spPr>
          <a:xfrm rot="3028455">
            <a:off x="3372132" y="1963579"/>
            <a:ext cx="72008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SMS</a:t>
            </a:r>
          </a:p>
        </p:txBody>
      </p:sp>
      <p:sp>
        <p:nvSpPr>
          <p:cNvPr id="42" name="Rectangle 41"/>
          <p:cNvSpPr/>
          <p:nvPr/>
        </p:nvSpPr>
        <p:spPr>
          <a:xfrm>
            <a:off x="3371801" y="3717032"/>
            <a:ext cx="122413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Data Sync with IVRS</a:t>
            </a:r>
          </a:p>
        </p:txBody>
      </p:sp>
      <p:sp>
        <p:nvSpPr>
          <p:cNvPr id="43" name="Rectangle 42"/>
          <p:cNvSpPr/>
          <p:nvPr/>
        </p:nvSpPr>
        <p:spPr>
          <a:xfrm>
            <a:off x="5172001" y="3501008"/>
            <a:ext cx="115212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Call Scheduling</a:t>
            </a:r>
          </a:p>
        </p:txBody>
      </p:sp>
      <p:sp>
        <p:nvSpPr>
          <p:cNvPr id="44" name="Rectangle 43"/>
          <p:cNvSpPr/>
          <p:nvPr/>
        </p:nvSpPr>
        <p:spPr>
          <a:xfrm>
            <a:off x="5892081" y="5517232"/>
            <a:ext cx="15841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Analysis of Data &amp; Reports</a:t>
            </a:r>
          </a:p>
        </p:txBody>
      </p:sp>
      <p:sp>
        <p:nvSpPr>
          <p:cNvPr id="45" name="AutoShape 2"/>
          <p:cNvSpPr>
            <a:spLocks noChangeArrowheads="1"/>
          </p:cNvSpPr>
          <p:nvPr/>
        </p:nvSpPr>
        <p:spPr bwMode="auto">
          <a:xfrm rot="2614155">
            <a:off x="6605117" y="5262336"/>
            <a:ext cx="1123834" cy="133789"/>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pic>
        <p:nvPicPr>
          <p:cNvPr id="46" name="Picture 7"/>
          <p:cNvPicPr>
            <a:picLocks noChangeAspect="1" noChangeArrowheads="1"/>
          </p:cNvPicPr>
          <p:nvPr/>
        </p:nvPicPr>
        <p:blipFill>
          <a:blip r:embed="rId12" cstate="print"/>
          <a:srcRect/>
          <a:stretch>
            <a:fillRect/>
          </a:stretch>
        </p:blipFill>
        <p:spPr bwMode="auto">
          <a:xfrm>
            <a:off x="7044209" y="5887653"/>
            <a:ext cx="1213597" cy="682315"/>
          </a:xfrm>
          <a:prstGeom prst="rect">
            <a:avLst/>
          </a:prstGeom>
          <a:noFill/>
          <a:ln w="9525">
            <a:noFill/>
            <a:miter lim="800000"/>
            <a:headEnd/>
            <a:tailEnd/>
          </a:ln>
        </p:spPr>
      </p:pic>
      <p:pic>
        <p:nvPicPr>
          <p:cNvPr id="47" name="Picture 9" descr="Image result for tb map india"/>
          <p:cNvPicPr>
            <a:picLocks noChangeAspect="1" noChangeArrowheads="1"/>
          </p:cNvPicPr>
          <p:nvPr/>
        </p:nvPicPr>
        <p:blipFill>
          <a:blip r:embed="rId13" cstate="print"/>
          <a:srcRect/>
          <a:stretch>
            <a:fillRect/>
          </a:stretch>
        </p:blipFill>
        <p:spPr bwMode="auto">
          <a:xfrm>
            <a:off x="8231833" y="5713258"/>
            <a:ext cx="792088" cy="856710"/>
          </a:xfrm>
          <a:prstGeom prst="rect">
            <a:avLst/>
          </a:prstGeom>
          <a:noFill/>
        </p:spPr>
      </p:pic>
      <p:sp>
        <p:nvSpPr>
          <p:cNvPr id="48" name="Rectangle 47"/>
          <p:cNvSpPr/>
          <p:nvPr/>
        </p:nvSpPr>
        <p:spPr>
          <a:xfrm>
            <a:off x="5892081" y="807095"/>
            <a:ext cx="3024336"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sng" strike="noStrike" kern="1200" cap="none" spc="0" normalizeH="0" baseline="0" noProof="0" dirty="0">
                <a:ln>
                  <a:noFill/>
                </a:ln>
                <a:solidFill>
                  <a:srgbClr val="1F497D"/>
                </a:solidFill>
                <a:effectLst/>
                <a:uLnTx/>
                <a:uFillTx/>
                <a:latin typeface="Calibri"/>
                <a:ea typeface="+mn-ea"/>
                <a:cs typeface="+mn-cs"/>
              </a:rPr>
              <a:t>Follow up system for TB patients</a:t>
            </a:r>
          </a:p>
        </p:txBody>
      </p:sp>
    </p:spTree>
    <p:extLst>
      <p:ext uri="{BB962C8B-B14F-4D97-AF65-F5344CB8AC3E}">
        <p14:creationId xmlns:p14="http://schemas.microsoft.com/office/powerpoint/2010/main" val="319886624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66D58-FBA5-49AD-9805-F33616B952A1}"/>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1777</TotalTime>
  <Words>512</Words>
  <Application>Microsoft Office PowerPoint</Application>
  <PresentationFormat>On-screen Show (4:3)</PresentationFormat>
  <Paragraphs>94</Paragraphs>
  <Slides>13</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等线</vt:lpstr>
      <vt:lpstr>Arial</vt:lpstr>
      <vt:lpstr>Calibri</vt:lpstr>
      <vt:lpstr>Calibri Light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App based system to study the prevalence of Cervical, Oral and Breast Cancer Trained 260+ health workers, surveyed 55,600+ population and identified 5600+ suspected cases</vt:lpstr>
      <vt:lpstr>Mobile App based system using mobile Alarm system and its control through cloud based system is developed to study analgesics and adjuvants’ adherence on cancer patients receiving palliative care  135 patients are being monitored through this system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DEL09: AI4H applications and platforms - Att.1: Presentation</dc:title>
  <dc:creator>Campos, Simao</dc:creator>
  <cp:lastModifiedBy>Dabiri, Ayda</cp:lastModifiedBy>
  <cp:revision>71</cp:revision>
  <cp:lastPrinted>2019-04-04T08:49:31Z</cp:lastPrinted>
  <dcterms:created xsi:type="dcterms:W3CDTF">2019-03-31T15:53:06Z</dcterms:created>
  <dcterms:modified xsi:type="dcterms:W3CDTF">2021-05-20T07:45:40Z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