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0.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06" r:id="rId1"/>
    <p:sldMasterId id="2147483727" r:id="rId2"/>
  </p:sldMasterIdLst>
  <p:notesMasterIdLst>
    <p:notesMasterId r:id="rId18"/>
  </p:notesMasterIdLst>
  <p:handoutMasterIdLst>
    <p:handoutMasterId r:id="rId19"/>
  </p:handoutMasterIdLst>
  <p:sldIdLst>
    <p:sldId id="256" r:id="rId3"/>
    <p:sldId id="311" r:id="rId4"/>
    <p:sldId id="382" r:id="rId5"/>
    <p:sldId id="386" r:id="rId6"/>
    <p:sldId id="1249" r:id="rId7"/>
    <p:sldId id="1250" r:id="rId8"/>
    <p:sldId id="1251" r:id="rId9"/>
    <p:sldId id="367" r:id="rId10"/>
    <p:sldId id="384" r:id="rId11"/>
    <p:sldId id="388" r:id="rId12"/>
    <p:sldId id="387" r:id="rId13"/>
    <p:sldId id="1252" r:id="rId14"/>
    <p:sldId id="1253" r:id="rId15"/>
    <p:sldId id="260" r:id="rId16"/>
    <p:sldId id="353" r:id="rId17"/>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Ebrima" panose="02000000000000000000" pitchFamily="2" charset="0"/>
      <p:regular r:id="rId28"/>
      <p:bold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CC"/>
    <a:srgbClr val="F4EBE6"/>
    <a:srgbClr val="D2AF9C"/>
    <a:srgbClr val="BC886A"/>
    <a:srgbClr val="A56039"/>
    <a:srgbClr val="8F3807"/>
    <a:srgbClr val="761302"/>
    <a:srgbClr val="EAF2ED"/>
    <a:srgbClr val="ACCBB9"/>
    <a:srgbClr val="82B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77" autoAdjust="0"/>
    <p:restoredTop sz="87967" autoAdjust="0"/>
  </p:normalViewPr>
  <p:slideViewPr>
    <p:cSldViewPr snapToGrid="0">
      <p:cViewPr varScale="1">
        <p:scale>
          <a:sx n="90" d="100"/>
          <a:sy n="90" d="100"/>
        </p:scale>
        <p:origin x="336" y="90"/>
      </p:cViewPr>
      <p:guideLst>
        <p:guide orient="horz" pos="2137"/>
        <p:guide pos="3840"/>
      </p:guideLst>
    </p:cSldViewPr>
  </p:slideViewPr>
  <p:outlineViewPr>
    <p:cViewPr>
      <p:scale>
        <a:sx n="33" d="100"/>
        <a:sy n="33" d="100"/>
      </p:scale>
      <p:origin x="0" y="-29241"/>
    </p:cViewPr>
  </p:outlineViewPr>
  <p:notesTextViewPr>
    <p:cViewPr>
      <p:scale>
        <a:sx n="1" d="1"/>
        <a:sy n="1" d="1"/>
      </p:scale>
      <p:origin x="0" y="0"/>
    </p:cViewPr>
  </p:notesTextViewPr>
  <p:sorterViewPr>
    <p:cViewPr>
      <p:scale>
        <a:sx n="80" d="100"/>
        <a:sy n="80" d="100"/>
      </p:scale>
      <p:origin x="0" y="1086"/>
    </p:cViewPr>
  </p:sorterViewPr>
  <p:notesViewPr>
    <p:cSldViewPr snapToGrid="0">
      <p:cViewPr varScale="1">
        <p:scale>
          <a:sx n="117" d="100"/>
          <a:sy n="117" d="100"/>
        </p:scale>
        <p:origin x="3378"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handoutMaster" Target="handoutMasters/handoutMaster1.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7E8843-A7C4-432A-9F08-16396B59A19A}" type="datetimeFigureOut">
              <a:rPr lang="en-US" smtClean="0"/>
              <a:t>19/05/2021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2C6CFA-711A-479C-88D9-264F221DCBD7}" type="slidenum">
              <a:rPr lang="en-US" smtClean="0"/>
              <a:t>‹#›</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CDB66-C0F6-45B6-BFF5-4575694EFB28}" type="datetimeFigureOut">
              <a:rPr lang="en-US" smtClean="0"/>
              <a:t>19/05/2021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DFC79-30DA-484F-85C8-36E3971802A1}" type="slidenum">
              <a:rPr lang="en-US" smtClean="0"/>
              <a:t>‹#›</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45FDEC2-DF3E-4D08-A694-69CAF3C42812}" type="slidenum">
              <a:rPr lang="zh-CN" altLang="en-US" smtClean="0"/>
              <a:t>1</a:t>
            </a:fld>
            <a:endParaRPr lang="zh-CN" altLang="en-US"/>
          </a:p>
        </p:txBody>
      </p:sp>
    </p:spTree>
    <p:extLst>
      <p:ext uri="{BB962C8B-B14F-4D97-AF65-F5344CB8AC3E}">
        <p14:creationId xmlns:p14="http://schemas.microsoft.com/office/powerpoint/2010/main" val="3534284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t>2</a:t>
            </a:fld>
            <a:endParaRPr lang="en-US"/>
          </a:p>
        </p:txBody>
      </p:sp>
    </p:spTree>
    <p:extLst>
      <p:ext uri="{BB962C8B-B14F-4D97-AF65-F5344CB8AC3E}">
        <p14:creationId xmlns:p14="http://schemas.microsoft.com/office/powerpoint/2010/main" val="660625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7DFC79-30DA-484F-85C8-36E3971802A1}" type="slidenum">
              <a:rPr lang="en-US" smtClean="0"/>
              <a:t>3</a:t>
            </a:fld>
            <a:endParaRPr lang="en-US"/>
          </a:p>
        </p:txBody>
      </p:sp>
    </p:spTree>
    <p:extLst>
      <p:ext uri="{BB962C8B-B14F-4D97-AF65-F5344CB8AC3E}">
        <p14:creationId xmlns:p14="http://schemas.microsoft.com/office/powerpoint/2010/main" val="318804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mj-lt"/>
              <a:buNone/>
              <a:tabLst>
                <a:tab pos="630555" algn="l"/>
                <a:tab pos="1485900" algn="l"/>
              </a:tabLst>
            </a:pPr>
            <a:endParaRPr lang="en-GB" dirty="0"/>
          </a:p>
        </p:txBody>
      </p:sp>
      <p:sp>
        <p:nvSpPr>
          <p:cNvPr id="4" name="Slide Number Placeholder 3"/>
          <p:cNvSpPr>
            <a:spLocks noGrp="1"/>
          </p:cNvSpPr>
          <p:nvPr>
            <p:ph type="sldNum" sz="quarter" idx="5"/>
          </p:nvPr>
        </p:nvSpPr>
        <p:spPr/>
        <p:txBody>
          <a:bodyPr/>
          <a:lstStyle/>
          <a:p>
            <a:fld id="{907DFC79-30DA-484F-85C8-36E3971802A1}" type="slidenum">
              <a:rPr lang="en-US" smtClean="0"/>
              <a:t>9</a:t>
            </a:fld>
            <a:endParaRPr lang="en-US"/>
          </a:p>
        </p:txBody>
      </p:sp>
    </p:spTree>
    <p:extLst>
      <p:ext uri="{BB962C8B-B14F-4D97-AF65-F5344CB8AC3E}">
        <p14:creationId xmlns:p14="http://schemas.microsoft.com/office/powerpoint/2010/main" val="1259430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7DFC79-30DA-484F-85C8-36E3971802A1}" type="slidenum">
              <a:rPr lang="en-US" smtClean="0"/>
              <a:t>11</a:t>
            </a:fld>
            <a:endParaRPr lang="en-US"/>
          </a:p>
        </p:txBody>
      </p:sp>
    </p:spTree>
    <p:extLst>
      <p:ext uri="{BB962C8B-B14F-4D97-AF65-F5344CB8AC3E}">
        <p14:creationId xmlns:p14="http://schemas.microsoft.com/office/powerpoint/2010/main" val="589324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7DFC79-30DA-484F-85C8-36E3971802A1}" type="slidenum">
              <a:rPr lang="en-US" smtClean="0"/>
              <a:t>12</a:t>
            </a:fld>
            <a:endParaRPr lang="en-US"/>
          </a:p>
        </p:txBody>
      </p:sp>
    </p:spTree>
    <p:extLst>
      <p:ext uri="{BB962C8B-B14F-4D97-AF65-F5344CB8AC3E}">
        <p14:creationId xmlns:p14="http://schemas.microsoft.com/office/powerpoint/2010/main" val="2458709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7DFC79-30DA-484F-85C8-36E3971802A1}" type="slidenum">
              <a:rPr lang="en-US" smtClean="0"/>
              <a:t>13</a:t>
            </a:fld>
            <a:endParaRPr lang="en-US"/>
          </a:p>
        </p:txBody>
      </p:sp>
    </p:spTree>
    <p:extLst>
      <p:ext uri="{BB962C8B-B14F-4D97-AF65-F5344CB8AC3E}">
        <p14:creationId xmlns:p14="http://schemas.microsoft.com/office/powerpoint/2010/main" val="3025856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u="sng" kern="1200" dirty="0">
                <a:solidFill>
                  <a:schemeClr val="tx1"/>
                </a:solidFill>
                <a:effectLst/>
                <a:latin typeface="+mn-lt"/>
                <a:ea typeface="+mn-ea"/>
                <a:cs typeface="+mn-cs"/>
              </a:rPr>
              <a:t>The need for collective action</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Overcome geographic imbalances in healthcare provision and improve access in areas that are underserved using digital health technologies</a:t>
            </a:r>
          </a:p>
          <a:p>
            <a:pPr lvl="0"/>
            <a:r>
              <a:rPr lang="en-GB" sz="1200" kern="1200" dirty="0">
                <a:solidFill>
                  <a:schemeClr val="tx1"/>
                </a:solidFill>
                <a:effectLst/>
                <a:latin typeface="+mn-lt"/>
                <a:ea typeface="+mn-ea"/>
                <a:cs typeface="+mn-cs"/>
              </a:rPr>
              <a:t>Comprehensive strategy and support, for targeted digital health interventions globally, and to increase the potential to achieve effective coverage.</a:t>
            </a:r>
          </a:p>
          <a:p>
            <a:endParaRPr lang="en-GB" dirty="0"/>
          </a:p>
        </p:txBody>
      </p:sp>
      <p:sp>
        <p:nvSpPr>
          <p:cNvPr id="4" name="Slide Number Placeholder 3"/>
          <p:cNvSpPr>
            <a:spLocks noGrp="1"/>
          </p:cNvSpPr>
          <p:nvPr>
            <p:ph type="sldNum" sz="quarter" idx="10"/>
          </p:nvPr>
        </p:nvSpPr>
        <p:spPr/>
        <p:txBody>
          <a:bodyPr/>
          <a:lstStyle/>
          <a:p>
            <a:fld id="{3CC41545-1AFA-4036-B9E9-5845BB5E81A3}" type="slidenum">
              <a:rPr lang="en-GB" smtClean="0"/>
              <a:t>14</a:t>
            </a:fld>
            <a:endParaRPr lang="en-GB"/>
          </a:p>
        </p:txBody>
      </p:sp>
    </p:spTree>
    <p:extLst>
      <p:ext uri="{BB962C8B-B14F-4D97-AF65-F5344CB8AC3E}">
        <p14:creationId xmlns:p14="http://schemas.microsoft.com/office/powerpoint/2010/main" val="829954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494BA"/>
                </a:solidFill>
              </a:rPr>
              <a:t>The department’s mission is to harness the power and steer digital health to contribute to the attainment of highest level of health for all through the GPW13 triple billion goals and SDG3.</a:t>
            </a:r>
          </a:p>
          <a:p>
            <a:endParaRPr lang="en-GB" dirty="0"/>
          </a:p>
        </p:txBody>
      </p:sp>
      <p:sp>
        <p:nvSpPr>
          <p:cNvPr id="4" name="Slide Number Placeholder 3"/>
          <p:cNvSpPr>
            <a:spLocks noGrp="1"/>
          </p:cNvSpPr>
          <p:nvPr>
            <p:ph type="sldNum" sz="quarter" idx="5"/>
          </p:nvPr>
        </p:nvSpPr>
        <p:spPr/>
        <p:txBody>
          <a:bodyPr/>
          <a:lstStyle/>
          <a:p>
            <a:fld id="{907DFC79-30DA-484F-85C8-36E3971802A1}" type="slidenum">
              <a:rPr lang="en-US" smtClean="0"/>
              <a:t>15</a:t>
            </a:fld>
            <a:endParaRPr lang="en-US"/>
          </a:p>
        </p:txBody>
      </p:sp>
    </p:spTree>
    <p:extLst>
      <p:ext uri="{BB962C8B-B14F-4D97-AF65-F5344CB8AC3E}">
        <p14:creationId xmlns:p14="http://schemas.microsoft.com/office/powerpoint/2010/main" val="2448210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Ref idx="1001">
        <a:schemeClr val="bg1"/>
      </p:bgRef>
    </p:bg>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algn="ctr">
              <a:defRPr sz="1400">
                <a:solidFill>
                  <a:schemeClr val="accent4"/>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10" name="Picture Placeholder 8"/>
          <p:cNvSpPr>
            <a:spLocks noGrp="1"/>
          </p:cNvSpPr>
          <p:nvPr>
            <p:ph type="pic" sz="quarter" idx="22"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80261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tx1"/>
                </a:solidFill>
              </a:defRPr>
            </a:lvl1pPr>
          </a:lstStyle>
          <a:p>
            <a:fld id="{AD0CC27D-0020-48D4-9B6C-9E6EA0640D93}" type="datetime1">
              <a:rPr lang="en-GB" smtClean="0"/>
              <a:pPr/>
              <a:t>19/05/2021</a:t>
            </a:fld>
            <a:endParaRPr lang="en-GB"/>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tx1"/>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dirty="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tx1"/>
                </a:solidFill>
                <a:latin typeface="+mn-lt"/>
              </a:defRPr>
            </a:lvl1pPr>
            <a:lvl2pPr>
              <a:lnSpc>
                <a:spcPct val="110000"/>
              </a:lnSpc>
              <a:defRPr sz="1400">
                <a:solidFill>
                  <a:schemeClr val="tx1"/>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79408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chemeClr val="bg1"/>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tx1"/>
                </a:solidFill>
              </a:defRPr>
            </a:lvl1pPr>
          </a:lstStyle>
          <a:p>
            <a:fld id="{A68D69CF-73BC-4E26-B56A-FEC2ABB77ED4}" type="datetime1">
              <a:rPr lang="en-GB" smtClean="0"/>
              <a:pPr/>
              <a:t>19/05/2021</a:t>
            </a:fld>
            <a:endParaRPr lang="en-GB"/>
          </a:p>
        </p:txBody>
      </p:sp>
      <p:sp>
        <p:nvSpPr>
          <p:cNvPr id="3" name="Footer Placeholder 2"/>
          <p:cNvSpPr>
            <a:spLocks noGrp="1"/>
          </p:cNvSpPr>
          <p:nvPr>
            <p:ph type="ftr" sz="quarter" idx="20"/>
          </p:nvPr>
        </p:nvSpPr>
        <p:spPr bwMode="gray"/>
        <p:txBody>
          <a:bodyPr/>
          <a:lstStyle>
            <a:lvl1pPr>
              <a:defRPr>
                <a:solidFill>
                  <a:schemeClr val="tx1"/>
                </a:solidFill>
              </a:defRPr>
            </a:lvl1pPr>
          </a:lstStyle>
          <a:p>
            <a:r>
              <a:rPr lang="en-GB"/>
              <a:t>|     Title of the presentation</a:t>
            </a:r>
          </a:p>
        </p:txBody>
      </p:sp>
      <p:sp>
        <p:nvSpPr>
          <p:cNvPr id="4" name="Slide Number Placeholder 3"/>
          <p:cNvSpPr>
            <a:spLocks noGrp="1"/>
          </p:cNvSpPr>
          <p:nvPr>
            <p:ph type="sldNum" sz="quarter" idx="21"/>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dirty="0"/>
              <a:t>Click to edit Master title style</a:t>
            </a:r>
          </a:p>
        </p:txBody>
      </p:sp>
      <p:sp>
        <p:nvSpPr>
          <p:cNvPr id="13" name="Picture Placeholder 5"/>
          <p:cNvSpPr>
            <a:spLocks noGrp="1"/>
          </p:cNvSpPr>
          <p:nvPr>
            <p:ph type="pic" sz="quarter" idx="24" hasCustomPrompt="1"/>
          </p:nvPr>
        </p:nvSpPr>
        <p:spPr bwMode="gray">
          <a:xfrm>
            <a:off x="9737763" y="371958"/>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7962198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lvl1pPr>
              <a:defRPr>
                <a:solidFill>
                  <a:schemeClr val="tx1"/>
                </a:solidFill>
              </a:defRPr>
            </a:lvl1pPr>
          </a:lstStyle>
          <a:p>
            <a:fld id="{99262F6C-3198-4C0D-9FD3-A522B66D4040}" type="datetime1">
              <a:rPr lang="en-GB" smtClean="0"/>
              <a:pPr/>
              <a:t>19/05/2021</a:t>
            </a:fld>
            <a:endParaRPr lang="en-GB"/>
          </a:p>
        </p:txBody>
      </p:sp>
      <p:sp>
        <p:nvSpPr>
          <p:cNvPr id="8" name="Footer Placeholder 7"/>
          <p:cNvSpPr>
            <a:spLocks noGrp="1"/>
          </p:cNvSpPr>
          <p:nvPr>
            <p:ph type="ftr" sz="quarter" idx="31"/>
          </p:nvPr>
        </p:nvSpPr>
        <p:spPr bwMode="gray"/>
        <p:txBody>
          <a:bodyPr/>
          <a:lstStyle>
            <a:lvl1pPr>
              <a:defRPr>
                <a:solidFill>
                  <a:schemeClr val="tx1"/>
                </a:solidFill>
              </a:defRPr>
            </a:lvl1pPr>
          </a:lstStyle>
          <a:p>
            <a:r>
              <a:rPr lang="en-GB"/>
              <a:t>|     Title of the presentation</a:t>
            </a:r>
            <a:endParaRPr lang="en-GB" dirty="0"/>
          </a:p>
        </p:txBody>
      </p:sp>
      <p:sp>
        <p:nvSpPr>
          <p:cNvPr id="9" name="Slide Number Placeholder 8"/>
          <p:cNvSpPr>
            <a:spLocks noGrp="1"/>
          </p:cNvSpPr>
          <p:nvPr>
            <p:ph type="sldNum" sz="quarter" idx="32"/>
          </p:nvPr>
        </p:nvSpPr>
        <p:spPr bwMode="gray"/>
        <p:txBody>
          <a:bodyPr/>
          <a:lstStyle>
            <a:lvl1pPr>
              <a:defRPr>
                <a:solidFill>
                  <a:schemeClr val="tx1"/>
                </a:solidFill>
              </a:defRPr>
            </a:lvl1pPr>
          </a:lstStyle>
          <a:p>
            <a:fld id="{A74CE0EA-F3B5-4684-BA10-C594598FDB9C}" type="slidenum">
              <a:rPr lang="en-GB" smtClean="0"/>
              <a:pPr/>
              <a:t>‹#›</a:t>
            </a:fld>
            <a:endParaRPr lang="en-GB"/>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solidFill>
                <a:schemeClr val="tx1"/>
              </a:solidFill>
            </a:endParaRPr>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solidFill>
                  <a:schemeClr val="tx2"/>
                </a:solidFill>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tx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95313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lvl1pPr>
              <a:defRPr>
                <a:solidFill>
                  <a:schemeClr val="tx1"/>
                </a:solidFill>
              </a:defRPr>
            </a:lvl1pPr>
          </a:lstStyle>
          <a:p>
            <a:fld id="{7BA931E1-7FC2-4DBD-9F66-3D1575A3F79C}" type="datetime1">
              <a:rPr lang="en-GB" smtClean="0"/>
              <a:pPr/>
              <a:t>19/05/2021</a:t>
            </a:fld>
            <a:endParaRPr lang="en-GB"/>
          </a:p>
        </p:txBody>
      </p:sp>
      <p:sp>
        <p:nvSpPr>
          <p:cNvPr id="4" name="Footer Placeholder 3"/>
          <p:cNvSpPr>
            <a:spLocks noGrp="1"/>
          </p:cNvSpPr>
          <p:nvPr>
            <p:ph type="ftr" sz="quarter" idx="11"/>
          </p:nvPr>
        </p:nvSpPr>
        <p:spPr bwMode="invGray"/>
        <p:txBody>
          <a:bodyPr/>
          <a:lstStyle>
            <a:lvl1pPr>
              <a:defRPr>
                <a:solidFill>
                  <a:schemeClr val="tx1"/>
                </a:solidFill>
              </a:defRPr>
            </a:lvl1pPr>
          </a:lstStyle>
          <a:p>
            <a:r>
              <a:rPr lang="en-GB"/>
              <a:t>|     Title of the presentation</a:t>
            </a:r>
          </a:p>
        </p:txBody>
      </p:sp>
      <p:sp>
        <p:nvSpPr>
          <p:cNvPr id="5" name="Slide Number Placeholder 4"/>
          <p:cNvSpPr>
            <a:spLocks noGrp="1"/>
          </p:cNvSpPr>
          <p:nvPr>
            <p:ph type="sldNum" sz="quarter" idx="12"/>
          </p:nvPr>
        </p:nvSpPr>
        <p:spPr bwMode="invGray"/>
        <p:txBody>
          <a:bodyPr/>
          <a:lstStyle>
            <a:lvl1pPr>
              <a:defRPr>
                <a:solidFill>
                  <a:schemeClr val="tx1"/>
                </a:solidFill>
              </a:defRPr>
            </a:lvl1pPr>
          </a:lstStyle>
          <a:p>
            <a:fld id="{A74CE0EA-F3B5-4684-BA10-C594598FDB9C}" type="slidenum">
              <a:rPr lang="en-GB" smtClean="0"/>
              <a:pPr/>
              <a:t>‹#›</a:t>
            </a:fld>
            <a:endParaRPr lang="en-GB"/>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3918371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chemeClr val="bg1"/>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accent4"/>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tx2"/>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dirty="0"/>
          </a:p>
        </p:txBody>
      </p:sp>
      <p:sp>
        <p:nvSpPr>
          <p:cNvPr id="10" name="Picture Placeholder 8"/>
          <p:cNvSpPr>
            <a:spLocks noGrp="1"/>
          </p:cNvSpPr>
          <p:nvPr>
            <p:ph type="pic" sz="quarter" idx="23" hasCustomPrompt="1"/>
          </p:nvPr>
        </p:nvSpPr>
        <p:spPr>
          <a:xfrm>
            <a:off x="8518300" y="485184"/>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982847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a:pPr/>
              <a:t>19/05/2021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a:pPr/>
              <a:t>‹#›</a:t>
            </a:fld>
            <a:endParaRPr lang="en-US"/>
          </a:p>
        </p:txBody>
      </p:sp>
    </p:spTree>
    <p:extLst>
      <p:ext uri="{BB962C8B-B14F-4D97-AF65-F5344CB8AC3E}">
        <p14:creationId xmlns:p14="http://schemas.microsoft.com/office/powerpoint/2010/main" val="809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D524E67A-AF0E-4819-AC53-2E46C7DFBD72}" type="datetimeFigureOut">
              <a:rPr lang="zh-CN" altLang="en-US" smtClean="0"/>
              <a:t>2021/5/19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5210D80-9D80-4939-87EA-5E8B36196F37}" type="slidenum">
              <a:rPr lang="zh-CN" altLang="en-US" smtClean="0"/>
              <a:t>‹#›</a:t>
            </a:fld>
            <a:endParaRPr lang="zh-CN" altLang="en-US"/>
          </a:p>
        </p:txBody>
      </p:sp>
    </p:spTree>
    <p:extLst>
      <p:ext uri="{BB962C8B-B14F-4D97-AF65-F5344CB8AC3E}">
        <p14:creationId xmlns:p14="http://schemas.microsoft.com/office/powerpoint/2010/main" val="20126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9" name="Picture Placeholder 8"/>
          <p:cNvSpPr>
            <a:spLocks noGrp="1"/>
          </p:cNvSpPr>
          <p:nvPr>
            <p:ph type="pic" sz="quarter" idx="23" hasCustomPrompt="1"/>
          </p:nvPr>
        </p:nvSpPr>
        <p:spPr bwMode="gray">
          <a:xfrm>
            <a:off x="8518300"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3268055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19/05/2021</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2804620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19/05/2021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19/05/2021</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GB" noProof="0" dirty="0"/>
              <a:t>Click to edit Master title style</a:t>
            </a:r>
          </a:p>
        </p:txBody>
      </p:sp>
    </p:spTree>
    <p:extLst>
      <p:ext uri="{BB962C8B-B14F-4D97-AF65-F5344CB8AC3E}">
        <p14:creationId xmlns:p14="http://schemas.microsoft.com/office/powerpoint/2010/main" val="11465296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19/05/2021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19/05/2021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19/05/2021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19/05/2021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19/05/2021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19/05/2021</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AD0CC27D-0020-48D4-9B6C-9E6EA0640D93}" type="datetime1">
              <a:rPr lang="en-GB" noProof="0" smtClean="0"/>
              <a:t>19/05/2021</a:t>
            </a:fld>
            <a:endParaRPr lang="en-GB" noProof="0"/>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GB" noProof="0" dirty="0"/>
              <a:t>Edit Master text styles</a:t>
            </a:r>
          </a:p>
          <a:p>
            <a:pPr lvl="1"/>
            <a:r>
              <a:rPr lang="en-GB" noProof="0" dirty="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GB" noProof="0" dirty="0"/>
              <a:t>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A68D69CF-73BC-4E26-B56A-FEC2ABB77ED4}" type="datetime1">
              <a:rPr lang="en-GB" noProof="0" smtClean="0"/>
              <a:t>19/05/2021</a:t>
            </a:fld>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a:t>|     Title of the presentation</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GB" noProof="0"/>
              <a:t>Click to edit Master title style</a:t>
            </a:r>
          </a:p>
        </p:txBody>
      </p:sp>
      <p:sp>
        <p:nvSpPr>
          <p:cNvPr id="11" name="Picture Placeholder 5"/>
          <p:cNvSpPr>
            <a:spLocks noGrp="1"/>
          </p:cNvSpPr>
          <p:nvPr>
            <p:ph type="pic" sz="quarter" idx="23" hasCustomPrompt="1"/>
          </p:nvPr>
        </p:nvSpPr>
        <p:spPr bwMode="gray">
          <a:xfrm>
            <a:off x="9737763" y="370800"/>
            <a:ext cx="1976400" cy="694800"/>
          </a:xfrm>
          <a:blipFill dpi="0" rotWithShape="1">
            <a:blip r:embed="rId2"/>
            <a:srcRect/>
            <a:stretch>
              <a:fillRect/>
            </a:stretch>
          </a:blipFill>
        </p:spPr>
        <p:txBody>
          <a:bodyPr anchor="ct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561799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noProof="0" smtClean="0"/>
              <a:t>19/05/2021</a:t>
            </a:fld>
            <a:endParaRPr lang="en-GB" noProof="0"/>
          </a:p>
        </p:txBody>
      </p:sp>
      <p:sp>
        <p:nvSpPr>
          <p:cNvPr id="8" name="Footer Placeholder 7"/>
          <p:cNvSpPr>
            <a:spLocks noGrp="1"/>
          </p:cNvSpPr>
          <p:nvPr>
            <p:ph type="ftr" sz="quarter" idx="31"/>
          </p:nvPr>
        </p:nvSpPr>
        <p:spPr bwMode="gray"/>
        <p:txBody>
          <a:bodyPr/>
          <a:lstStyle/>
          <a:p>
            <a:r>
              <a:rPr lang="en-GB" noProof="0" dirty="0"/>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10" name="Title 9"/>
          <p:cNvSpPr>
            <a:spLocks noGrp="1"/>
          </p:cNvSpPr>
          <p:nvPr>
            <p:ph type="title"/>
          </p:nvPr>
        </p:nvSpPr>
        <p:spPr bwMode="gray">
          <a:xfrm>
            <a:off x="479999" y="359999"/>
            <a:ext cx="8160000" cy="720000"/>
          </a:xfrm>
        </p:spPr>
        <p:txBody>
          <a:bodyPr/>
          <a:lstStyle/>
          <a:p>
            <a:r>
              <a:rPr lang="en-GB" noProof="0"/>
              <a:t>Click to edit Master title style</a:t>
            </a:r>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7BA931E1-7FC2-4DBD-9F66-3D1575A3F79C}" type="datetime1">
              <a:rPr lang="en-GB" noProof="0" smtClean="0"/>
              <a:t>19/05/2021</a:t>
            </a:fld>
            <a:endParaRPr lang="en-GB" noProof="0"/>
          </a:p>
        </p:txBody>
      </p:sp>
      <p:sp>
        <p:nvSpPr>
          <p:cNvPr id="4" name="Footer Placeholder 3"/>
          <p:cNvSpPr>
            <a:spLocks noGrp="1"/>
          </p:cNvSpPr>
          <p:nvPr>
            <p:ph type="ftr" sz="quarter" idx="11"/>
          </p:nvPr>
        </p:nvSpPr>
        <p:spPr bwMode="invGray"/>
        <p:txBody>
          <a:bodyPr/>
          <a:lstStyle/>
          <a:p>
            <a:r>
              <a:rPr lang="en-GB" noProof="0"/>
              <a:t>|     Title of the presentation</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GB" noProof="0"/>
              <a:t>Click to edit Master title style</a:t>
            </a:r>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dirty="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Date Placeholder 7"/>
          <p:cNvSpPr>
            <a:spLocks noGrp="1"/>
          </p:cNvSpPr>
          <p:nvPr>
            <p:ph type="dt" sz="half" idx="22"/>
          </p:nvPr>
        </p:nvSpPr>
        <p:spPr bwMode="invGray"/>
        <p:txBody>
          <a:bodyPr/>
          <a:lstStyle/>
          <a:p>
            <a:fld id="{39CDCE64-EE06-4559-BA59-FD6059702EC4}" type="datetime1">
              <a:rPr lang="en-GB" noProof="0" smtClean="0"/>
              <a:t>19/05/2021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3676398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dirty="0"/>
          </a:p>
        </p:txBody>
      </p:sp>
      <p:sp>
        <p:nvSpPr>
          <p:cNvPr id="8" name="Picture Placeholder 8"/>
          <p:cNvSpPr>
            <a:spLocks noGrp="1"/>
          </p:cNvSpPr>
          <p:nvPr>
            <p:ph type="pic" sz="quarter" idx="22" hasCustomPrompt="1"/>
          </p:nvPr>
        </p:nvSpPr>
        <p:spPr bwMode="gray">
          <a:xfrm>
            <a:off x="8518301" y="488563"/>
            <a:ext cx="3172871" cy="1112400"/>
          </a:xfrm>
          <a:blipFill dpi="0" rotWithShape="1">
            <a:blip r:embed="rId2"/>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688739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19/05/2021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387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dirty="0"/>
              <a:t>Edit Master text styles</a:t>
            </a:r>
          </a:p>
        </p:txBody>
      </p:sp>
    </p:spTree>
    <p:extLst>
      <p:ext uri="{BB962C8B-B14F-4D97-AF65-F5344CB8AC3E}">
        <p14:creationId xmlns:p14="http://schemas.microsoft.com/office/powerpoint/2010/main" val="129453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19/05/2021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GB" noProof="0"/>
              <a:t>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Tree>
    <p:extLst>
      <p:ext uri="{BB962C8B-B14F-4D97-AF65-F5344CB8AC3E}">
        <p14:creationId xmlns:p14="http://schemas.microsoft.com/office/powerpoint/2010/main" val="531824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19/05/2021</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GB" noProof="0"/>
              <a:t>Click to edit Master title style</a:t>
            </a:r>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GB" noProof="0"/>
              <a:t>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79977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19/05/2021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237959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buClr>
                <a:schemeClr val="bg1"/>
              </a:buCl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19/05/2021</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GB" noProof="0"/>
              <a:t>Click to edit Master title style</a:t>
            </a:r>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375625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19/05/2021</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tx1"/>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GB" noProof="0"/>
              <a:t>Click to edit Master title style</a:t>
            </a:r>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956194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fld id="{CB2A9C5F-569E-41BE-B5E5-7CBFE1B687B2}" type="datetime1">
              <a:rPr lang="en-GB" smtClean="0"/>
              <a:pPr/>
              <a:t>19/05/2021</a:t>
            </a:fld>
            <a:endParaRPr lang="en-GB"/>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tx1"/>
                </a:solidFill>
                <a:latin typeface="+mn-lt"/>
                <a:cs typeface="Times New Roman" panose="02020603050405020304" pitchFamily="18" charset="0"/>
              </a:defRPr>
            </a:lvl1pPr>
          </a:lstStyle>
          <a:p>
            <a:r>
              <a:rPr lang="en-GB"/>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tx1"/>
                </a:solidFill>
                <a:latin typeface="+mn-lt"/>
                <a:cs typeface="Times New Roman" panose="02020603050405020304" pitchFamily="18" charset="0"/>
              </a:defRPr>
            </a:lvl1pPr>
          </a:lstStyle>
          <a:p>
            <a:fld id="{A74CE0EA-F3B5-4684-BA10-C594598FDB9C}" type="slidenum">
              <a:rPr lang="en-GB" smtClean="0"/>
              <a:pPr/>
              <a:t>‹#›</a:t>
            </a:fld>
            <a:endParaRPr lang="en-GB"/>
          </a:p>
        </p:txBody>
      </p:sp>
      <p:sp>
        <p:nvSpPr>
          <p:cNvPr id="9" name="Rectangle 8"/>
          <p:cNvSpPr/>
          <p:nvPr userDrawn="1"/>
        </p:nvSpPr>
        <p:spPr bwMode="invGray">
          <a:xfrm>
            <a:off x="9735601" y="2128187"/>
            <a:ext cx="1976400" cy="694800"/>
          </a:xfrm>
          <a:prstGeom prst="rect">
            <a:avLst/>
          </a:prstGeom>
          <a:blipFill dpi="0" rotWithShape="1">
            <a:blip r:embed="rId18"/>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2" name="Rectangle 11"/>
          <p:cNvSpPr/>
          <p:nvPr userDrawn="1"/>
        </p:nvSpPr>
        <p:spPr bwMode="gray">
          <a:xfrm>
            <a:off x="9735601" y="379578"/>
            <a:ext cx="1976400" cy="694800"/>
          </a:xfrm>
          <a:prstGeom prst="rect">
            <a:avLst/>
          </a:prstGeom>
          <a:blipFill dpi="0" rotWithShape="1">
            <a:blip r:embed="rId1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23884498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26" r:id="rId12"/>
    <p:sldLayoutId id="2147483719" r:id="rId13"/>
    <p:sldLayoutId id="2147483720" r:id="rId14"/>
    <p:sldLayoutId id="2147483742" r:id="rId15"/>
    <p:sldLayoutId id="2147483743" r:id="rId16"/>
  </p:sldLayoutIdLst>
  <p:hf hdr="0"/>
  <p:txStyles>
    <p:titleStyle>
      <a:lvl1pPr algn="l" defTabSz="914400" rtl="0" eaLnBrk="1" latinLnBrk="0" hangingPunct="1">
        <a:lnSpc>
          <a:spcPct val="90000"/>
        </a:lnSpc>
        <a:spcBef>
          <a:spcPct val="0"/>
        </a:spcBef>
        <a:buNone/>
        <a:defRPr sz="28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tabLst>
          <a:tab pos="1074738" algn="l"/>
        </a:tabLst>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Clr>
          <a:schemeClr val="tx1"/>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3840" userDrawn="1">
          <p15:clr>
            <a:srgbClr val="F26B43"/>
          </p15:clr>
        </p15:guide>
        <p15:guide id="4" pos="302" userDrawn="1">
          <p15:clr>
            <a:srgbClr val="F26B43"/>
          </p15:clr>
        </p15:guide>
        <p15:guide id="5" pos="7379" userDrawn="1">
          <p15:clr>
            <a:srgbClr val="F26B43"/>
          </p15:clr>
        </p15:guide>
        <p15:guide id="6" pos="3761" userDrawn="1">
          <p15:clr>
            <a:srgbClr val="F26B43"/>
          </p15:clr>
        </p15:guide>
        <p15:guide id="7" pos="391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GB" noProof="0" dirty="0"/>
              <a:t>Click to edit Master title style</a:t>
            </a:r>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5"/>
            <a:r>
              <a:rPr lang="en-GB" noProof="0" dirty="0"/>
              <a:t>Sixth level</a:t>
            </a:r>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B2A9C5F-569E-41BE-B5E5-7CBFE1B687B2}" type="datetime1">
              <a:rPr lang="en-GB" noProof="0" smtClean="0"/>
              <a:t>19/05/2021</a:t>
            </a:fld>
            <a:endParaRPr lang="en-GB" noProof="0"/>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noProof="0"/>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sp>
        <p:nvSpPr>
          <p:cNvPr id="9" name="Rectangle 8"/>
          <p:cNvSpPr/>
          <p:nvPr userDrawn="1"/>
        </p:nvSpPr>
        <p:spPr bwMode="invGray">
          <a:xfrm>
            <a:off x="9735601" y="371958"/>
            <a:ext cx="1976400" cy="694800"/>
          </a:xfrm>
          <a:prstGeom prst="rect">
            <a:avLst/>
          </a:prstGeom>
          <a:blipFill dpi="0" rotWithShape="1">
            <a:blip r:embed="rId1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reisa@who.int"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cyber.harvard.edu/story/2019-06/introducing-principled-artificial-intelligence-project" TargetMode="External"/><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2996-7FDF-4CAF-BDC0-C14A96846A28}"/>
              </a:ext>
            </a:extLst>
          </p:cNvPr>
          <p:cNvSpPr/>
          <p:nvPr/>
        </p:nvSpPr>
        <p:spPr>
          <a:xfrm>
            <a:off x="9420447" y="390253"/>
            <a:ext cx="221157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6">
            <a:extLst>
              <a:ext uri="{FF2B5EF4-FFF2-40B4-BE49-F238E27FC236}">
                <a16:creationId xmlns:a16="http://schemas.microsoft.com/office/drawing/2014/main" id="{8C7CA0D1-8B49-4675-8A5E-57C7F64475C1}"/>
              </a:ext>
            </a:extLst>
          </p:cNvPr>
          <p:cNvSpPr/>
          <p:nvPr/>
        </p:nvSpPr>
        <p:spPr>
          <a:xfrm>
            <a:off x="9844351" y="390253"/>
            <a:ext cx="1787669" cy="369332"/>
          </a:xfrm>
          <a:prstGeom prst="rect">
            <a:avLst/>
          </a:prstGeom>
        </p:spPr>
        <p:txBody>
          <a:bodyPr wrap="none">
            <a:spAutoFit/>
          </a:bodyPr>
          <a:lstStyle/>
          <a:p>
            <a:pPr algn="r"/>
            <a:r>
              <a:rPr lang="en-GB" b="1" dirty="0"/>
              <a:t>FG-AI4H-L-048</a:t>
            </a:r>
          </a:p>
        </p:txBody>
      </p:sp>
      <p:sp>
        <p:nvSpPr>
          <p:cNvPr id="10" name="Rectangle 9">
            <a:extLst>
              <a:ext uri="{FF2B5EF4-FFF2-40B4-BE49-F238E27FC236}">
                <a16:creationId xmlns:a16="http://schemas.microsoft.com/office/drawing/2014/main" id="{D36F58C8-2F54-4864-94DC-A069EA8D2640}"/>
              </a:ext>
            </a:extLst>
          </p:cNvPr>
          <p:cNvSpPr/>
          <p:nvPr/>
        </p:nvSpPr>
        <p:spPr>
          <a:xfrm>
            <a:off x="8600419" y="759585"/>
            <a:ext cx="3031600" cy="369332"/>
          </a:xfrm>
          <a:prstGeom prst="rect">
            <a:avLst/>
          </a:prstGeom>
        </p:spPr>
        <p:txBody>
          <a:bodyPr wrap="none">
            <a:spAutoFit/>
          </a:bodyPr>
          <a:lstStyle/>
          <a:p>
            <a:pPr algn="r"/>
            <a:r>
              <a:rPr lang="en-US" dirty="0"/>
              <a:t>E-meeting, 19-21 May 2021</a:t>
            </a:r>
            <a:endParaRPr lang="en-GB" dirty="0"/>
          </a:p>
        </p:txBody>
      </p:sp>
      <p:graphicFrame>
        <p:nvGraphicFramePr>
          <p:cNvPr id="14" name="Table 2">
            <a:extLst>
              <a:ext uri="{FF2B5EF4-FFF2-40B4-BE49-F238E27FC236}">
                <a16:creationId xmlns:a16="http://schemas.microsoft.com/office/drawing/2014/main" id="{F23ADA95-2EB2-45F5-AA21-8B52FA9A9E11}"/>
              </a:ext>
            </a:extLst>
          </p:cNvPr>
          <p:cNvGraphicFramePr>
            <a:graphicFrameLocks noGrp="1"/>
          </p:cNvGraphicFramePr>
          <p:nvPr>
            <p:extLst>
              <p:ext uri="{D42A27DB-BD31-4B8C-83A1-F6EECF244321}">
                <p14:modId xmlns:p14="http://schemas.microsoft.com/office/powerpoint/2010/main" val="1509810085"/>
              </p:ext>
            </p:extLst>
          </p:nvPr>
        </p:nvGraphicFramePr>
        <p:xfrm>
          <a:off x="1711842" y="3247161"/>
          <a:ext cx="9409813" cy="2857500"/>
        </p:xfrm>
        <a:graphic>
          <a:graphicData uri="http://schemas.openxmlformats.org/drawingml/2006/table">
            <a:tbl>
              <a:tblPr firstRow="1" bandRow="1">
                <a:tableStyleId>{2D5ABB26-0587-4C30-8999-92F81FD0307C}</a:tableStyleId>
              </a:tblPr>
              <a:tblGrid>
                <a:gridCol w="1508013">
                  <a:extLst>
                    <a:ext uri="{9D8B030D-6E8A-4147-A177-3AD203B41FA5}">
                      <a16:colId xmlns:a16="http://schemas.microsoft.com/office/drawing/2014/main" val="3760236376"/>
                    </a:ext>
                  </a:extLst>
                </a:gridCol>
                <a:gridCol w="3893925">
                  <a:extLst>
                    <a:ext uri="{9D8B030D-6E8A-4147-A177-3AD203B41FA5}">
                      <a16:colId xmlns:a16="http://schemas.microsoft.com/office/drawing/2014/main" val="4118390399"/>
                    </a:ext>
                  </a:extLst>
                </a:gridCol>
                <a:gridCol w="4007875">
                  <a:extLst>
                    <a:ext uri="{9D8B030D-6E8A-4147-A177-3AD203B41FA5}">
                      <a16:colId xmlns:a16="http://schemas.microsoft.com/office/drawing/2014/main" val="3689152469"/>
                    </a:ext>
                  </a:extLst>
                </a:gridCol>
              </a:tblGrid>
              <a:tr h="365760">
                <a:tc>
                  <a:txBody>
                    <a:bodyPr/>
                    <a:lstStyle/>
                    <a:p>
                      <a:r>
                        <a:rPr lang="en-US" sz="1800" b="1" dirty="0"/>
                        <a:t>Source:</a:t>
                      </a:r>
                      <a:endParaRPr lang="en-GB" sz="1800" b="1" dirty="0"/>
                    </a:p>
                  </a:txBody>
                  <a:tcPr marL="68580" marR="68580" marT="34290" marB="34290"/>
                </a:tc>
                <a:tc gridSpan="2">
                  <a:txBody>
                    <a:bodyPr/>
                    <a:lstStyle/>
                    <a:p>
                      <a:r>
                        <a:rPr lang="en-US" sz="1800" dirty="0">
                          <a:solidFill>
                            <a:schemeClr val="tx1"/>
                          </a:solidFill>
                        </a:rPr>
                        <a:t>Chairman WG-Ethics</a:t>
                      </a:r>
                      <a:endParaRPr lang="en-GB" sz="1800" dirty="0">
                        <a:solidFill>
                          <a:schemeClr val="tx1"/>
                        </a:solidFill>
                      </a:endParaRPr>
                    </a:p>
                  </a:txBody>
                  <a:tcPr marL="68580" marR="68580" marT="34290" marB="34290"/>
                </a:tc>
                <a:tc hMerge="1">
                  <a:txBody>
                    <a:bodyPr/>
                    <a:lstStyle/>
                    <a:p>
                      <a:endParaRPr lang="en-GB"/>
                    </a:p>
                  </a:txBody>
                  <a:tcPr/>
                </a:tc>
                <a:extLst>
                  <a:ext uri="{0D108BD9-81ED-4DB2-BD59-A6C34878D82A}">
                    <a16:rowId xmlns:a16="http://schemas.microsoft.com/office/drawing/2014/main" val="3920436266"/>
                  </a:ext>
                </a:extLst>
              </a:tr>
              <a:tr h="365760">
                <a:tc>
                  <a:txBody>
                    <a:bodyPr/>
                    <a:lstStyle/>
                    <a:p>
                      <a:r>
                        <a:rPr lang="en-US" sz="1800" b="1" dirty="0"/>
                        <a:t>Title:</a:t>
                      </a:r>
                      <a:endParaRPr lang="en-GB" sz="1800" b="1" dirty="0"/>
                    </a:p>
                  </a:txBody>
                  <a:tcPr marL="68580" marR="68580" marT="34290" marB="34290"/>
                </a:tc>
                <a:tc gridSpan="2">
                  <a:txBody>
                    <a:bodyPr/>
                    <a:lstStyle/>
                    <a:p>
                      <a:r>
                        <a:rPr lang="en-GB" sz="1800" dirty="0"/>
                        <a:t>Ethics &amp; Governance of Artificial Intelligence (AI) for Health: Update on WHO Guidance and next steps</a:t>
                      </a:r>
                    </a:p>
                  </a:txBody>
                  <a:tcPr marL="68580" marR="68580" marT="34290" marB="34290"/>
                </a:tc>
                <a:tc hMerge="1">
                  <a:txBody>
                    <a:bodyPr/>
                    <a:lstStyle/>
                    <a:p>
                      <a:endParaRPr lang="en-GB"/>
                    </a:p>
                  </a:txBody>
                  <a:tcPr/>
                </a:tc>
                <a:extLst>
                  <a:ext uri="{0D108BD9-81ED-4DB2-BD59-A6C34878D82A}">
                    <a16:rowId xmlns:a16="http://schemas.microsoft.com/office/drawing/2014/main" val="994681210"/>
                  </a:ext>
                </a:extLst>
              </a:tr>
              <a:tr h="365760">
                <a:tc>
                  <a:txBody>
                    <a:bodyPr/>
                    <a:lstStyle/>
                    <a:p>
                      <a:r>
                        <a:rPr lang="en-US" sz="1800" b="1" dirty="0"/>
                        <a:t>Purpose:</a:t>
                      </a:r>
                      <a:endParaRPr lang="en-GB" sz="1800" b="1" dirty="0"/>
                    </a:p>
                  </a:txBody>
                  <a:tcPr marL="68580" marR="68580" marT="34290" marB="34290">
                    <a:lnB w="19050" cap="flat" cmpd="sng" algn="ctr">
                      <a:solidFill>
                        <a:schemeClr val="tx1"/>
                      </a:solidFill>
                      <a:prstDash val="solid"/>
                      <a:round/>
                      <a:headEnd type="none" w="med" len="med"/>
                      <a:tailEnd type="none" w="med" len="med"/>
                    </a:lnB>
                  </a:tcPr>
                </a:tc>
                <a:tc gridSpan="2">
                  <a:txBody>
                    <a:bodyPr/>
                    <a:lstStyle/>
                    <a:p>
                      <a:r>
                        <a:rPr lang="en-US" sz="1800" dirty="0"/>
                        <a:t>Information</a:t>
                      </a:r>
                      <a:endParaRPr lang="en-GB" sz="1800" dirty="0"/>
                    </a:p>
                  </a:txBody>
                  <a:tcPr marL="68580" marR="68580" marT="34290" marB="34290">
                    <a:lnB w="19050" cap="flat" cmpd="sng" algn="ctr">
                      <a:solidFill>
                        <a:schemeClr val="tx1"/>
                      </a:solidFill>
                      <a:prstDash val="solid"/>
                      <a:round/>
                      <a:headEnd type="none" w="med" len="med"/>
                      <a:tailEnd type="none" w="med" len="med"/>
                    </a:lnB>
                  </a:tcPr>
                </a:tc>
                <a:tc hMerge="1">
                  <a:txBody>
                    <a:bodyPr/>
                    <a:lstStyle/>
                    <a:p>
                      <a:endParaRPr lang="en-GB" dirty="0"/>
                    </a:p>
                  </a:txBody>
                  <a:tcPr/>
                </a:tc>
                <a:extLst>
                  <a:ext uri="{0D108BD9-81ED-4DB2-BD59-A6C34878D82A}">
                    <a16:rowId xmlns:a16="http://schemas.microsoft.com/office/drawing/2014/main" val="987445829"/>
                  </a:ext>
                </a:extLst>
              </a:tr>
              <a:tr h="365760">
                <a:tc>
                  <a:txBody>
                    <a:bodyPr/>
                    <a:lstStyle/>
                    <a:p>
                      <a:r>
                        <a:rPr lang="en-US" sz="1800" b="1" dirty="0"/>
                        <a:t>Contact:</a:t>
                      </a:r>
                      <a:endParaRPr lang="en-GB" sz="1800" b="1"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Andreas Reis</a:t>
                      </a:r>
                      <a:br>
                        <a:rPr lang="en-US" sz="1800" dirty="0"/>
                      </a:br>
                      <a:r>
                        <a:rPr lang="en-US" sz="1800" dirty="0"/>
                        <a:t>WHO</a:t>
                      </a:r>
                      <a:endParaRPr lang="en-GB" sz="1800" dirty="0">
                        <a:solidFill>
                          <a:srgbClr val="FF0000"/>
                        </a:solidFill>
                      </a:endParaRPr>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r>
                        <a:rPr lang="en-US" sz="1800" dirty="0"/>
                        <a:t>E-mail: </a:t>
                      </a:r>
                      <a:r>
                        <a:rPr lang="en-US" sz="1800" dirty="0">
                          <a:hlinkClick r:id="rId3"/>
                        </a:rPr>
                        <a:t>reisa@who.int</a:t>
                      </a:r>
                      <a:r>
                        <a:rPr lang="en-US" sz="1800" dirty="0"/>
                        <a:t> </a:t>
                      </a:r>
                      <a:endParaRPr lang="en-GB" sz="1800" dirty="0"/>
                    </a:p>
                  </a:txBody>
                  <a:tcPr marL="68580" marR="68580" marT="34290" marB="34290">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8741495"/>
                  </a:ext>
                </a:extLst>
              </a:tr>
              <a:tr h="365760">
                <a:tc>
                  <a:txBody>
                    <a:bodyPr/>
                    <a:lstStyle/>
                    <a:p>
                      <a:r>
                        <a:rPr lang="en-US" sz="1800" b="1" dirty="0"/>
                        <a:t>Abstract:</a:t>
                      </a:r>
                      <a:endParaRPr lang="en-GB" sz="1800" b="1" dirty="0"/>
                    </a:p>
                  </a:txBody>
                  <a:tcPr marL="68580" marR="68580" marT="34290" marB="34290">
                    <a:lnT w="19050" cap="flat" cmpd="sng" algn="ctr">
                      <a:solidFill>
                        <a:schemeClr val="tx1"/>
                      </a:solidFill>
                      <a:prstDash val="solid"/>
                      <a:round/>
                      <a:headEnd type="none" w="med" len="med"/>
                      <a:tailEnd type="none" w="med" len="med"/>
                    </a:lnT>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This document contains an update on the WG-Ethics activities, on the related WHO group on ethics and the status for development of FG-AI4H DEL1.</a:t>
                      </a:r>
                      <a:endParaRPr lang="en-GB" sz="1800" dirty="0"/>
                    </a:p>
                  </a:txBody>
                  <a:tcPr marL="68580" marR="68580" marT="34290" marB="34290">
                    <a:lnT w="19050" cap="flat" cmpd="sng" algn="ctr">
                      <a:solidFill>
                        <a:schemeClr val="tx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1297947478"/>
                  </a:ext>
                </a:extLst>
              </a:tr>
            </a:tbl>
          </a:graphicData>
        </a:graphic>
      </p:graphicFrame>
    </p:spTree>
    <p:extLst>
      <p:ext uri="{BB962C8B-B14F-4D97-AF65-F5344CB8AC3E}">
        <p14:creationId xmlns:p14="http://schemas.microsoft.com/office/powerpoint/2010/main" val="2383934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363" y="1332465"/>
            <a:ext cx="11232001" cy="4452268"/>
          </a:xfrm>
        </p:spPr>
        <p:txBody>
          <a:bodyPr/>
          <a:lstStyle/>
          <a:p>
            <a:pPr marL="457200" indent="-457200">
              <a:lnSpc>
                <a:spcPct val="107000"/>
              </a:lnSpc>
              <a:spcAft>
                <a:spcPts val="600"/>
              </a:spcAft>
              <a:buFont typeface="Arial" panose="020B0604020202020204" pitchFamily="34" charset="0"/>
              <a:buChar char="•"/>
            </a:pPr>
            <a:r>
              <a:rPr lang="en-US" sz="2800" dirty="0"/>
              <a:t>Expert group also identified legal, regulatory and non-legal measures for promoting use of AI for health, including appropriate governance frameworks.</a:t>
            </a:r>
          </a:p>
          <a:p>
            <a:pPr marL="457200" indent="-457200">
              <a:lnSpc>
                <a:spcPct val="107000"/>
              </a:lnSpc>
              <a:spcAft>
                <a:spcPts val="600"/>
              </a:spcAft>
              <a:buFont typeface="Arial" panose="020B0604020202020204" pitchFamily="34" charset="0"/>
              <a:buChar char="•"/>
            </a:pPr>
            <a:r>
              <a:rPr lang="en-US" sz="2800" dirty="0"/>
              <a:t>Objective was to identify areas of governance that could resolve the identified ethical challenges and integrate the six consensus principles</a:t>
            </a:r>
            <a:r>
              <a:rPr lang="fr-FR" sz="2800" dirty="0"/>
              <a:t>.  </a:t>
            </a:r>
          </a:p>
          <a:p>
            <a:pPr marL="457200" indent="-457200">
              <a:lnSpc>
                <a:spcPct val="107000"/>
              </a:lnSpc>
              <a:spcAft>
                <a:spcPts val="600"/>
              </a:spcAft>
              <a:buFont typeface="Arial" panose="020B0604020202020204" pitchFamily="34" charset="0"/>
              <a:buChar char="•"/>
            </a:pPr>
            <a:r>
              <a:rPr lang="en-US" sz="2800" dirty="0"/>
              <a:t>The report includes 47 recommendations that diverse stakeholders can implement – for example those related to ethical design, impact assessment, liability, data </a:t>
            </a:r>
            <a:r>
              <a:rPr lang="en-GB" sz="2800" dirty="0"/>
              <a:t>governance, intellectual property, and global governance of AI for health.</a:t>
            </a:r>
          </a:p>
          <a:p>
            <a:endParaRPr lang="en-GB" dirty="0"/>
          </a:p>
        </p:txBody>
      </p:sp>
      <p:sp>
        <p:nvSpPr>
          <p:cNvPr id="3" name="Text Placeholder 2"/>
          <p:cNvSpPr>
            <a:spLocks noGrp="1"/>
          </p:cNvSpPr>
          <p:nvPr>
            <p:ph type="body" sz="quarter" idx="13"/>
          </p:nvPr>
        </p:nvSpPr>
        <p:spPr/>
        <p:txBody>
          <a:bodyPr/>
          <a:lstStyle/>
          <a:p>
            <a:r>
              <a:rPr lang="fr-FR" dirty="0"/>
              <a:t> </a:t>
            </a:r>
            <a:endParaRPr lang="en-GB" dirty="0"/>
          </a:p>
        </p:txBody>
      </p:sp>
      <p:sp>
        <p:nvSpPr>
          <p:cNvPr id="4" name="Date Placeholder 3"/>
          <p:cNvSpPr>
            <a:spLocks noGrp="1"/>
          </p:cNvSpPr>
          <p:nvPr>
            <p:ph type="dt" sz="half" idx="14"/>
          </p:nvPr>
        </p:nvSpPr>
        <p:spPr/>
        <p:txBody>
          <a:bodyPr/>
          <a:lstStyle/>
          <a:p>
            <a:fld id="{DCD9F9BF-D269-4020-816F-460E917B7A74}" type="datetime1">
              <a:rPr lang="en-GB" noProof="0" smtClean="0"/>
              <a:t>19/05/2021</a:t>
            </a:fld>
            <a:endParaRPr lang="en-GB" noProof="0"/>
          </a:p>
        </p:txBody>
      </p:sp>
      <p:sp>
        <p:nvSpPr>
          <p:cNvPr id="5" name="Footer Placeholder 4"/>
          <p:cNvSpPr>
            <a:spLocks noGrp="1"/>
          </p:cNvSpPr>
          <p:nvPr>
            <p:ph type="ftr" sz="quarter" idx="15"/>
          </p:nvPr>
        </p:nvSpPr>
        <p:spPr>
          <a:xfrm>
            <a:off x="1392992" y="6580588"/>
            <a:ext cx="2671008" cy="180000"/>
          </a:xfrm>
        </p:spPr>
        <p:txBody>
          <a:bodyPr/>
          <a:lstStyle/>
          <a:p>
            <a:r>
              <a:rPr lang="en-GB" noProof="0" dirty="0"/>
              <a:t>| Expert Group on Ethics &amp; Governance of AI in Health</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10</a:t>
            </a:fld>
            <a:endParaRPr lang="en-GB" noProof="0"/>
          </a:p>
        </p:txBody>
      </p:sp>
      <p:sp>
        <p:nvSpPr>
          <p:cNvPr id="8" name="Title 7"/>
          <p:cNvSpPr>
            <a:spLocks noGrp="1"/>
          </p:cNvSpPr>
          <p:nvPr>
            <p:ph type="title"/>
          </p:nvPr>
        </p:nvSpPr>
        <p:spPr/>
        <p:txBody>
          <a:bodyPr/>
          <a:lstStyle/>
          <a:p>
            <a:r>
              <a:rPr lang="en-GB" sz="4000" dirty="0"/>
              <a:t>Governance of AI for health</a:t>
            </a:r>
          </a:p>
        </p:txBody>
      </p:sp>
    </p:spTree>
    <p:extLst>
      <p:ext uri="{BB962C8B-B14F-4D97-AF65-F5344CB8AC3E}">
        <p14:creationId xmlns:p14="http://schemas.microsoft.com/office/powerpoint/2010/main" val="2051041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1692" y="1613279"/>
            <a:ext cx="11209706" cy="4237200"/>
          </a:xfrm>
        </p:spPr>
        <p:txBody>
          <a:bodyPr/>
          <a:lstStyle/>
          <a:p>
            <a:pPr marL="285750" indent="-285750">
              <a:buFont typeface="Arial" panose="020B0604020202020204" pitchFamily="34" charset="0"/>
              <a:buChar char="•"/>
            </a:pPr>
            <a:r>
              <a:rPr lang="en-GB" sz="2800" dirty="0"/>
              <a:t>Guidance document  in layout – publication expected beginning of June</a:t>
            </a:r>
          </a:p>
          <a:p>
            <a:pPr marL="285750" indent="-285750">
              <a:buFont typeface="Arial" panose="020B0604020202020204" pitchFamily="34" charset="0"/>
              <a:buChar char="•"/>
            </a:pPr>
            <a:r>
              <a:rPr lang="en-GB" sz="2800" dirty="0"/>
              <a:t>Maintain community of practice and collaboration amongst Expert Group and Observers. </a:t>
            </a:r>
          </a:p>
          <a:p>
            <a:pPr marL="285750" indent="-285750">
              <a:buFont typeface="Arial" panose="020B0604020202020204" pitchFamily="34" charset="0"/>
              <a:buChar char="•"/>
            </a:pPr>
            <a:r>
              <a:rPr lang="en-GB" sz="2800" dirty="0"/>
              <a:t>Conduct workshops with global </a:t>
            </a:r>
            <a:r>
              <a:rPr lang="en-US" sz="2800" dirty="0"/>
              <a:t>health</a:t>
            </a:r>
            <a:r>
              <a:rPr lang="fr-FR" sz="2800" dirty="0"/>
              <a:t> </a:t>
            </a:r>
            <a:r>
              <a:rPr lang="en-GB" sz="2800" dirty="0"/>
              <a:t>agencies, industry, civil society, and Ministries of Health on findings and next steps</a:t>
            </a:r>
            <a:r>
              <a:rPr lang="fr-FR" sz="2800" dirty="0"/>
              <a:t>.</a:t>
            </a:r>
            <a:endParaRPr lang="en-US" sz="2800" dirty="0"/>
          </a:p>
          <a:p>
            <a:endParaRPr lang="en-US" sz="2800" dirty="0"/>
          </a:p>
          <a:p>
            <a:endParaRPr lang="en-GB" dirty="0"/>
          </a:p>
        </p:txBody>
      </p:sp>
      <p:sp>
        <p:nvSpPr>
          <p:cNvPr id="5" name="Footer Placeholder 4"/>
          <p:cNvSpPr>
            <a:spLocks noGrp="1"/>
          </p:cNvSpPr>
          <p:nvPr>
            <p:ph type="ftr" sz="quarter" idx="15"/>
          </p:nvPr>
        </p:nvSpPr>
        <p:spPr>
          <a:xfrm>
            <a:off x="1392992" y="6580588"/>
            <a:ext cx="2671008" cy="180000"/>
          </a:xfrm>
        </p:spPr>
        <p:txBody>
          <a:bodyPr/>
          <a:lstStyle/>
          <a:p>
            <a:r>
              <a:rPr lang="en-GB" noProof="0" dirty="0"/>
              <a:t> </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11</a:t>
            </a:fld>
            <a:endParaRPr lang="en-GB" noProof="0"/>
          </a:p>
        </p:txBody>
      </p:sp>
      <p:sp>
        <p:nvSpPr>
          <p:cNvPr id="8" name="Title 7"/>
          <p:cNvSpPr>
            <a:spLocks noGrp="1"/>
          </p:cNvSpPr>
          <p:nvPr>
            <p:ph type="title"/>
          </p:nvPr>
        </p:nvSpPr>
        <p:spPr>
          <a:xfrm>
            <a:off x="488431" y="13006"/>
            <a:ext cx="8160000" cy="720000"/>
          </a:xfrm>
        </p:spPr>
        <p:txBody>
          <a:bodyPr/>
          <a:lstStyle/>
          <a:p>
            <a:r>
              <a:rPr lang="en-GB" sz="4000" dirty="0"/>
              <a:t>Implementation of the guidance</a:t>
            </a:r>
          </a:p>
        </p:txBody>
      </p:sp>
    </p:spTree>
    <p:extLst>
      <p:ext uri="{BB962C8B-B14F-4D97-AF65-F5344CB8AC3E}">
        <p14:creationId xmlns:p14="http://schemas.microsoft.com/office/powerpoint/2010/main" val="879195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1692" y="1621746"/>
            <a:ext cx="11209706" cy="4237200"/>
          </a:xfrm>
        </p:spPr>
        <p:txBody>
          <a:bodyPr/>
          <a:lstStyle/>
          <a:p>
            <a:pPr marL="285750" indent="-285750">
              <a:buFont typeface="Arial" panose="020B0604020202020204" pitchFamily="34" charset="0"/>
              <a:buChar char="•"/>
            </a:pPr>
            <a:r>
              <a:rPr lang="en-GB" sz="2800" dirty="0"/>
              <a:t>Develop specific guidance on emerging applications that pose opportunities and challenges with use.</a:t>
            </a:r>
          </a:p>
          <a:p>
            <a:pPr marL="285750" indent="-285750">
              <a:buFont typeface="Arial" panose="020B0604020202020204" pitchFamily="34" charset="0"/>
              <a:buChar char="•"/>
            </a:pPr>
            <a:r>
              <a:rPr lang="en-GB" sz="2800" dirty="0"/>
              <a:t>Examine use of AI within a specific disease area (e.g., TB)</a:t>
            </a:r>
          </a:p>
          <a:p>
            <a:pPr marL="285750" indent="-285750">
              <a:buFont typeface="Arial" panose="020B0604020202020204" pitchFamily="34" charset="0"/>
              <a:buChar char="•"/>
            </a:pPr>
            <a:r>
              <a:rPr lang="en-US" sz="2800" dirty="0"/>
              <a:t>Ensure coherence between ethical principles and recommendations with other emerging areas of guidance (e.g., regulatory considerations, clinical practice guidelines, design recommendations).</a:t>
            </a:r>
          </a:p>
          <a:p>
            <a:pPr marL="285750" indent="-285750">
              <a:buFont typeface="Arial" panose="020B0604020202020204" pitchFamily="34" charset="0"/>
              <a:buChar char="•"/>
            </a:pPr>
            <a:endParaRPr lang="en-US" sz="2800" dirty="0"/>
          </a:p>
          <a:p>
            <a:endParaRPr lang="en-GB" dirty="0"/>
          </a:p>
        </p:txBody>
      </p:sp>
      <p:sp>
        <p:nvSpPr>
          <p:cNvPr id="5" name="Footer Placeholder 4"/>
          <p:cNvSpPr>
            <a:spLocks noGrp="1"/>
          </p:cNvSpPr>
          <p:nvPr>
            <p:ph type="ftr" sz="quarter" idx="15"/>
          </p:nvPr>
        </p:nvSpPr>
        <p:spPr>
          <a:xfrm>
            <a:off x="1392992" y="6580588"/>
            <a:ext cx="2671008" cy="180000"/>
          </a:xfrm>
        </p:spPr>
        <p:txBody>
          <a:bodyPr/>
          <a:lstStyle/>
          <a:p>
            <a:r>
              <a:rPr lang="en-GB" noProof="0" dirty="0"/>
              <a:t> </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12</a:t>
            </a:fld>
            <a:endParaRPr lang="en-GB" noProof="0"/>
          </a:p>
        </p:txBody>
      </p:sp>
      <p:sp>
        <p:nvSpPr>
          <p:cNvPr id="8" name="Title 7"/>
          <p:cNvSpPr>
            <a:spLocks noGrp="1"/>
          </p:cNvSpPr>
          <p:nvPr>
            <p:ph type="title"/>
          </p:nvPr>
        </p:nvSpPr>
        <p:spPr>
          <a:xfrm>
            <a:off x="488431" y="13006"/>
            <a:ext cx="8160000" cy="720000"/>
          </a:xfrm>
        </p:spPr>
        <p:txBody>
          <a:bodyPr/>
          <a:lstStyle/>
          <a:p>
            <a:r>
              <a:rPr lang="en-GB" sz="4000" dirty="0"/>
              <a:t>Implementation of the guidance</a:t>
            </a:r>
          </a:p>
        </p:txBody>
      </p:sp>
    </p:spTree>
    <p:extLst>
      <p:ext uri="{BB962C8B-B14F-4D97-AF65-F5344CB8AC3E}">
        <p14:creationId xmlns:p14="http://schemas.microsoft.com/office/powerpoint/2010/main" val="2509629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1692" y="2205946"/>
            <a:ext cx="11209706" cy="4237200"/>
          </a:xfrm>
        </p:spPr>
        <p:txBody>
          <a:bodyPr/>
          <a:lstStyle/>
          <a:p>
            <a:pPr marL="285750" indent="-285750">
              <a:buFont typeface="Arial" panose="020B0604020202020204" pitchFamily="34" charset="0"/>
              <a:buChar char="•"/>
            </a:pPr>
            <a:r>
              <a:rPr lang="fr-CH" sz="2800" dirty="0" err="1"/>
              <a:t>Besides</a:t>
            </a:r>
            <a:r>
              <a:rPr lang="fr-CH" sz="2800" dirty="0"/>
              <a:t> WHO guidance document on </a:t>
            </a:r>
            <a:r>
              <a:rPr lang="fr-CH" sz="2800" dirty="0" err="1"/>
              <a:t>ethics</a:t>
            </a:r>
            <a:r>
              <a:rPr lang="fr-CH" sz="2800" dirty="0"/>
              <a:t>, are </a:t>
            </a:r>
            <a:r>
              <a:rPr lang="fr-CH" sz="2800" dirty="0" err="1"/>
              <a:t>there</a:t>
            </a:r>
            <a:r>
              <a:rPr lang="fr-CH" sz="2800" dirty="0"/>
              <a:t> </a:t>
            </a:r>
            <a:r>
              <a:rPr lang="fr-CH" sz="2800" dirty="0" err="1"/>
              <a:t>other</a:t>
            </a:r>
            <a:r>
              <a:rPr lang="fr-CH" sz="2800" dirty="0"/>
              <a:t> documents or </a:t>
            </a:r>
            <a:r>
              <a:rPr lang="fr-CH" sz="2800" dirty="0" err="1"/>
              <a:t>tools</a:t>
            </a:r>
            <a:r>
              <a:rPr lang="fr-CH" sz="2800" dirty="0"/>
              <a:t> </a:t>
            </a:r>
            <a:r>
              <a:rPr lang="fr-CH" sz="2800" dirty="0" err="1"/>
              <a:t>which</a:t>
            </a:r>
            <a:r>
              <a:rPr lang="fr-CH" sz="2800" dirty="0"/>
              <a:t> </a:t>
            </a:r>
            <a:r>
              <a:rPr lang="fr-CH" sz="2800" dirty="0" err="1"/>
              <a:t>would</a:t>
            </a:r>
            <a:r>
              <a:rPr lang="fr-CH" sz="2800" dirty="0"/>
              <a:t> </a:t>
            </a:r>
            <a:r>
              <a:rPr lang="fr-CH" sz="2800" dirty="0" err="1"/>
              <a:t>be</a:t>
            </a:r>
            <a:r>
              <a:rPr lang="fr-CH" sz="2800" dirty="0"/>
              <a:t> </a:t>
            </a:r>
            <a:r>
              <a:rPr lang="fr-CH" sz="2800" dirty="0" err="1"/>
              <a:t>helpful</a:t>
            </a:r>
            <a:r>
              <a:rPr lang="fr-CH" sz="2800" dirty="0"/>
              <a:t>?</a:t>
            </a:r>
          </a:p>
          <a:p>
            <a:pPr marL="285750" indent="-285750">
              <a:buFont typeface="Arial" panose="020B0604020202020204" pitchFamily="34" charset="0"/>
              <a:buChar char="•"/>
            </a:pPr>
            <a:r>
              <a:rPr lang="fr-CH" sz="2800" dirty="0" err="1"/>
              <a:t>Other</a:t>
            </a:r>
            <a:r>
              <a:rPr lang="fr-CH" sz="2800" dirty="0"/>
              <a:t> </a:t>
            </a:r>
            <a:r>
              <a:rPr lang="fr-CH" sz="2800" dirty="0" err="1"/>
              <a:t>needs</a:t>
            </a:r>
            <a:r>
              <a:rPr lang="fr-CH" sz="2800" dirty="0"/>
              <a:t> of the group in </a:t>
            </a:r>
            <a:r>
              <a:rPr lang="fr-CH" sz="2800" dirty="0" err="1"/>
              <a:t>terms</a:t>
            </a:r>
            <a:r>
              <a:rPr lang="fr-CH" sz="2800" dirty="0"/>
              <a:t> of </a:t>
            </a:r>
            <a:r>
              <a:rPr lang="fr-CH" sz="2800" dirty="0" err="1"/>
              <a:t>ethics</a:t>
            </a:r>
            <a:r>
              <a:rPr lang="fr-CH" sz="2800" dirty="0"/>
              <a:t> support?</a:t>
            </a:r>
          </a:p>
          <a:p>
            <a:pPr marL="285750" indent="-285750">
              <a:buFont typeface="Arial" panose="020B0604020202020204" pitchFamily="34" charset="0"/>
              <a:buChar char="•"/>
            </a:pPr>
            <a:r>
              <a:rPr lang="fr-CH" sz="2800" dirty="0" err="1"/>
              <a:t>Other</a:t>
            </a:r>
            <a:r>
              <a:rPr lang="fr-CH" sz="2800" dirty="0"/>
              <a:t> </a:t>
            </a:r>
            <a:r>
              <a:rPr lang="fr-CH" sz="2800" dirty="0" err="1"/>
              <a:t>ideas</a:t>
            </a:r>
            <a:r>
              <a:rPr lang="fr-CH" sz="2800" dirty="0"/>
              <a:t> for </a:t>
            </a:r>
            <a:r>
              <a:rPr lang="fr-CH" sz="2800" dirty="0" err="1"/>
              <a:t>further</a:t>
            </a:r>
            <a:r>
              <a:rPr lang="fr-CH" sz="2800" dirty="0"/>
              <a:t> collaboration?</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endParaRPr lang="en-GB" dirty="0"/>
          </a:p>
        </p:txBody>
      </p:sp>
      <p:sp>
        <p:nvSpPr>
          <p:cNvPr id="5" name="Footer Placeholder 4"/>
          <p:cNvSpPr>
            <a:spLocks noGrp="1"/>
          </p:cNvSpPr>
          <p:nvPr>
            <p:ph type="ftr" sz="quarter" idx="15"/>
          </p:nvPr>
        </p:nvSpPr>
        <p:spPr>
          <a:xfrm>
            <a:off x="1392992" y="6580588"/>
            <a:ext cx="2671008" cy="180000"/>
          </a:xfrm>
        </p:spPr>
        <p:txBody>
          <a:bodyPr/>
          <a:lstStyle/>
          <a:p>
            <a:r>
              <a:rPr lang="en-GB" noProof="0" dirty="0"/>
              <a:t> </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13</a:t>
            </a:fld>
            <a:endParaRPr lang="en-GB" noProof="0"/>
          </a:p>
        </p:txBody>
      </p:sp>
      <p:sp>
        <p:nvSpPr>
          <p:cNvPr id="8" name="Title 7"/>
          <p:cNvSpPr>
            <a:spLocks noGrp="1"/>
          </p:cNvSpPr>
          <p:nvPr>
            <p:ph type="title"/>
          </p:nvPr>
        </p:nvSpPr>
        <p:spPr>
          <a:xfrm>
            <a:off x="488431" y="13006"/>
            <a:ext cx="8160000" cy="720000"/>
          </a:xfrm>
        </p:spPr>
        <p:txBody>
          <a:bodyPr/>
          <a:lstStyle/>
          <a:p>
            <a:r>
              <a:rPr lang="en-GB" sz="4000" dirty="0"/>
              <a:t>Discussion</a:t>
            </a:r>
          </a:p>
        </p:txBody>
      </p:sp>
    </p:spTree>
    <p:extLst>
      <p:ext uri="{BB962C8B-B14F-4D97-AF65-F5344CB8AC3E}">
        <p14:creationId xmlns:p14="http://schemas.microsoft.com/office/powerpoint/2010/main" val="1439652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in a field&#10;&#10;Description generated with very high confidence">
            <a:extLst>
              <a:ext uri="{FF2B5EF4-FFF2-40B4-BE49-F238E27FC236}">
                <a16:creationId xmlns:a16="http://schemas.microsoft.com/office/drawing/2014/main" id="{FFE54829-5B53-4049-8250-6D454C5AB3F4}"/>
              </a:ext>
            </a:extLst>
          </p:cNvPr>
          <p:cNvPicPr>
            <a:picLocks noChangeAspect="1"/>
          </p:cNvPicPr>
          <p:nvPr/>
        </p:nvPicPr>
        <p:blipFill rotWithShape="1">
          <a:blip r:embed="rId3"/>
          <a:srcRect t="19189" r="9091" b="3914"/>
          <a:stretch/>
        </p:blipFill>
        <p:spPr>
          <a:xfrm>
            <a:off x="0" y="10"/>
            <a:ext cx="12191980" cy="6857990"/>
          </a:xfrm>
          <a:prstGeom prst="rect">
            <a:avLst/>
          </a:prstGeom>
        </p:spPr>
      </p:pic>
      <p:sp>
        <p:nvSpPr>
          <p:cNvPr id="3" name="Content Placeholder 2">
            <a:extLst>
              <a:ext uri="{FF2B5EF4-FFF2-40B4-BE49-F238E27FC236}">
                <a16:creationId xmlns:a16="http://schemas.microsoft.com/office/drawing/2014/main" id="{19B44B7F-0935-4C0A-BC32-A00AA1496C21}"/>
              </a:ext>
            </a:extLst>
          </p:cNvPr>
          <p:cNvSpPr>
            <a:spLocks noGrp="1"/>
          </p:cNvSpPr>
          <p:nvPr>
            <p:ph idx="1"/>
          </p:nvPr>
        </p:nvSpPr>
        <p:spPr>
          <a:xfrm>
            <a:off x="255188" y="567042"/>
            <a:ext cx="3415239" cy="3214452"/>
          </a:xfrm>
        </p:spPr>
        <p:txBody>
          <a:bodyPr>
            <a:normAutofit lnSpcReduction="10000"/>
          </a:bodyPr>
          <a:lstStyle/>
          <a:p>
            <a:pPr marL="0" indent="0" algn="ctr">
              <a:lnSpc>
                <a:spcPct val="150000"/>
              </a:lnSpc>
              <a:buNone/>
            </a:pPr>
            <a:r>
              <a:rPr lang="en-US" sz="2400" b="1" i="1" dirty="0">
                <a:latin typeface="Century Gothic"/>
              </a:rPr>
              <a:t>We must ensure the Digital Health revolution is safe, sustainable and leaves no one behind.</a:t>
            </a:r>
          </a:p>
          <a:p>
            <a:pPr marL="0" indent="0" algn="ctr">
              <a:lnSpc>
                <a:spcPct val="150000"/>
              </a:lnSpc>
              <a:buNone/>
            </a:pPr>
            <a:endParaRPr lang="en-US" sz="2400" b="1" dirty="0">
              <a:solidFill>
                <a:schemeClr val="bg1"/>
              </a:solidFill>
              <a:latin typeface="Century Gothic"/>
            </a:endParaRPr>
          </a:p>
          <a:p>
            <a:pPr marL="0" indent="0" algn="ctr">
              <a:lnSpc>
                <a:spcPct val="150000"/>
              </a:lnSpc>
              <a:buNone/>
            </a:pPr>
            <a:endParaRPr lang="en-GB" sz="2400" b="1" dirty="0">
              <a:solidFill>
                <a:schemeClr val="bg1"/>
              </a:solidFill>
              <a:latin typeface="Century Gothic"/>
            </a:endParaRPr>
          </a:p>
        </p:txBody>
      </p:sp>
      <p:pic>
        <p:nvPicPr>
          <p:cNvPr id="8" name="Picture 7">
            <a:extLst>
              <a:ext uri="{FF2B5EF4-FFF2-40B4-BE49-F238E27FC236}">
                <a16:creationId xmlns:a16="http://schemas.microsoft.com/office/drawing/2014/main" id="{3BA921BE-C088-4B93-B102-7DB3F7369551}"/>
              </a:ext>
            </a:extLst>
          </p:cNvPr>
          <p:cNvPicPr>
            <a:picLocks noChangeAspect="1"/>
          </p:cNvPicPr>
          <p:nvPr/>
        </p:nvPicPr>
        <p:blipFill>
          <a:blip r:embed="rId4"/>
          <a:stretch>
            <a:fillRect/>
          </a:stretch>
        </p:blipFill>
        <p:spPr>
          <a:xfrm>
            <a:off x="9657846" y="231420"/>
            <a:ext cx="2096086" cy="641554"/>
          </a:xfrm>
          <a:prstGeom prst="rect">
            <a:avLst/>
          </a:prstGeom>
        </p:spPr>
      </p:pic>
    </p:spTree>
    <p:extLst>
      <p:ext uri="{BB962C8B-B14F-4D97-AF65-F5344CB8AC3E}">
        <p14:creationId xmlns:p14="http://schemas.microsoft.com/office/powerpoint/2010/main" val="1103606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9999" y="2433388"/>
            <a:ext cx="11232001" cy="4237200"/>
          </a:xfrm>
        </p:spPr>
        <p:txBody>
          <a:bodyPr/>
          <a:lstStyle/>
          <a:p>
            <a:pPr algn="ctr"/>
            <a:r>
              <a:rPr lang="en-US" sz="2800" dirty="0">
                <a:solidFill>
                  <a:srgbClr val="3494BA"/>
                </a:solidFill>
              </a:rPr>
              <a:t>The department’s mission is to harness the power and steer digital health to contribute to the attainment of highest level of health for all through the GPW13 triple billion goals and SDG3.</a:t>
            </a:r>
          </a:p>
          <a:p>
            <a:endParaRPr lang="en-US" sz="2800" dirty="0"/>
          </a:p>
        </p:txBody>
      </p:sp>
      <p:sp>
        <p:nvSpPr>
          <p:cNvPr id="3" name="Text Placeholder 2"/>
          <p:cNvSpPr>
            <a:spLocks noGrp="1"/>
          </p:cNvSpPr>
          <p:nvPr>
            <p:ph type="body" sz="quarter" idx="13"/>
          </p:nvPr>
        </p:nvSpPr>
        <p:spPr/>
        <p:txBody>
          <a:bodyPr/>
          <a:lstStyle/>
          <a:p>
            <a:r>
              <a:rPr lang="fr-FR" dirty="0"/>
              <a:t> </a:t>
            </a:r>
            <a:endParaRPr lang="en-GB" dirty="0"/>
          </a:p>
        </p:txBody>
      </p:sp>
      <p:sp>
        <p:nvSpPr>
          <p:cNvPr id="4" name="Date Placeholder 3"/>
          <p:cNvSpPr>
            <a:spLocks noGrp="1"/>
          </p:cNvSpPr>
          <p:nvPr>
            <p:ph type="dt" sz="half" idx="14"/>
          </p:nvPr>
        </p:nvSpPr>
        <p:spPr/>
        <p:txBody>
          <a:bodyPr/>
          <a:lstStyle/>
          <a:p>
            <a:fld id="{DCD9F9BF-D269-4020-816F-460E917B7A74}" type="datetime1">
              <a:rPr lang="en-GB" noProof="0" smtClean="0"/>
              <a:t>19/05/2021</a:t>
            </a:fld>
            <a:endParaRPr lang="en-GB" noProof="0"/>
          </a:p>
        </p:txBody>
      </p:sp>
      <p:sp>
        <p:nvSpPr>
          <p:cNvPr id="5" name="Footer Placeholder 4"/>
          <p:cNvSpPr>
            <a:spLocks noGrp="1"/>
          </p:cNvSpPr>
          <p:nvPr>
            <p:ph type="ftr" sz="quarter" idx="15"/>
          </p:nvPr>
        </p:nvSpPr>
        <p:spPr>
          <a:xfrm>
            <a:off x="1392992" y="6580588"/>
            <a:ext cx="2671008" cy="180000"/>
          </a:xfrm>
        </p:spPr>
        <p:txBody>
          <a:bodyPr/>
          <a:lstStyle/>
          <a:p>
            <a:r>
              <a:rPr lang="en-GB" noProof="0" dirty="0"/>
              <a:t>| Expert Group on Ethics &amp; Governance of AI in Health</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15</a:t>
            </a:fld>
            <a:endParaRPr lang="en-GB" noProof="0"/>
          </a:p>
        </p:txBody>
      </p:sp>
      <p:sp>
        <p:nvSpPr>
          <p:cNvPr id="8" name="Title 7"/>
          <p:cNvSpPr>
            <a:spLocks noGrp="1"/>
          </p:cNvSpPr>
          <p:nvPr>
            <p:ph type="title"/>
          </p:nvPr>
        </p:nvSpPr>
        <p:spPr/>
        <p:txBody>
          <a:bodyPr/>
          <a:lstStyle/>
          <a:p>
            <a:r>
              <a:rPr lang="en-GB" sz="4000" dirty="0"/>
              <a:t>WHO &amp; Digital Health</a:t>
            </a:r>
          </a:p>
        </p:txBody>
      </p:sp>
    </p:spTree>
    <p:extLst>
      <p:ext uri="{BB962C8B-B14F-4D97-AF65-F5344CB8AC3E}">
        <p14:creationId xmlns:p14="http://schemas.microsoft.com/office/powerpoint/2010/main" val="129750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10" name="Subtitle 9"/>
          <p:cNvSpPr>
            <a:spLocks noGrp="1"/>
          </p:cNvSpPr>
          <p:nvPr>
            <p:ph type="subTitle" idx="1"/>
          </p:nvPr>
        </p:nvSpPr>
        <p:spPr>
          <a:xfrm>
            <a:off x="0" y="4432301"/>
            <a:ext cx="12191999" cy="1971361"/>
          </a:xfrm>
        </p:spPr>
        <p:txBody>
          <a:bodyPr/>
          <a:lstStyle/>
          <a:p>
            <a:endParaRPr lang="en-GB" dirty="0"/>
          </a:p>
          <a:p>
            <a:endParaRPr lang="en-GB" dirty="0"/>
          </a:p>
          <a:p>
            <a:endParaRPr lang="en-GB" dirty="0"/>
          </a:p>
          <a:p>
            <a:endParaRPr lang="en-GB" dirty="0"/>
          </a:p>
          <a:p>
            <a:endParaRPr lang="en-GB" dirty="0"/>
          </a:p>
          <a:p>
            <a:r>
              <a:rPr lang="en-GB" dirty="0"/>
              <a:t>Ethics &amp; Governance of Artificial Intelligence (AI) for Health:</a:t>
            </a:r>
          </a:p>
          <a:p>
            <a:r>
              <a:rPr lang="en-GB" dirty="0"/>
              <a:t>Update on WHO Guidance and next steps</a:t>
            </a:r>
          </a:p>
        </p:txBody>
      </p:sp>
      <p:sp>
        <p:nvSpPr>
          <p:cNvPr id="9" name="Title 8"/>
          <p:cNvSpPr>
            <a:spLocks noGrp="1"/>
          </p:cNvSpPr>
          <p:nvPr>
            <p:ph type="ctrTitle"/>
          </p:nvPr>
        </p:nvSpPr>
        <p:spPr>
          <a:xfrm>
            <a:off x="0" y="485184"/>
            <a:ext cx="4864100" cy="1940516"/>
          </a:xfrm>
        </p:spPr>
        <p:txBody>
          <a:bodyPr/>
          <a:lstStyle/>
          <a:p>
            <a:r>
              <a:rPr lang="fr-FR" dirty="0">
                <a:solidFill>
                  <a:schemeClr val="tx2"/>
                </a:solidFill>
              </a:rPr>
              <a:t> </a:t>
            </a:r>
            <a:endParaRPr lang="en-GB" dirty="0">
              <a:solidFill>
                <a:schemeClr val="tx2"/>
              </a:solidFill>
            </a:endParaRPr>
          </a:p>
        </p:txBody>
      </p:sp>
      <p:sp>
        <p:nvSpPr>
          <p:cNvPr id="13" name="Text Placeholder 12"/>
          <p:cNvSpPr>
            <a:spLocks noGrp="1"/>
          </p:cNvSpPr>
          <p:nvPr>
            <p:ph type="body" sz="quarter" idx="10"/>
          </p:nvPr>
        </p:nvSpPr>
        <p:spPr/>
        <p:txBody>
          <a:bodyPr/>
          <a:lstStyle/>
          <a:p>
            <a:endParaRPr lang="en-US" dirty="0"/>
          </a:p>
          <a:p>
            <a:r>
              <a:rPr lang="en-GB" dirty="0">
                <a:solidFill>
                  <a:schemeClr val="bg1"/>
                </a:solidFill>
              </a:rPr>
              <a:t>Health Ethics &amp; Governance Unit and Digital Health Department    WHO HQ   Geneva</a:t>
            </a:r>
          </a:p>
          <a:p>
            <a:endParaRPr lang="en-GB" dirty="0"/>
          </a:p>
        </p:txBody>
      </p:sp>
      <p:sp>
        <p:nvSpPr>
          <p:cNvPr id="17" name="Text Placeholder 16"/>
          <p:cNvSpPr>
            <a:spLocks noGrp="1"/>
          </p:cNvSpPr>
          <p:nvPr>
            <p:ph type="body" sz="quarter" idx="16"/>
          </p:nvPr>
        </p:nvSpPr>
        <p:spPr/>
        <p:txBody>
          <a:bodyPr/>
          <a:lstStyle/>
          <a:p>
            <a:endParaRPr lang="en-GB"/>
          </a:p>
        </p:txBody>
      </p:sp>
      <p:sp>
        <p:nvSpPr>
          <p:cNvPr id="2" name="Text Placeholder 1"/>
          <p:cNvSpPr>
            <a:spLocks noGrp="1"/>
          </p:cNvSpPr>
          <p:nvPr>
            <p:ph type="body" sz="quarter" idx="15"/>
          </p:nvPr>
        </p:nvSpPr>
        <p:spPr>
          <a:xfrm>
            <a:off x="490414" y="5620171"/>
            <a:ext cx="11211172" cy="288000"/>
          </a:xfrm>
        </p:spPr>
        <p:txBody>
          <a:bodyPr/>
          <a:lstStyle/>
          <a:p>
            <a:r>
              <a:rPr lang="fr-FR" dirty="0"/>
              <a:t> </a:t>
            </a:r>
            <a:endParaRPr lang="en-GB" dirty="0"/>
          </a:p>
        </p:txBody>
      </p:sp>
      <p:pic>
        <p:nvPicPr>
          <p:cNvPr id="4" name="Picture 3">
            <a:extLst>
              <a:ext uri="{FF2B5EF4-FFF2-40B4-BE49-F238E27FC236}">
                <a16:creationId xmlns:a16="http://schemas.microsoft.com/office/drawing/2014/main" id="{5D344B3A-CAF9-4D82-8FFF-9C40D2706CCF}"/>
              </a:ext>
            </a:extLst>
          </p:cNvPr>
          <p:cNvPicPr>
            <a:picLocks noChangeAspect="1"/>
          </p:cNvPicPr>
          <p:nvPr/>
        </p:nvPicPr>
        <p:blipFill>
          <a:blip r:embed="rId4"/>
          <a:stretch>
            <a:fillRect/>
          </a:stretch>
        </p:blipFill>
        <p:spPr>
          <a:xfrm>
            <a:off x="8800454" y="308816"/>
            <a:ext cx="3176291" cy="1109568"/>
          </a:xfrm>
          <a:prstGeom prst="rect">
            <a:avLst/>
          </a:prstGeom>
        </p:spPr>
      </p:pic>
    </p:spTree>
    <p:extLst>
      <p:ext uri="{BB962C8B-B14F-4D97-AF65-F5344CB8AC3E}">
        <p14:creationId xmlns:p14="http://schemas.microsoft.com/office/powerpoint/2010/main" val="352405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000" y="1645255"/>
            <a:ext cx="11232001" cy="4237200"/>
          </a:xfrm>
        </p:spPr>
        <p:txBody>
          <a:bodyPr/>
          <a:lstStyle/>
          <a:p>
            <a:r>
              <a:rPr lang="en-GB" sz="3200" dirty="0"/>
              <a:t>" …WHO must be at the forefront of such new scientific fields and the </a:t>
            </a:r>
            <a:r>
              <a:rPr lang="en-GB" sz="3200" b="1" dirty="0"/>
              <a:t>ethical challenges they pose…</a:t>
            </a:r>
            <a:r>
              <a:rPr lang="en-GB" sz="3200" dirty="0"/>
              <a:t>. WHO is uniquely positioned to understand and </a:t>
            </a:r>
            <a:r>
              <a:rPr lang="en-GB" sz="3200" b="1" dirty="0"/>
              <a:t>tackle proactively the ethical, regulatory, professional and economic implications</a:t>
            </a:r>
            <a:r>
              <a:rPr lang="en-GB" sz="3200" dirty="0"/>
              <a:t> and to provide independent guidance with universal legitimacy to ensure that [Universal Health Coverage] is enhanced and not undermined by new scientific frontiers."</a:t>
            </a:r>
          </a:p>
          <a:p>
            <a:endParaRPr lang="en-GB" sz="3200" dirty="0"/>
          </a:p>
        </p:txBody>
      </p:sp>
      <p:sp>
        <p:nvSpPr>
          <p:cNvPr id="4" name="Date Placeholder 3"/>
          <p:cNvSpPr>
            <a:spLocks noGrp="1"/>
          </p:cNvSpPr>
          <p:nvPr>
            <p:ph type="dt" sz="half" idx="14"/>
          </p:nvPr>
        </p:nvSpPr>
        <p:spPr/>
        <p:txBody>
          <a:bodyPr/>
          <a:lstStyle/>
          <a:p>
            <a:fld id="{DCD9F9BF-D269-4020-816F-460E917B7A74}" type="datetime1">
              <a:rPr lang="en-GB" noProof="0" smtClean="0"/>
              <a:t>19/05/2021</a:t>
            </a:fld>
            <a:endParaRPr lang="en-GB" noProof="0"/>
          </a:p>
        </p:txBody>
      </p:sp>
      <p:sp>
        <p:nvSpPr>
          <p:cNvPr id="5" name="Footer Placeholder 4"/>
          <p:cNvSpPr>
            <a:spLocks noGrp="1"/>
          </p:cNvSpPr>
          <p:nvPr>
            <p:ph type="ftr" sz="quarter" idx="15"/>
          </p:nvPr>
        </p:nvSpPr>
        <p:spPr>
          <a:xfrm>
            <a:off x="1392992" y="6580588"/>
            <a:ext cx="2671008" cy="180000"/>
          </a:xfrm>
        </p:spPr>
        <p:txBody>
          <a:bodyPr/>
          <a:lstStyle/>
          <a:p>
            <a:r>
              <a:rPr lang="en-GB" noProof="0" dirty="0"/>
              <a:t>| Expert Group on Ethics &amp; Governance of AI in Health</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3</a:t>
            </a:fld>
            <a:endParaRPr lang="en-GB" noProof="0"/>
          </a:p>
        </p:txBody>
      </p:sp>
      <p:sp>
        <p:nvSpPr>
          <p:cNvPr id="8" name="Title 7"/>
          <p:cNvSpPr>
            <a:spLocks noGrp="1"/>
          </p:cNvSpPr>
          <p:nvPr>
            <p:ph type="title"/>
          </p:nvPr>
        </p:nvSpPr>
        <p:spPr>
          <a:xfrm>
            <a:off x="480000" y="576189"/>
            <a:ext cx="8160000" cy="720000"/>
          </a:xfrm>
        </p:spPr>
        <p:txBody>
          <a:bodyPr/>
          <a:lstStyle/>
          <a:p>
            <a:r>
              <a:rPr lang="en-GB" sz="4000" dirty="0"/>
              <a:t>WHO Global Health Ethics Unit and 13</a:t>
            </a:r>
            <a:r>
              <a:rPr lang="en-GB" sz="4000" baseline="30000" dirty="0"/>
              <a:t>th</a:t>
            </a:r>
            <a:r>
              <a:rPr lang="en-GB" sz="4000" dirty="0"/>
              <a:t> GPW </a:t>
            </a:r>
          </a:p>
        </p:txBody>
      </p:sp>
    </p:spTree>
    <p:extLst>
      <p:ext uri="{BB962C8B-B14F-4D97-AF65-F5344CB8AC3E}">
        <p14:creationId xmlns:p14="http://schemas.microsoft.com/office/powerpoint/2010/main" val="681423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000" y="1524000"/>
            <a:ext cx="11232001" cy="4513200"/>
          </a:xfrm>
        </p:spPr>
        <p:txBody>
          <a:bodyPr/>
          <a:lstStyle/>
          <a:p>
            <a:pPr marL="285750" lvl="0" indent="-285750" fontAlgn="base">
              <a:lnSpc>
                <a:spcPct val="100000"/>
              </a:lnSpc>
              <a:buFont typeface="Arial" panose="020B0604020202020204" pitchFamily="34" charset="0"/>
              <a:buChar char="•"/>
            </a:pPr>
            <a:r>
              <a:rPr lang="en-CA" sz="2800" dirty="0"/>
              <a:t>Develop an ethical framework for artificial intelligence in health that can frame the oversight, development and use of artificial intelligence across health care and public health.</a:t>
            </a:r>
            <a:endParaRPr lang="en-US" sz="2800" dirty="0"/>
          </a:p>
          <a:p>
            <a:pPr marL="285750" lvl="0" indent="-285750" fontAlgn="base">
              <a:lnSpc>
                <a:spcPct val="100000"/>
              </a:lnSpc>
              <a:buFont typeface="Arial" panose="020B0604020202020204" pitchFamily="34" charset="0"/>
              <a:buChar char="•"/>
            </a:pPr>
            <a:r>
              <a:rPr lang="en-CA" sz="2800" dirty="0"/>
              <a:t>Discuss how to interpret and implement the ethical framework with respect to governance, including enforcement, compliance and where and with whom such principles apply, including case studies.</a:t>
            </a:r>
            <a:endParaRPr lang="en-US" sz="2800" dirty="0"/>
          </a:p>
          <a:p>
            <a:pPr marL="285750" lvl="0" indent="-285750" fontAlgn="base">
              <a:lnSpc>
                <a:spcPct val="100000"/>
              </a:lnSpc>
              <a:buFont typeface="Arial" panose="020B0604020202020204" pitchFamily="34" charset="0"/>
              <a:buChar char="•"/>
            </a:pPr>
            <a:r>
              <a:rPr lang="en-CA" sz="2800" dirty="0"/>
              <a:t>Provide recommendations as to how WHO should take forward such work beyond the completion of the ethics and governance framework</a:t>
            </a:r>
            <a:endParaRPr lang="en-US" sz="2800" dirty="0"/>
          </a:p>
          <a:p>
            <a:endParaRPr lang="en-GB" dirty="0"/>
          </a:p>
        </p:txBody>
      </p:sp>
      <p:sp>
        <p:nvSpPr>
          <p:cNvPr id="4" name="Date Placeholder 3"/>
          <p:cNvSpPr>
            <a:spLocks noGrp="1"/>
          </p:cNvSpPr>
          <p:nvPr>
            <p:ph type="dt" sz="half" idx="14"/>
          </p:nvPr>
        </p:nvSpPr>
        <p:spPr/>
        <p:txBody>
          <a:bodyPr/>
          <a:lstStyle/>
          <a:p>
            <a:fld id="{DCD9F9BF-D269-4020-816F-460E917B7A74}" type="datetime1">
              <a:rPr lang="en-GB" noProof="0" smtClean="0"/>
              <a:t>19/05/2021</a:t>
            </a:fld>
            <a:endParaRPr lang="en-GB" noProof="0"/>
          </a:p>
        </p:txBody>
      </p:sp>
      <p:sp>
        <p:nvSpPr>
          <p:cNvPr id="5" name="Footer Placeholder 4"/>
          <p:cNvSpPr>
            <a:spLocks noGrp="1"/>
          </p:cNvSpPr>
          <p:nvPr>
            <p:ph type="ftr" sz="quarter" idx="15"/>
          </p:nvPr>
        </p:nvSpPr>
        <p:spPr>
          <a:xfrm>
            <a:off x="1392992" y="6580588"/>
            <a:ext cx="2671008" cy="180000"/>
          </a:xfrm>
        </p:spPr>
        <p:txBody>
          <a:bodyPr/>
          <a:lstStyle/>
          <a:p>
            <a:r>
              <a:rPr lang="en-GB" noProof="0" dirty="0"/>
              <a:t>| Expert Group on Ethics &amp; Governance of AI in Health</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4</a:t>
            </a:fld>
            <a:endParaRPr lang="en-GB" noProof="0"/>
          </a:p>
        </p:txBody>
      </p:sp>
      <p:sp>
        <p:nvSpPr>
          <p:cNvPr id="8" name="Title 7"/>
          <p:cNvSpPr>
            <a:spLocks noGrp="1"/>
          </p:cNvSpPr>
          <p:nvPr>
            <p:ph type="title"/>
          </p:nvPr>
        </p:nvSpPr>
        <p:spPr>
          <a:xfrm>
            <a:off x="479998" y="359999"/>
            <a:ext cx="9248201" cy="744902"/>
          </a:xfrm>
        </p:spPr>
        <p:txBody>
          <a:bodyPr/>
          <a:lstStyle/>
          <a:p>
            <a:r>
              <a:rPr lang="en-GB" sz="3600" dirty="0"/>
              <a:t>WHO Expert Group on Ethics &amp; AI: </a:t>
            </a:r>
            <a:r>
              <a:rPr lang="en-GB" sz="3600" dirty="0" err="1"/>
              <a:t>ToR</a:t>
            </a:r>
            <a:endParaRPr lang="en-GB" sz="3600" dirty="0"/>
          </a:p>
        </p:txBody>
      </p:sp>
    </p:spTree>
    <p:extLst>
      <p:ext uri="{BB962C8B-B14F-4D97-AF65-F5344CB8AC3E}">
        <p14:creationId xmlns:p14="http://schemas.microsoft.com/office/powerpoint/2010/main" val="2594188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9999" y="1310400"/>
            <a:ext cx="11232001" cy="4237200"/>
          </a:xfrm>
        </p:spPr>
        <p:txBody>
          <a:bodyPr/>
          <a:lstStyle/>
          <a:p>
            <a:pPr marL="457200" indent="-457200">
              <a:buFont typeface="Arial" panose="020B0604020202020204" pitchFamily="34" charset="0"/>
              <a:buChar char="•"/>
            </a:pPr>
            <a:r>
              <a:rPr lang="en-GB" sz="2800" dirty="0"/>
              <a:t>20 international experts, participants and observers.</a:t>
            </a:r>
          </a:p>
          <a:p>
            <a:pPr marL="457200" indent="-457200">
              <a:buFont typeface="Arial" panose="020B0604020202020204" pitchFamily="34" charset="0"/>
              <a:buChar char="•"/>
            </a:pPr>
            <a:r>
              <a:rPr lang="en-GB" sz="2800" dirty="0"/>
              <a:t>Group is balanced across WHO regions and includes academics, human rights experts, civil society, representatives of international organizations, industry and government.</a:t>
            </a:r>
          </a:p>
          <a:p>
            <a:pPr marL="457200" indent="-457200">
              <a:buFont typeface="Arial" panose="020B0604020202020204" pitchFamily="34" charset="0"/>
              <a:buChar char="•"/>
            </a:pPr>
            <a:r>
              <a:rPr lang="en-GB" sz="2800" dirty="0"/>
              <a:t>Co-Chairs: Partha Majmuder (India) &amp; Effy Vayena (Switzerland)  </a:t>
            </a:r>
          </a:p>
        </p:txBody>
      </p:sp>
      <p:sp>
        <p:nvSpPr>
          <p:cNvPr id="4" name="Date Placeholder 3"/>
          <p:cNvSpPr>
            <a:spLocks noGrp="1"/>
          </p:cNvSpPr>
          <p:nvPr>
            <p:ph type="dt" sz="half" idx="14"/>
          </p:nvPr>
        </p:nvSpPr>
        <p:spPr/>
        <p:txBody>
          <a:bodyPr/>
          <a:lstStyle/>
          <a:p>
            <a:fld id="{DCD9F9BF-D269-4020-816F-460E917B7A74}" type="datetime1">
              <a:rPr lang="en-GB" noProof="0" smtClean="0"/>
              <a:t>19/05/2021</a:t>
            </a:fld>
            <a:endParaRPr lang="en-GB" noProof="0"/>
          </a:p>
        </p:txBody>
      </p:sp>
      <p:sp>
        <p:nvSpPr>
          <p:cNvPr id="5" name="Footer Placeholder 4"/>
          <p:cNvSpPr>
            <a:spLocks noGrp="1"/>
          </p:cNvSpPr>
          <p:nvPr>
            <p:ph type="ftr" sz="quarter" idx="15"/>
          </p:nvPr>
        </p:nvSpPr>
        <p:spPr>
          <a:xfrm>
            <a:off x="1392992" y="6580588"/>
            <a:ext cx="2671008" cy="180000"/>
          </a:xfrm>
        </p:spPr>
        <p:txBody>
          <a:bodyPr/>
          <a:lstStyle/>
          <a:p>
            <a:r>
              <a:rPr lang="en-GB" noProof="0" dirty="0"/>
              <a:t>| Expert Group on Ethics &amp; Governance of AI in Health</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5</a:t>
            </a:fld>
            <a:endParaRPr lang="en-GB" noProof="0"/>
          </a:p>
        </p:txBody>
      </p:sp>
      <p:sp>
        <p:nvSpPr>
          <p:cNvPr id="8" name="Title 7"/>
          <p:cNvSpPr>
            <a:spLocks noGrp="1"/>
          </p:cNvSpPr>
          <p:nvPr>
            <p:ph type="title"/>
          </p:nvPr>
        </p:nvSpPr>
        <p:spPr/>
        <p:txBody>
          <a:bodyPr/>
          <a:lstStyle/>
          <a:p>
            <a:r>
              <a:rPr lang="en-GB" sz="4000" dirty="0"/>
              <a:t>Group composition </a:t>
            </a:r>
          </a:p>
        </p:txBody>
      </p:sp>
    </p:spTree>
    <p:extLst>
      <p:ext uri="{BB962C8B-B14F-4D97-AF65-F5344CB8AC3E}">
        <p14:creationId xmlns:p14="http://schemas.microsoft.com/office/powerpoint/2010/main" val="25186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9999" y="1479212"/>
            <a:ext cx="11232001" cy="4237200"/>
          </a:xfrm>
        </p:spPr>
        <p:txBody>
          <a:bodyPr/>
          <a:lstStyle/>
          <a:p>
            <a:pPr marL="457200" indent="-457200">
              <a:buFont typeface="Arial" panose="020B0604020202020204" pitchFamily="34" charset="0"/>
              <a:buChar char="•"/>
            </a:pPr>
            <a:r>
              <a:rPr lang="en-GB" sz="2800" dirty="0"/>
              <a:t>One in-person meeting (October 2019) followed by series of virtual meetings and consultations from March 2020 through April 2021.</a:t>
            </a:r>
          </a:p>
          <a:p>
            <a:pPr marL="457200" indent="-457200">
              <a:buFont typeface="Arial" panose="020B0604020202020204" pitchFamily="34" charset="0"/>
              <a:buChar char="•"/>
            </a:pPr>
            <a:r>
              <a:rPr lang="en-GB" sz="2800" dirty="0"/>
              <a:t>Virtual meetings allowed for Expert Group to meet frequently (biweekly) and to invite a range of external speakers (grouped together according to theme/topic) to provide short presentations and engage in discussion with the Expert Group. </a:t>
            </a:r>
          </a:p>
          <a:p>
            <a:pPr marL="457200" indent="-457200">
              <a:buFont typeface="Arial" panose="020B0604020202020204" pitchFamily="34" charset="0"/>
              <a:buChar char="•"/>
            </a:pPr>
            <a:r>
              <a:rPr lang="en-GB" sz="2800" dirty="0"/>
              <a:t>An ad hoc group of diverse experts was also convened during 2020 to develop interim guidance for ethical considerations with the use of proximity tracking applications.</a:t>
            </a:r>
          </a:p>
        </p:txBody>
      </p:sp>
      <p:sp>
        <p:nvSpPr>
          <p:cNvPr id="4" name="Date Placeholder 3"/>
          <p:cNvSpPr>
            <a:spLocks noGrp="1"/>
          </p:cNvSpPr>
          <p:nvPr>
            <p:ph type="dt" sz="half" idx="14"/>
          </p:nvPr>
        </p:nvSpPr>
        <p:spPr/>
        <p:txBody>
          <a:bodyPr/>
          <a:lstStyle/>
          <a:p>
            <a:fld id="{DCD9F9BF-D269-4020-816F-460E917B7A74}" type="datetime1">
              <a:rPr lang="en-GB" noProof="0" smtClean="0"/>
              <a:t>19/05/2021</a:t>
            </a:fld>
            <a:endParaRPr lang="en-GB" noProof="0"/>
          </a:p>
        </p:txBody>
      </p:sp>
      <p:sp>
        <p:nvSpPr>
          <p:cNvPr id="5" name="Footer Placeholder 4"/>
          <p:cNvSpPr>
            <a:spLocks noGrp="1"/>
          </p:cNvSpPr>
          <p:nvPr>
            <p:ph type="ftr" sz="quarter" idx="15"/>
          </p:nvPr>
        </p:nvSpPr>
        <p:spPr>
          <a:xfrm>
            <a:off x="1392992" y="6580588"/>
            <a:ext cx="2671008" cy="180000"/>
          </a:xfrm>
        </p:spPr>
        <p:txBody>
          <a:bodyPr/>
          <a:lstStyle/>
          <a:p>
            <a:r>
              <a:rPr lang="en-GB" noProof="0" dirty="0"/>
              <a:t>| Expert Group on Ethics &amp; Governance of AI in Health</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6</a:t>
            </a:fld>
            <a:endParaRPr lang="en-GB" noProof="0"/>
          </a:p>
        </p:txBody>
      </p:sp>
      <p:sp>
        <p:nvSpPr>
          <p:cNvPr id="8" name="Title 7"/>
          <p:cNvSpPr>
            <a:spLocks noGrp="1"/>
          </p:cNvSpPr>
          <p:nvPr>
            <p:ph type="title"/>
          </p:nvPr>
        </p:nvSpPr>
        <p:spPr>
          <a:xfrm>
            <a:off x="474363" y="260796"/>
            <a:ext cx="8725908" cy="720000"/>
          </a:xfrm>
        </p:spPr>
        <p:txBody>
          <a:bodyPr/>
          <a:lstStyle/>
          <a:p>
            <a:r>
              <a:rPr lang="en-GB" sz="4000" dirty="0"/>
              <a:t>Process for guidance development</a:t>
            </a:r>
          </a:p>
        </p:txBody>
      </p:sp>
    </p:spTree>
    <p:extLst>
      <p:ext uri="{BB962C8B-B14F-4D97-AF65-F5344CB8AC3E}">
        <p14:creationId xmlns:p14="http://schemas.microsoft.com/office/powerpoint/2010/main" val="3354100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AD302753-7245-4E02-AB57-CEC9B1DA0738}"/>
              </a:ext>
            </a:extLst>
          </p:cNvPr>
          <p:cNvSpPr>
            <a:spLocks noGrp="1"/>
          </p:cNvSpPr>
          <p:nvPr>
            <p:ph sz="half" idx="1"/>
          </p:nvPr>
        </p:nvSpPr>
        <p:spPr/>
        <p:txBody>
          <a:bodyPr/>
          <a:lstStyle/>
          <a:p>
            <a:pPr marL="285750" indent="-285750">
              <a:buFont typeface="Arial" panose="020B0604020202020204" pitchFamily="34" charset="0"/>
              <a:buChar char="•"/>
            </a:pPr>
            <a:r>
              <a:rPr lang="en-GB" sz="2000" b="1" dirty="0"/>
              <a:t>When should AI be used?</a:t>
            </a:r>
          </a:p>
          <a:p>
            <a:pPr marL="285750" indent="-285750">
              <a:buFont typeface="Arial" panose="020B0604020202020204" pitchFamily="34" charset="0"/>
              <a:buChar char="•"/>
            </a:pPr>
            <a:r>
              <a:rPr lang="en-GB" sz="2000" b="1" dirty="0"/>
              <a:t>AI and the digital divide</a:t>
            </a:r>
          </a:p>
          <a:p>
            <a:pPr marL="285750" indent="-285750">
              <a:buFont typeface="Arial" panose="020B0604020202020204" pitchFamily="34" charset="0"/>
              <a:buChar char="•"/>
            </a:pPr>
            <a:r>
              <a:rPr lang="en-GB" sz="2000" b="1" dirty="0"/>
              <a:t>Data collection and use</a:t>
            </a:r>
          </a:p>
          <a:p>
            <a:pPr marL="285750" indent="-285750">
              <a:buFont typeface="Arial" panose="020B0604020202020204" pitchFamily="34" charset="0"/>
              <a:buChar char="•"/>
            </a:pPr>
            <a:r>
              <a:rPr lang="en-GB" sz="2000" b="1" dirty="0"/>
              <a:t>Accountability and responsibility for use of AI</a:t>
            </a:r>
          </a:p>
          <a:p>
            <a:pPr marL="285750" indent="-285750">
              <a:buFont typeface="Arial" panose="020B0604020202020204" pitchFamily="34" charset="0"/>
              <a:buChar char="•"/>
            </a:pPr>
            <a:r>
              <a:rPr lang="en-GB" sz="2000" b="1" dirty="0"/>
              <a:t>Autonomous decision making</a:t>
            </a:r>
          </a:p>
        </p:txBody>
      </p:sp>
      <p:sp>
        <p:nvSpPr>
          <p:cNvPr id="18" name="Content Placeholder 17">
            <a:extLst>
              <a:ext uri="{FF2B5EF4-FFF2-40B4-BE49-F238E27FC236}">
                <a16:creationId xmlns:a16="http://schemas.microsoft.com/office/drawing/2014/main" id="{33372F48-7B01-492C-A964-8D783FFD6936}"/>
              </a:ext>
            </a:extLst>
          </p:cNvPr>
          <p:cNvSpPr>
            <a:spLocks noGrp="1"/>
          </p:cNvSpPr>
          <p:nvPr>
            <p:ph sz="half" idx="2"/>
          </p:nvPr>
        </p:nvSpPr>
        <p:spPr/>
        <p:txBody>
          <a:bodyPr/>
          <a:lstStyle/>
          <a:p>
            <a:pPr marL="285750" indent="-285750">
              <a:buFont typeface="Arial" panose="020B0604020202020204" pitchFamily="34" charset="0"/>
              <a:buChar char="•"/>
            </a:pPr>
            <a:r>
              <a:rPr lang="en-GB" sz="2000" b="1" dirty="0"/>
              <a:t>Bias and discrimination associated with AI</a:t>
            </a:r>
          </a:p>
          <a:p>
            <a:pPr marL="285750" indent="-285750">
              <a:buFont typeface="Arial" panose="020B0604020202020204" pitchFamily="34" charset="0"/>
              <a:buChar char="•"/>
            </a:pPr>
            <a:r>
              <a:rPr lang="en-GB" sz="2000" b="1" dirty="0"/>
              <a:t>Risks of AI to safety and cybersecurity</a:t>
            </a:r>
          </a:p>
          <a:p>
            <a:pPr marL="285750" indent="-285750">
              <a:buFont typeface="Arial" panose="020B0604020202020204" pitchFamily="34" charset="0"/>
              <a:buChar char="•"/>
            </a:pPr>
            <a:r>
              <a:rPr lang="en-GB" sz="2000" b="1" dirty="0"/>
              <a:t>Impacts of AI on labour and employment in healthcare and medicine</a:t>
            </a:r>
          </a:p>
          <a:p>
            <a:pPr marL="285750" indent="-285750">
              <a:buFont typeface="Arial" panose="020B0604020202020204" pitchFamily="34" charset="0"/>
              <a:buChar char="•"/>
            </a:pPr>
            <a:r>
              <a:rPr lang="en-GB" sz="2000" b="1" dirty="0"/>
              <a:t>Challenges in commercialisation of AI for healthcare</a:t>
            </a:r>
          </a:p>
          <a:p>
            <a:pPr marL="285750" indent="-285750">
              <a:buFont typeface="Arial" panose="020B0604020202020204" pitchFamily="34" charset="0"/>
              <a:buChar char="•"/>
            </a:pPr>
            <a:r>
              <a:rPr lang="en-GB" sz="2000" b="1" dirty="0"/>
              <a:t>Artificial intelligence and climate change</a:t>
            </a:r>
          </a:p>
          <a:p>
            <a:endParaRPr lang="en-GB" dirty="0"/>
          </a:p>
        </p:txBody>
      </p:sp>
      <p:sp>
        <p:nvSpPr>
          <p:cNvPr id="4" name="Date Placeholder 3"/>
          <p:cNvSpPr>
            <a:spLocks noGrp="1"/>
          </p:cNvSpPr>
          <p:nvPr>
            <p:ph type="dt" sz="half" idx="22"/>
          </p:nvPr>
        </p:nvSpPr>
        <p:spPr/>
        <p:txBody>
          <a:bodyPr/>
          <a:lstStyle/>
          <a:p>
            <a:fld id="{DCD9F9BF-D269-4020-816F-460E917B7A74}" type="datetime1">
              <a:rPr lang="en-GB" noProof="0" smtClean="0"/>
              <a:t>19/05/2021</a:t>
            </a:fld>
            <a:endParaRPr lang="en-GB" noProof="0"/>
          </a:p>
        </p:txBody>
      </p:sp>
      <p:sp>
        <p:nvSpPr>
          <p:cNvPr id="5" name="Footer Placeholder 4"/>
          <p:cNvSpPr>
            <a:spLocks noGrp="1"/>
          </p:cNvSpPr>
          <p:nvPr>
            <p:ph type="ftr" sz="quarter" idx="23"/>
          </p:nvPr>
        </p:nvSpPr>
        <p:spPr/>
        <p:txBody>
          <a:bodyPr/>
          <a:lstStyle/>
          <a:p>
            <a:r>
              <a:rPr lang="en-GB" noProof="0" dirty="0"/>
              <a:t>| Expert Group on Ethics &amp; Governance of AI in Health</a:t>
            </a:r>
          </a:p>
        </p:txBody>
      </p:sp>
      <p:sp>
        <p:nvSpPr>
          <p:cNvPr id="6" name="Slide Number Placeholder 5"/>
          <p:cNvSpPr>
            <a:spLocks noGrp="1"/>
          </p:cNvSpPr>
          <p:nvPr>
            <p:ph type="sldNum" sz="quarter" idx="24"/>
          </p:nvPr>
        </p:nvSpPr>
        <p:spPr/>
        <p:txBody>
          <a:bodyPr/>
          <a:lstStyle/>
          <a:p>
            <a:fld id="{A74CE0EA-F3B5-4684-BA10-C594598FDB9C}" type="slidenum">
              <a:rPr lang="en-GB" noProof="0" smtClean="0"/>
              <a:pPr/>
              <a:t>7</a:t>
            </a:fld>
            <a:endParaRPr lang="en-GB" noProof="0"/>
          </a:p>
        </p:txBody>
      </p:sp>
      <p:sp>
        <p:nvSpPr>
          <p:cNvPr id="20" name="Text Placeholder 19">
            <a:extLst>
              <a:ext uri="{FF2B5EF4-FFF2-40B4-BE49-F238E27FC236}">
                <a16:creationId xmlns:a16="http://schemas.microsoft.com/office/drawing/2014/main" id="{CF5E8F72-798E-4937-8788-5C0943405DDB}"/>
              </a:ext>
            </a:extLst>
          </p:cNvPr>
          <p:cNvSpPr>
            <a:spLocks noGrp="1"/>
          </p:cNvSpPr>
          <p:nvPr>
            <p:ph type="body" sz="quarter" idx="21"/>
          </p:nvPr>
        </p:nvSpPr>
        <p:spPr/>
        <p:txBody>
          <a:bodyPr/>
          <a:lstStyle/>
          <a:p>
            <a:endParaRPr lang="en-GB"/>
          </a:p>
        </p:txBody>
      </p:sp>
      <p:sp>
        <p:nvSpPr>
          <p:cNvPr id="8" name="Title 7"/>
          <p:cNvSpPr>
            <a:spLocks noGrp="1"/>
          </p:cNvSpPr>
          <p:nvPr>
            <p:ph type="title"/>
          </p:nvPr>
        </p:nvSpPr>
        <p:spPr/>
        <p:txBody>
          <a:bodyPr/>
          <a:lstStyle/>
          <a:p>
            <a:r>
              <a:rPr lang="en-GB" sz="4000" dirty="0"/>
              <a:t>Key ethical challenges</a:t>
            </a:r>
          </a:p>
        </p:txBody>
      </p:sp>
      <p:sp>
        <p:nvSpPr>
          <p:cNvPr id="19" name="Text Placeholder 18">
            <a:extLst>
              <a:ext uri="{FF2B5EF4-FFF2-40B4-BE49-F238E27FC236}">
                <a16:creationId xmlns:a16="http://schemas.microsoft.com/office/drawing/2014/main" id="{EEC836CE-5676-4627-9C9C-4AB569D10FE9}"/>
              </a:ext>
            </a:extLst>
          </p:cNvPr>
          <p:cNvSpPr>
            <a:spLocks noGrp="1"/>
          </p:cNvSpPr>
          <p:nvPr>
            <p:ph type="body" sz="quarter" idx="13"/>
          </p:nvPr>
        </p:nvSpPr>
        <p:spPr/>
        <p:txBody>
          <a:bodyPr/>
          <a:lstStyle/>
          <a:p>
            <a:r>
              <a:rPr lang="fr-FR" dirty="0"/>
              <a:t> </a:t>
            </a:r>
            <a:endParaRPr lang="en-GB" dirty="0"/>
          </a:p>
        </p:txBody>
      </p:sp>
    </p:spTree>
    <p:extLst>
      <p:ext uri="{BB962C8B-B14F-4D97-AF65-F5344CB8AC3E}">
        <p14:creationId xmlns:p14="http://schemas.microsoft.com/office/powerpoint/2010/main" val="3820537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2"/>
          </p:nvPr>
        </p:nvSpPr>
        <p:spPr>
          <a:xfrm>
            <a:off x="5982178" y="1800000"/>
            <a:ext cx="5754365" cy="4237200"/>
          </a:xfrm>
        </p:spPr>
        <p:txBody>
          <a:bodyPr/>
          <a:lstStyle/>
          <a:p>
            <a:r>
              <a:rPr lang="en-US" sz="2400" dirty="0"/>
              <a:t>Over ninety sets of principles for AI but: </a:t>
            </a:r>
          </a:p>
          <a:p>
            <a:pPr marL="457200" indent="-457200">
              <a:buClr>
                <a:schemeClr val="accent3">
                  <a:lumMod val="20000"/>
                  <a:lumOff val="80000"/>
                </a:schemeClr>
              </a:buClr>
              <a:buFont typeface="+mj-lt"/>
              <a:buAutoNum type="arabicParenR"/>
            </a:pPr>
            <a:r>
              <a:rPr lang="en-US" sz="2400" b="0" dirty="0"/>
              <a:t>None focused on AI in health</a:t>
            </a:r>
          </a:p>
          <a:p>
            <a:pPr marL="457200" indent="-457200">
              <a:buClr>
                <a:schemeClr val="accent3">
                  <a:lumMod val="20000"/>
                  <a:lumOff val="80000"/>
                </a:schemeClr>
              </a:buClr>
              <a:buFont typeface="+mj-lt"/>
              <a:buAutoNum type="arabicParenR"/>
            </a:pPr>
            <a:r>
              <a:rPr lang="en-US" sz="2400" b="0" dirty="0"/>
              <a:t>Most principles developed by individual stakeholders.  Consensus principles developed by range of stakeholders lacking.</a:t>
            </a:r>
          </a:p>
        </p:txBody>
      </p:sp>
      <p:pic>
        <p:nvPicPr>
          <p:cNvPr id="2" name="Picture Placeholder 1">
            <a:extLst>
              <a:ext uri="{FF2B5EF4-FFF2-40B4-BE49-F238E27FC236}">
                <a16:creationId xmlns:a16="http://schemas.microsoft.com/office/drawing/2014/main" id="{59A28290-7926-4ACA-BF8A-D1FDE09DC5B8}"/>
              </a:ext>
            </a:extLst>
          </p:cNvPr>
          <p:cNvPicPr>
            <a:picLocks noGrp="1" noChangeAspect="1"/>
          </p:cNvPicPr>
          <p:nvPr>
            <p:ph type="pic" sz="quarter" idx="17"/>
          </p:nvPr>
        </p:nvPicPr>
        <p:blipFill>
          <a:blip r:embed="rId2"/>
          <a:srcRect t="3831" b="3831"/>
          <a:stretch>
            <a:fillRect/>
          </a:stretch>
        </p:blipFill>
        <p:spPr>
          <a:prstGeom prst="rect">
            <a:avLst/>
          </a:prstGeom>
        </p:spPr>
      </p:pic>
      <p:sp>
        <p:nvSpPr>
          <p:cNvPr id="4" name="Date Placeholder 3"/>
          <p:cNvSpPr>
            <a:spLocks noGrp="1"/>
          </p:cNvSpPr>
          <p:nvPr>
            <p:ph type="dt" sz="half" idx="18"/>
          </p:nvPr>
        </p:nvSpPr>
        <p:spPr/>
        <p:txBody>
          <a:bodyPr/>
          <a:lstStyle/>
          <a:p>
            <a:fld id="{414CCF51-8078-42ED-9407-7F055975162E}" type="datetime1">
              <a:rPr lang="en-GB" noProof="0" smtClean="0"/>
              <a:t>19/05/2021</a:t>
            </a:fld>
            <a:endParaRPr lang="en-GB" noProof="0"/>
          </a:p>
        </p:txBody>
      </p:sp>
      <p:sp>
        <p:nvSpPr>
          <p:cNvPr id="5" name="Footer Placeholder 4"/>
          <p:cNvSpPr>
            <a:spLocks noGrp="1"/>
          </p:cNvSpPr>
          <p:nvPr>
            <p:ph type="ftr" sz="quarter" idx="19"/>
          </p:nvPr>
        </p:nvSpPr>
        <p:spPr>
          <a:xfrm>
            <a:off x="1392992" y="6580588"/>
            <a:ext cx="2759908" cy="180000"/>
          </a:xfrm>
        </p:spPr>
        <p:txBody>
          <a:bodyPr/>
          <a:lstStyle/>
          <a:p>
            <a:r>
              <a:rPr lang="en-GB" noProof="0" dirty="0"/>
              <a:t>|     </a:t>
            </a:r>
            <a:r>
              <a:rPr lang="en-US" dirty="0"/>
              <a:t>Expert Group on Ethics &amp; Governance of AI in Health</a:t>
            </a:r>
            <a:endParaRPr lang="en-GB" noProof="0" dirty="0"/>
          </a:p>
        </p:txBody>
      </p:sp>
      <p:sp>
        <p:nvSpPr>
          <p:cNvPr id="6" name="Slide Number Placeholder 5"/>
          <p:cNvSpPr>
            <a:spLocks noGrp="1"/>
          </p:cNvSpPr>
          <p:nvPr>
            <p:ph type="sldNum" sz="quarter" idx="20"/>
          </p:nvPr>
        </p:nvSpPr>
        <p:spPr/>
        <p:txBody>
          <a:bodyPr/>
          <a:lstStyle/>
          <a:p>
            <a:fld id="{A74CE0EA-F3B5-4684-BA10-C594598FDB9C}" type="slidenum">
              <a:rPr lang="en-GB" noProof="0" smtClean="0"/>
              <a:pPr/>
              <a:t>8</a:t>
            </a:fld>
            <a:endParaRPr lang="en-GB" noProof="0"/>
          </a:p>
        </p:txBody>
      </p:sp>
      <p:sp>
        <p:nvSpPr>
          <p:cNvPr id="14" name="Text Placeholder 13"/>
          <p:cNvSpPr>
            <a:spLocks noGrp="1"/>
          </p:cNvSpPr>
          <p:nvPr>
            <p:ph type="body" sz="quarter" idx="21"/>
          </p:nvPr>
        </p:nvSpPr>
        <p:spPr/>
        <p:txBody>
          <a:bodyPr/>
          <a:lstStyle/>
          <a:p>
            <a:r>
              <a:rPr lang="en-US" dirty="0"/>
              <a:t>Source: </a:t>
            </a:r>
            <a:r>
              <a:rPr lang="en-US" dirty="0">
                <a:hlinkClick r:id="rId3"/>
              </a:rPr>
              <a:t>https://cyber.harvard.edu/story/2019-06/introducing-principled-artificial-intelligence-project</a:t>
            </a:r>
            <a:endParaRPr lang="en-US" dirty="0"/>
          </a:p>
        </p:txBody>
      </p:sp>
      <p:sp>
        <p:nvSpPr>
          <p:cNvPr id="10" name="Title 9"/>
          <p:cNvSpPr>
            <a:spLocks noGrp="1"/>
          </p:cNvSpPr>
          <p:nvPr>
            <p:ph type="title"/>
          </p:nvPr>
        </p:nvSpPr>
        <p:spPr>
          <a:xfrm>
            <a:off x="479999" y="536612"/>
            <a:ext cx="8804678" cy="720000"/>
          </a:xfrm>
        </p:spPr>
        <p:txBody>
          <a:bodyPr/>
          <a:lstStyle/>
          <a:p>
            <a:r>
              <a:rPr lang="en-GB" sz="4000" dirty="0"/>
              <a:t>Principles for Artificial Intelligence</a:t>
            </a:r>
            <a:endParaRPr lang="en-US" sz="4000" dirty="0"/>
          </a:p>
        </p:txBody>
      </p:sp>
    </p:spTree>
    <p:extLst>
      <p:ext uri="{BB962C8B-B14F-4D97-AF65-F5344CB8AC3E}">
        <p14:creationId xmlns:p14="http://schemas.microsoft.com/office/powerpoint/2010/main" val="4077762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4363" y="1343301"/>
            <a:ext cx="11232001" cy="4237200"/>
          </a:xfrm>
        </p:spPr>
        <p:txBody>
          <a:bodyPr/>
          <a:lstStyle/>
          <a:p>
            <a:pPr marL="285750" lvl="0" indent="-285750" fontAlgn="base">
              <a:lnSpc>
                <a:spcPct val="100000"/>
              </a:lnSpc>
              <a:buFont typeface="Arial" panose="020B0604020202020204" pitchFamily="34" charset="0"/>
              <a:buChar char="•"/>
            </a:pPr>
            <a:r>
              <a:rPr lang="en-US" sz="2800" dirty="0"/>
              <a:t>Protect autonomy</a:t>
            </a:r>
          </a:p>
          <a:p>
            <a:pPr marL="285750" lvl="0" indent="-285750" fontAlgn="base">
              <a:lnSpc>
                <a:spcPct val="100000"/>
              </a:lnSpc>
              <a:buFont typeface="Arial" panose="020B0604020202020204" pitchFamily="34" charset="0"/>
              <a:buChar char="•"/>
            </a:pPr>
            <a:r>
              <a:rPr lang="fr-FR" sz="2800" dirty="0"/>
              <a:t>Promote </a:t>
            </a:r>
            <a:r>
              <a:rPr lang="en-US" sz="2800" dirty="0"/>
              <a:t>human well-being, human safety and the public interest</a:t>
            </a:r>
            <a:r>
              <a:rPr lang="fr-FR" sz="2800" dirty="0"/>
              <a:t>.</a:t>
            </a:r>
          </a:p>
          <a:p>
            <a:pPr marL="285750" lvl="0" indent="-285750" fontAlgn="base">
              <a:lnSpc>
                <a:spcPct val="100000"/>
              </a:lnSpc>
              <a:buFont typeface="Arial" panose="020B0604020202020204" pitchFamily="34" charset="0"/>
              <a:buChar char="•"/>
            </a:pPr>
            <a:r>
              <a:rPr lang="en-GB" sz="2800" dirty="0"/>
              <a:t>Ensure transparency, explainability and intelligibility.</a:t>
            </a:r>
          </a:p>
          <a:p>
            <a:pPr marL="285750" lvl="0" indent="-285750" fontAlgn="base">
              <a:lnSpc>
                <a:spcPct val="100000"/>
              </a:lnSpc>
              <a:buFont typeface="Arial" panose="020B0604020202020204" pitchFamily="34" charset="0"/>
              <a:buChar char="•"/>
            </a:pPr>
            <a:r>
              <a:rPr lang="fr-FR" sz="2800" dirty="0"/>
              <a:t>Foster </a:t>
            </a:r>
            <a:r>
              <a:rPr lang="en-GB" sz="2800" dirty="0"/>
              <a:t>responsibility and accountability</a:t>
            </a:r>
            <a:r>
              <a:rPr lang="fr-FR" sz="2800" dirty="0"/>
              <a:t>.</a:t>
            </a:r>
            <a:endParaRPr lang="en-US" sz="2800" dirty="0"/>
          </a:p>
          <a:p>
            <a:pPr marL="285750" lvl="0" indent="-285750" fontAlgn="base">
              <a:lnSpc>
                <a:spcPct val="100000"/>
              </a:lnSpc>
              <a:buFont typeface="Arial" panose="020B0604020202020204" pitchFamily="34" charset="0"/>
              <a:buChar char="•"/>
            </a:pPr>
            <a:r>
              <a:rPr lang="en-US" sz="2800" dirty="0"/>
              <a:t>Ensure inclusiveness and equity</a:t>
            </a:r>
            <a:r>
              <a:rPr lang="fr-FR" sz="2800" dirty="0"/>
              <a:t>.</a:t>
            </a:r>
            <a:endParaRPr lang="en-US" sz="2800" dirty="0"/>
          </a:p>
          <a:p>
            <a:pPr marL="285750" lvl="0" indent="-285750" fontAlgn="base">
              <a:lnSpc>
                <a:spcPct val="100000"/>
              </a:lnSpc>
              <a:buFont typeface="Arial" panose="020B0604020202020204" pitchFamily="34" charset="0"/>
              <a:buChar char="•"/>
            </a:pPr>
            <a:r>
              <a:rPr lang="fr-FR" sz="2800" dirty="0"/>
              <a:t>Promote AI </a:t>
            </a:r>
            <a:r>
              <a:rPr lang="en-US" sz="2800" dirty="0"/>
              <a:t>that is responsive and sustainable </a:t>
            </a:r>
          </a:p>
        </p:txBody>
      </p:sp>
      <p:sp>
        <p:nvSpPr>
          <p:cNvPr id="3" name="Text Placeholder 2"/>
          <p:cNvSpPr>
            <a:spLocks noGrp="1"/>
          </p:cNvSpPr>
          <p:nvPr>
            <p:ph type="body" sz="quarter" idx="13"/>
          </p:nvPr>
        </p:nvSpPr>
        <p:spPr>
          <a:xfrm>
            <a:off x="480485" y="1188003"/>
            <a:ext cx="8160000" cy="310597"/>
          </a:xfrm>
        </p:spPr>
        <p:txBody>
          <a:bodyPr/>
          <a:lstStyle/>
          <a:p>
            <a:r>
              <a:rPr lang="en-GB" dirty="0"/>
              <a:t> </a:t>
            </a:r>
          </a:p>
        </p:txBody>
      </p:sp>
      <p:sp>
        <p:nvSpPr>
          <p:cNvPr id="4" name="Date Placeholder 3"/>
          <p:cNvSpPr>
            <a:spLocks noGrp="1"/>
          </p:cNvSpPr>
          <p:nvPr>
            <p:ph type="dt" sz="half" idx="14"/>
          </p:nvPr>
        </p:nvSpPr>
        <p:spPr/>
        <p:txBody>
          <a:bodyPr/>
          <a:lstStyle/>
          <a:p>
            <a:fld id="{DCD9F9BF-D269-4020-816F-460E917B7A74}" type="datetime1">
              <a:rPr lang="en-GB" noProof="0" smtClean="0"/>
              <a:t>19/05/2021</a:t>
            </a:fld>
            <a:endParaRPr lang="en-GB" noProof="0"/>
          </a:p>
        </p:txBody>
      </p:sp>
      <p:sp>
        <p:nvSpPr>
          <p:cNvPr id="5" name="Footer Placeholder 4"/>
          <p:cNvSpPr>
            <a:spLocks noGrp="1"/>
          </p:cNvSpPr>
          <p:nvPr>
            <p:ph type="ftr" sz="quarter" idx="15"/>
          </p:nvPr>
        </p:nvSpPr>
        <p:spPr>
          <a:xfrm>
            <a:off x="1392992" y="6580588"/>
            <a:ext cx="2671008" cy="180000"/>
          </a:xfrm>
        </p:spPr>
        <p:txBody>
          <a:bodyPr/>
          <a:lstStyle/>
          <a:p>
            <a:r>
              <a:rPr lang="en-GB" noProof="0" dirty="0"/>
              <a:t>| Expert Group on Ethics &amp; Governance of AI in Health</a:t>
            </a:r>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9</a:t>
            </a:fld>
            <a:endParaRPr lang="en-GB" noProof="0"/>
          </a:p>
        </p:txBody>
      </p:sp>
      <p:sp>
        <p:nvSpPr>
          <p:cNvPr id="8" name="Title 7"/>
          <p:cNvSpPr>
            <a:spLocks noGrp="1"/>
          </p:cNvSpPr>
          <p:nvPr>
            <p:ph type="title"/>
          </p:nvPr>
        </p:nvSpPr>
        <p:spPr/>
        <p:txBody>
          <a:bodyPr/>
          <a:lstStyle/>
          <a:p>
            <a:r>
              <a:rPr lang="en-GB" sz="4000" dirty="0"/>
              <a:t>Consensus principles</a:t>
            </a:r>
          </a:p>
        </p:txBody>
      </p:sp>
    </p:spTree>
    <p:extLst>
      <p:ext uri="{BB962C8B-B14F-4D97-AF65-F5344CB8AC3E}">
        <p14:creationId xmlns:p14="http://schemas.microsoft.com/office/powerpoint/2010/main" val="242713557"/>
      </p:ext>
    </p:extLst>
  </p:cSld>
  <p:clrMapOvr>
    <a:masterClrMapping/>
  </p:clrMapOvr>
</p:sld>
</file>

<file path=ppt/theme/theme1.xml><?xml version="1.0" encoding="utf-8"?>
<a:theme xmlns:a="http://schemas.openxmlformats.org/drawingml/2006/main" name="2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863A2280E3F84C93CB7D95B3AE289B" ma:contentTypeVersion="2" ma:contentTypeDescription="Create a new document." ma:contentTypeScope="" ma:versionID="7e530ecd20c263b95f6042ee110165eb">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55e75d33b50fbf3f19c1feb9a309975b"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884D64-7D83-4FAA-A02E-42BAF13702F6}"/>
</file>

<file path=customXml/itemProps2.xml><?xml version="1.0" encoding="utf-8"?>
<ds:datastoreItem xmlns:ds="http://schemas.openxmlformats.org/officeDocument/2006/customXml" ds:itemID="{CEBE6885-2F63-4639-BA93-FDF12DB8C2D1}"/>
</file>

<file path=customXml/itemProps3.xml><?xml version="1.0" encoding="utf-8"?>
<ds:datastoreItem xmlns:ds="http://schemas.openxmlformats.org/officeDocument/2006/customXml" ds:itemID="{B515E0F6-70A0-4944-AF11-671BFDAD1612}"/>
</file>

<file path=docProps/app.xml><?xml version="1.0" encoding="utf-8"?>
<Properties xmlns="http://schemas.openxmlformats.org/officeDocument/2006/extended-properties" xmlns:vt="http://schemas.openxmlformats.org/officeDocument/2006/docPropsVTypes">
  <Template/>
  <TotalTime>1550</TotalTime>
  <Words>1066</Words>
  <Application>Microsoft Office PowerPoint</Application>
  <PresentationFormat>Widescreen</PresentationFormat>
  <Paragraphs>131</Paragraphs>
  <Slides>15</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Calibri</vt:lpstr>
      <vt:lpstr>Century Gothic</vt:lpstr>
      <vt:lpstr>Times New Roman</vt:lpstr>
      <vt:lpstr>Arial</vt:lpstr>
      <vt:lpstr>Ebrima</vt:lpstr>
      <vt:lpstr>2_Office Theme</vt:lpstr>
      <vt:lpstr>3_Office Theme</vt:lpstr>
      <vt:lpstr>PowerPoint Presentation</vt:lpstr>
      <vt:lpstr> </vt:lpstr>
      <vt:lpstr>WHO Global Health Ethics Unit and 13th GPW </vt:lpstr>
      <vt:lpstr>WHO Expert Group on Ethics &amp; AI: ToR</vt:lpstr>
      <vt:lpstr>Group composition </vt:lpstr>
      <vt:lpstr>Process for guidance development</vt:lpstr>
      <vt:lpstr>Key ethical challenges</vt:lpstr>
      <vt:lpstr>Principles for Artificial Intelligence</vt:lpstr>
      <vt:lpstr>Consensus principles</vt:lpstr>
      <vt:lpstr>Governance of AI for health</vt:lpstr>
      <vt:lpstr>Implementation of the guidance</vt:lpstr>
      <vt:lpstr>Implementation of the guidance</vt:lpstr>
      <vt:lpstr>Discussion</vt:lpstr>
      <vt:lpstr>PowerPoint Presentation</vt:lpstr>
      <vt:lpstr>WHO &amp; Digital Health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&amp; Governance of Artificial Intelligence (AI) for Health: Update on WHO Guidance and next steps</dc:title>
  <dc:creator>Benedikt Fischer</dc:creator>
  <cp:lastModifiedBy>Simão Campos-Neto</cp:lastModifiedBy>
  <cp:revision>383</cp:revision>
  <dcterms:created xsi:type="dcterms:W3CDTF">2016-09-26T17:27:22Z</dcterms:created>
  <dcterms:modified xsi:type="dcterms:W3CDTF">2021-05-19T17:21:47Z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0x0101002D863A2280E3F84C93CB7D95B3AE289B</vt:lpwstr>
  </property>
</Properties>
</file>