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3" d="100"/>
          <a:sy n="93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070fcd2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6070fcd22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6070fcd22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607ebba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77607ebba2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77607ebba2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7607ebba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77607ebba2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77607ebba2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7c63c23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d7c63c23d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d7c63c23d1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7c63c23d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d7c63c23d1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d7c63c23d1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7c63c23d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d7c63c23d1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d7c63c23d1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926a6148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b926a61481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b926a61481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17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7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57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99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6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34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6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41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1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42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booda@rk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achim.krois@charite.de" TargetMode="External"/><Relationship Id="rId5" Type="http://schemas.openxmlformats.org/officeDocument/2006/relationships/hyperlink" Target="mailto:shobhaiyer@thebigdataanalytics.com" TargetMode="External"/><Relationship Id="rId4" Type="http://schemas.openxmlformats.org/officeDocument/2006/relationships/hyperlink" Target="mailto:dominik.a.schneider@merckgroup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github.com/aiaudit-org/amazon-sagemaker-mlflow-farga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iaudit-org/amazon-sagemaker-mlflow-fargate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iaudit.org/contributors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app.slack.com/client/T01EDSWE8U8/" TargetMode="External"/><Relationship Id="rId4" Type="http://schemas.openxmlformats.org/officeDocument/2006/relationships/hyperlink" Target="https://github.com/aiaudit-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519438" y="935321"/>
            <a:ext cx="1489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FGAI4H-L-045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233510" y="1304653"/>
            <a:ext cx="277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19-21 May 2021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90722"/>
              </p:ext>
            </p:extLst>
          </p:nvPr>
        </p:nvGraphicFramePr>
        <p:xfrm>
          <a:off x="2457577" y="3247161"/>
          <a:ext cx="7112397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Editor 5.4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DEL5.4: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1800" dirty="0"/>
                        <a:t>raining and test data specification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Progress review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Luis Oala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Fraunhofer HHI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u="sng" dirty="0">
                          <a:solidFill>
                            <a:schemeClr val="tx1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abbooda@rki.de</a:t>
                      </a:r>
                    </a:p>
                  </a:txBody>
                  <a:tcPr marL="45720" marR="45720" horzOverflow="overflow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This PPT contains the current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structure of the Deliverable 5.4 AI 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1800" dirty="0"/>
                        <a:t>raining and test data specification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3726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en-US" sz="5400" dirty="0"/>
              <a:t>DEL 5.4 </a:t>
            </a:r>
            <a:endParaRPr sz="5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en-US" sz="5400" dirty="0"/>
              <a:t>Training and test data specification</a:t>
            </a:r>
            <a:endParaRPr sz="54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80534" y="4850526"/>
            <a:ext cx="12192000" cy="24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Somewhere in cyberspace, May 19, 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WG-DAISAM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588" y="2752725"/>
            <a:ext cx="660082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70fcd22c_0_0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Context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6070fcd22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00" y="1453315"/>
            <a:ext cx="421957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6070fcd22c_0_0"/>
          <p:cNvSpPr txBox="1"/>
          <p:nvPr/>
        </p:nvSpPr>
        <p:spPr>
          <a:xfrm>
            <a:off x="809825" y="5679150"/>
            <a:ext cx="37443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DEL 5.4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Training and test data specification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6070fcd22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575" y="738940"/>
            <a:ext cx="373380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6070fcd22c_0_0"/>
          <p:cNvSpPr txBox="1"/>
          <p:nvPr/>
        </p:nvSpPr>
        <p:spPr>
          <a:xfrm>
            <a:off x="4924625" y="5907750"/>
            <a:ext cx="3744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FGAI4H-J-48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6070fcd22c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7575" y="2821761"/>
            <a:ext cx="3247476" cy="12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6070fcd22c_0_0"/>
          <p:cNvSpPr/>
          <p:nvPr/>
        </p:nvSpPr>
        <p:spPr>
          <a:xfrm>
            <a:off x="809825" y="6310050"/>
            <a:ext cx="10142700" cy="477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070fcd22c_0_0"/>
          <p:cNvSpPr txBox="1"/>
          <p:nvPr/>
        </p:nvSpPr>
        <p:spPr>
          <a:xfrm>
            <a:off x="8658425" y="5907750"/>
            <a:ext cx="3744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OCI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6070fcd22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6070fcd22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607ebba2_0_10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DASP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77607ebba2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44" y="1389575"/>
            <a:ext cx="7053992" cy="4914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graphicFrame>
        <p:nvGraphicFramePr>
          <p:cNvPr id="113" name="Google Shape;113;g77607ebba2_0_10"/>
          <p:cNvGraphicFramePr/>
          <p:nvPr/>
        </p:nvGraphicFramePr>
        <p:xfrm>
          <a:off x="8053125" y="3036325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Dominik</a:t>
                      </a:r>
                      <a:br>
                        <a:rPr lang="en-US" sz="1200"/>
                      </a:br>
                      <a:r>
                        <a:rPr lang="en-US" sz="1200"/>
                        <a:t>Shobha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Joachim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>
                          <a:solidFill>
                            <a:schemeClr val="hlink"/>
                          </a:solidFill>
                          <a:hlinkClick r:id="rId4"/>
                        </a:rPr>
                        <a:t>dominik.a.schneider@merckgroup.com</a:t>
                      </a:r>
                      <a:br>
                        <a:rPr lang="en-US" sz="1100"/>
                      </a:br>
                      <a:r>
                        <a:rPr lang="en-US" sz="1100" u="sng">
                          <a:solidFill>
                            <a:schemeClr val="hlink"/>
                          </a:solidFill>
                          <a:hlinkClick r:id="rId5"/>
                        </a:rPr>
                        <a:t>shobhaiyer@thebigdataanalytics.com</a:t>
                      </a:r>
                      <a:br>
                        <a:rPr lang="en-US" sz="1100"/>
                      </a:br>
                      <a:r>
                        <a:rPr lang="en-US" sz="1100" u="sng">
                          <a:solidFill>
                            <a:schemeClr val="hlink"/>
                          </a:solidFill>
                          <a:hlinkClick r:id="rId6"/>
                        </a:rPr>
                        <a:t>Joachim.krois@charite.de</a:t>
                      </a:r>
                      <a:r>
                        <a:rPr lang="en-US" sz="1100"/>
                        <a:t> 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4" name="Google Shape;114;g77607ebba2_0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77607ebba2_0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607ebba2_0_62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Research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77607ebba2_0_62"/>
          <p:cNvSpPr txBox="1"/>
          <p:nvPr/>
        </p:nvSpPr>
        <p:spPr>
          <a:xfrm>
            <a:off x="2733488" y="1543664"/>
            <a:ext cx="26295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222222"/>
                </a:solidFill>
                <a:highlight>
                  <a:srgbClr val="FFFFFF"/>
                </a:highlight>
              </a:rPr>
              <a:t>Oala, Luis, Jana Fehr, Luca Gilli, Pradeep Balachandran, Alixandro Werneck Leite, Saul Calderon-Ramirez, Danny Xie Li et al. "</a:t>
            </a:r>
            <a:r>
              <a:rPr lang="en-US" sz="1150" b="1">
                <a:solidFill>
                  <a:srgbClr val="222222"/>
                </a:solidFill>
                <a:highlight>
                  <a:srgbClr val="FFFFFF"/>
                </a:highlight>
              </a:rPr>
              <a:t>ML4H Auditing: From Paper to Practice</a:t>
            </a:r>
            <a:r>
              <a:rPr lang="en-US" sz="1150">
                <a:solidFill>
                  <a:srgbClr val="222222"/>
                </a:solidFill>
                <a:highlight>
                  <a:srgbClr val="FFFFFF"/>
                </a:highlight>
              </a:rPr>
              <a:t>." In </a:t>
            </a:r>
            <a:r>
              <a:rPr lang="en-US" sz="1150" i="1">
                <a:solidFill>
                  <a:srgbClr val="222222"/>
                </a:solidFill>
                <a:highlight>
                  <a:srgbClr val="FFFFFF"/>
                </a:highlight>
              </a:rPr>
              <a:t>Machine Learning for Health</a:t>
            </a:r>
            <a:r>
              <a:rPr lang="en-US" sz="1150">
                <a:solidFill>
                  <a:srgbClr val="222222"/>
                </a:solidFill>
                <a:highlight>
                  <a:srgbClr val="FFFFFF"/>
                </a:highlight>
              </a:rPr>
              <a:t>, pp. 280-317. PMLR, 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77607ebba2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394" y="1487864"/>
            <a:ext cx="1142906" cy="13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77607ebba2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6469" y="1502589"/>
            <a:ext cx="934556" cy="94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77607ebba2_0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7920" y="1352001"/>
            <a:ext cx="1176937" cy="11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77607ebba2_0_62"/>
          <p:cNvSpPr/>
          <p:nvPr/>
        </p:nvSpPr>
        <p:spPr>
          <a:xfrm rot="5400000">
            <a:off x="5661563" y="84814"/>
            <a:ext cx="307200" cy="6096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7607ebba2_0_62"/>
          <p:cNvSpPr txBox="1"/>
          <p:nvPr/>
        </p:nvSpPr>
        <p:spPr>
          <a:xfrm>
            <a:off x="3960450" y="3366200"/>
            <a:ext cx="40434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lang="en-US" sz="2000" i="1" u="sng">
                <a:latin typeface="Calibri"/>
                <a:ea typeface="Calibri"/>
                <a:cs typeface="Calibri"/>
                <a:sym typeface="Calibri"/>
              </a:rPr>
              <a:t>plausible</a:t>
            </a:r>
            <a:r>
              <a:rPr lang="en-US" sz="2000" i="1">
                <a:latin typeface="Calibri"/>
                <a:ea typeface="Calibri"/>
                <a:cs typeface="Calibri"/>
                <a:sym typeface="Calibri"/>
              </a:rPr>
              <a:t> robustness testing data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77607ebba2_0_62"/>
          <p:cNvSpPr/>
          <p:nvPr/>
        </p:nvSpPr>
        <p:spPr>
          <a:xfrm rot="5400000">
            <a:off x="5661563" y="1227814"/>
            <a:ext cx="307200" cy="6096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77607ebba2_0_62"/>
          <p:cNvSpPr txBox="1"/>
          <p:nvPr/>
        </p:nvSpPr>
        <p:spPr>
          <a:xfrm>
            <a:off x="2774675" y="4367225"/>
            <a:ext cx="5992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Perturbed minds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77607ebba2_0_62"/>
          <p:cNvSpPr txBox="1"/>
          <p:nvPr/>
        </p:nvSpPr>
        <p:spPr>
          <a:xfrm>
            <a:off x="3405300" y="5121500"/>
            <a:ext cx="46566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Bruno Sanguinetti @Dotphoton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Christian Matek @ LMU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Enrico Pomarico @ HEPIA Geneva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Gabriel Nobis @ HHI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Marco Aversa @ Dotphoton/Uni Glasgow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Kurt Willis @ HHI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Luis Oala @ HHI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...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77607ebba2_0_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77607ebba2_0_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7c63c23d1_0_11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Perturbed minds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39" name="Google Shape;139;gd7c63c23d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d7c63c23d1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d7c63c23d1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00" y="984825"/>
            <a:ext cx="11267374" cy="31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d7c63c23d1_0_11"/>
          <p:cNvSpPr txBox="1"/>
          <p:nvPr/>
        </p:nvSpPr>
        <p:spPr>
          <a:xfrm>
            <a:off x="600975" y="4213725"/>
            <a:ext cx="677790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Milestones completed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Acquired datasets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Raw drone images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Slides of blood smears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Raw brightfield microscopy images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Set up tracking infrastructure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Set up code base for known-operator learning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Classification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Regression (segmentation)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7c63c23d1_0_36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Perturbed minds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49" name="Google Shape;149;gd7c63c23d1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d7c63c23d1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d7c63c23d1_0_36"/>
          <p:cNvPicPr preferRelativeResize="0"/>
          <p:nvPr/>
        </p:nvPicPr>
        <p:blipFill rotWithShape="1">
          <a:blip r:embed="rId5">
            <a:alphaModFix/>
          </a:blip>
          <a:srcRect r="55096"/>
          <a:stretch/>
        </p:blipFill>
        <p:spPr>
          <a:xfrm>
            <a:off x="152400" y="1159450"/>
            <a:ext cx="4786899" cy="5546151"/>
          </a:xfrm>
          <a:prstGeom prst="rect">
            <a:avLst/>
          </a:prstGeom>
          <a:noFill/>
          <a:ln>
            <a:noFill/>
          </a:ln>
          <a:effectLst>
            <a:outerShdw blurRad="314325" algn="bl" rotWithShape="0">
              <a:srgbClr val="000000">
                <a:alpha val="50000"/>
              </a:srgbClr>
            </a:outerShdw>
          </a:effectLst>
        </p:spPr>
      </p:pic>
      <p:pic>
        <p:nvPicPr>
          <p:cNvPr id="152" name="Google Shape;152;gd7c63c23d1_0_36"/>
          <p:cNvPicPr preferRelativeResize="0"/>
          <p:nvPr/>
        </p:nvPicPr>
        <p:blipFill rotWithShape="1">
          <a:blip r:embed="rId6">
            <a:alphaModFix/>
          </a:blip>
          <a:srcRect l="2056" t="25887"/>
          <a:stretch/>
        </p:blipFill>
        <p:spPr>
          <a:xfrm>
            <a:off x="1299650" y="2537475"/>
            <a:ext cx="10792401" cy="4206575"/>
          </a:xfrm>
          <a:prstGeom prst="rect">
            <a:avLst/>
          </a:prstGeom>
          <a:noFill/>
          <a:ln>
            <a:noFill/>
          </a:ln>
          <a:effectLst>
            <a:outerShdw blurRad="328613" algn="bl" rotWithShape="0">
              <a:srgbClr val="000000">
                <a:alpha val="50000"/>
              </a:srgbClr>
            </a:outerShdw>
          </a:effectLst>
        </p:spPr>
      </p:pic>
      <p:sp>
        <p:nvSpPr>
          <p:cNvPr id="153" name="Google Shape;153;gd7c63c23d1_0_36"/>
          <p:cNvSpPr txBox="1"/>
          <p:nvPr/>
        </p:nvSpPr>
        <p:spPr>
          <a:xfrm>
            <a:off x="5219325" y="1007050"/>
            <a:ext cx="67779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Fully deployed production environment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to AWS (ECR, Fargate, S3 and RDS), props to Simao and Christian @ITU 👋 for smooth support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use for the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Perturbed Minds project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Needed some VPC customization to run on ITU infrastructure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TGs can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access code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set up project specific MLflow servers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https://github.com/aiaudit-org/amazon-sagemaker-mlflow-fargate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d7c63c23d1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7c63c23d1_0_50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Perturbed minds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61" name="Google Shape;161;gd7c63c23d1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d7c63c23d1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d7c63c23d1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d7c63c23d1_0_50"/>
          <p:cNvSpPr txBox="1"/>
          <p:nvPr/>
        </p:nvSpPr>
        <p:spPr>
          <a:xfrm>
            <a:off x="4932300" y="1805425"/>
            <a:ext cx="5826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Demo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d7c63c23d1_0_50"/>
          <p:cNvSpPr txBox="1"/>
          <p:nvPr/>
        </p:nvSpPr>
        <p:spPr>
          <a:xfrm>
            <a:off x="2662975" y="2895375"/>
            <a:ext cx="67779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Support for TGs and other WGs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 have production ready code template available for you (with correct ITU VPC setup) to host your own project specific MLflow servers: </a:t>
            </a:r>
            <a:r>
              <a:rPr lang="en-US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https://github.com/aiaudit-org/amazon-sagemaker-mlflow-fargate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926a61481_0_39"/>
          <p:cNvSpPr txBox="1">
            <a:spLocks noGrp="1"/>
          </p:cNvSpPr>
          <p:nvPr>
            <p:ph type="title"/>
          </p:nvPr>
        </p:nvSpPr>
        <p:spPr>
          <a:xfrm>
            <a:off x="494895" y="-68635"/>
            <a:ext cx="1169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Perturbed minds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b926a61481_0_39"/>
          <p:cNvSpPr txBox="1"/>
          <p:nvPr/>
        </p:nvSpPr>
        <p:spPr>
          <a:xfrm>
            <a:off x="707325" y="1493400"/>
            <a:ext cx="11085000" cy="29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Next steps and outputs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Submission of paper, code and data sets for scientific review by end of 08/21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Ingestion of project insights into DEL 5.4 and 7.3 by next FG meeting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Interested to join? In particular we are always interested to access raw, annotated imaging data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https://aiaudit.org/contributors/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https://github.com/aiaudit-org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US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https://app.slack.com/client/T01EDSWE8U8/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b926a61481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0875" y="266341"/>
            <a:ext cx="2606650" cy="53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b926a61481_0_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44300" y="6467125"/>
            <a:ext cx="1047750" cy="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ACE6E2-B3DD-4018-B3CD-A2FB8421CAE2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434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Office 主题​​</vt:lpstr>
      <vt:lpstr>PowerPoint Presentation</vt:lpstr>
      <vt:lpstr>DEL 5.4  Training and test data specification</vt:lpstr>
      <vt:lpstr>Context</vt:lpstr>
      <vt:lpstr>DASP</vt:lpstr>
      <vt:lpstr>Research</vt:lpstr>
      <vt:lpstr>Perturbed minds</vt:lpstr>
      <vt:lpstr>Perturbed minds</vt:lpstr>
      <vt:lpstr>Perturbed minds</vt:lpstr>
      <vt:lpstr>Perturbed minds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DEL5.4: AI training and test data specification - Progress review</dc:title>
  <dc:creator>Campos, Simao</dc:creator>
  <cp:lastModifiedBy>Simão Campos-Neto</cp:lastModifiedBy>
  <cp:revision>71</cp:revision>
  <cp:lastPrinted>2019-04-04T08:49:31Z</cp:lastPrinted>
  <dcterms:created xsi:type="dcterms:W3CDTF">2019-03-31T15:53:06Z</dcterms:created>
  <dcterms:modified xsi:type="dcterms:W3CDTF">2021-05-20T15:22:24Z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