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entation.xml" ContentType="application/vnd.openxmlformats-officedocument.presentationml.presentation.main+xml"/>
  <Override PartName="/ppt/slides/slide18.xml" ContentType="application/vnd.openxmlformats-officedocument.presentationml.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74" r:id="rId2"/>
    <p:sldId id="256" r:id="rId3"/>
    <p:sldId id="257" r:id="rId4"/>
    <p:sldId id="258" r:id="rId5"/>
    <p:sldId id="259" r:id="rId6"/>
    <p:sldId id="261" r:id="rId7"/>
    <p:sldId id="260" r:id="rId8"/>
    <p:sldId id="262" r:id="rId9"/>
    <p:sldId id="263" r:id="rId10"/>
    <p:sldId id="264" r:id="rId11"/>
    <p:sldId id="265" r:id="rId12"/>
    <p:sldId id="267" r:id="rId13"/>
    <p:sldId id="275" r:id="rId14"/>
    <p:sldId id="268" r:id="rId15"/>
    <p:sldId id="269" r:id="rId16"/>
    <p:sldId id="271" r:id="rId17"/>
    <p:sldId id="272" r:id="rId18"/>
    <p:sldId id="273" r:id="rId19"/>
  </p:sldIdLst>
  <p:sldSz cx="6858000" cy="51435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388"/>
    <p:restoredTop sz="87350"/>
  </p:normalViewPr>
  <p:slideViewPr>
    <p:cSldViewPr snapToGrid="0">
      <p:cViewPr varScale="1">
        <p:scale>
          <a:sx n="118" d="100"/>
          <a:sy n="118" d="100"/>
        </p:scale>
        <p:origin x="630" y="102"/>
      </p:cViewPr>
      <p:guideLst>
        <p:guide orient="horz" pos="16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185911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d667116610_0_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d667116610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d667116610_0_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d667116610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d667116610_0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d667116610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d667116610_0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d667116610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48758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d667116610_0_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d667116610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d667116610_0_7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d667116610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d667116610_0_8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d66711661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d667116610_0_9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d667116610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d667116610_0_10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d667116610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d8e31363f9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d8e31363f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d667116610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d667116610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d667116610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d667116610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d8e31363f9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d8e31363f9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Plus next steps? Written feedback until 30 April, outline present at next FG-AI4H meeting  19 - 21 May, WHA ?? Presentation? Webinars?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d667116610_0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d667116610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d667116610_0_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d667116610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d667116610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d66711661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d8e31363f9_0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d8e31363f9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33781" y="744575"/>
            <a:ext cx="639045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3900"/>
            </a:lvl1pPr>
            <a:lvl2pPr lvl="1" algn="ctr">
              <a:spcBef>
                <a:spcPts val="0"/>
              </a:spcBef>
              <a:spcAft>
                <a:spcPts val="0"/>
              </a:spcAft>
              <a:buSzPts val="5200"/>
              <a:buNone/>
              <a:defRPr sz="3900"/>
            </a:lvl2pPr>
            <a:lvl3pPr lvl="2" algn="ctr">
              <a:spcBef>
                <a:spcPts val="0"/>
              </a:spcBef>
              <a:spcAft>
                <a:spcPts val="0"/>
              </a:spcAft>
              <a:buSzPts val="5200"/>
              <a:buNone/>
              <a:defRPr sz="3900"/>
            </a:lvl3pPr>
            <a:lvl4pPr lvl="3" algn="ctr">
              <a:spcBef>
                <a:spcPts val="0"/>
              </a:spcBef>
              <a:spcAft>
                <a:spcPts val="0"/>
              </a:spcAft>
              <a:buSzPts val="5200"/>
              <a:buNone/>
              <a:defRPr sz="3900"/>
            </a:lvl4pPr>
            <a:lvl5pPr lvl="4" algn="ctr">
              <a:spcBef>
                <a:spcPts val="0"/>
              </a:spcBef>
              <a:spcAft>
                <a:spcPts val="0"/>
              </a:spcAft>
              <a:buSzPts val="5200"/>
              <a:buNone/>
              <a:defRPr sz="3900"/>
            </a:lvl5pPr>
            <a:lvl6pPr lvl="5" algn="ctr">
              <a:spcBef>
                <a:spcPts val="0"/>
              </a:spcBef>
              <a:spcAft>
                <a:spcPts val="0"/>
              </a:spcAft>
              <a:buSzPts val="5200"/>
              <a:buNone/>
              <a:defRPr sz="3900"/>
            </a:lvl6pPr>
            <a:lvl7pPr lvl="6" algn="ctr">
              <a:spcBef>
                <a:spcPts val="0"/>
              </a:spcBef>
              <a:spcAft>
                <a:spcPts val="0"/>
              </a:spcAft>
              <a:buSzPts val="5200"/>
              <a:buNone/>
              <a:defRPr sz="3900"/>
            </a:lvl7pPr>
            <a:lvl8pPr lvl="7" algn="ctr">
              <a:spcBef>
                <a:spcPts val="0"/>
              </a:spcBef>
              <a:spcAft>
                <a:spcPts val="0"/>
              </a:spcAft>
              <a:buSzPts val="5200"/>
              <a:buNone/>
              <a:defRPr sz="3900"/>
            </a:lvl8pPr>
            <a:lvl9pPr lvl="8" algn="ctr">
              <a:spcBef>
                <a:spcPts val="0"/>
              </a:spcBef>
              <a:spcAft>
                <a:spcPts val="0"/>
              </a:spcAft>
              <a:buSzPts val="5200"/>
              <a:buNone/>
              <a:defRPr sz="3900"/>
            </a:lvl9pPr>
          </a:lstStyle>
          <a:p>
            <a:endParaRPr/>
          </a:p>
        </p:txBody>
      </p:sp>
      <p:sp>
        <p:nvSpPr>
          <p:cNvPr id="11" name="Google Shape;11;p2"/>
          <p:cNvSpPr txBox="1">
            <a:spLocks noGrp="1"/>
          </p:cNvSpPr>
          <p:nvPr>
            <p:ph type="subTitle" idx="1"/>
          </p:nvPr>
        </p:nvSpPr>
        <p:spPr>
          <a:xfrm>
            <a:off x="233775" y="2834125"/>
            <a:ext cx="639045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100"/>
            </a:lvl1pPr>
            <a:lvl2pPr lvl="1" algn="ctr">
              <a:lnSpc>
                <a:spcPct val="100000"/>
              </a:lnSpc>
              <a:spcBef>
                <a:spcPts val="0"/>
              </a:spcBef>
              <a:spcAft>
                <a:spcPts val="0"/>
              </a:spcAft>
              <a:buSzPts val="2800"/>
              <a:buNone/>
              <a:defRPr sz="2100"/>
            </a:lvl2pPr>
            <a:lvl3pPr lvl="2" algn="ctr">
              <a:lnSpc>
                <a:spcPct val="100000"/>
              </a:lnSpc>
              <a:spcBef>
                <a:spcPts val="0"/>
              </a:spcBef>
              <a:spcAft>
                <a:spcPts val="0"/>
              </a:spcAft>
              <a:buSzPts val="2800"/>
              <a:buNone/>
              <a:defRPr sz="2100"/>
            </a:lvl3pPr>
            <a:lvl4pPr lvl="3" algn="ctr">
              <a:lnSpc>
                <a:spcPct val="100000"/>
              </a:lnSpc>
              <a:spcBef>
                <a:spcPts val="0"/>
              </a:spcBef>
              <a:spcAft>
                <a:spcPts val="0"/>
              </a:spcAft>
              <a:buSzPts val="2800"/>
              <a:buNone/>
              <a:defRPr sz="2100"/>
            </a:lvl4pPr>
            <a:lvl5pPr lvl="4" algn="ctr">
              <a:lnSpc>
                <a:spcPct val="100000"/>
              </a:lnSpc>
              <a:spcBef>
                <a:spcPts val="0"/>
              </a:spcBef>
              <a:spcAft>
                <a:spcPts val="0"/>
              </a:spcAft>
              <a:buSzPts val="2800"/>
              <a:buNone/>
              <a:defRPr sz="2100"/>
            </a:lvl5pPr>
            <a:lvl6pPr lvl="5" algn="ctr">
              <a:lnSpc>
                <a:spcPct val="100000"/>
              </a:lnSpc>
              <a:spcBef>
                <a:spcPts val="0"/>
              </a:spcBef>
              <a:spcAft>
                <a:spcPts val="0"/>
              </a:spcAft>
              <a:buSzPts val="2800"/>
              <a:buNone/>
              <a:defRPr sz="2100"/>
            </a:lvl6pPr>
            <a:lvl7pPr lvl="6" algn="ctr">
              <a:lnSpc>
                <a:spcPct val="100000"/>
              </a:lnSpc>
              <a:spcBef>
                <a:spcPts val="0"/>
              </a:spcBef>
              <a:spcAft>
                <a:spcPts val="0"/>
              </a:spcAft>
              <a:buSzPts val="2800"/>
              <a:buNone/>
              <a:defRPr sz="2100"/>
            </a:lvl7pPr>
            <a:lvl8pPr lvl="7" algn="ctr">
              <a:lnSpc>
                <a:spcPct val="100000"/>
              </a:lnSpc>
              <a:spcBef>
                <a:spcPts val="0"/>
              </a:spcBef>
              <a:spcAft>
                <a:spcPts val="0"/>
              </a:spcAft>
              <a:buSzPts val="2800"/>
              <a:buNone/>
              <a:defRPr sz="2100"/>
            </a:lvl8pPr>
            <a:lvl9pPr lvl="8" algn="ctr">
              <a:lnSpc>
                <a:spcPct val="100000"/>
              </a:lnSpc>
              <a:spcBef>
                <a:spcPts val="0"/>
              </a:spcBef>
              <a:spcAft>
                <a:spcPts val="0"/>
              </a:spcAft>
              <a:buSzPts val="2800"/>
              <a:buNone/>
              <a:defRPr sz="2100"/>
            </a:lvl9pPr>
          </a:lstStyle>
          <a:p>
            <a:endParaRPr/>
          </a:p>
        </p:txBody>
      </p:sp>
      <p:sp>
        <p:nvSpPr>
          <p:cNvPr id="12" name="Google Shape;12;p2"/>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33775" y="1106125"/>
            <a:ext cx="639045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9000"/>
            </a:lvl1pPr>
            <a:lvl2pPr lvl="1" algn="ctr">
              <a:spcBef>
                <a:spcPts val="0"/>
              </a:spcBef>
              <a:spcAft>
                <a:spcPts val="0"/>
              </a:spcAft>
              <a:buSzPts val="12000"/>
              <a:buNone/>
              <a:defRPr sz="9000"/>
            </a:lvl2pPr>
            <a:lvl3pPr lvl="2" algn="ctr">
              <a:spcBef>
                <a:spcPts val="0"/>
              </a:spcBef>
              <a:spcAft>
                <a:spcPts val="0"/>
              </a:spcAft>
              <a:buSzPts val="12000"/>
              <a:buNone/>
              <a:defRPr sz="9000"/>
            </a:lvl3pPr>
            <a:lvl4pPr lvl="3" algn="ctr">
              <a:spcBef>
                <a:spcPts val="0"/>
              </a:spcBef>
              <a:spcAft>
                <a:spcPts val="0"/>
              </a:spcAft>
              <a:buSzPts val="12000"/>
              <a:buNone/>
              <a:defRPr sz="9000"/>
            </a:lvl4pPr>
            <a:lvl5pPr lvl="4" algn="ctr">
              <a:spcBef>
                <a:spcPts val="0"/>
              </a:spcBef>
              <a:spcAft>
                <a:spcPts val="0"/>
              </a:spcAft>
              <a:buSzPts val="12000"/>
              <a:buNone/>
              <a:defRPr sz="9000"/>
            </a:lvl5pPr>
            <a:lvl6pPr lvl="5" algn="ctr">
              <a:spcBef>
                <a:spcPts val="0"/>
              </a:spcBef>
              <a:spcAft>
                <a:spcPts val="0"/>
              </a:spcAft>
              <a:buSzPts val="12000"/>
              <a:buNone/>
              <a:defRPr sz="9000"/>
            </a:lvl6pPr>
            <a:lvl7pPr lvl="6" algn="ctr">
              <a:spcBef>
                <a:spcPts val="0"/>
              </a:spcBef>
              <a:spcAft>
                <a:spcPts val="0"/>
              </a:spcAft>
              <a:buSzPts val="12000"/>
              <a:buNone/>
              <a:defRPr sz="9000"/>
            </a:lvl7pPr>
            <a:lvl8pPr lvl="7" algn="ctr">
              <a:spcBef>
                <a:spcPts val="0"/>
              </a:spcBef>
              <a:spcAft>
                <a:spcPts val="0"/>
              </a:spcAft>
              <a:buSzPts val="12000"/>
              <a:buNone/>
              <a:defRPr sz="9000"/>
            </a:lvl8pPr>
            <a:lvl9pPr lvl="8" algn="ctr">
              <a:spcBef>
                <a:spcPts val="0"/>
              </a:spcBef>
              <a:spcAft>
                <a:spcPts val="0"/>
              </a:spcAft>
              <a:buSzPts val="12000"/>
              <a:buNone/>
              <a:defRPr sz="9000"/>
            </a:lvl9pPr>
          </a:lstStyle>
          <a:p>
            <a:r>
              <a:t>xx%</a:t>
            </a:r>
          </a:p>
        </p:txBody>
      </p:sp>
      <p:sp>
        <p:nvSpPr>
          <p:cNvPr id="46" name="Google Shape;46;p11"/>
          <p:cNvSpPr txBox="1">
            <a:spLocks noGrp="1"/>
          </p:cNvSpPr>
          <p:nvPr>
            <p:ph type="body" idx="1"/>
          </p:nvPr>
        </p:nvSpPr>
        <p:spPr>
          <a:xfrm>
            <a:off x="233775" y="3152225"/>
            <a:ext cx="6390450" cy="1300800"/>
          </a:xfrm>
          <a:prstGeom prst="rect">
            <a:avLst/>
          </a:prstGeom>
        </p:spPr>
        <p:txBody>
          <a:bodyPr spcFirstLastPara="1" wrap="square" lIns="91425" tIns="91425" rIns="91425" bIns="91425" anchor="t" anchorCtr="0">
            <a:normAutofit/>
          </a:bodyPr>
          <a:lstStyle>
            <a:lvl1pPr marL="342900" lvl="0" indent="-257175" algn="ctr">
              <a:spcBef>
                <a:spcPts val="0"/>
              </a:spcBef>
              <a:spcAft>
                <a:spcPts val="0"/>
              </a:spcAft>
              <a:buSzPts val="1800"/>
              <a:buChar char="●"/>
              <a:defRPr/>
            </a:lvl1pPr>
            <a:lvl2pPr marL="685800" lvl="1" indent="-238125" algn="ctr">
              <a:spcBef>
                <a:spcPts val="0"/>
              </a:spcBef>
              <a:spcAft>
                <a:spcPts val="0"/>
              </a:spcAft>
              <a:buSzPts val="1400"/>
              <a:buChar char="○"/>
              <a:defRPr/>
            </a:lvl2pPr>
            <a:lvl3pPr marL="1028700" lvl="2" indent="-238125" algn="ctr">
              <a:spcBef>
                <a:spcPts val="0"/>
              </a:spcBef>
              <a:spcAft>
                <a:spcPts val="0"/>
              </a:spcAft>
              <a:buSzPts val="1400"/>
              <a:buChar char="■"/>
              <a:defRPr/>
            </a:lvl3pPr>
            <a:lvl4pPr marL="1371600" lvl="3" indent="-238125" algn="ctr">
              <a:spcBef>
                <a:spcPts val="0"/>
              </a:spcBef>
              <a:spcAft>
                <a:spcPts val="0"/>
              </a:spcAft>
              <a:buSzPts val="1400"/>
              <a:buChar char="●"/>
              <a:defRPr/>
            </a:lvl4pPr>
            <a:lvl5pPr marL="1714500" lvl="4" indent="-238125" algn="ctr">
              <a:spcBef>
                <a:spcPts val="0"/>
              </a:spcBef>
              <a:spcAft>
                <a:spcPts val="0"/>
              </a:spcAft>
              <a:buSzPts val="1400"/>
              <a:buChar char="○"/>
              <a:defRPr/>
            </a:lvl5pPr>
            <a:lvl6pPr marL="2057400" lvl="5" indent="-238125" algn="ctr">
              <a:spcBef>
                <a:spcPts val="0"/>
              </a:spcBef>
              <a:spcAft>
                <a:spcPts val="0"/>
              </a:spcAft>
              <a:buSzPts val="1400"/>
              <a:buChar char="■"/>
              <a:defRPr/>
            </a:lvl6pPr>
            <a:lvl7pPr marL="2400300" lvl="6" indent="-238125" algn="ctr">
              <a:spcBef>
                <a:spcPts val="0"/>
              </a:spcBef>
              <a:spcAft>
                <a:spcPts val="0"/>
              </a:spcAft>
              <a:buSzPts val="1400"/>
              <a:buChar char="●"/>
              <a:defRPr/>
            </a:lvl7pPr>
            <a:lvl8pPr marL="2743200" lvl="7" indent="-238125" algn="ctr">
              <a:spcBef>
                <a:spcPts val="0"/>
              </a:spcBef>
              <a:spcAft>
                <a:spcPts val="0"/>
              </a:spcAft>
              <a:buSzPts val="1400"/>
              <a:buChar char="○"/>
              <a:defRPr/>
            </a:lvl8pPr>
            <a:lvl9pPr marL="3086100" lvl="8" indent="-238125"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33775" y="2150850"/>
            <a:ext cx="639045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
        <p:nvSpPr>
          <p:cNvPr id="15" name="Google Shape;15;p3"/>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33775" y="445025"/>
            <a:ext cx="639045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33775" y="1152475"/>
            <a:ext cx="6390450" cy="3416400"/>
          </a:xfrm>
          <a:prstGeom prst="rect">
            <a:avLst/>
          </a:prstGeom>
        </p:spPr>
        <p:txBody>
          <a:bodyPr spcFirstLastPara="1" wrap="square" lIns="91425" tIns="91425" rIns="91425" bIns="91425" anchor="t" anchorCtr="0">
            <a:normAutofit/>
          </a:bodyPr>
          <a:lstStyle>
            <a:lvl1pPr marL="342900" lvl="0" indent="-257175">
              <a:spcBef>
                <a:spcPts val="0"/>
              </a:spcBef>
              <a:spcAft>
                <a:spcPts val="0"/>
              </a:spcAft>
              <a:buSzPts val="1800"/>
              <a:buChar char="●"/>
              <a:defRPr/>
            </a:lvl1pPr>
            <a:lvl2pPr marL="685800" lvl="1" indent="-238125">
              <a:spcBef>
                <a:spcPts val="0"/>
              </a:spcBef>
              <a:spcAft>
                <a:spcPts val="0"/>
              </a:spcAft>
              <a:buSzPts val="1400"/>
              <a:buChar char="○"/>
              <a:defRPr/>
            </a:lvl2pPr>
            <a:lvl3pPr marL="1028700" lvl="2" indent="-238125">
              <a:spcBef>
                <a:spcPts val="0"/>
              </a:spcBef>
              <a:spcAft>
                <a:spcPts val="0"/>
              </a:spcAft>
              <a:buSzPts val="1400"/>
              <a:buChar char="■"/>
              <a:defRPr/>
            </a:lvl3pPr>
            <a:lvl4pPr marL="1371600" lvl="3" indent="-238125">
              <a:spcBef>
                <a:spcPts val="0"/>
              </a:spcBef>
              <a:spcAft>
                <a:spcPts val="0"/>
              </a:spcAft>
              <a:buSzPts val="1400"/>
              <a:buChar char="●"/>
              <a:defRPr/>
            </a:lvl4pPr>
            <a:lvl5pPr marL="1714500" lvl="4" indent="-238125">
              <a:spcBef>
                <a:spcPts val="0"/>
              </a:spcBef>
              <a:spcAft>
                <a:spcPts val="0"/>
              </a:spcAft>
              <a:buSzPts val="1400"/>
              <a:buChar char="○"/>
              <a:defRPr/>
            </a:lvl5pPr>
            <a:lvl6pPr marL="2057400" lvl="5" indent="-238125">
              <a:spcBef>
                <a:spcPts val="0"/>
              </a:spcBef>
              <a:spcAft>
                <a:spcPts val="0"/>
              </a:spcAft>
              <a:buSzPts val="1400"/>
              <a:buChar char="■"/>
              <a:defRPr/>
            </a:lvl6pPr>
            <a:lvl7pPr marL="2400300" lvl="6" indent="-238125">
              <a:spcBef>
                <a:spcPts val="0"/>
              </a:spcBef>
              <a:spcAft>
                <a:spcPts val="0"/>
              </a:spcAft>
              <a:buSzPts val="1400"/>
              <a:buChar char="●"/>
              <a:defRPr/>
            </a:lvl7pPr>
            <a:lvl8pPr marL="2743200" lvl="7" indent="-238125">
              <a:spcBef>
                <a:spcPts val="0"/>
              </a:spcBef>
              <a:spcAft>
                <a:spcPts val="0"/>
              </a:spcAft>
              <a:buSzPts val="1400"/>
              <a:buChar char="○"/>
              <a:defRPr/>
            </a:lvl8pPr>
            <a:lvl9pPr marL="3086100" lvl="8" indent="-238125">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33775" y="445025"/>
            <a:ext cx="639045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33775" y="1152475"/>
            <a:ext cx="2999925" cy="3416400"/>
          </a:xfrm>
          <a:prstGeom prst="rect">
            <a:avLst/>
          </a:prstGeom>
        </p:spPr>
        <p:txBody>
          <a:bodyPr spcFirstLastPara="1" wrap="square" lIns="91425" tIns="91425" rIns="91425" bIns="91425" anchor="t" anchorCtr="0">
            <a:normAutofit/>
          </a:bodyPr>
          <a:lstStyle>
            <a:lvl1pPr marL="342900" lvl="0" indent="-238125">
              <a:spcBef>
                <a:spcPts val="0"/>
              </a:spcBef>
              <a:spcAft>
                <a:spcPts val="0"/>
              </a:spcAft>
              <a:buSzPts val="1400"/>
              <a:buChar char="●"/>
              <a:defRPr sz="1050"/>
            </a:lvl1pPr>
            <a:lvl2pPr marL="685800" lvl="1" indent="-228600">
              <a:spcBef>
                <a:spcPts val="0"/>
              </a:spcBef>
              <a:spcAft>
                <a:spcPts val="0"/>
              </a:spcAft>
              <a:buSzPts val="1200"/>
              <a:buChar char="○"/>
              <a:defRPr sz="900"/>
            </a:lvl2pPr>
            <a:lvl3pPr marL="1028700" lvl="2" indent="-228600">
              <a:spcBef>
                <a:spcPts val="0"/>
              </a:spcBef>
              <a:spcAft>
                <a:spcPts val="0"/>
              </a:spcAft>
              <a:buSzPts val="1200"/>
              <a:buChar char="■"/>
              <a:defRPr sz="900"/>
            </a:lvl3pPr>
            <a:lvl4pPr marL="1371600" lvl="3" indent="-228600">
              <a:spcBef>
                <a:spcPts val="0"/>
              </a:spcBef>
              <a:spcAft>
                <a:spcPts val="0"/>
              </a:spcAft>
              <a:buSzPts val="1200"/>
              <a:buChar char="●"/>
              <a:defRPr sz="900"/>
            </a:lvl4pPr>
            <a:lvl5pPr marL="1714500" lvl="4" indent="-228600">
              <a:spcBef>
                <a:spcPts val="0"/>
              </a:spcBef>
              <a:spcAft>
                <a:spcPts val="0"/>
              </a:spcAft>
              <a:buSzPts val="1200"/>
              <a:buChar char="○"/>
              <a:defRPr sz="900"/>
            </a:lvl5pPr>
            <a:lvl6pPr marL="2057400" lvl="5" indent="-228600">
              <a:spcBef>
                <a:spcPts val="0"/>
              </a:spcBef>
              <a:spcAft>
                <a:spcPts val="0"/>
              </a:spcAft>
              <a:buSzPts val="1200"/>
              <a:buChar char="■"/>
              <a:defRPr sz="900"/>
            </a:lvl6pPr>
            <a:lvl7pPr marL="2400300" lvl="6" indent="-228600">
              <a:spcBef>
                <a:spcPts val="0"/>
              </a:spcBef>
              <a:spcAft>
                <a:spcPts val="0"/>
              </a:spcAft>
              <a:buSzPts val="1200"/>
              <a:buChar char="●"/>
              <a:defRPr sz="900"/>
            </a:lvl7pPr>
            <a:lvl8pPr marL="2743200" lvl="7" indent="-228600">
              <a:spcBef>
                <a:spcPts val="0"/>
              </a:spcBef>
              <a:spcAft>
                <a:spcPts val="0"/>
              </a:spcAft>
              <a:buSzPts val="1200"/>
              <a:buChar char="○"/>
              <a:defRPr sz="900"/>
            </a:lvl8pPr>
            <a:lvl9pPr marL="3086100" lvl="8" indent="-228600">
              <a:spcBef>
                <a:spcPts val="0"/>
              </a:spcBef>
              <a:spcAft>
                <a:spcPts val="0"/>
              </a:spcAft>
              <a:buSzPts val="1200"/>
              <a:buChar char="■"/>
              <a:defRPr sz="900"/>
            </a:lvl9pPr>
          </a:lstStyle>
          <a:p>
            <a:endParaRPr/>
          </a:p>
        </p:txBody>
      </p:sp>
      <p:sp>
        <p:nvSpPr>
          <p:cNvPr id="23" name="Google Shape;23;p5"/>
          <p:cNvSpPr txBox="1">
            <a:spLocks noGrp="1"/>
          </p:cNvSpPr>
          <p:nvPr>
            <p:ph type="body" idx="2"/>
          </p:nvPr>
        </p:nvSpPr>
        <p:spPr>
          <a:xfrm>
            <a:off x="3624300" y="1152475"/>
            <a:ext cx="2999925" cy="3416400"/>
          </a:xfrm>
          <a:prstGeom prst="rect">
            <a:avLst/>
          </a:prstGeom>
        </p:spPr>
        <p:txBody>
          <a:bodyPr spcFirstLastPara="1" wrap="square" lIns="91425" tIns="91425" rIns="91425" bIns="91425" anchor="t" anchorCtr="0">
            <a:normAutofit/>
          </a:bodyPr>
          <a:lstStyle>
            <a:lvl1pPr marL="342900" lvl="0" indent="-238125">
              <a:spcBef>
                <a:spcPts val="0"/>
              </a:spcBef>
              <a:spcAft>
                <a:spcPts val="0"/>
              </a:spcAft>
              <a:buSzPts val="1400"/>
              <a:buChar char="●"/>
              <a:defRPr sz="1050"/>
            </a:lvl1pPr>
            <a:lvl2pPr marL="685800" lvl="1" indent="-228600">
              <a:spcBef>
                <a:spcPts val="0"/>
              </a:spcBef>
              <a:spcAft>
                <a:spcPts val="0"/>
              </a:spcAft>
              <a:buSzPts val="1200"/>
              <a:buChar char="○"/>
              <a:defRPr sz="900"/>
            </a:lvl2pPr>
            <a:lvl3pPr marL="1028700" lvl="2" indent="-228600">
              <a:spcBef>
                <a:spcPts val="0"/>
              </a:spcBef>
              <a:spcAft>
                <a:spcPts val="0"/>
              </a:spcAft>
              <a:buSzPts val="1200"/>
              <a:buChar char="■"/>
              <a:defRPr sz="900"/>
            </a:lvl3pPr>
            <a:lvl4pPr marL="1371600" lvl="3" indent="-228600">
              <a:spcBef>
                <a:spcPts val="0"/>
              </a:spcBef>
              <a:spcAft>
                <a:spcPts val="0"/>
              </a:spcAft>
              <a:buSzPts val="1200"/>
              <a:buChar char="●"/>
              <a:defRPr sz="900"/>
            </a:lvl4pPr>
            <a:lvl5pPr marL="1714500" lvl="4" indent="-228600">
              <a:spcBef>
                <a:spcPts val="0"/>
              </a:spcBef>
              <a:spcAft>
                <a:spcPts val="0"/>
              </a:spcAft>
              <a:buSzPts val="1200"/>
              <a:buChar char="○"/>
              <a:defRPr sz="900"/>
            </a:lvl5pPr>
            <a:lvl6pPr marL="2057400" lvl="5" indent="-228600">
              <a:spcBef>
                <a:spcPts val="0"/>
              </a:spcBef>
              <a:spcAft>
                <a:spcPts val="0"/>
              </a:spcAft>
              <a:buSzPts val="1200"/>
              <a:buChar char="■"/>
              <a:defRPr sz="900"/>
            </a:lvl6pPr>
            <a:lvl7pPr marL="2400300" lvl="6" indent="-228600">
              <a:spcBef>
                <a:spcPts val="0"/>
              </a:spcBef>
              <a:spcAft>
                <a:spcPts val="0"/>
              </a:spcAft>
              <a:buSzPts val="1200"/>
              <a:buChar char="●"/>
              <a:defRPr sz="900"/>
            </a:lvl7pPr>
            <a:lvl8pPr marL="2743200" lvl="7" indent="-228600">
              <a:spcBef>
                <a:spcPts val="0"/>
              </a:spcBef>
              <a:spcAft>
                <a:spcPts val="0"/>
              </a:spcAft>
              <a:buSzPts val="1200"/>
              <a:buChar char="○"/>
              <a:defRPr sz="900"/>
            </a:lvl8pPr>
            <a:lvl9pPr marL="3086100" lvl="8" indent="-228600">
              <a:spcBef>
                <a:spcPts val="0"/>
              </a:spcBef>
              <a:spcAft>
                <a:spcPts val="0"/>
              </a:spcAft>
              <a:buSzPts val="1200"/>
              <a:buChar char="■"/>
              <a:defRPr sz="900"/>
            </a:lvl9pPr>
          </a:lstStyle>
          <a:p>
            <a:endParaRPr/>
          </a:p>
        </p:txBody>
      </p:sp>
      <p:sp>
        <p:nvSpPr>
          <p:cNvPr id="24" name="Google Shape;24;p5"/>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33775" y="445025"/>
            <a:ext cx="639045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33775" y="555600"/>
            <a:ext cx="2106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1800"/>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30" name="Google Shape;30;p7"/>
          <p:cNvSpPr txBox="1">
            <a:spLocks noGrp="1"/>
          </p:cNvSpPr>
          <p:nvPr>
            <p:ph type="body" idx="1"/>
          </p:nvPr>
        </p:nvSpPr>
        <p:spPr>
          <a:xfrm>
            <a:off x="233775" y="1389600"/>
            <a:ext cx="2106000" cy="3179400"/>
          </a:xfrm>
          <a:prstGeom prst="rect">
            <a:avLst/>
          </a:prstGeom>
        </p:spPr>
        <p:txBody>
          <a:bodyPr spcFirstLastPara="1" wrap="square" lIns="91425" tIns="91425" rIns="91425" bIns="91425" anchor="t" anchorCtr="0">
            <a:normAutofit/>
          </a:bodyPr>
          <a:lstStyle>
            <a:lvl1pPr marL="342900" lvl="0" indent="-228600">
              <a:spcBef>
                <a:spcPts val="0"/>
              </a:spcBef>
              <a:spcAft>
                <a:spcPts val="0"/>
              </a:spcAft>
              <a:buSzPts val="1200"/>
              <a:buChar char="●"/>
              <a:defRPr sz="900"/>
            </a:lvl1pPr>
            <a:lvl2pPr marL="685800" lvl="1" indent="-228600">
              <a:spcBef>
                <a:spcPts val="0"/>
              </a:spcBef>
              <a:spcAft>
                <a:spcPts val="0"/>
              </a:spcAft>
              <a:buSzPts val="1200"/>
              <a:buChar char="○"/>
              <a:defRPr sz="900"/>
            </a:lvl2pPr>
            <a:lvl3pPr marL="1028700" lvl="2" indent="-228600">
              <a:spcBef>
                <a:spcPts val="0"/>
              </a:spcBef>
              <a:spcAft>
                <a:spcPts val="0"/>
              </a:spcAft>
              <a:buSzPts val="1200"/>
              <a:buChar char="■"/>
              <a:defRPr sz="900"/>
            </a:lvl3pPr>
            <a:lvl4pPr marL="1371600" lvl="3" indent="-228600">
              <a:spcBef>
                <a:spcPts val="0"/>
              </a:spcBef>
              <a:spcAft>
                <a:spcPts val="0"/>
              </a:spcAft>
              <a:buSzPts val="1200"/>
              <a:buChar char="●"/>
              <a:defRPr sz="900"/>
            </a:lvl4pPr>
            <a:lvl5pPr marL="1714500" lvl="4" indent="-228600">
              <a:spcBef>
                <a:spcPts val="0"/>
              </a:spcBef>
              <a:spcAft>
                <a:spcPts val="0"/>
              </a:spcAft>
              <a:buSzPts val="1200"/>
              <a:buChar char="○"/>
              <a:defRPr sz="900"/>
            </a:lvl5pPr>
            <a:lvl6pPr marL="2057400" lvl="5" indent="-228600">
              <a:spcBef>
                <a:spcPts val="0"/>
              </a:spcBef>
              <a:spcAft>
                <a:spcPts val="0"/>
              </a:spcAft>
              <a:buSzPts val="1200"/>
              <a:buChar char="■"/>
              <a:defRPr sz="900"/>
            </a:lvl6pPr>
            <a:lvl7pPr marL="2400300" lvl="6" indent="-228600">
              <a:spcBef>
                <a:spcPts val="0"/>
              </a:spcBef>
              <a:spcAft>
                <a:spcPts val="0"/>
              </a:spcAft>
              <a:buSzPts val="1200"/>
              <a:buChar char="●"/>
              <a:defRPr sz="900"/>
            </a:lvl7pPr>
            <a:lvl8pPr marL="2743200" lvl="7" indent="-228600">
              <a:spcBef>
                <a:spcPts val="0"/>
              </a:spcBef>
              <a:spcAft>
                <a:spcPts val="0"/>
              </a:spcAft>
              <a:buSzPts val="1200"/>
              <a:buChar char="○"/>
              <a:defRPr sz="900"/>
            </a:lvl8pPr>
            <a:lvl9pPr marL="3086100" lvl="8" indent="-228600">
              <a:spcBef>
                <a:spcPts val="0"/>
              </a:spcBef>
              <a:spcAft>
                <a:spcPts val="0"/>
              </a:spcAft>
              <a:buSzPts val="1200"/>
              <a:buChar char="■"/>
              <a:defRPr sz="900"/>
            </a:lvl9pPr>
          </a:lstStyle>
          <a:p>
            <a:endParaRPr/>
          </a:p>
        </p:txBody>
      </p:sp>
      <p:sp>
        <p:nvSpPr>
          <p:cNvPr id="31" name="Google Shape;31;p7"/>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367688" y="450150"/>
            <a:ext cx="477585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36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sp>
        <p:nvSpPr>
          <p:cNvPr id="34" name="Google Shape;34;p8"/>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429000" y="-125"/>
            <a:ext cx="3429000" cy="5143500"/>
          </a:xfrm>
          <a:prstGeom prst="rect">
            <a:avLst/>
          </a:prstGeom>
          <a:solidFill>
            <a:schemeClr val="lt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37" name="Google Shape;37;p9"/>
          <p:cNvSpPr txBox="1">
            <a:spLocks noGrp="1"/>
          </p:cNvSpPr>
          <p:nvPr>
            <p:ph type="title"/>
          </p:nvPr>
        </p:nvSpPr>
        <p:spPr>
          <a:xfrm>
            <a:off x="199125" y="1233175"/>
            <a:ext cx="30339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3150"/>
            </a:lvl1pPr>
            <a:lvl2pPr lvl="1" algn="ctr">
              <a:spcBef>
                <a:spcPts val="0"/>
              </a:spcBef>
              <a:spcAft>
                <a:spcPts val="0"/>
              </a:spcAft>
              <a:buSzPts val="4200"/>
              <a:buNone/>
              <a:defRPr sz="3150"/>
            </a:lvl2pPr>
            <a:lvl3pPr lvl="2" algn="ctr">
              <a:spcBef>
                <a:spcPts val="0"/>
              </a:spcBef>
              <a:spcAft>
                <a:spcPts val="0"/>
              </a:spcAft>
              <a:buSzPts val="4200"/>
              <a:buNone/>
              <a:defRPr sz="3150"/>
            </a:lvl3pPr>
            <a:lvl4pPr lvl="3" algn="ctr">
              <a:spcBef>
                <a:spcPts val="0"/>
              </a:spcBef>
              <a:spcAft>
                <a:spcPts val="0"/>
              </a:spcAft>
              <a:buSzPts val="4200"/>
              <a:buNone/>
              <a:defRPr sz="3150"/>
            </a:lvl4pPr>
            <a:lvl5pPr lvl="4" algn="ctr">
              <a:spcBef>
                <a:spcPts val="0"/>
              </a:spcBef>
              <a:spcAft>
                <a:spcPts val="0"/>
              </a:spcAft>
              <a:buSzPts val="4200"/>
              <a:buNone/>
              <a:defRPr sz="3150"/>
            </a:lvl5pPr>
            <a:lvl6pPr lvl="5" algn="ctr">
              <a:spcBef>
                <a:spcPts val="0"/>
              </a:spcBef>
              <a:spcAft>
                <a:spcPts val="0"/>
              </a:spcAft>
              <a:buSzPts val="4200"/>
              <a:buNone/>
              <a:defRPr sz="3150"/>
            </a:lvl6pPr>
            <a:lvl7pPr lvl="6" algn="ctr">
              <a:spcBef>
                <a:spcPts val="0"/>
              </a:spcBef>
              <a:spcAft>
                <a:spcPts val="0"/>
              </a:spcAft>
              <a:buSzPts val="4200"/>
              <a:buNone/>
              <a:defRPr sz="3150"/>
            </a:lvl7pPr>
            <a:lvl8pPr lvl="7" algn="ctr">
              <a:spcBef>
                <a:spcPts val="0"/>
              </a:spcBef>
              <a:spcAft>
                <a:spcPts val="0"/>
              </a:spcAft>
              <a:buSzPts val="4200"/>
              <a:buNone/>
              <a:defRPr sz="3150"/>
            </a:lvl8pPr>
            <a:lvl9pPr lvl="8" algn="ctr">
              <a:spcBef>
                <a:spcPts val="0"/>
              </a:spcBef>
              <a:spcAft>
                <a:spcPts val="0"/>
              </a:spcAft>
              <a:buSzPts val="4200"/>
              <a:buNone/>
              <a:defRPr sz="3150"/>
            </a:lvl9pPr>
          </a:lstStyle>
          <a:p>
            <a:endParaRPr/>
          </a:p>
        </p:txBody>
      </p:sp>
      <p:sp>
        <p:nvSpPr>
          <p:cNvPr id="38" name="Google Shape;38;p9"/>
          <p:cNvSpPr txBox="1">
            <a:spLocks noGrp="1"/>
          </p:cNvSpPr>
          <p:nvPr>
            <p:ph type="subTitle" idx="1"/>
          </p:nvPr>
        </p:nvSpPr>
        <p:spPr>
          <a:xfrm>
            <a:off x="199125" y="2803075"/>
            <a:ext cx="30339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1575"/>
            </a:lvl1pPr>
            <a:lvl2pPr lvl="1" algn="ctr">
              <a:lnSpc>
                <a:spcPct val="100000"/>
              </a:lnSpc>
              <a:spcBef>
                <a:spcPts val="0"/>
              </a:spcBef>
              <a:spcAft>
                <a:spcPts val="0"/>
              </a:spcAft>
              <a:buSzPts val="2100"/>
              <a:buNone/>
              <a:defRPr sz="1575"/>
            </a:lvl2pPr>
            <a:lvl3pPr lvl="2" algn="ctr">
              <a:lnSpc>
                <a:spcPct val="100000"/>
              </a:lnSpc>
              <a:spcBef>
                <a:spcPts val="0"/>
              </a:spcBef>
              <a:spcAft>
                <a:spcPts val="0"/>
              </a:spcAft>
              <a:buSzPts val="2100"/>
              <a:buNone/>
              <a:defRPr sz="1575"/>
            </a:lvl3pPr>
            <a:lvl4pPr lvl="3" algn="ctr">
              <a:lnSpc>
                <a:spcPct val="100000"/>
              </a:lnSpc>
              <a:spcBef>
                <a:spcPts val="0"/>
              </a:spcBef>
              <a:spcAft>
                <a:spcPts val="0"/>
              </a:spcAft>
              <a:buSzPts val="2100"/>
              <a:buNone/>
              <a:defRPr sz="1575"/>
            </a:lvl4pPr>
            <a:lvl5pPr lvl="4" algn="ctr">
              <a:lnSpc>
                <a:spcPct val="100000"/>
              </a:lnSpc>
              <a:spcBef>
                <a:spcPts val="0"/>
              </a:spcBef>
              <a:spcAft>
                <a:spcPts val="0"/>
              </a:spcAft>
              <a:buSzPts val="2100"/>
              <a:buNone/>
              <a:defRPr sz="1575"/>
            </a:lvl5pPr>
            <a:lvl6pPr lvl="5" algn="ctr">
              <a:lnSpc>
                <a:spcPct val="100000"/>
              </a:lnSpc>
              <a:spcBef>
                <a:spcPts val="0"/>
              </a:spcBef>
              <a:spcAft>
                <a:spcPts val="0"/>
              </a:spcAft>
              <a:buSzPts val="2100"/>
              <a:buNone/>
              <a:defRPr sz="1575"/>
            </a:lvl6pPr>
            <a:lvl7pPr lvl="6" algn="ctr">
              <a:lnSpc>
                <a:spcPct val="100000"/>
              </a:lnSpc>
              <a:spcBef>
                <a:spcPts val="0"/>
              </a:spcBef>
              <a:spcAft>
                <a:spcPts val="0"/>
              </a:spcAft>
              <a:buSzPts val="2100"/>
              <a:buNone/>
              <a:defRPr sz="1575"/>
            </a:lvl7pPr>
            <a:lvl8pPr lvl="7" algn="ctr">
              <a:lnSpc>
                <a:spcPct val="100000"/>
              </a:lnSpc>
              <a:spcBef>
                <a:spcPts val="0"/>
              </a:spcBef>
              <a:spcAft>
                <a:spcPts val="0"/>
              </a:spcAft>
              <a:buSzPts val="2100"/>
              <a:buNone/>
              <a:defRPr sz="1575"/>
            </a:lvl8pPr>
            <a:lvl9pPr lvl="8" algn="ctr">
              <a:lnSpc>
                <a:spcPct val="100000"/>
              </a:lnSpc>
              <a:spcBef>
                <a:spcPts val="0"/>
              </a:spcBef>
              <a:spcAft>
                <a:spcPts val="0"/>
              </a:spcAft>
              <a:buSzPts val="2100"/>
              <a:buNone/>
              <a:defRPr sz="1575"/>
            </a:lvl9pPr>
          </a:lstStyle>
          <a:p>
            <a:endParaRPr/>
          </a:p>
        </p:txBody>
      </p:sp>
      <p:sp>
        <p:nvSpPr>
          <p:cNvPr id="39" name="Google Shape;39;p9"/>
          <p:cNvSpPr txBox="1">
            <a:spLocks noGrp="1"/>
          </p:cNvSpPr>
          <p:nvPr>
            <p:ph type="body" idx="2"/>
          </p:nvPr>
        </p:nvSpPr>
        <p:spPr>
          <a:xfrm>
            <a:off x="3704625" y="724075"/>
            <a:ext cx="2877750" cy="3695100"/>
          </a:xfrm>
          <a:prstGeom prst="rect">
            <a:avLst/>
          </a:prstGeom>
        </p:spPr>
        <p:txBody>
          <a:bodyPr spcFirstLastPara="1" wrap="square" lIns="91425" tIns="91425" rIns="91425" bIns="91425" anchor="ctr" anchorCtr="0">
            <a:normAutofit/>
          </a:bodyPr>
          <a:lstStyle>
            <a:lvl1pPr marL="342900" lvl="0" indent="-257175">
              <a:spcBef>
                <a:spcPts val="0"/>
              </a:spcBef>
              <a:spcAft>
                <a:spcPts val="0"/>
              </a:spcAft>
              <a:buSzPts val="1800"/>
              <a:buChar char="●"/>
              <a:defRPr/>
            </a:lvl1pPr>
            <a:lvl2pPr marL="685800" lvl="1" indent="-238125">
              <a:spcBef>
                <a:spcPts val="0"/>
              </a:spcBef>
              <a:spcAft>
                <a:spcPts val="0"/>
              </a:spcAft>
              <a:buSzPts val="1400"/>
              <a:buChar char="○"/>
              <a:defRPr/>
            </a:lvl2pPr>
            <a:lvl3pPr marL="1028700" lvl="2" indent="-238125">
              <a:spcBef>
                <a:spcPts val="0"/>
              </a:spcBef>
              <a:spcAft>
                <a:spcPts val="0"/>
              </a:spcAft>
              <a:buSzPts val="1400"/>
              <a:buChar char="■"/>
              <a:defRPr/>
            </a:lvl3pPr>
            <a:lvl4pPr marL="1371600" lvl="3" indent="-238125">
              <a:spcBef>
                <a:spcPts val="0"/>
              </a:spcBef>
              <a:spcAft>
                <a:spcPts val="0"/>
              </a:spcAft>
              <a:buSzPts val="1400"/>
              <a:buChar char="●"/>
              <a:defRPr/>
            </a:lvl4pPr>
            <a:lvl5pPr marL="1714500" lvl="4" indent="-238125">
              <a:spcBef>
                <a:spcPts val="0"/>
              </a:spcBef>
              <a:spcAft>
                <a:spcPts val="0"/>
              </a:spcAft>
              <a:buSzPts val="1400"/>
              <a:buChar char="○"/>
              <a:defRPr/>
            </a:lvl5pPr>
            <a:lvl6pPr marL="2057400" lvl="5" indent="-238125">
              <a:spcBef>
                <a:spcPts val="0"/>
              </a:spcBef>
              <a:spcAft>
                <a:spcPts val="0"/>
              </a:spcAft>
              <a:buSzPts val="1400"/>
              <a:buChar char="■"/>
              <a:defRPr/>
            </a:lvl6pPr>
            <a:lvl7pPr marL="2400300" lvl="6" indent="-238125">
              <a:spcBef>
                <a:spcPts val="0"/>
              </a:spcBef>
              <a:spcAft>
                <a:spcPts val="0"/>
              </a:spcAft>
              <a:buSzPts val="1400"/>
              <a:buChar char="●"/>
              <a:defRPr/>
            </a:lvl7pPr>
            <a:lvl8pPr marL="2743200" lvl="7" indent="-238125">
              <a:spcBef>
                <a:spcPts val="0"/>
              </a:spcBef>
              <a:spcAft>
                <a:spcPts val="0"/>
              </a:spcAft>
              <a:buSzPts val="1400"/>
              <a:buChar char="○"/>
              <a:defRPr/>
            </a:lvl8pPr>
            <a:lvl9pPr marL="3086100" lvl="8" indent="-238125">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33775" y="4230575"/>
            <a:ext cx="4499100" cy="605100"/>
          </a:xfrm>
          <a:prstGeom prst="rect">
            <a:avLst/>
          </a:prstGeom>
        </p:spPr>
        <p:txBody>
          <a:bodyPr spcFirstLastPara="1" wrap="square" lIns="91425" tIns="91425" rIns="91425" bIns="91425" anchor="ctr" anchorCtr="0">
            <a:normAutofit/>
          </a:bodyPr>
          <a:lstStyle>
            <a:lvl1pPr marL="342900" lvl="0" indent="-17145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445025"/>
            <a:ext cx="639045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33775" y="1152475"/>
            <a:ext cx="639045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6354344" y="4663217"/>
            <a:ext cx="411525" cy="393600"/>
          </a:xfrm>
          <a:prstGeom prst="rect">
            <a:avLst/>
          </a:prstGeom>
          <a:noFill/>
          <a:ln>
            <a:noFill/>
          </a:ln>
        </p:spPr>
        <p:txBody>
          <a:bodyPr spcFirstLastPara="1" wrap="square" lIns="91425" tIns="91425" rIns="91425" bIns="91425" anchor="ctr" anchorCtr="0">
            <a:normAutofit/>
          </a:bodyPr>
          <a:lstStyle>
            <a:lvl1pPr lvl="0" algn="r">
              <a:buNone/>
              <a:defRPr sz="750">
                <a:solidFill>
                  <a:schemeClr val="dk2"/>
                </a:solidFill>
              </a:defRPr>
            </a:lvl1pPr>
            <a:lvl2pPr lvl="1" algn="r">
              <a:buNone/>
              <a:defRPr sz="750">
                <a:solidFill>
                  <a:schemeClr val="dk2"/>
                </a:solidFill>
              </a:defRPr>
            </a:lvl2pPr>
            <a:lvl3pPr lvl="2" algn="r">
              <a:buNone/>
              <a:defRPr sz="750">
                <a:solidFill>
                  <a:schemeClr val="dk2"/>
                </a:solidFill>
              </a:defRPr>
            </a:lvl3pPr>
            <a:lvl4pPr lvl="3" algn="r">
              <a:buNone/>
              <a:defRPr sz="750">
                <a:solidFill>
                  <a:schemeClr val="dk2"/>
                </a:solidFill>
              </a:defRPr>
            </a:lvl4pPr>
            <a:lvl5pPr lvl="4" algn="r">
              <a:buNone/>
              <a:defRPr sz="750">
                <a:solidFill>
                  <a:schemeClr val="dk2"/>
                </a:solidFill>
              </a:defRPr>
            </a:lvl5pPr>
            <a:lvl6pPr lvl="5" algn="r">
              <a:buNone/>
              <a:defRPr sz="750">
                <a:solidFill>
                  <a:schemeClr val="dk2"/>
                </a:solidFill>
              </a:defRPr>
            </a:lvl6pPr>
            <a:lvl7pPr lvl="6" algn="r">
              <a:buNone/>
              <a:defRPr sz="750">
                <a:solidFill>
                  <a:schemeClr val="dk2"/>
                </a:solidFill>
              </a:defRPr>
            </a:lvl7pPr>
            <a:lvl8pPr lvl="7" algn="r">
              <a:buNone/>
              <a:defRPr sz="750">
                <a:solidFill>
                  <a:schemeClr val="dk2"/>
                </a:solidFill>
              </a:defRPr>
            </a:lvl8pPr>
            <a:lvl9pPr lvl="8" algn="r">
              <a:buNone/>
              <a:defRPr sz="750">
                <a:solidFill>
                  <a:schemeClr val="dk2"/>
                </a:solidFill>
              </a:defRPr>
            </a:lvl9pPr>
          </a:lstStyle>
          <a:p>
            <a:fld id="{00000000-1234-1234-1234-123412341234}" type="slidenum">
              <a:rPr lang="de-DE" smtClean="0"/>
              <a:pPr/>
              <a:t>‹#›</a:t>
            </a:fld>
            <a:endParaRPr lang="de-DE"/>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aomi.lee@lancet.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eva.weicken@hhi.fraunhofer.de" TargetMode="External"/><Relationship Id="rId4" Type="http://schemas.openxmlformats.org/officeDocument/2006/relationships/hyperlink" Target="mailto:shubs.upadhyay@ada.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5036130" y="258386"/>
            <a:ext cx="1601722" cy="307777"/>
          </a:xfrm>
          <a:prstGeom prst="rect">
            <a:avLst/>
          </a:prstGeom>
        </p:spPr>
        <p:txBody>
          <a:bodyPr wrap="none">
            <a:spAutoFit/>
          </a:bodyPr>
          <a:lstStyle/>
          <a:p>
            <a:pPr algn="r"/>
            <a:r>
              <a:rPr lang="en-GB" b="1" dirty="0">
                <a:latin typeface="Calibri" panose="020F0502020204030204" pitchFamily="34" charset="0"/>
                <a:cs typeface="Calibri" panose="020F0502020204030204" pitchFamily="34" charset="0"/>
              </a:rPr>
              <a:t>FG-AI4H-L-040-A01</a:t>
            </a:r>
          </a:p>
        </p:txBody>
      </p:sp>
      <p:sp>
        <p:nvSpPr>
          <p:cNvPr id="10" name="Rectangle 9">
            <a:extLst>
              <a:ext uri="{FF2B5EF4-FFF2-40B4-BE49-F238E27FC236}">
                <a16:creationId xmlns:a16="http://schemas.microsoft.com/office/drawing/2014/main" id="{D36F58C8-2F54-4864-94DC-A069EA8D2640}"/>
              </a:ext>
            </a:extLst>
          </p:cNvPr>
          <p:cNvSpPr/>
          <p:nvPr/>
        </p:nvSpPr>
        <p:spPr>
          <a:xfrm>
            <a:off x="4298750" y="483749"/>
            <a:ext cx="2339102" cy="307777"/>
          </a:xfrm>
          <a:prstGeom prst="rect">
            <a:avLst/>
          </a:prstGeom>
        </p:spPr>
        <p:txBody>
          <a:bodyPr wrap="none">
            <a:spAutoFit/>
          </a:bodyPr>
          <a:lstStyle/>
          <a:p>
            <a:pPr algn="r"/>
            <a:r>
              <a:rPr lang="en-US" b="1" dirty="0">
                <a:latin typeface="Calibri" panose="020F0502020204030204" pitchFamily="34" charset="0"/>
                <a:cs typeface="Calibri" panose="020F0502020204030204" pitchFamily="34" charset="0"/>
              </a:rPr>
              <a:t>E-meeting, 19 – 21 May 2021</a:t>
            </a:r>
            <a:endParaRPr lang="en-GB" b="1" dirty="0">
              <a:latin typeface="Calibri" panose="020F0502020204030204" pitchFamily="34" charset="0"/>
              <a:cs typeface="Calibri" panose="020F0502020204030204" pitchFamily="34" charset="0"/>
            </a:endParaRPr>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826981871"/>
              </p:ext>
            </p:extLst>
          </p:nvPr>
        </p:nvGraphicFramePr>
        <p:xfrm>
          <a:off x="425467" y="1619534"/>
          <a:ext cx="6404781" cy="2936283"/>
        </p:xfrm>
        <a:graphic>
          <a:graphicData uri="http://schemas.openxmlformats.org/drawingml/2006/table">
            <a:tbl>
              <a:tblPr firstRow="1" bandRow="1">
                <a:tableStyleId>{2D5ABB26-0587-4C30-8999-92F81FD0307C}</a:tableStyleId>
              </a:tblPr>
              <a:tblGrid>
                <a:gridCol w="1026428">
                  <a:extLst>
                    <a:ext uri="{9D8B030D-6E8A-4147-A177-3AD203B41FA5}">
                      <a16:colId xmlns:a16="http://schemas.microsoft.com/office/drawing/2014/main" val="3760236376"/>
                    </a:ext>
                  </a:extLst>
                </a:gridCol>
                <a:gridCol w="1685554">
                  <a:extLst>
                    <a:ext uri="{9D8B030D-6E8A-4147-A177-3AD203B41FA5}">
                      <a16:colId xmlns:a16="http://schemas.microsoft.com/office/drawing/2014/main" val="4118390399"/>
                    </a:ext>
                  </a:extLst>
                </a:gridCol>
                <a:gridCol w="3692799">
                  <a:extLst>
                    <a:ext uri="{9D8B030D-6E8A-4147-A177-3AD203B41FA5}">
                      <a16:colId xmlns:a16="http://schemas.microsoft.com/office/drawing/2014/main" val="3689152469"/>
                    </a:ext>
                  </a:extLst>
                </a:gridCol>
              </a:tblGrid>
              <a:tr h="363183">
                <a:tc>
                  <a:txBody>
                    <a:bodyPr/>
                    <a:lstStyle/>
                    <a:p>
                      <a:r>
                        <a:rPr lang="en-US" sz="1600" b="1" dirty="0">
                          <a:latin typeface="Calibri" panose="020F0502020204030204" pitchFamily="34" charset="0"/>
                          <a:cs typeface="Calibri" panose="020F0502020204030204" pitchFamily="34" charset="0"/>
                        </a:rPr>
                        <a:t>Source:</a:t>
                      </a:r>
                      <a:endParaRPr lang="en-GB" sz="1600" b="1" dirty="0">
                        <a:latin typeface="Calibri" panose="020F0502020204030204" pitchFamily="34" charset="0"/>
                        <a:cs typeface="Calibri" panose="020F0502020204030204" pitchFamily="34" charset="0"/>
                      </a:endParaRPr>
                    </a:p>
                  </a:txBody>
                  <a:tcPr marL="38576" marR="38576" marT="19289" marB="19289"/>
                </a:tc>
                <a:tc gridSpan="2">
                  <a:txBody>
                    <a:bodyPr/>
                    <a:lstStyle/>
                    <a:p>
                      <a:r>
                        <a:rPr lang="en-US" sz="1600" i="0" dirty="0">
                          <a:solidFill>
                            <a:schemeClr val="tx1"/>
                          </a:solidFill>
                          <a:latin typeface="Calibri" panose="020F0502020204030204" pitchFamily="34" charset="0"/>
                          <a:cs typeface="Calibri" panose="020F0502020204030204" pitchFamily="34" charset="0"/>
                        </a:rPr>
                        <a:t>Editors DEL7.4</a:t>
                      </a:r>
                      <a:endParaRPr lang="en-GB" sz="1600" i="0" dirty="0">
                        <a:solidFill>
                          <a:schemeClr val="tx1"/>
                        </a:solidFill>
                        <a:latin typeface="Calibri" panose="020F0502020204030204" pitchFamily="34" charset="0"/>
                        <a:cs typeface="Calibri" panose="020F0502020204030204" pitchFamily="34" charset="0"/>
                      </a:endParaRPr>
                    </a:p>
                  </a:txBody>
                  <a:tcPr marL="38576" marR="38576" marT="19289" marB="19289"/>
                </a:tc>
                <a:tc hMerge="1">
                  <a:txBody>
                    <a:bodyPr/>
                    <a:lstStyle/>
                    <a:p>
                      <a:endParaRPr lang="en-GB"/>
                    </a:p>
                  </a:txBody>
                  <a:tcPr/>
                </a:tc>
                <a:extLst>
                  <a:ext uri="{0D108BD9-81ED-4DB2-BD59-A6C34878D82A}">
                    <a16:rowId xmlns:a16="http://schemas.microsoft.com/office/drawing/2014/main" val="3920436266"/>
                  </a:ext>
                </a:extLst>
              </a:tr>
              <a:tr h="538797">
                <a:tc>
                  <a:txBody>
                    <a:bodyPr/>
                    <a:lstStyle/>
                    <a:p>
                      <a:r>
                        <a:rPr lang="en-US" sz="1600" b="1" dirty="0">
                          <a:latin typeface="Calibri" panose="020F0502020204030204" pitchFamily="34" charset="0"/>
                          <a:cs typeface="Calibri" panose="020F0502020204030204" pitchFamily="34" charset="0"/>
                        </a:rPr>
                        <a:t>Title:</a:t>
                      </a:r>
                      <a:endParaRPr lang="en-GB" sz="1600" b="1" dirty="0">
                        <a:latin typeface="Calibri" panose="020F0502020204030204" pitchFamily="34" charset="0"/>
                        <a:cs typeface="Calibri" panose="020F0502020204030204" pitchFamily="34" charset="0"/>
                      </a:endParaRPr>
                    </a:p>
                  </a:txBody>
                  <a:tcPr marL="38576" marR="38576" marT="19289" marB="19289"/>
                </a:tc>
                <a:tc gridSpan="2">
                  <a:txBody>
                    <a:bodyPr/>
                    <a:lstStyle/>
                    <a:p>
                      <a:r>
                        <a:rPr lang="en-GB" sz="1600" b="0" i="0" kern="1200" dirty="0">
                          <a:solidFill>
                            <a:schemeClr val="tx1"/>
                          </a:solidFill>
                          <a:effectLst/>
                          <a:latin typeface="Calibri" panose="020F0502020204030204" pitchFamily="34" charset="0"/>
                          <a:ea typeface="+mn-ea"/>
                          <a:cs typeface="Calibri" panose="020F0502020204030204" pitchFamily="34" charset="0"/>
                        </a:rPr>
                        <a:t>Updated Del. 7.4: Clinical evaluation of AI for health – Att.1: Presentation</a:t>
                      </a:r>
                      <a:endParaRPr lang="en-GB" sz="1600" b="0" dirty="0">
                        <a:solidFill>
                          <a:schemeClr val="tx1"/>
                        </a:solidFill>
                        <a:latin typeface="Calibri" panose="020F0502020204030204" pitchFamily="34" charset="0"/>
                        <a:cs typeface="Calibri" panose="020F0502020204030204" pitchFamily="34" charset="0"/>
                      </a:endParaRPr>
                    </a:p>
                  </a:txBody>
                  <a:tcPr marL="38576" marR="38576" marT="19289" marB="19289"/>
                </a:tc>
                <a:tc hMerge="1">
                  <a:txBody>
                    <a:bodyPr/>
                    <a:lstStyle/>
                    <a:p>
                      <a:endParaRPr lang="en-GB"/>
                    </a:p>
                  </a:txBody>
                  <a:tcPr/>
                </a:tc>
                <a:extLst>
                  <a:ext uri="{0D108BD9-81ED-4DB2-BD59-A6C34878D82A}">
                    <a16:rowId xmlns:a16="http://schemas.microsoft.com/office/drawing/2014/main" val="994681210"/>
                  </a:ext>
                </a:extLst>
              </a:tr>
              <a:tr h="363183">
                <a:tc>
                  <a:txBody>
                    <a:bodyPr/>
                    <a:lstStyle/>
                    <a:p>
                      <a:r>
                        <a:rPr lang="en-US" sz="1600" b="1" dirty="0">
                          <a:latin typeface="Calibri" panose="020F0502020204030204" pitchFamily="34" charset="0"/>
                          <a:cs typeface="Calibri" panose="020F0502020204030204" pitchFamily="34" charset="0"/>
                        </a:rPr>
                        <a:t>Purpose:</a:t>
                      </a:r>
                      <a:endParaRPr lang="en-GB" sz="1600" b="1" dirty="0">
                        <a:latin typeface="Calibri" panose="020F0502020204030204" pitchFamily="34" charset="0"/>
                        <a:cs typeface="Calibri" panose="020F0502020204030204" pitchFamily="34" charset="0"/>
                      </a:endParaRPr>
                    </a:p>
                  </a:txBody>
                  <a:tcPr marL="38576" marR="38576" marT="19289" marB="19289">
                    <a:lnB w="19050" cap="flat" cmpd="sng" algn="ctr">
                      <a:solidFill>
                        <a:schemeClr val="tx1"/>
                      </a:solidFill>
                      <a:prstDash val="solid"/>
                      <a:round/>
                      <a:headEnd type="none" w="med" len="med"/>
                      <a:tailEnd type="none" w="med" len="med"/>
                    </a:lnB>
                  </a:tcPr>
                </a:tc>
                <a:tc gridSpan="2">
                  <a:txBody>
                    <a:bodyPr/>
                    <a:lstStyle/>
                    <a:p>
                      <a:r>
                        <a:rPr lang="en-US" sz="1600" dirty="0">
                          <a:solidFill>
                            <a:schemeClr val="tx1"/>
                          </a:solidFill>
                          <a:latin typeface="Calibri" panose="020F0502020204030204" pitchFamily="34" charset="0"/>
                          <a:cs typeface="Calibri" panose="020F0502020204030204" pitchFamily="34" charset="0"/>
                        </a:rPr>
                        <a:t>Discussion | Information</a:t>
                      </a:r>
                      <a:endParaRPr lang="en-GB" sz="1600" dirty="0">
                        <a:solidFill>
                          <a:schemeClr val="tx1"/>
                        </a:solidFill>
                        <a:latin typeface="Calibri" panose="020F0502020204030204" pitchFamily="34" charset="0"/>
                        <a:cs typeface="Calibri" panose="020F0502020204030204" pitchFamily="34" charset="0"/>
                      </a:endParaRPr>
                    </a:p>
                  </a:txBody>
                  <a:tcPr marL="38576" marR="38576" marT="19289" marB="19289">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785859">
                <a:tc>
                  <a:txBody>
                    <a:bodyPr/>
                    <a:lstStyle/>
                    <a:p>
                      <a:r>
                        <a:rPr lang="en-US" sz="1600" b="1" dirty="0">
                          <a:latin typeface="Calibri" panose="020F0502020204030204" pitchFamily="34" charset="0"/>
                          <a:cs typeface="Calibri" panose="020F0502020204030204" pitchFamily="34" charset="0"/>
                        </a:rPr>
                        <a:t>Contact:</a:t>
                      </a:r>
                      <a:endParaRPr lang="en-GB" sz="1600" b="1" dirty="0">
                        <a:latin typeface="Calibri" panose="020F0502020204030204" pitchFamily="34" charset="0"/>
                        <a:cs typeface="Calibri" panose="020F0502020204030204" pitchFamily="34" charset="0"/>
                      </a:endParaRPr>
                    </a:p>
                  </a:txBody>
                  <a:tcPr marL="38576" marR="38576" marT="19289" marB="19289">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600" dirty="0">
                          <a:solidFill>
                            <a:schemeClr val="tx1"/>
                          </a:solidFill>
                          <a:latin typeface="Calibri" panose="020F0502020204030204" pitchFamily="34" charset="0"/>
                          <a:cs typeface="Calibri" panose="020F0502020204030204" pitchFamily="34" charset="0"/>
                        </a:rPr>
                        <a:t>Naomi Lee </a:t>
                      </a:r>
                    </a:p>
                    <a:p>
                      <a:r>
                        <a:rPr lang="en-US" sz="1600" dirty="0">
                          <a:solidFill>
                            <a:schemeClr val="tx1"/>
                          </a:solidFill>
                          <a:latin typeface="Calibri" panose="020F0502020204030204" pitchFamily="34" charset="0"/>
                          <a:cs typeface="Calibri" panose="020F0502020204030204" pitchFamily="34" charset="0"/>
                        </a:rPr>
                        <a:t>Shubs Upadhyay</a:t>
                      </a:r>
                    </a:p>
                    <a:p>
                      <a:r>
                        <a:rPr lang="en-US" sz="1600" dirty="0">
                          <a:solidFill>
                            <a:schemeClr val="tx1"/>
                          </a:solidFill>
                          <a:latin typeface="Calibri" panose="020F0502020204030204" pitchFamily="34" charset="0"/>
                          <a:cs typeface="Calibri" panose="020F0502020204030204" pitchFamily="34" charset="0"/>
                        </a:rPr>
                        <a:t>Eva Weicken</a:t>
                      </a:r>
                      <a:endParaRPr lang="en-GB" sz="1600" dirty="0">
                        <a:solidFill>
                          <a:schemeClr val="tx1"/>
                        </a:solidFill>
                        <a:latin typeface="Calibri" panose="020F0502020204030204" pitchFamily="34" charset="0"/>
                        <a:cs typeface="Calibri" panose="020F0502020204030204" pitchFamily="34" charset="0"/>
                      </a:endParaRPr>
                    </a:p>
                  </a:txBody>
                  <a:tcPr marL="38576" marR="38576" marT="19289" marB="19289">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dirty="0">
                          <a:solidFill>
                            <a:schemeClr val="tx1"/>
                          </a:solidFill>
                          <a:latin typeface="Calibri" panose="020F0502020204030204" pitchFamily="34" charset="0"/>
                          <a:cs typeface="Calibri" panose="020F0502020204030204" pitchFamily="34" charset="0"/>
                        </a:rPr>
                        <a:t>E-mail: </a:t>
                      </a:r>
                      <a:r>
                        <a:rPr lang="en-US" sz="1600" dirty="0">
                          <a:solidFill>
                            <a:schemeClr val="tx1"/>
                          </a:solidFill>
                          <a:latin typeface="Calibri" panose="020F0502020204030204" pitchFamily="34" charset="0"/>
                          <a:cs typeface="Calibri" panose="020F0502020204030204" pitchFamily="34" charset="0"/>
                          <a:hlinkClick r:id="rId3"/>
                        </a:rPr>
                        <a:t>naomi.lee@lancet.com</a:t>
                      </a:r>
                      <a:endParaRPr lang="en-US" sz="1600" dirty="0">
                        <a:solidFill>
                          <a:schemeClr val="tx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dirty="0">
                          <a:solidFill>
                            <a:schemeClr val="tx1"/>
                          </a:solidFill>
                          <a:latin typeface="Calibri" panose="020F0502020204030204" pitchFamily="34" charset="0"/>
                          <a:cs typeface="Calibri" panose="020F0502020204030204" pitchFamily="34" charset="0"/>
                        </a:rPr>
                        <a:t>E-mail: </a:t>
                      </a:r>
                      <a:r>
                        <a:rPr lang="en-US" sz="1600" dirty="0">
                          <a:solidFill>
                            <a:schemeClr val="tx1"/>
                          </a:solidFill>
                          <a:latin typeface="Calibri" panose="020F0502020204030204" pitchFamily="34" charset="0"/>
                          <a:cs typeface="Calibri" panose="020F0502020204030204" pitchFamily="34" charset="0"/>
                          <a:hlinkClick r:id="rId4"/>
                        </a:rPr>
                        <a:t>shubs.upadhyay@ada.com</a:t>
                      </a:r>
                      <a:endParaRPr lang="en-US" sz="1600" dirty="0">
                        <a:solidFill>
                          <a:schemeClr val="tx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dirty="0">
                          <a:solidFill>
                            <a:schemeClr val="tx1"/>
                          </a:solidFill>
                          <a:latin typeface="Calibri" panose="020F0502020204030204" pitchFamily="34" charset="0"/>
                          <a:cs typeface="Calibri" panose="020F0502020204030204" pitchFamily="34" charset="0"/>
                        </a:rPr>
                        <a:t>E-mail: </a:t>
                      </a:r>
                      <a:r>
                        <a:rPr lang="en-US" sz="1600" dirty="0">
                          <a:solidFill>
                            <a:schemeClr val="tx1"/>
                          </a:solidFill>
                          <a:latin typeface="Calibri" panose="020F0502020204030204" pitchFamily="34" charset="0"/>
                          <a:cs typeface="Calibri" panose="020F0502020204030204" pitchFamily="34" charset="0"/>
                          <a:hlinkClick r:id="rId5"/>
                        </a:rPr>
                        <a:t>eva.weicken@hhi.fraunhofer.de</a:t>
                      </a:r>
                      <a:r>
                        <a:rPr lang="en-US" sz="1600" dirty="0">
                          <a:solidFill>
                            <a:schemeClr val="tx1"/>
                          </a:solidFill>
                          <a:latin typeface="Calibri" panose="020F0502020204030204" pitchFamily="34" charset="0"/>
                          <a:cs typeface="Calibri" panose="020F0502020204030204" pitchFamily="34" charset="0"/>
                        </a:rPr>
                        <a:t> </a:t>
                      </a:r>
                      <a:endParaRPr lang="en-US" sz="1600" dirty="0">
                        <a:solidFill>
                          <a:schemeClr val="tx1"/>
                        </a:solidFill>
                      </a:endParaRPr>
                    </a:p>
                  </a:txBody>
                  <a:tcPr marL="38576" marR="38576" marT="19289" marB="19289">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885261">
                <a:tc>
                  <a:txBody>
                    <a:bodyPr/>
                    <a:lstStyle/>
                    <a:p>
                      <a:r>
                        <a:rPr lang="en-US" sz="1600" b="1" dirty="0">
                          <a:latin typeface="Calibri" panose="020F0502020204030204" pitchFamily="34" charset="0"/>
                          <a:cs typeface="Calibri" panose="020F0502020204030204" pitchFamily="34" charset="0"/>
                        </a:rPr>
                        <a:t>Abstract:</a:t>
                      </a:r>
                      <a:endParaRPr lang="en-GB" sz="1600" b="1" dirty="0">
                        <a:latin typeface="Calibri" panose="020F0502020204030204" pitchFamily="34" charset="0"/>
                        <a:cs typeface="Calibri" panose="020F0502020204030204" pitchFamily="34" charset="0"/>
                      </a:endParaRPr>
                    </a:p>
                  </a:txBody>
                  <a:tcPr marL="38576" marR="38576" marT="19289" marB="19289">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Calibri" panose="020F0502020204030204" pitchFamily="34" charset="0"/>
                          <a:cs typeface="Calibri" panose="020F0502020204030204" pitchFamily="34" charset="0"/>
                        </a:rPr>
                        <a:t>This PPT contains a presentation of DEL 7.4 in L-040 for discussion at this meeting.</a:t>
                      </a:r>
                    </a:p>
                  </a:txBody>
                  <a:tcPr marL="38576" marR="38576" marT="19289" marB="19289">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591987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1"/>
          <p:cNvSpPr txBox="1"/>
          <p:nvPr/>
        </p:nvSpPr>
        <p:spPr>
          <a:xfrm>
            <a:off x="686799" y="508522"/>
            <a:ext cx="5073300" cy="427018"/>
          </a:xfrm>
          <a:prstGeom prst="rect">
            <a:avLst/>
          </a:prstGeom>
          <a:noFill/>
          <a:ln>
            <a:noFill/>
          </a:ln>
        </p:spPr>
        <p:txBody>
          <a:bodyPr spcFirstLastPara="1" wrap="square" lIns="68569" tIns="68569" rIns="68569" bIns="68569" anchor="t" anchorCtr="0">
            <a:spAutoFit/>
          </a:bodyPr>
          <a:lstStyle/>
          <a:p>
            <a:r>
              <a:rPr lang="en-GB" sz="1875">
                <a:latin typeface="Calibri" panose="020F0502020204030204" pitchFamily="34" charset="0"/>
                <a:cs typeface="Calibri" panose="020F0502020204030204" pitchFamily="34" charset="0"/>
              </a:rPr>
              <a:t> Presentation outline draft </a:t>
            </a:r>
          </a:p>
        </p:txBody>
      </p:sp>
      <p:sp>
        <p:nvSpPr>
          <p:cNvPr id="121" name="Google Shape;121;p21"/>
          <p:cNvSpPr txBox="1"/>
          <p:nvPr/>
        </p:nvSpPr>
        <p:spPr>
          <a:xfrm>
            <a:off x="686798" y="973938"/>
            <a:ext cx="5510801" cy="3642513"/>
          </a:xfrm>
          <a:prstGeom prst="rect">
            <a:avLst/>
          </a:prstGeom>
          <a:noFill/>
          <a:ln>
            <a:noFill/>
          </a:ln>
        </p:spPr>
        <p:txBody>
          <a:bodyPr spcFirstLastPara="1" wrap="square" lIns="68569" tIns="68569" rIns="68569" bIns="68569" anchor="t" anchorCtr="0">
            <a:spAutoFit/>
          </a:bodyPr>
          <a:lstStyle/>
          <a:p>
            <a:pPr>
              <a:lnSpc>
                <a:spcPct val="115000"/>
              </a:lnSpc>
            </a:pPr>
            <a:r>
              <a:rPr lang="en-GB" sz="1800" b="1">
                <a:solidFill>
                  <a:schemeClr val="dk1"/>
                </a:solidFill>
                <a:latin typeface="Calibri" panose="020F0502020204030204" pitchFamily="34" charset="0"/>
                <a:cs typeface="Calibri" panose="020F0502020204030204" pitchFamily="34" charset="0"/>
              </a:rPr>
              <a:t>Introduction &amp; Background</a:t>
            </a:r>
          </a:p>
          <a:p>
            <a:pPr>
              <a:lnSpc>
                <a:spcPct val="115000"/>
              </a:lnSpc>
            </a:pPr>
            <a:endParaRPr lang="en-GB" sz="2000" b="1">
              <a:solidFill>
                <a:schemeClr val="dk1"/>
              </a:solidFill>
              <a:latin typeface="Calibri" panose="020F0502020204030204" pitchFamily="34" charset="0"/>
              <a:cs typeface="Calibri" panose="020F0502020204030204" pitchFamily="34" charset="0"/>
            </a:endParaRPr>
          </a:p>
          <a:p>
            <a:pPr marL="376237" indent="-285750">
              <a:lnSpc>
                <a:spcPct val="115000"/>
              </a:lnSpc>
              <a:buClr>
                <a:schemeClr val="dk1"/>
              </a:buClr>
              <a:buSzPts val="170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Objective: guidance for best practice evaluation, emphasis on principles of evaluation (relevance across all countries, ensure AI is safe, effective, cost-effective)</a:t>
            </a:r>
          </a:p>
          <a:p>
            <a:pPr marL="376237" indent="-285750">
              <a:lnSpc>
                <a:spcPct val="115000"/>
              </a:lnSpc>
              <a:buClr>
                <a:schemeClr val="dk1"/>
              </a:buClr>
              <a:buSzPts val="170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Following AI life cycle and draw on existing evaluation frameworks</a:t>
            </a:r>
          </a:p>
          <a:p>
            <a:pPr marL="376237" indent="-285750">
              <a:lnSpc>
                <a:spcPct val="115000"/>
              </a:lnSpc>
              <a:buClr>
                <a:schemeClr val="dk1"/>
              </a:buClr>
              <a:buSzPts val="170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Audience</a:t>
            </a:r>
          </a:p>
          <a:p>
            <a:pPr marL="376237" indent="-285750">
              <a:lnSpc>
                <a:spcPct val="115000"/>
              </a:lnSpc>
              <a:buClr>
                <a:schemeClr val="dk1"/>
              </a:buClr>
              <a:buSzPts val="170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Information about the contributors/FG-AI4H</a:t>
            </a:r>
          </a:p>
          <a:p>
            <a:pPr marL="376237" indent="-285750">
              <a:lnSpc>
                <a:spcPct val="115000"/>
              </a:lnSpc>
              <a:buClr>
                <a:schemeClr val="dk1"/>
              </a:buClr>
              <a:buSzPts val="170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Global scope, interest in evaluation that supports SDG-3</a:t>
            </a:r>
          </a:p>
          <a:p>
            <a:pPr marL="376237" indent="-285750">
              <a:lnSpc>
                <a:spcPct val="115000"/>
              </a:lnSpc>
              <a:buClr>
                <a:schemeClr val="dk1"/>
              </a:buClr>
              <a:buSzPts val="170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Considerations on evaluation in LMIC settings </a:t>
            </a:r>
          </a:p>
          <a:p>
            <a:pPr marL="376237" indent="-285750">
              <a:lnSpc>
                <a:spcPct val="115000"/>
              </a:lnSpc>
              <a:buClr>
                <a:schemeClr val="dk1"/>
              </a:buClr>
              <a:buSzPts val="170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Collaboration within FG-AI4H (WGs, TGs)</a:t>
            </a:r>
          </a:p>
        </p:txBody>
      </p:sp>
      <p:pic>
        <p:nvPicPr>
          <p:cNvPr id="122" name="Google Shape;122;p21"/>
          <p:cNvPicPr preferRelativeResize="0"/>
          <p:nvPr/>
        </p:nvPicPr>
        <p:blipFill>
          <a:blip r:embed="rId3">
            <a:alphaModFix/>
          </a:blip>
          <a:stretch>
            <a:fillRect/>
          </a:stretch>
        </p:blipFill>
        <p:spPr>
          <a:xfrm>
            <a:off x="4950855" y="231073"/>
            <a:ext cx="1789481" cy="366675"/>
          </a:xfrm>
          <a:prstGeom prst="rect">
            <a:avLst/>
          </a:prstGeom>
          <a:noFill/>
          <a:ln>
            <a:noFill/>
          </a:ln>
        </p:spPr>
      </p:pic>
      <p:sp>
        <p:nvSpPr>
          <p:cNvPr id="5" name="Oval 4">
            <a:extLst>
              <a:ext uri="{FF2B5EF4-FFF2-40B4-BE49-F238E27FC236}">
                <a16:creationId xmlns:a16="http://schemas.microsoft.com/office/drawing/2014/main" id="{ADBD642A-CB7E-3D4D-9748-570B08EF08A6}"/>
              </a:ext>
            </a:extLst>
          </p:cNvPr>
          <p:cNvSpPr/>
          <p:nvPr/>
        </p:nvSpPr>
        <p:spPr>
          <a:xfrm>
            <a:off x="298179" y="546920"/>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alibri" panose="020F0502020204030204" pitchFamily="34" charset="0"/>
                <a:cs typeface="Calibri" panose="020F0502020204030204" pitchFamily="34" charset="0"/>
              </a:rPr>
              <a:t>D</a:t>
            </a:r>
            <a:endParaRPr lang="en-GB" sz="140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p:nvPr/>
        </p:nvSpPr>
        <p:spPr>
          <a:xfrm>
            <a:off x="790225" y="309207"/>
            <a:ext cx="5073300" cy="427018"/>
          </a:xfrm>
          <a:prstGeom prst="rect">
            <a:avLst/>
          </a:prstGeom>
          <a:noFill/>
          <a:ln>
            <a:noFill/>
          </a:ln>
        </p:spPr>
        <p:txBody>
          <a:bodyPr spcFirstLastPara="1" wrap="square" lIns="68569" tIns="68569" rIns="68569" bIns="68569" anchor="t" anchorCtr="0">
            <a:spAutoFit/>
          </a:bodyPr>
          <a:lstStyle/>
          <a:p>
            <a:pPr>
              <a:buClr>
                <a:schemeClr val="dk1"/>
              </a:buClr>
              <a:buSzPts val="1100"/>
            </a:pPr>
            <a:r>
              <a:rPr lang="en-GB" sz="1875">
                <a:solidFill>
                  <a:schemeClr val="dk1"/>
                </a:solidFill>
                <a:latin typeface="Calibri Light" panose="020F0302020204030204" pitchFamily="34" charset="0"/>
                <a:cs typeface="Calibri Light" panose="020F0302020204030204" pitchFamily="34" charset="0"/>
              </a:rPr>
              <a:t> </a:t>
            </a:r>
            <a:r>
              <a:rPr lang="en-GB" sz="1875">
                <a:solidFill>
                  <a:schemeClr val="dk1"/>
                </a:solidFill>
                <a:latin typeface="Calibri" panose="020F0502020204030204" pitchFamily="34" charset="0"/>
                <a:cs typeface="Calibri" panose="020F0502020204030204" pitchFamily="34" charset="0"/>
              </a:rPr>
              <a:t>Presentation outline draft</a:t>
            </a:r>
            <a:endParaRPr lang="en-GB" sz="1875">
              <a:latin typeface="Calibri" panose="020F0502020204030204" pitchFamily="34" charset="0"/>
              <a:cs typeface="Calibri" panose="020F0502020204030204" pitchFamily="34" charset="0"/>
            </a:endParaRPr>
          </a:p>
        </p:txBody>
      </p:sp>
      <p:sp>
        <p:nvSpPr>
          <p:cNvPr id="128" name="Google Shape;128;p22"/>
          <p:cNvSpPr txBox="1"/>
          <p:nvPr/>
        </p:nvSpPr>
        <p:spPr>
          <a:xfrm>
            <a:off x="339519" y="870265"/>
            <a:ext cx="5073300" cy="3657902"/>
          </a:xfrm>
          <a:prstGeom prst="rect">
            <a:avLst/>
          </a:prstGeom>
          <a:noFill/>
          <a:ln>
            <a:noFill/>
          </a:ln>
        </p:spPr>
        <p:txBody>
          <a:bodyPr spcFirstLastPara="1" wrap="square" lIns="68569" tIns="68569" rIns="68569" bIns="68569" anchor="t" anchorCtr="0">
            <a:spAutoFit/>
          </a:bodyPr>
          <a:lstStyle/>
          <a:p>
            <a:pPr>
              <a:lnSpc>
                <a:spcPct val="115000"/>
              </a:lnSpc>
            </a:pPr>
            <a:r>
              <a:rPr lang="en-GB" sz="1800" b="1">
                <a:solidFill>
                  <a:schemeClr val="dk1"/>
                </a:solidFill>
                <a:latin typeface="Calibri" panose="020F0502020204030204" pitchFamily="34" charset="0"/>
                <a:cs typeface="Calibri" panose="020F0502020204030204" pitchFamily="34" charset="0"/>
              </a:rPr>
              <a:t>Scoping Phase &amp; Design phase</a:t>
            </a:r>
          </a:p>
          <a:p>
            <a:br>
              <a:rPr lang="en-GB" sz="1200">
                <a:latin typeface="Calibri" panose="020F0502020204030204" pitchFamily="34" charset="0"/>
                <a:cs typeface="Calibri" panose="020F0502020204030204" pitchFamily="34" charset="0"/>
              </a:rPr>
            </a:br>
            <a:r>
              <a:rPr lang="en-GB">
                <a:latin typeface="Calibri" panose="020F0502020204030204" pitchFamily="34" charset="0"/>
                <a:cs typeface="Calibri" panose="020F0502020204030204" pitchFamily="34" charset="0"/>
              </a:rPr>
              <a:t>Helping procurers, competent authorities, decision makers consider a structured approach. </a:t>
            </a:r>
          </a:p>
          <a:p>
            <a:r>
              <a:rPr lang="en-GB">
                <a:latin typeface="Calibri" panose="020F0502020204030204" pitchFamily="34" charset="0"/>
                <a:cs typeface="Calibri" panose="020F0502020204030204" pitchFamily="34" charset="0"/>
              </a:rPr>
              <a:t>Has the developer demonstrated these things:</a:t>
            </a:r>
            <a:endParaRPr lang="en-GB" sz="1200">
              <a:latin typeface="Calibri" panose="020F0502020204030204" pitchFamily="34" charset="0"/>
              <a:cs typeface="Calibri" panose="020F0502020204030204" pitchFamily="34" charset="0"/>
            </a:endParaRPr>
          </a:p>
          <a:p>
            <a:endParaRPr lang="en-GB">
              <a:latin typeface="Calibri" panose="020F0502020204030204" pitchFamily="34" charset="0"/>
              <a:cs typeface="Calibri" panose="020F0502020204030204" pitchFamily="34" charset="0"/>
            </a:endParaRPr>
          </a:p>
          <a:p>
            <a:pPr marL="285750" indent="-285750" fontAlgn="base">
              <a:buFont typeface="Arial" panose="020B0604020202020204" pitchFamily="34" charset="0"/>
              <a:buChar char="•"/>
            </a:pPr>
            <a:r>
              <a:rPr lang="en-GB">
                <a:latin typeface="Calibri" panose="020F0502020204030204" pitchFamily="34" charset="0"/>
                <a:cs typeface="Calibri" panose="020F0502020204030204" pitchFamily="34" charset="0"/>
              </a:rPr>
              <a:t>That the problem space is really understood</a:t>
            </a:r>
          </a:p>
          <a:p>
            <a:pPr marL="285750" indent="-285750" fontAlgn="base">
              <a:buFont typeface="Arial" panose="020B0604020202020204" pitchFamily="34" charset="0"/>
              <a:buChar char="•"/>
            </a:pPr>
            <a:r>
              <a:rPr lang="en-GB">
                <a:latin typeface="Calibri" panose="020F0502020204030204" pitchFamily="34" charset="0"/>
                <a:cs typeface="Calibri" panose="020F0502020204030204" pitchFamily="34" charset="0"/>
              </a:rPr>
              <a:t>That AI is indeed the right tool to solve the problem</a:t>
            </a:r>
          </a:p>
          <a:p>
            <a:pPr marL="285750" indent="-285750" fontAlgn="base">
              <a:buFont typeface="Arial" panose="020B0604020202020204" pitchFamily="34" charset="0"/>
              <a:buChar char="•"/>
            </a:pPr>
            <a:r>
              <a:rPr lang="en-GB">
                <a:latin typeface="Calibri" panose="020F0502020204030204" pitchFamily="34" charset="0"/>
                <a:cs typeface="Calibri" panose="020F0502020204030204" pitchFamily="34" charset="0"/>
              </a:rPr>
              <a:t>Defined intended users and intended benefits</a:t>
            </a:r>
          </a:p>
          <a:p>
            <a:pPr marL="285750" indent="-285750" fontAlgn="base">
              <a:buFont typeface="Arial" panose="020B0604020202020204" pitchFamily="34" charset="0"/>
              <a:buChar char="•"/>
            </a:pPr>
            <a:r>
              <a:rPr lang="en-GB">
                <a:latin typeface="Calibri" panose="020F0502020204030204" pitchFamily="34" charset="0"/>
                <a:cs typeface="Calibri" panose="020F0502020204030204" pitchFamily="34" charset="0"/>
              </a:rPr>
              <a:t>Worked with clinical and other stakeholders to scope and define potential risks</a:t>
            </a:r>
          </a:p>
          <a:p>
            <a:pPr marL="285750" indent="-285750" fontAlgn="base">
              <a:buFont typeface="Arial" panose="020B0604020202020204" pitchFamily="34" charset="0"/>
              <a:buChar char="•"/>
            </a:pPr>
            <a:r>
              <a:rPr lang="en-GB">
                <a:latin typeface="Calibri" panose="020F0502020204030204" pitchFamily="34" charset="0"/>
                <a:cs typeface="Calibri" panose="020F0502020204030204" pitchFamily="34" charset="0"/>
              </a:rPr>
              <a:t>Worked to understand the clinical context, setting, and impacts </a:t>
            </a:r>
          </a:p>
          <a:p>
            <a:pPr marL="285750" indent="-285750" fontAlgn="base">
              <a:buFont typeface="Arial" panose="020B0604020202020204" pitchFamily="34" charset="0"/>
              <a:buChar char="•"/>
            </a:pPr>
            <a:r>
              <a:rPr lang="en-GB">
                <a:latin typeface="Calibri" panose="020F0502020204030204" pitchFamily="34" charset="0"/>
                <a:cs typeface="Calibri" panose="020F0502020204030204" pitchFamily="34" charset="0"/>
              </a:rPr>
              <a:t>Understanding its usability and fit in existing workflows (core questions), user centered approach</a:t>
            </a:r>
          </a:p>
          <a:p>
            <a:pPr marL="285750" indent="-285750" fontAlgn="base">
              <a:buFont typeface="Arial" panose="020B0604020202020204" pitchFamily="34" charset="0"/>
              <a:buChar char="•"/>
            </a:pPr>
            <a:r>
              <a:rPr lang="en-GB">
                <a:latin typeface="Calibri" panose="020F0502020204030204" pitchFamily="34" charset="0"/>
                <a:cs typeface="Calibri" panose="020F0502020204030204" pitchFamily="34" charset="0"/>
              </a:rPr>
              <a:t>Started to design and plan for evaluation of benefits at patient, clinical and system level</a:t>
            </a:r>
          </a:p>
        </p:txBody>
      </p:sp>
      <p:pic>
        <p:nvPicPr>
          <p:cNvPr id="129" name="Google Shape;129;p22"/>
          <p:cNvPicPr preferRelativeResize="0"/>
          <p:nvPr/>
        </p:nvPicPr>
        <p:blipFill>
          <a:blip r:embed="rId3">
            <a:alphaModFix/>
          </a:blip>
          <a:stretch>
            <a:fillRect/>
          </a:stretch>
        </p:blipFill>
        <p:spPr>
          <a:xfrm>
            <a:off x="4968785" y="175167"/>
            <a:ext cx="1789481" cy="366675"/>
          </a:xfrm>
          <a:prstGeom prst="rect">
            <a:avLst/>
          </a:prstGeom>
          <a:noFill/>
          <a:ln>
            <a:noFill/>
          </a:ln>
        </p:spPr>
      </p:pic>
      <p:sp>
        <p:nvSpPr>
          <p:cNvPr id="5" name="Oval 4">
            <a:extLst>
              <a:ext uri="{FF2B5EF4-FFF2-40B4-BE49-F238E27FC236}">
                <a16:creationId xmlns:a16="http://schemas.microsoft.com/office/drawing/2014/main" id="{B3C44FFC-EF52-7046-B8E7-D52FBFB7992F}"/>
              </a:ext>
            </a:extLst>
          </p:cNvPr>
          <p:cNvSpPr/>
          <p:nvPr/>
        </p:nvSpPr>
        <p:spPr>
          <a:xfrm>
            <a:off x="298179" y="315162"/>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alibri" panose="020F0502020204030204" pitchFamily="34" charset="0"/>
                <a:cs typeface="Calibri" panose="020F0502020204030204" pitchFamily="34" charset="0"/>
              </a:rPr>
              <a:t>D</a:t>
            </a:r>
            <a:endParaRPr lang="en-GB" sz="140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4"/>
          <p:cNvSpPr txBox="1"/>
          <p:nvPr/>
        </p:nvSpPr>
        <p:spPr>
          <a:xfrm>
            <a:off x="799189" y="525500"/>
            <a:ext cx="5073300" cy="427018"/>
          </a:xfrm>
          <a:prstGeom prst="rect">
            <a:avLst/>
          </a:prstGeom>
          <a:noFill/>
          <a:ln>
            <a:noFill/>
          </a:ln>
        </p:spPr>
        <p:txBody>
          <a:bodyPr spcFirstLastPara="1" wrap="square" lIns="68569" tIns="68569" rIns="68569" bIns="68569" anchor="t" anchorCtr="0">
            <a:spAutoFit/>
          </a:bodyPr>
          <a:lstStyle/>
          <a:p>
            <a:pPr>
              <a:buClr>
                <a:schemeClr val="dk1"/>
              </a:buClr>
              <a:buSzPts val="1100"/>
            </a:pPr>
            <a:r>
              <a:rPr lang="en-GB" sz="1875" b="1">
                <a:solidFill>
                  <a:schemeClr val="dk1"/>
                </a:solidFill>
                <a:latin typeface="Calibri Light" panose="020F0302020204030204" pitchFamily="34" charset="0"/>
                <a:cs typeface="Calibri Light" panose="020F0302020204030204" pitchFamily="34" charset="0"/>
              </a:rPr>
              <a:t>Presentation outline draft</a:t>
            </a:r>
            <a:endParaRPr lang="en-GB" sz="1875" b="1">
              <a:latin typeface="Calibri Light" panose="020F0302020204030204" pitchFamily="34" charset="0"/>
              <a:cs typeface="Calibri Light" panose="020F0302020204030204" pitchFamily="34" charset="0"/>
            </a:endParaRPr>
          </a:p>
        </p:txBody>
      </p:sp>
      <p:sp>
        <p:nvSpPr>
          <p:cNvPr id="142" name="Google Shape;142;p24"/>
          <p:cNvSpPr txBox="1"/>
          <p:nvPr/>
        </p:nvSpPr>
        <p:spPr>
          <a:xfrm>
            <a:off x="686799" y="935540"/>
            <a:ext cx="6081934" cy="4048778"/>
          </a:xfrm>
          <a:prstGeom prst="rect">
            <a:avLst/>
          </a:prstGeom>
          <a:noFill/>
          <a:ln>
            <a:noFill/>
          </a:ln>
        </p:spPr>
        <p:txBody>
          <a:bodyPr spcFirstLastPara="1" wrap="square" lIns="68569" tIns="68569" rIns="68569" bIns="68569" anchor="t" anchorCtr="0">
            <a:spAutoFit/>
          </a:bodyPr>
          <a:lstStyle/>
          <a:p>
            <a:pPr>
              <a:lnSpc>
                <a:spcPct val="115000"/>
              </a:lnSpc>
            </a:pPr>
            <a:r>
              <a:rPr lang="en-GB" b="1">
                <a:solidFill>
                  <a:schemeClr val="dk1"/>
                </a:solidFill>
                <a:latin typeface="Calibri" panose="020F0502020204030204" pitchFamily="34" charset="0"/>
                <a:cs typeface="Calibri" panose="020F0502020204030204" pitchFamily="34" charset="0"/>
              </a:rPr>
              <a:t>Development phase I</a:t>
            </a:r>
          </a:p>
          <a:p>
            <a:pPr fontAlgn="base"/>
            <a:r>
              <a:rPr lang="en-GB" b="1" i="1">
                <a:latin typeface="Calibri" panose="020F0502020204030204" pitchFamily="34" charset="0"/>
                <a:cs typeface="Calibri" panose="020F0502020204030204" pitchFamily="34" charset="0"/>
              </a:rPr>
              <a:t>Building </a:t>
            </a:r>
          </a:p>
          <a:p>
            <a:pPr marL="285750" lvl="1" indent="-285750" fontAlgn="base">
              <a:buFont typeface="Symbol" pitchFamily="2" charset="2"/>
              <a:buChar char="-"/>
            </a:pPr>
            <a:r>
              <a:rPr lang="en-GB">
                <a:latin typeface="Calibri" panose="020F0502020204030204" pitchFamily="34" charset="0"/>
                <a:cs typeface="Calibri" panose="020F0502020204030204" pitchFamily="34" charset="0"/>
              </a:rPr>
              <a:t>Transparency of training data required in order to evaluate: quality of labels (expert opinion, biopsy confirmed), inclusiveness of data (gender/sex, age, race/ethnicity)</a:t>
            </a:r>
            <a:endParaRPr lang="en-GB" sz="1800">
              <a:latin typeface="Calibri" panose="020F0502020204030204" pitchFamily="34" charset="0"/>
              <a:cs typeface="Calibri" panose="020F0502020204030204" pitchFamily="34" charset="0"/>
            </a:endParaRPr>
          </a:p>
          <a:p>
            <a:pPr marL="285750" lvl="1" indent="-285750" fontAlgn="base">
              <a:buFont typeface="Symbol" pitchFamily="2" charset="2"/>
              <a:buChar char="-"/>
            </a:pPr>
            <a:r>
              <a:rPr lang="en-GB">
                <a:latin typeface="Calibri" panose="020F0502020204030204" pitchFamily="34" charset="0"/>
                <a:cs typeface="Calibri" panose="020F0502020204030204" pitchFamily="34" charset="0"/>
              </a:rPr>
              <a:t>Is it representative of the situation in which it will be used?</a:t>
            </a:r>
          </a:p>
          <a:p>
            <a:pPr lvl="1" fontAlgn="base"/>
            <a:endParaRPr lang="en-GB">
              <a:latin typeface="Calibri" panose="020F0502020204030204" pitchFamily="34" charset="0"/>
              <a:cs typeface="Calibri" panose="020F0502020204030204" pitchFamily="34" charset="0"/>
            </a:endParaRPr>
          </a:p>
          <a:p>
            <a:pPr fontAlgn="base"/>
            <a:r>
              <a:rPr lang="en-GB" b="1" i="1">
                <a:latin typeface="Calibri" panose="020F0502020204030204" pitchFamily="34" charset="0"/>
                <a:cs typeface="Calibri" panose="020F0502020204030204" pitchFamily="34" charset="0"/>
              </a:rPr>
              <a:t>Testing and validation</a:t>
            </a:r>
          </a:p>
          <a:p>
            <a:pPr marL="285750" lvl="1" indent="-285750" fontAlgn="base">
              <a:buFont typeface="Symbol" pitchFamily="2" charset="2"/>
              <a:buChar char="-"/>
            </a:pPr>
            <a:r>
              <a:rPr lang="en-GB">
                <a:latin typeface="Calibri" panose="020F0502020204030204" pitchFamily="34" charset="0"/>
                <a:cs typeface="Calibri" panose="020F0502020204030204" pitchFamily="34" charset="0"/>
              </a:rPr>
              <a:t>Analytical validation: External validation - testing model in an unseen, external dataset representative of setting and population of intended use. Identify failure cases.</a:t>
            </a:r>
          </a:p>
          <a:p>
            <a:pPr marL="285750" lvl="1" indent="-285750" fontAlgn="base">
              <a:buFont typeface="Symbol" pitchFamily="2" charset="2"/>
              <a:buChar char="-"/>
            </a:pPr>
            <a:r>
              <a:rPr lang="en-GB">
                <a:latin typeface="Calibri" panose="020F0502020204030204" pitchFamily="34" charset="0"/>
                <a:cs typeface="Calibri" panose="020F0502020204030204" pitchFamily="34" charset="0"/>
              </a:rPr>
              <a:t>Comparative benchmarking of AI tools), might be a way to constantly and quickly evaluate dynamic AI tools</a:t>
            </a:r>
          </a:p>
          <a:p>
            <a:pPr marL="285750" lvl="1" indent="-285750" fontAlgn="base">
              <a:buFont typeface="Symbol" pitchFamily="2" charset="2"/>
              <a:buChar char="-"/>
            </a:pPr>
            <a:r>
              <a:rPr lang="en-GB">
                <a:latin typeface="Calibri" panose="020F0502020204030204" pitchFamily="34" charset="0"/>
                <a:cs typeface="Calibri" panose="020F0502020204030204" pitchFamily="34" charset="0"/>
              </a:rPr>
              <a:t>Data availability may be a challenge</a:t>
            </a:r>
          </a:p>
          <a:p>
            <a:pPr lvl="1" fontAlgn="base"/>
            <a:endParaRPr lang="en-GB">
              <a:latin typeface="Calibri" panose="020F0502020204030204" pitchFamily="34" charset="0"/>
              <a:cs typeface="Calibri" panose="020F0502020204030204" pitchFamily="34" charset="0"/>
            </a:endParaRPr>
          </a:p>
          <a:p>
            <a:pPr fontAlgn="base"/>
            <a:r>
              <a:rPr lang="en-GB" b="1" i="1">
                <a:latin typeface="Calibri" panose="020F0502020204030204" pitchFamily="34" charset="0"/>
                <a:cs typeface="Calibri" panose="020F0502020204030204" pitchFamily="34" charset="0"/>
              </a:rPr>
              <a:t>Reader Study</a:t>
            </a:r>
          </a:p>
          <a:p>
            <a:pPr marL="285750" lvl="1" indent="-285750" fontAlgn="base">
              <a:buFont typeface="Symbol" pitchFamily="2" charset="2"/>
              <a:buChar char="-"/>
            </a:pPr>
            <a:r>
              <a:rPr lang="en-GB">
                <a:latin typeface="Calibri" panose="020F0502020204030204" pitchFamily="34" charset="0"/>
                <a:cs typeface="Calibri" panose="020F0502020204030204" pitchFamily="34" charset="0"/>
              </a:rPr>
              <a:t>Provide the tool to the intended user and evaluate its performance in the workflow</a:t>
            </a:r>
          </a:p>
        </p:txBody>
      </p:sp>
      <p:pic>
        <p:nvPicPr>
          <p:cNvPr id="143" name="Google Shape;143;p24"/>
          <p:cNvPicPr preferRelativeResize="0"/>
          <p:nvPr/>
        </p:nvPicPr>
        <p:blipFill>
          <a:blip r:embed="rId3">
            <a:alphaModFix/>
          </a:blip>
          <a:stretch>
            <a:fillRect/>
          </a:stretch>
        </p:blipFill>
        <p:spPr>
          <a:xfrm>
            <a:off x="4977748" y="180245"/>
            <a:ext cx="1789481" cy="366675"/>
          </a:xfrm>
          <a:prstGeom prst="rect">
            <a:avLst/>
          </a:prstGeom>
          <a:noFill/>
          <a:ln>
            <a:noFill/>
          </a:ln>
        </p:spPr>
      </p:pic>
      <p:sp>
        <p:nvSpPr>
          <p:cNvPr id="5" name="Oval 4">
            <a:extLst>
              <a:ext uri="{FF2B5EF4-FFF2-40B4-BE49-F238E27FC236}">
                <a16:creationId xmlns:a16="http://schemas.microsoft.com/office/drawing/2014/main" id="{B45D7B38-93DB-7C48-A831-3A9B8607D7FA}"/>
              </a:ext>
            </a:extLst>
          </p:cNvPr>
          <p:cNvSpPr/>
          <p:nvPr/>
        </p:nvSpPr>
        <p:spPr>
          <a:xfrm>
            <a:off x="298179" y="546920"/>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alibri" panose="020F0502020204030204" pitchFamily="34" charset="0"/>
                <a:cs typeface="Calibri" panose="020F0502020204030204" pitchFamily="34" charset="0"/>
              </a:rPr>
              <a:t>D</a:t>
            </a:r>
            <a:endParaRPr lang="en-GB" sz="140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4"/>
          <p:cNvSpPr txBox="1"/>
          <p:nvPr/>
        </p:nvSpPr>
        <p:spPr>
          <a:xfrm>
            <a:off x="799189" y="525500"/>
            <a:ext cx="5073300" cy="427018"/>
          </a:xfrm>
          <a:prstGeom prst="rect">
            <a:avLst/>
          </a:prstGeom>
          <a:noFill/>
          <a:ln>
            <a:noFill/>
          </a:ln>
        </p:spPr>
        <p:txBody>
          <a:bodyPr spcFirstLastPara="1" wrap="square" lIns="68569" tIns="68569" rIns="68569" bIns="68569" anchor="t" anchorCtr="0">
            <a:spAutoFit/>
          </a:bodyPr>
          <a:lstStyle/>
          <a:p>
            <a:pPr>
              <a:buClr>
                <a:schemeClr val="dk1"/>
              </a:buClr>
              <a:buSzPts val="1100"/>
            </a:pPr>
            <a:r>
              <a:rPr lang="en-GB" sz="1875" b="1">
                <a:solidFill>
                  <a:schemeClr val="dk1"/>
                </a:solidFill>
                <a:latin typeface="Calibri Light" panose="020F0302020204030204" pitchFamily="34" charset="0"/>
                <a:cs typeface="Calibri Light" panose="020F0302020204030204" pitchFamily="34" charset="0"/>
              </a:rPr>
              <a:t>Presentation outline draft</a:t>
            </a:r>
            <a:endParaRPr lang="en-GB" sz="1875" b="1">
              <a:latin typeface="Calibri Light" panose="020F0302020204030204" pitchFamily="34" charset="0"/>
              <a:cs typeface="Calibri Light" panose="020F0302020204030204" pitchFamily="34" charset="0"/>
            </a:endParaRPr>
          </a:p>
        </p:txBody>
      </p:sp>
      <p:sp>
        <p:nvSpPr>
          <p:cNvPr id="142" name="Google Shape;142;p24"/>
          <p:cNvSpPr txBox="1"/>
          <p:nvPr/>
        </p:nvSpPr>
        <p:spPr>
          <a:xfrm>
            <a:off x="686799" y="935541"/>
            <a:ext cx="5896881" cy="3588653"/>
          </a:xfrm>
          <a:prstGeom prst="rect">
            <a:avLst/>
          </a:prstGeom>
          <a:noFill/>
          <a:ln>
            <a:noFill/>
          </a:ln>
        </p:spPr>
        <p:txBody>
          <a:bodyPr spcFirstLastPara="1" wrap="square" lIns="68569" tIns="68569" rIns="68569" bIns="68569" anchor="t" anchorCtr="0">
            <a:spAutoFit/>
          </a:bodyPr>
          <a:lstStyle/>
          <a:p>
            <a:pPr>
              <a:lnSpc>
                <a:spcPct val="115000"/>
              </a:lnSpc>
            </a:pPr>
            <a:r>
              <a:rPr lang="en-GB" b="1">
                <a:solidFill>
                  <a:schemeClr val="dk1"/>
                </a:solidFill>
                <a:latin typeface="Calibri" panose="020F0502020204030204" pitchFamily="34" charset="0"/>
                <a:cs typeface="Calibri" panose="020F0502020204030204" pitchFamily="34" charset="0"/>
              </a:rPr>
              <a:t>Development phase II</a:t>
            </a:r>
          </a:p>
          <a:p>
            <a:pPr>
              <a:lnSpc>
                <a:spcPct val="115000"/>
              </a:lnSpc>
            </a:pPr>
            <a:endParaRPr lang="en-GB" b="1">
              <a:solidFill>
                <a:schemeClr val="dk1"/>
              </a:solidFill>
              <a:latin typeface="Calibri" panose="020F0502020204030204" pitchFamily="34" charset="0"/>
              <a:cs typeface="Calibri" panose="020F0502020204030204" pitchFamily="34" charset="0"/>
            </a:endParaRPr>
          </a:p>
          <a:p>
            <a:r>
              <a:rPr lang="en-GB" sz="1200" b="1" i="1">
                <a:latin typeface="Calibri" panose="020F0502020204030204" pitchFamily="34" charset="0"/>
                <a:cs typeface="Calibri" panose="020F0502020204030204" pitchFamily="34" charset="0"/>
              </a:rPr>
              <a:t>Clinical studies, safety and efficacy</a:t>
            </a:r>
          </a:p>
          <a:p>
            <a:pPr marL="171450" indent="-171450" fontAlgn="base">
              <a:buFont typeface="Symbol" pitchFamily="2" charset="2"/>
              <a:buChar char="-"/>
            </a:pPr>
            <a:r>
              <a:rPr lang="en-GB" sz="1200">
                <a:latin typeface="Calibri" panose="020F0502020204030204" pitchFamily="34" charset="0"/>
                <a:cs typeface="Calibri" panose="020F0502020204030204" pitchFamily="34" charset="0"/>
              </a:rPr>
              <a:t>aim to minimizing bias and give confidence (evidence AI is effective and safe when deployed), </a:t>
            </a:r>
          </a:p>
          <a:p>
            <a:pPr marL="171450" indent="-171450" fontAlgn="base">
              <a:buFont typeface="Symbol" pitchFamily="2" charset="2"/>
              <a:buChar char="-"/>
            </a:pPr>
            <a:r>
              <a:rPr lang="en-GB" sz="1200">
                <a:latin typeface="Calibri" panose="020F0502020204030204" pitchFamily="34" charset="0"/>
                <a:cs typeface="Calibri" panose="020F0502020204030204" pitchFamily="34" charset="0"/>
              </a:rPr>
              <a:t>prospective analysis plan, reporting in line with this and reporting guidelines</a:t>
            </a:r>
          </a:p>
          <a:p>
            <a:pPr marL="171450" indent="-171450" fontAlgn="base">
              <a:buFont typeface="Symbol" pitchFamily="2" charset="2"/>
              <a:buChar char="-"/>
            </a:pPr>
            <a:r>
              <a:rPr lang="en-GB" sz="1200">
                <a:latin typeface="Calibri" panose="020F0502020204030204" pitchFamily="34" charset="0"/>
                <a:cs typeface="Calibri" panose="020F0502020204030204" pitchFamily="34" charset="0"/>
              </a:rPr>
              <a:t>designed to evaluate impact on whole pathway and with clinically meaningful endpoint</a:t>
            </a:r>
          </a:p>
          <a:p>
            <a:pPr marL="171450" indent="-171450" fontAlgn="base">
              <a:buFont typeface="Symbol" pitchFamily="2" charset="2"/>
              <a:buChar char="-"/>
            </a:pPr>
            <a:r>
              <a:rPr lang="en-GB" sz="1200">
                <a:latin typeface="Calibri" panose="020F0502020204030204" pitchFamily="34" charset="0"/>
                <a:cs typeface="Calibri" panose="020F0502020204030204" pitchFamily="34" charset="0"/>
              </a:rPr>
              <a:t>RCTs are the benchmark of clinical studies, but other forms of study can be undertaken when this is not feasible - but this does require additional consideration of potential bias</a:t>
            </a:r>
          </a:p>
          <a:p>
            <a:pPr marL="171450" indent="-171450" fontAlgn="base">
              <a:buFont typeface="Symbol" pitchFamily="2" charset="2"/>
              <a:buChar char="-"/>
            </a:pPr>
            <a:r>
              <a:rPr lang="en-GB" sz="1200">
                <a:latin typeface="Calibri" panose="020F0502020204030204" pitchFamily="34" charset="0"/>
                <a:cs typeface="Calibri" panose="020F0502020204030204" pitchFamily="34" charset="0"/>
              </a:rPr>
              <a:t>Consider:</a:t>
            </a:r>
          </a:p>
          <a:p>
            <a:r>
              <a:rPr lang="en-GB" sz="1200">
                <a:latin typeface="Calibri" panose="020F0502020204030204" pitchFamily="34" charset="0"/>
                <a:cs typeface="Calibri" panose="020F0502020204030204" pitchFamily="34" charset="0"/>
              </a:rPr>
              <a:t>	Study design (effectiveness, safety, cost effectiveness)</a:t>
            </a:r>
          </a:p>
          <a:p>
            <a:r>
              <a:rPr lang="en-GB" sz="1200">
                <a:latin typeface="Calibri" panose="020F0502020204030204" pitchFamily="34" charset="0"/>
                <a:cs typeface="Calibri" panose="020F0502020204030204" pitchFamily="34" charset="0"/>
              </a:rPr>
              <a:t>	Population (diverse and reflects that of intended use setting)</a:t>
            </a:r>
          </a:p>
          <a:p>
            <a:r>
              <a:rPr lang="en-GB" sz="1200">
                <a:latin typeface="Calibri" panose="020F0502020204030204" pitchFamily="34" charset="0"/>
                <a:cs typeface="Calibri" panose="020F0502020204030204" pitchFamily="34" charset="0"/>
              </a:rPr>
              <a:t>	Intervention (described in a way that it can be replicated)</a:t>
            </a:r>
          </a:p>
          <a:p>
            <a:r>
              <a:rPr lang="en-GB" sz="1200">
                <a:latin typeface="Calibri" panose="020F0502020204030204" pitchFamily="34" charset="0"/>
                <a:cs typeface="Calibri" panose="020F0502020204030204" pitchFamily="34" charset="0"/>
              </a:rPr>
              <a:t>	Comparator (relevant reference that is SOC)</a:t>
            </a:r>
          </a:p>
          <a:p>
            <a:r>
              <a:rPr lang="en-GB" sz="1200">
                <a:latin typeface="Calibri" panose="020F0502020204030204" pitchFamily="34" charset="0"/>
                <a:cs typeface="Calibri" panose="020F0502020204030204" pitchFamily="34" charset="0"/>
              </a:rPr>
              <a:t>	Pre specified outcomes, process measures</a:t>
            </a:r>
          </a:p>
          <a:p>
            <a:r>
              <a:rPr lang="en-GB" sz="1200">
                <a:latin typeface="Calibri" panose="020F0502020204030204" pitchFamily="34" charset="0"/>
                <a:cs typeface="Calibri" panose="020F0502020204030204" pitchFamily="34" charset="0"/>
              </a:rPr>
              <a:t>	Registered and reported</a:t>
            </a:r>
          </a:p>
          <a:p>
            <a:r>
              <a:rPr lang="en-GB" sz="1200">
                <a:latin typeface="Calibri" panose="020F0502020204030204" pitchFamily="34" charset="0"/>
                <a:cs typeface="Calibri" panose="020F0502020204030204" pitchFamily="34" charset="0"/>
              </a:rPr>
              <a:t>Prospective observational studies with a relevant comparator, meaningful outcome and systematic safety reporting can be considered adequate for some tools</a:t>
            </a:r>
          </a:p>
        </p:txBody>
      </p:sp>
      <p:pic>
        <p:nvPicPr>
          <p:cNvPr id="143" name="Google Shape;143;p24"/>
          <p:cNvPicPr preferRelativeResize="0"/>
          <p:nvPr/>
        </p:nvPicPr>
        <p:blipFill>
          <a:blip r:embed="rId3">
            <a:alphaModFix/>
          </a:blip>
          <a:stretch>
            <a:fillRect/>
          </a:stretch>
        </p:blipFill>
        <p:spPr>
          <a:xfrm>
            <a:off x="4977748" y="180245"/>
            <a:ext cx="1789481" cy="366675"/>
          </a:xfrm>
          <a:prstGeom prst="rect">
            <a:avLst/>
          </a:prstGeom>
          <a:noFill/>
          <a:ln>
            <a:noFill/>
          </a:ln>
        </p:spPr>
      </p:pic>
      <p:sp>
        <p:nvSpPr>
          <p:cNvPr id="5" name="Oval 4">
            <a:extLst>
              <a:ext uri="{FF2B5EF4-FFF2-40B4-BE49-F238E27FC236}">
                <a16:creationId xmlns:a16="http://schemas.microsoft.com/office/drawing/2014/main" id="{B45D7B38-93DB-7C48-A831-3A9B8607D7FA}"/>
              </a:ext>
            </a:extLst>
          </p:cNvPr>
          <p:cNvSpPr/>
          <p:nvPr/>
        </p:nvSpPr>
        <p:spPr>
          <a:xfrm>
            <a:off x="298179" y="546920"/>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alibri" panose="020F0502020204030204" pitchFamily="34" charset="0"/>
                <a:cs typeface="Calibri" panose="020F0502020204030204" pitchFamily="34" charset="0"/>
              </a:rPr>
              <a:t>D</a:t>
            </a:r>
            <a:endParaRPr lang="en-GB" sz="140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56914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5"/>
          <p:cNvSpPr txBox="1"/>
          <p:nvPr/>
        </p:nvSpPr>
        <p:spPr>
          <a:xfrm>
            <a:off x="686799" y="483460"/>
            <a:ext cx="5073300" cy="427018"/>
          </a:xfrm>
          <a:prstGeom prst="rect">
            <a:avLst/>
          </a:prstGeom>
          <a:noFill/>
          <a:ln>
            <a:noFill/>
          </a:ln>
        </p:spPr>
        <p:txBody>
          <a:bodyPr spcFirstLastPara="1" wrap="square" lIns="68569" tIns="68569" rIns="68569" bIns="68569" anchor="t" anchorCtr="0">
            <a:spAutoFit/>
          </a:bodyPr>
          <a:lstStyle/>
          <a:p>
            <a:pPr>
              <a:buClr>
                <a:schemeClr val="dk1"/>
              </a:buClr>
              <a:buSzPts val="1100"/>
            </a:pPr>
            <a:r>
              <a:rPr lang="en-GB" sz="1875">
                <a:solidFill>
                  <a:schemeClr val="dk1"/>
                </a:solidFill>
              </a:rPr>
              <a:t> </a:t>
            </a:r>
            <a:r>
              <a:rPr lang="en-GB" sz="1875" b="1">
                <a:solidFill>
                  <a:schemeClr val="dk1"/>
                </a:solidFill>
                <a:latin typeface="Calibri Light" panose="020F0302020204030204" pitchFamily="34" charset="0"/>
                <a:cs typeface="Calibri Light" panose="020F0302020204030204" pitchFamily="34" charset="0"/>
              </a:rPr>
              <a:t>Presentation outline draft</a:t>
            </a:r>
            <a:endParaRPr lang="en-GB" sz="1875" b="1">
              <a:latin typeface="Calibri Light" panose="020F0302020204030204" pitchFamily="34" charset="0"/>
              <a:cs typeface="Calibri Light" panose="020F0302020204030204" pitchFamily="34" charset="0"/>
            </a:endParaRPr>
          </a:p>
        </p:txBody>
      </p:sp>
      <p:sp>
        <p:nvSpPr>
          <p:cNvPr id="149" name="Google Shape;149;p25"/>
          <p:cNvSpPr txBox="1"/>
          <p:nvPr/>
        </p:nvSpPr>
        <p:spPr>
          <a:xfrm>
            <a:off x="492489" y="935540"/>
            <a:ext cx="5073300" cy="4228828"/>
          </a:xfrm>
          <a:prstGeom prst="rect">
            <a:avLst/>
          </a:prstGeom>
          <a:noFill/>
          <a:ln>
            <a:noFill/>
          </a:ln>
        </p:spPr>
        <p:txBody>
          <a:bodyPr spcFirstLastPara="1" wrap="square" lIns="68569" tIns="68569" rIns="68569" bIns="68569" anchor="t" anchorCtr="0">
            <a:spAutoFit/>
          </a:bodyPr>
          <a:lstStyle/>
          <a:p>
            <a:pPr>
              <a:lnSpc>
                <a:spcPct val="115000"/>
              </a:lnSpc>
            </a:pPr>
            <a:r>
              <a:rPr lang="en-GB" sz="1200" b="1">
                <a:solidFill>
                  <a:schemeClr val="dk1"/>
                </a:solidFill>
                <a:latin typeface="Calibri" panose="020F0502020204030204" pitchFamily="34" charset="0"/>
                <a:cs typeface="Calibri" panose="020F0502020204030204" pitchFamily="34" charset="0"/>
              </a:rPr>
              <a:t>Economic evaluation</a:t>
            </a:r>
          </a:p>
          <a:p>
            <a:pPr marL="171450" indent="-171450">
              <a:buFont typeface="Symbol" pitchFamily="2" charset="2"/>
              <a:buChar char="-"/>
            </a:pPr>
            <a:r>
              <a:rPr lang="en-GB" sz="1200">
                <a:latin typeface="Calibri" panose="020F0502020204030204" pitchFamily="34" charset="0"/>
                <a:cs typeface="Calibri" panose="020F0502020204030204" pitchFamily="34" charset="0"/>
              </a:rPr>
              <a:t>Evaluation requires measurement of costs (direct and associated implementation costs), and wider economic considerations relative to estimated clinical effect</a:t>
            </a:r>
          </a:p>
          <a:p>
            <a:pPr marL="171450" indent="-171450">
              <a:buFont typeface="Symbol" pitchFamily="2" charset="2"/>
              <a:buChar char="-"/>
            </a:pPr>
            <a:r>
              <a:rPr lang="en-GB" sz="1200">
                <a:latin typeface="Calibri" panose="020F0502020204030204" pitchFamily="34" charset="0"/>
                <a:cs typeface="Calibri" panose="020F0502020204030204" pitchFamily="34" charset="0"/>
              </a:rPr>
              <a:t>Comparative analysis of two or more interventions in terms of their costs and consequences which informs funding decisions</a:t>
            </a:r>
          </a:p>
          <a:p>
            <a:pPr marL="171450" indent="-171450">
              <a:buFont typeface="Symbol" pitchFamily="2" charset="2"/>
              <a:buChar char="-"/>
            </a:pPr>
            <a:r>
              <a:rPr lang="en-GB" sz="1200">
                <a:latin typeface="Calibri" panose="020F0502020204030204" pitchFamily="34" charset="0"/>
                <a:cs typeface="Calibri" panose="020F0502020204030204" pitchFamily="34" charset="0"/>
              </a:rPr>
              <a:t>AI supported digital health interventions require more consideration for their economic evaluation than simple, individually consumed non-digital health technologies</a:t>
            </a:r>
          </a:p>
          <a:p>
            <a:pPr marL="171450" indent="-171450">
              <a:buFont typeface="Symbol" pitchFamily="2" charset="2"/>
              <a:buChar char="-"/>
            </a:pPr>
            <a:r>
              <a:rPr lang="en-GB" sz="1200">
                <a:latin typeface="Calibri" panose="020F0502020204030204" pitchFamily="34" charset="0"/>
                <a:cs typeface="Calibri" panose="020F0502020204030204" pitchFamily="34" charset="0"/>
              </a:rPr>
              <a:t>World Bank is engaging in collaborative effort to develop framework for economic evaluation of digital health interventions due for publication 2021</a:t>
            </a:r>
          </a:p>
          <a:p>
            <a:pPr marL="171450" indent="-171450">
              <a:buFont typeface="Symbol" pitchFamily="2" charset="2"/>
              <a:buChar char="-"/>
            </a:pPr>
            <a:r>
              <a:rPr lang="en-GB" sz="1200">
                <a:latin typeface="Calibri" panose="020F0502020204030204" pitchFamily="34" charset="0"/>
                <a:cs typeface="Calibri" panose="020F0502020204030204" pitchFamily="34" charset="0"/>
              </a:rPr>
              <a:t>Innovation or development costs can be substantial, but then marginal cost can approach zero, costs dependent on local digital architecture</a:t>
            </a:r>
          </a:p>
          <a:p>
            <a:pPr marL="171450" indent="-171450">
              <a:buFont typeface="Symbol" pitchFamily="2" charset="2"/>
              <a:buChar char="-"/>
            </a:pPr>
            <a:r>
              <a:rPr lang="en-GB" sz="1200">
                <a:latin typeface="Calibri" panose="020F0502020204030204" pitchFamily="34" charset="0"/>
                <a:cs typeface="Calibri" panose="020F0502020204030204" pitchFamily="34" charset="0"/>
              </a:rPr>
              <a:t>Economic evaluation can be informed by real world data</a:t>
            </a:r>
          </a:p>
          <a:p>
            <a:pPr marL="171450" indent="-171450">
              <a:buFont typeface="Symbol" pitchFamily="2" charset="2"/>
              <a:buChar char="-"/>
            </a:pPr>
            <a:r>
              <a:rPr lang="en-GB" sz="1200">
                <a:solidFill>
                  <a:schemeClr val="accent1">
                    <a:lumMod val="75000"/>
                  </a:schemeClr>
                </a:solidFill>
                <a:latin typeface="Calibri" panose="020F0502020204030204" pitchFamily="34" charset="0"/>
                <a:cs typeface="Calibri" panose="020F0502020204030204" pitchFamily="34" charset="0"/>
              </a:rPr>
              <a:t>The basic premise of costing for economic evaluation is that costs should reflect full net costs of the intervention aligning to the specification of the intended decision maker. This requires therefore that when estimating costs, the decision problem, perspective of the decision maker, an understanding of what the intervention would displace in the context of the decision problem should be established.</a:t>
            </a:r>
          </a:p>
          <a:p>
            <a:pPr marL="171450" indent="-171450" fontAlgn="base">
              <a:buFont typeface="Symbol" pitchFamily="2" charset="2"/>
              <a:buChar char="-"/>
            </a:pPr>
            <a:r>
              <a:rPr lang="en-GB" sz="1200">
                <a:latin typeface="Calibri" panose="020F0502020204030204" pitchFamily="34" charset="0"/>
                <a:cs typeface="Calibri" panose="020F0502020204030204" pitchFamily="34" charset="0"/>
              </a:rPr>
              <a:t>consider build cost, maintenance, delivery, site costs</a:t>
            </a:r>
          </a:p>
          <a:p>
            <a:pPr marL="171450" indent="-171450" fontAlgn="base">
              <a:buFont typeface="Symbol" pitchFamily="2" charset="2"/>
              <a:buChar char="-"/>
            </a:pPr>
            <a:r>
              <a:rPr lang="en-GB" sz="1200">
                <a:latin typeface="Calibri" panose="020F0502020204030204" pitchFamily="34" charset="0"/>
                <a:cs typeface="Calibri" panose="020F0502020204030204" pitchFamily="34" charset="0"/>
              </a:rPr>
              <a:t>Reimbursement</a:t>
            </a:r>
            <a:endParaRPr lang="en-GB" sz="1425"/>
          </a:p>
        </p:txBody>
      </p:sp>
      <p:pic>
        <p:nvPicPr>
          <p:cNvPr id="150" name="Google Shape;150;p25"/>
          <p:cNvPicPr preferRelativeResize="0"/>
          <p:nvPr/>
        </p:nvPicPr>
        <p:blipFill>
          <a:blip r:embed="rId3">
            <a:alphaModFix/>
          </a:blip>
          <a:stretch>
            <a:fillRect/>
          </a:stretch>
        </p:blipFill>
        <p:spPr>
          <a:xfrm>
            <a:off x="4865358" y="172340"/>
            <a:ext cx="1789481" cy="366675"/>
          </a:xfrm>
          <a:prstGeom prst="rect">
            <a:avLst/>
          </a:prstGeom>
          <a:noFill/>
          <a:ln>
            <a:noFill/>
          </a:ln>
        </p:spPr>
      </p:pic>
      <p:sp>
        <p:nvSpPr>
          <p:cNvPr id="5" name="Oval 4">
            <a:extLst>
              <a:ext uri="{FF2B5EF4-FFF2-40B4-BE49-F238E27FC236}">
                <a16:creationId xmlns:a16="http://schemas.microsoft.com/office/drawing/2014/main" id="{C810B794-0BC0-5F46-B2E9-DA4B3470292D}"/>
              </a:ext>
            </a:extLst>
          </p:cNvPr>
          <p:cNvSpPr/>
          <p:nvPr/>
        </p:nvSpPr>
        <p:spPr>
          <a:xfrm>
            <a:off x="298179" y="546920"/>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alibri" panose="020F0502020204030204" pitchFamily="34" charset="0"/>
                <a:cs typeface="Calibri" panose="020F0502020204030204" pitchFamily="34" charset="0"/>
              </a:rPr>
              <a:t>D</a:t>
            </a:r>
            <a:endParaRPr lang="en-GB" sz="140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6"/>
          <p:cNvSpPr txBox="1"/>
          <p:nvPr/>
        </p:nvSpPr>
        <p:spPr>
          <a:xfrm>
            <a:off x="686799" y="525484"/>
            <a:ext cx="5073300" cy="427018"/>
          </a:xfrm>
          <a:prstGeom prst="rect">
            <a:avLst/>
          </a:prstGeom>
          <a:noFill/>
          <a:ln>
            <a:noFill/>
          </a:ln>
        </p:spPr>
        <p:txBody>
          <a:bodyPr spcFirstLastPara="1" wrap="square" lIns="68569" tIns="68569" rIns="68569" bIns="68569" anchor="t" anchorCtr="0">
            <a:spAutoFit/>
          </a:bodyPr>
          <a:lstStyle/>
          <a:p>
            <a:pPr>
              <a:buClr>
                <a:schemeClr val="dk1"/>
              </a:buClr>
              <a:buSzPts val="1100"/>
            </a:pPr>
            <a:r>
              <a:rPr lang="en-GB" sz="1875">
                <a:solidFill>
                  <a:schemeClr val="dk1"/>
                </a:solidFill>
              </a:rPr>
              <a:t> </a:t>
            </a:r>
            <a:r>
              <a:rPr lang="en-GB" sz="1875" b="1">
                <a:solidFill>
                  <a:schemeClr val="dk1"/>
                </a:solidFill>
                <a:latin typeface="Calibri Light" panose="020F0302020204030204" pitchFamily="34" charset="0"/>
                <a:cs typeface="Calibri Light" panose="020F0302020204030204" pitchFamily="34" charset="0"/>
              </a:rPr>
              <a:t>Presentation outline draft</a:t>
            </a:r>
            <a:endParaRPr lang="en-GB" sz="1875" b="1">
              <a:latin typeface="Calibri Light" panose="020F0302020204030204" pitchFamily="34" charset="0"/>
              <a:cs typeface="Calibri Light" panose="020F0302020204030204" pitchFamily="34" charset="0"/>
            </a:endParaRPr>
          </a:p>
        </p:txBody>
      </p:sp>
      <p:sp>
        <p:nvSpPr>
          <p:cNvPr id="156" name="Google Shape;156;p26"/>
          <p:cNvSpPr txBox="1"/>
          <p:nvPr/>
        </p:nvSpPr>
        <p:spPr>
          <a:xfrm>
            <a:off x="686799" y="973938"/>
            <a:ext cx="5073300" cy="3831796"/>
          </a:xfrm>
          <a:prstGeom prst="rect">
            <a:avLst/>
          </a:prstGeom>
          <a:noFill/>
          <a:ln>
            <a:noFill/>
          </a:ln>
        </p:spPr>
        <p:txBody>
          <a:bodyPr spcFirstLastPara="1" wrap="square" lIns="68569" tIns="68569" rIns="68569" bIns="68569" anchor="t" anchorCtr="0">
            <a:spAutoFit/>
          </a:bodyPr>
          <a:lstStyle/>
          <a:p>
            <a:r>
              <a:rPr lang="en-GB" sz="1200" b="1">
                <a:latin typeface="Calibri" panose="020F0502020204030204" pitchFamily="34" charset="0"/>
                <a:cs typeface="Calibri" panose="020F0502020204030204" pitchFamily="34" charset="0"/>
              </a:rPr>
              <a:t>Implementation of algorithm </a:t>
            </a:r>
          </a:p>
          <a:p>
            <a:pPr marL="171450" indent="-171450">
              <a:buFont typeface="Symbol" pitchFamily="2" charset="2"/>
              <a:buChar char="-"/>
            </a:pPr>
            <a:r>
              <a:rPr lang="en-GB" sz="1200">
                <a:latin typeface="Calibri" panose="020F0502020204030204" pitchFamily="34" charset="0"/>
                <a:cs typeface="Calibri" panose="020F0502020204030204" pitchFamily="34" charset="0"/>
              </a:rPr>
              <a:t>Demand from health systems to accelerate technological solutions to address crisis</a:t>
            </a:r>
          </a:p>
          <a:p>
            <a:pPr marL="171450" indent="-171450">
              <a:buFont typeface="Symbol" pitchFamily="2" charset="2"/>
              <a:buChar char="-"/>
            </a:pPr>
            <a:r>
              <a:rPr lang="en-GB" sz="1200">
                <a:latin typeface="Calibri" panose="020F0502020204030204" pitchFamily="34" charset="0"/>
                <a:cs typeface="Calibri" panose="020F0502020204030204" pitchFamily="34" charset="0"/>
              </a:rPr>
              <a:t>AI may be deployed earlier in evaluation process demand, some factors show during deployment at large scale), esp. generalisability &gt; therefore need to continued evaluation</a:t>
            </a:r>
          </a:p>
          <a:p>
            <a:pPr marL="171450" indent="-171450">
              <a:buFont typeface="Symbol" pitchFamily="2" charset="2"/>
              <a:buChar char="-"/>
            </a:pPr>
            <a:r>
              <a:rPr lang="en-GB" sz="1200">
                <a:latin typeface="Calibri" panose="020F0502020204030204" pitchFamily="34" charset="0"/>
                <a:cs typeface="Calibri" panose="020F0502020204030204" pitchFamily="34" charset="0"/>
              </a:rPr>
              <a:t>Risk of harm can be considered in terms of likelihood and consequences</a:t>
            </a:r>
          </a:p>
          <a:p>
            <a:r>
              <a:rPr lang="en-GB" sz="1200">
                <a:latin typeface="Calibri" panose="020F0502020204030204" pitchFamily="34" charset="0"/>
                <a:cs typeface="Calibri" panose="020F0502020204030204" pitchFamily="34" charset="0"/>
              </a:rPr>
              <a:t>-- rapid scaling following single centre evaluation in homogenous popn has higher chance of failure, can mitigate</a:t>
            </a:r>
          </a:p>
          <a:p>
            <a:pPr marL="171450" indent="-171450">
              <a:buFont typeface="Symbol" pitchFamily="2" charset="2"/>
              <a:buChar char="-"/>
            </a:pPr>
            <a:r>
              <a:rPr lang="en-GB" sz="1200">
                <a:latin typeface="Calibri" panose="020F0502020204030204" pitchFamily="34" charset="0"/>
                <a:cs typeface="Calibri" panose="020F0502020204030204" pitchFamily="34" charset="0"/>
              </a:rPr>
              <a:t>Determine level of additional evaluation (version updates, continuously learning systems)</a:t>
            </a:r>
          </a:p>
          <a:p>
            <a:br>
              <a:rPr lang="en-GB" sz="1200">
                <a:latin typeface="Calibri" panose="020F0502020204030204" pitchFamily="34" charset="0"/>
                <a:cs typeface="Calibri" panose="020F0502020204030204" pitchFamily="34" charset="0"/>
              </a:rPr>
            </a:br>
            <a:r>
              <a:rPr lang="en-GB" sz="1200" b="1">
                <a:latin typeface="Calibri" panose="020F0502020204030204" pitchFamily="34" charset="0"/>
                <a:cs typeface="Calibri" panose="020F0502020204030204" pitchFamily="34" charset="0"/>
              </a:rPr>
              <a:t>Ongoing monitoring</a:t>
            </a:r>
          </a:p>
          <a:p>
            <a:pPr marL="171450" indent="-171450">
              <a:buFont typeface="Symbol" pitchFamily="2" charset="2"/>
              <a:buChar char="-"/>
            </a:pPr>
            <a:r>
              <a:rPr lang="en-GB" sz="1200">
                <a:latin typeface="Calibri" panose="020F0502020204030204" pitchFamily="34" charset="0"/>
                <a:cs typeface="Calibri" panose="020F0502020204030204" pitchFamily="34" charset="0"/>
              </a:rPr>
              <a:t>Not solely responsibility of developers but including wide groups (patients, public, HCP, etc.)</a:t>
            </a:r>
          </a:p>
          <a:p>
            <a:pPr marL="171450" indent="-171450">
              <a:buFont typeface="Symbol" pitchFamily="2" charset="2"/>
              <a:buChar char="-"/>
            </a:pPr>
            <a:r>
              <a:rPr lang="en-GB" sz="1200">
                <a:latin typeface="Calibri" panose="020F0502020204030204" pitchFamily="34" charset="0"/>
                <a:cs typeface="Calibri" panose="020F0502020204030204" pitchFamily="34" charset="0"/>
              </a:rPr>
              <a:t>Of performance (safety and effectiveness), e.g. unexpected outputs, variations in clinical workflow</a:t>
            </a:r>
          </a:p>
          <a:p>
            <a:pPr marL="171450" indent="-171450">
              <a:buFont typeface="Symbol" pitchFamily="2" charset="2"/>
              <a:buChar char="-"/>
            </a:pPr>
            <a:r>
              <a:rPr lang="en-GB" sz="1200">
                <a:latin typeface="Calibri" panose="020F0502020204030204" pitchFamily="34" charset="0"/>
                <a:cs typeface="Calibri" panose="020F0502020204030204" pitchFamily="34" charset="0"/>
              </a:rPr>
              <a:t>AEs may be a considerable way downstream</a:t>
            </a:r>
          </a:p>
          <a:p>
            <a:pPr marL="171450" indent="-171450">
              <a:buFont typeface="Symbol" pitchFamily="2" charset="2"/>
              <a:buChar char="-"/>
            </a:pPr>
            <a:r>
              <a:rPr lang="en-GB" sz="1200">
                <a:latin typeface="Calibri" panose="020F0502020204030204" pitchFamily="34" charset="0"/>
                <a:cs typeface="Calibri" panose="020F0502020204030204" pitchFamily="34" charset="0"/>
              </a:rPr>
              <a:t>Requirements for post market surveillance plan, reported adverse events</a:t>
            </a:r>
          </a:p>
          <a:p>
            <a:pPr marL="171450" indent="-171450">
              <a:buFont typeface="Symbol" pitchFamily="2" charset="2"/>
              <a:buChar char="-"/>
            </a:pPr>
            <a:r>
              <a:rPr lang="en-GB" sz="1200">
                <a:latin typeface="Calibri" panose="020F0502020204030204" pitchFamily="34" charset="0"/>
                <a:cs typeface="Calibri" panose="020F0502020204030204" pitchFamily="34" charset="0"/>
              </a:rPr>
              <a:t>Algorithmic audits for analysis of adverse events</a:t>
            </a:r>
          </a:p>
        </p:txBody>
      </p:sp>
      <p:pic>
        <p:nvPicPr>
          <p:cNvPr id="157" name="Google Shape;157;p26"/>
          <p:cNvPicPr preferRelativeResize="0"/>
          <p:nvPr/>
        </p:nvPicPr>
        <p:blipFill>
          <a:blip r:embed="rId3">
            <a:alphaModFix/>
          </a:blip>
          <a:stretch>
            <a:fillRect/>
          </a:stretch>
        </p:blipFill>
        <p:spPr>
          <a:xfrm>
            <a:off x="4941890" y="180245"/>
            <a:ext cx="1789481" cy="366675"/>
          </a:xfrm>
          <a:prstGeom prst="rect">
            <a:avLst/>
          </a:prstGeom>
          <a:noFill/>
          <a:ln>
            <a:noFill/>
          </a:ln>
        </p:spPr>
      </p:pic>
      <p:sp>
        <p:nvSpPr>
          <p:cNvPr id="5" name="Oval 4">
            <a:extLst>
              <a:ext uri="{FF2B5EF4-FFF2-40B4-BE49-F238E27FC236}">
                <a16:creationId xmlns:a16="http://schemas.microsoft.com/office/drawing/2014/main" id="{4E8A5291-798E-504A-A4F4-FDFBC71B47F0}"/>
              </a:ext>
            </a:extLst>
          </p:cNvPr>
          <p:cNvSpPr/>
          <p:nvPr/>
        </p:nvSpPr>
        <p:spPr>
          <a:xfrm>
            <a:off x="298179" y="546920"/>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alibri" panose="020F0502020204030204" pitchFamily="34" charset="0"/>
                <a:cs typeface="Calibri" panose="020F0502020204030204" pitchFamily="34" charset="0"/>
              </a:rPr>
              <a:t>D</a:t>
            </a:r>
            <a:endParaRPr lang="en-GB" sz="140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8"/>
          <p:cNvSpPr txBox="1"/>
          <p:nvPr/>
        </p:nvSpPr>
        <p:spPr>
          <a:xfrm>
            <a:off x="799189" y="342163"/>
            <a:ext cx="5073300" cy="427018"/>
          </a:xfrm>
          <a:prstGeom prst="rect">
            <a:avLst/>
          </a:prstGeom>
          <a:noFill/>
          <a:ln>
            <a:noFill/>
          </a:ln>
        </p:spPr>
        <p:txBody>
          <a:bodyPr spcFirstLastPara="1" wrap="square" lIns="68569" tIns="68569" rIns="68569" bIns="68569" anchor="t" anchorCtr="0">
            <a:spAutoFit/>
          </a:bodyPr>
          <a:lstStyle/>
          <a:p>
            <a:pPr>
              <a:buClr>
                <a:schemeClr val="dk1"/>
              </a:buClr>
              <a:buSzPts val="1100"/>
            </a:pPr>
            <a:r>
              <a:rPr lang="en-GB" sz="1875">
                <a:solidFill>
                  <a:schemeClr val="dk1"/>
                </a:solidFill>
                <a:latin typeface="Calibri" panose="020F0502020204030204" pitchFamily="34" charset="0"/>
                <a:cs typeface="Calibri" panose="020F0502020204030204" pitchFamily="34" charset="0"/>
              </a:rPr>
              <a:t>Presentation outline draft</a:t>
            </a:r>
            <a:endParaRPr lang="en-GB" sz="1875">
              <a:latin typeface="Calibri" panose="020F0502020204030204" pitchFamily="34" charset="0"/>
              <a:cs typeface="Calibri" panose="020F0502020204030204" pitchFamily="34" charset="0"/>
            </a:endParaRPr>
          </a:p>
        </p:txBody>
      </p:sp>
      <p:sp>
        <p:nvSpPr>
          <p:cNvPr id="170" name="Google Shape;170;p28"/>
          <p:cNvSpPr txBox="1"/>
          <p:nvPr/>
        </p:nvSpPr>
        <p:spPr>
          <a:xfrm>
            <a:off x="283388" y="927783"/>
            <a:ext cx="5073300" cy="4164195"/>
          </a:xfrm>
          <a:prstGeom prst="rect">
            <a:avLst/>
          </a:prstGeom>
          <a:noFill/>
          <a:ln>
            <a:noFill/>
          </a:ln>
        </p:spPr>
        <p:txBody>
          <a:bodyPr spcFirstLastPara="1" wrap="square" lIns="68569" tIns="68569" rIns="68569" bIns="68569" anchor="t" anchorCtr="0">
            <a:spAutoFit/>
          </a:bodyPr>
          <a:lstStyle/>
          <a:p>
            <a:pPr>
              <a:lnSpc>
                <a:spcPct val="115000"/>
              </a:lnSpc>
            </a:pPr>
            <a:r>
              <a:rPr lang="en-GB" sz="1200" b="1" dirty="0">
                <a:solidFill>
                  <a:schemeClr val="dk1"/>
                </a:solidFill>
                <a:latin typeface="Calibri" panose="020F0502020204030204" pitchFamily="34" charset="0"/>
                <a:cs typeface="Calibri" panose="020F0502020204030204" pitchFamily="34" charset="0"/>
              </a:rPr>
              <a:t>Recommendations </a:t>
            </a:r>
          </a:p>
          <a:p>
            <a:pPr>
              <a:lnSpc>
                <a:spcPct val="115000"/>
              </a:lnSpc>
            </a:pPr>
            <a:endParaRPr lang="en-GB" sz="1200" b="1" dirty="0">
              <a:solidFill>
                <a:schemeClr val="dk1"/>
              </a:solidFill>
              <a:latin typeface="Calibri" panose="020F0502020204030204" pitchFamily="34" charset="0"/>
              <a:cs typeface="Calibri" panose="020F0502020204030204" pitchFamily="34" charset="0"/>
            </a:endParaRPr>
          </a:p>
          <a:p>
            <a:pPr marL="171450" indent="-171450" fontAlgn="base">
              <a:buFont typeface="Symbol" pitchFamily="2" charset="2"/>
              <a:buChar char="-"/>
            </a:pPr>
            <a:r>
              <a:rPr lang="en-GB" sz="1200" b="1" dirty="0">
                <a:latin typeface="Calibri" panose="020F0502020204030204" pitchFamily="34" charset="0"/>
                <a:cs typeface="Calibri" panose="020F0502020204030204" pitchFamily="34" charset="0"/>
              </a:rPr>
              <a:t>Procurers of AI tools</a:t>
            </a:r>
            <a:r>
              <a:rPr lang="en-GB" sz="1200" dirty="0">
                <a:latin typeface="Calibri" panose="020F0502020204030204" pitchFamily="34" charset="0"/>
                <a:cs typeface="Calibri" panose="020F0502020204030204" pitchFamily="34" charset="0"/>
              </a:rPr>
              <a:t> should be clearer about the </a:t>
            </a:r>
            <a:r>
              <a:rPr lang="en-GB" sz="1200" b="1" dirty="0">
                <a:latin typeface="Calibri" panose="020F0502020204030204" pitchFamily="34" charset="0"/>
                <a:cs typeface="Calibri" panose="020F0502020204030204" pitchFamily="34" charset="0"/>
              </a:rPr>
              <a:t>economic evaluation</a:t>
            </a:r>
            <a:r>
              <a:rPr lang="en-GB" sz="1200" dirty="0">
                <a:latin typeface="Calibri" panose="020F0502020204030204" pitchFamily="34" charset="0"/>
                <a:cs typeface="Calibri" panose="020F0502020204030204" pitchFamily="34" charset="0"/>
              </a:rPr>
              <a:t> for AI tools </a:t>
            </a:r>
          </a:p>
          <a:p>
            <a:pPr marL="171450" indent="-171450" fontAlgn="base">
              <a:buFont typeface="Symbol" pitchFamily="2" charset="2"/>
              <a:buChar char="-"/>
            </a:pPr>
            <a:endParaRPr lang="en-GB" sz="1200" dirty="0">
              <a:latin typeface="Calibri" panose="020F0502020204030204" pitchFamily="34" charset="0"/>
              <a:cs typeface="Calibri" panose="020F0502020204030204" pitchFamily="34" charset="0"/>
            </a:endParaRPr>
          </a:p>
          <a:p>
            <a:pPr marL="171450" indent="-171450" fontAlgn="base">
              <a:buFont typeface="Symbol" pitchFamily="2" charset="2"/>
              <a:buChar char="-"/>
            </a:pPr>
            <a:r>
              <a:rPr lang="en-GB" sz="1200" b="1" dirty="0">
                <a:latin typeface="Calibri" panose="020F0502020204030204" pitchFamily="34" charset="0"/>
                <a:cs typeface="Calibri" panose="020F0502020204030204" pitchFamily="34" charset="0"/>
              </a:rPr>
              <a:t>Priority setting for digital tools </a:t>
            </a:r>
            <a:r>
              <a:rPr lang="en-GB" sz="1200" dirty="0">
                <a:latin typeface="Calibri" panose="020F0502020204030204" pitchFamily="34" charset="0"/>
                <a:cs typeface="Calibri" panose="020F0502020204030204" pitchFamily="34" charset="0"/>
              </a:rPr>
              <a:t>in </a:t>
            </a:r>
            <a:r>
              <a:rPr lang="en-GB" sz="1200" b="1" dirty="0">
                <a:latin typeface="Calibri" panose="020F0502020204030204" pitchFamily="34" charset="0"/>
                <a:cs typeface="Calibri" panose="020F0502020204030204" pitchFamily="34" charset="0"/>
              </a:rPr>
              <a:t>all country settings</a:t>
            </a:r>
            <a:r>
              <a:rPr lang="en-GB" sz="1200" dirty="0">
                <a:latin typeface="Calibri" panose="020F0502020204030204" pitchFamily="34" charset="0"/>
                <a:cs typeface="Calibri" panose="020F0502020204030204" pitchFamily="34" charset="0"/>
              </a:rPr>
              <a:t> requires a much </a:t>
            </a:r>
            <a:r>
              <a:rPr lang="en-GB" sz="1200" b="1" dirty="0">
                <a:latin typeface="Calibri" panose="020F0502020204030204" pitchFamily="34" charset="0"/>
                <a:cs typeface="Calibri" panose="020F0502020204030204" pitchFamily="34" charset="0"/>
              </a:rPr>
              <a:t>more active role</a:t>
            </a:r>
            <a:r>
              <a:rPr lang="en-GB" sz="1200" dirty="0">
                <a:latin typeface="Calibri" panose="020F0502020204030204" pitchFamily="34" charset="0"/>
                <a:cs typeface="Calibri" panose="020F0502020204030204" pitchFamily="34" charset="0"/>
              </a:rPr>
              <a:t> for </a:t>
            </a:r>
            <a:r>
              <a:rPr lang="en-GB" sz="1200" b="1" dirty="0">
                <a:latin typeface="Calibri" panose="020F0502020204030204" pitchFamily="34" charset="0"/>
                <a:cs typeface="Calibri" panose="020F0502020204030204" pitchFamily="34" charset="0"/>
              </a:rPr>
              <a:t>health technology assessment</a:t>
            </a:r>
            <a:r>
              <a:rPr lang="en-GB" sz="1200" dirty="0">
                <a:latin typeface="Calibri" panose="020F0502020204030204" pitchFamily="34" charset="0"/>
                <a:cs typeface="Calibri" panose="020F0502020204030204" pitchFamily="34" charset="0"/>
              </a:rPr>
              <a:t>, in addition to the role of regulators</a:t>
            </a:r>
          </a:p>
          <a:p>
            <a:pPr fontAlgn="base"/>
            <a:endParaRPr lang="en-GB" sz="1200" dirty="0">
              <a:latin typeface="Calibri" panose="020F0502020204030204" pitchFamily="34" charset="0"/>
              <a:cs typeface="Calibri" panose="020F0502020204030204" pitchFamily="34" charset="0"/>
            </a:endParaRPr>
          </a:p>
          <a:p>
            <a:pPr marL="171450" indent="-171450" fontAlgn="base">
              <a:buFont typeface="Symbol" pitchFamily="2" charset="2"/>
              <a:buChar char="-"/>
            </a:pPr>
            <a:r>
              <a:rPr lang="en-GB" sz="1200" b="1" dirty="0">
                <a:latin typeface="Calibri" panose="020F0502020204030204" pitchFamily="34" charset="0"/>
                <a:cs typeface="Calibri" panose="020F0502020204030204" pitchFamily="34" charset="0"/>
              </a:rPr>
              <a:t>Benchmarking of AI tools </a:t>
            </a:r>
            <a:r>
              <a:rPr lang="en-GB" sz="1200" dirty="0">
                <a:latin typeface="Calibri" panose="020F0502020204030204" pitchFamily="34" charset="0"/>
                <a:cs typeface="Calibri" panose="020F0502020204030204" pitchFamily="34" charset="0"/>
              </a:rPr>
              <a:t>either by local procurers or by national agencies - e.g., FG-AI4H open code initiative</a:t>
            </a:r>
          </a:p>
          <a:p>
            <a:pPr fontAlgn="base"/>
            <a:endParaRPr lang="en-GB" sz="1200" dirty="0">
              <a:latin typeface="Calibri" panose="020F0502020204030204" pitchFamily="34" charset="0"/>
              <a:cs typeface="Calibri" panose="020F0502020204030204" pitchFamily="34" charset="0"/>
            </a:endParaRPr>
          </a:p>
          <a:p>
            <a:pPr marL="171450" indent="-171450" fontAlgn="base">
              <a:buFont typeface="Symbol" pitchFamily="2" charset="2"/>
              <a:buChar char="-"/>
            </a:pPr>
            <a:r>
              <a:rPr lang="en-GB" sz="1200" b="1" dirty="0">
                <a:latin typeface="Calibri" panose="020F0502020204030204" pitchFamily="34" charset="0"/>
                <a:cs typeface="Calibri" panose="020F0502020204030204" pitchFamily="34" charset="0"/>
              </a:rPr>
              <a:t>Longer term analysis of AI tools is required (Collaborative studies </a:t>
            </a:r>
            <a:r>
              <a:rPr lang="en-GB" sz="1200" dirty="0">
                <a:latin typeface="Calibri" panose="020F0502020204030204" pitchFamily="34" charset="0"/>
                <a:cs typeface="Calibri" panose="020F0502020204030204" pitchFamily="34" charset="0"/>
              </a:rPr>
              <a:t>would accelerate progress and should be considered a priority)</a:t>
            </a:r>
          </a:p>
          <a:p>
            <a:pPr fontAlgn="base"/>
            <a:endParaRPr lang="en-GB" sz="1200" dirty="0">
              <a:latin typeface="Calibri" panose="020F0502020204030204" pitchFamily="34" charset="0"/>
              <a:cs typeface="Calibri" panose="020F0502020204030204" pitchFamily="34" charset="0"/>
            </a:endParaRPr>
          </a:p>
          <a:p>
            <a:pPr marL="171450" indent="-171450" fontAlgn="base">
              <a:buFont typeface="Symbol" pitchFamily="2" charset="2"/>
              <a:buChar char="-"/>
            </a:pPr>
            <a:r>
              <a:rPr lang="en-GB" sz="1200" dirty="0">
                <a:latin typeface="Calibri" panose="020F0502020204030204" pitchFamily="34" charset="0"/>
                <a:cs typeface="Calibri" panose="020F0502020204030204" pitchFamily="34" charset="0"/>
              </a:rPr>
              <a:t>Needs-based development of tools requires a </a:t>
            </a:r>
            <a:r>
              <a:rPr lang="en-GB" sz="1200" b="1" dirty="0">
                <a:latin typeface="Calibri" panose="020F0502020204030204" pitchFamily="34" charset="0"/>
                <a:cs typeface="Calibri" panose="020F0502020204030204" pitchFamily="34" charset="0"/>
              </a:rPr>
              <a:t>dedicated effort to collect data</a:t>
            </a:r>
            <a:r>
              <a:rPr lang="en-GB" sz="1200" dirty="0">
                <a:latin typeface="Calibri" panose="020F0502020204030204" pitchFamily="34" charset="0"/>
                <a:cs typeface="Calibri" panose="020F0502020204030204" pitchFamily="34" charset="0"/>
              </a:rPr>
              <a:t> in </a:t>
            </a:r>
            <a:r>
              <a:rPr lang="en-GB" sz="1200" b="1" dirty="0">
                <a:latin typeface="Calibri" panose="020F0502020204030204" pitchFamily="34" charset="0"/>
                <a:cs typeface="Calibri" panose="020F0502020204030204" pitchFamily="34" charset="0"/>
              </a:rPr>
              <a:t>underrepresented populations </a:t>
            </a:r>
            <a:r>
              <a:rPr lang="en-GB" sz="1200" dirty="0">
                <a:latin typeface="Calibri" panose="020F0502020204030204" pitchFamily="34" charset="0"/>
                <a:cs typeface="Calibri" panose="020F0502020204030204" pitchFamily="34" charset="0"/>
              </a:rPr>
              <a:t>and where AI may be effective, but </a:t>
            </a:r>
            <a:r>
              <a:rPr lang="en-GB" sz="1200" b="1" dirty="0">
                <a:latin typeface="Calibri" panose="020F0502020204030204" pitchFamily="34" charset="0"/>
                <a:cs typeface="Calibri" panose="020F0502020204030204" pitchFamily="34" charset="0"/>
              </a:rPr>
              <a:t>datasets are poor</a:t>
            </a:r>
            <a:r>
              <a:rPr lang="en-GB" sz="1200" dirty="0">
                <a:latin typeface="Calibri" panose="020F0502020204030204" pitchFamily="34" charset="0"/>
                <a:cs typeface="Calibri" panose="020F0502020204030204" pitchFamily="34" charset="0"/>
              </a:rPr>
              <a:t> </a:t>
            </a:r>
          </a:p>
          <a:p>
            <a:pPr fontAlgn="base"/>
            <a:endParaRPr lang="en-GB" sz="1200" dirty="0">
              <a:latin typeface="Calibri" panose="020F0502020204030204" pitchFamily="34" charset="0"/>
              <a:cs typeface="Calibri" panose="020F0502020204030204" pitchFamily="34" charset="0"/>
            </a:endParaRPr>
          </a:p>
          <a:p>
            <a:pPr marL="171450" indent="-171450" fontAlgn="base">
              <a:buFont typeface="Symbol" pitchFamily="2" charset="2"/>
              <a:buChar char="-"/>
            </a:pPr>
            <a:r>
              <a:rPr lang="en-GB" sz="1200" b="1" dirty="0">
                <a:latin typeface="Calibri" panose="020F0502020204030204" pitchFamily="34" charset="0"/>
                <a:cs typeface="Calibri" panose="020F0502020204030204" pitchFamily="34" charset="0"/>
              </a:rPr>
              <a:t>All stakeholders</a:t>
            </a:r>
            <a:r>
              <a:rPr lang="en-GB" sz="1200" dirty="0">
                <a:latin typeface="Calibri" panose="020F0502020204030204" pitchFamily="34" charset="0"/>
                <a:cs typeface="Calibri" panose="020F0502020204030204" pitchFamily="34" charset="0"/>
              </a:rPr>
              <a:t> must be encouraged to </a:t>
            </a:r>
            <a:r>
              <a:rPr lang="en-GB" sz="1200" b="1" dirty="0">
                <a:latin typeface="Calibri" panose="020F0502020204030204" pitchFamily="34" charset="0"/>
                <a:cs typeface="Calibri" panose="020F0502020204030204" pitchFamily="34" charset="0"/>
              </a:rPr>
              <a:t>make clinical studies to be more open and accessible</a:t>
            </a:r>
            <a:endParaRPr lang="en-GB" sz="600" dirty="0"/>
          </a:p>
        </p:txBody>
      </p:sp>
      <p:pic>
        <p:nvPicPr>
          <p:cNvPr id="171" name="Google Shape;171;p28"/>
          <p:cNvPicPr preferRelativeResize="0"/>
          <p:nvPr/>
        </p:nvPicPr>
        <p:blipFill>
          <a:blip r:embed="rId3">
            <a:alphaModFix/>
          </a:blip>
          <a:stretch>
            <a:fillRect/>
          </a:stretch>
        </p:blipFill>
        <p:spPr>
          <a:xfrm>
            <a:off x="4977748" y="138280"/>
            <a:ext cx="1789481" cy="366675"/>
          </a:xfrm>
          <a:prstGeom prst="rect">
            <a:avLst/>
          </a:prstGeom>
          <a:noFill/>
          <a:ln>
            <a:noFill/>
          </a:ln>
        </p:spPr>
      </p:pic>
      <p:sp>
        <p:nvSpPr>
          <p:cNvPr id="5" name="Oval 4">
            <a:extLst>
              <a:ext uri="{FF2B5EF4-FFF2-40B4-BE49-F238E27FC236}">
                <a16:creationId xmlns:a16="http://schemas.microsoft.com/office/drawing/2014/main" id="{24544DB7-C80D-DA45-B774-77AFF809B268}"/>
              </a:ext>
            </a:extLst>
          </p:cNvPr>
          <p:cNvSpPr/>
          <p:nvPr/>
        </p:nvSpPr>
        <p:spPr>
          <a:xfrm>
            <a:off x="283388" y="335280"/>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alibri" panose="020F0502020204030204" pitchFamily="34" charset="0"/>
                <a:cs typeface="Calibri" panose="020F0502020204030204" pitchFamily="34" charset="0"/>
              </a:rPr>
              <a:t>D</a:t>
            </a:r>
            <a:endParaRPr lang="en-GB" sz="140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9"/>
          <p:cNvSpPr txBox="1"/>
          <p:nvPr/>
        </p:nvSpPr>
        <p:spPr>
          <a:xfrm>
            <a:off x="799189" y="296882"/>
            <a:ext cx="5073300" cy="427018"/>
          </a:xfrm>
          <a:prstGeom prst="rect">
            <a:avLst/>
          </a:prstGeom>
          <a:noFill/>
          <a:ln>
            <a:noFill/>
          </a:ln>
        </p:spPr>
        <p:txBody>
          <a:bodyPr spcFirstLastPara="1" wrap="square" lIns="68569" tIns="68569" rIns="68569" bIns="68569" anchor="t" anchorCtr="0">
            <a:spAutoFit/>
          </a:bodyPr>
          <a:lstStyle/>
          <a:p>
            <a:r>
              <a:rPr lang="en-GB" sz="1875" b="1">
                <a:latin typeface="Calibri Light" panose="020F0302020204030204" pitchFamily="34" charset="0"/>
                <a:cs typeface="Calibri Light" panose="020F0302020204030204" pitchFamily="34" charset="0"/>
              </a:rPr>
              <a:t>Next steps</a:t>
            </a:r>
          </a:p>
        </p:txBody>
      </p:sp>
      <p:sp>
        <p:nvSpPr>
          <p:cNvPr id="177" name="Google Shape;177;p29"/>
          <p:cNvSpPr txBox="1"/>
          <p:nvPr/>
        </p:nvSpPr>
        <p:spPr>
          <a:xfrm>
            <a:off x="436879" y="877065"/>
            <a:ext cx="6080461" cy="3831796"/>
          </a:xfrm>
          <a:prstGeom prst="rect">
            <a:avLst/>
          </a:prstGeom>
          <a:noFill/>
          <a:ln>
            <a:noFill/>
          </a:ln>
        </p:spPr>
        <p:txBody>
          <a:bodyPr spcFirstLastPara="1" wrap="square" lIns="68569" tIns="68569" rIns="68569" bIns="68569" anchor="t" anchorCtr="0">
            <a:spAutoFit/>
          </a:bodyPr>
          <a:lstStyle/>
          <a:p>
            <a:pPr marL="285750" indent="-285750" fontAlgn="base">
              <a:buFont typeface="Arial" panose="020B0604020202020204" pitchFamily="34" charset="0"/>
              <a:buChar char="•"/>
            </a:pPr>
            <a:r>
              <a:rPr lang="en-GB" sz="1600">
                <a:latin typeface="Calibri" panose="020F0502020204030204" pitchFamily="34" charset="0"/>
                <a:cs typeface="Calibri" panose="020F0502020204030204" pitchFamily="34" charset="0"/>
              </a:rPr>
              <a:t>sharing with WG members for second round of feedback</a:t>
            </a:r>
          </a:p>
          <a:p>
            <a:pPr fontAlgn="base"/>
            <a:endParaRPr lang="en-GB" sz="1600">
              <a:latin typeface="Calibri" panose="020F0502020204030204" pitchFamily="34" charset="0"/>
              <a:cs typeface="Calibri" panose="020F0502020204030204" pitchFamily="34" charset="0"/>
            </a:endParaRPr>
          </a:p>
          <a:p>
            <a:pPr marL="285750" indent="-285750" fontAlgn="base">
              <a:buFont typeface="Arial" panose="020B0604020202020204" pitchFamily="34" charset="0"/>
              <a:buChar char="•"/>
            </a:pPr>
            <a:r>
              <a:rPr lang="en-GB" sz="1600">
                <a:latin typeface="Calibri" panose="020F0502020204030204" pitchFamily="34" charset="0"/>
                <a:cs typeface="Calibri" panose="020F0502020204030204" pitchFamily="34" charset="0"/>
              </a:rPr>
              <a:t>Available to view in the Deliverable documentation 7.4: welcome comments</a:t>
            </a:r>
          </a:p>
          <a:p>
            <a:pPr fontAlgn="base"/>
            <a:endParaRPr lang="en-GB" sz="1600">
              <a:latin typeface="Calibri" panose="020F0502020204030204" pitchFamily="34" charset="0"/>
              <a:cs typeface="Calibri" panose="020F0502020204030204" pitchFamily="34" charset="0"/>
            </a:endParaRPr>
          </a:p>
          <a:p>
            <a:pPr marL="285750" indent="-285750" fontAlgn="base">
              <a:buFont typeface="Arial" panose="020B0604020202020204" pitchFamily="34" charset="0"/>
              <a:buChar char="•"/>
            </a:pPr>
            <a:r>
              <a:rPr lang="en-GB" sz="1600">
                <a:latin typeface="Calibri" panose="020F0502020204030204" pitchFamily="34" charset="0"/>
                <a:cs typeface="Calibri" panose="020F0502020204030204" pitchFamily="34" charset="0"/>
              </a:rPr>
              <a:t>follow-up meetings</a:t>
            </a:r>
          </a:p>
          <a:p>
            <a:pPr fontAlgn="base"/>
            <a:endParaRPr lang="en-GB" sz="1600">
              <a:latin typeface="Calibri" panose="020F0502020204030204" pitchFamily="34" charset="0"/>
              <a:cs typeface="Calibri" panose="020F0502020204030204" pitchFamily="34" charset="0"/>
            </a:endParaRPr>
          </a:p>
          <a:p>
            <a:pPr marL="285750" indent="-285750" fontAlgn="base">
              <a:buFont typeface="Arial" panose="020B0604020202020204" pitchFamily="34" charset="0"/>
              <a:buChar char="•"/>
            </a:pPr>
            <a:r>
              <a:rPr lang="en-GB" sz="1600">
                <a:latin typeface="Calibri" panose="020F0502020204030204" pitchFamily="34" charset="0"/>
                <a:cs typeface="Calibri" panose="020F0502020204030204" pitchFamily="34" charset="0"/>
              </a:rPr>
              <a:t>purpose for FG-AI4H : in particular - application/translation to topic groups? </a:t>
            </a:r>
          </a:p>
          <a:p>
            <a:pPr fontAlgn="base"/>
            <a:endParaRPr lang="en-GB" sz="1600">
              <a:latin typeface="Calibri" panose="020F0502020204030204" pitchFamily="34" charset="0"/>
              <a:cs typeface="Calibri" panose="020F0502020204030204" pitchFamily="34" charset="0"/>
            </a:endParaRPr>
          </a:p>
          <a:p>
            <a:pPr marL="285750" indent="-285750" fontAlgn="base">
              <a:buFont typeface="Arial" panose="020B0604020202020204" pitchFamily="34" charset="0"/>
              <a:buChar char="•"/>
            </a:pPr>
            <a:r>
              <a:rPr lang="en-GB" sz="1600">
                <a:latin typeface="Calibri" panose="020F0502020204030204" pitchFamily="34" charset="0"/>
                <a:cs typeface="Calibri" panose="020F0502020204030204" pitchFamily="34" charset="0"/>
              </a:rPr>
              <a:t>synchronization with other FG-AI4H WGs </a:t>
            </a:r>
          </a:p>
          <a:p>
            <a:pPr fontAlgn="base"/>
            <a:endParaRPr lang="en-GB" sz="1600">
              <a:latin typeface="Calibri" panose="020F0502020204030204" pitchFamily="34" charset="0"/>
              <a:cs typeface="Calibri" panose="020F0502020204030204" pitchFamily="34" charset="0"/>
            </a:endParaRPr>
          </a:p>
          <a:p>
            <a:pPr marL="285750" lvl="1" indent="-285750" fontAlgn="base">
              <a:buFont typeface="Arial" panose="020B0604020202020204" pitchFamily="34" charset="0"/>
              <a:buChar char="•"/>
            </a:pPr>
            <a:r>
              <a:rPr lang="en-GB" sz="1600">
                <a:latin typeface="Calibri" panose="020F0502020204030204" pitchFamily="34" charset="0"/>
                <a:cs typeface="Calibri" panose="020F0502020204030204" pitchFamily="34" charset="0"/>
              </a:rPr>
              <a:t>e.g., language, life-cycle approach, “overall” implementation </a:t>
            </a:r>
          </a:p>
          <a:p>
            <a:pPr lvl="1" fontAlgn="base"/>
            <a:endParaRPr lang="en-GB" sz="1600">
              <a:latin typeface="Calibri" panose="020F0502020204030204" pitchFamily="34" charset="0"/>
              <a:cs typeface="Calibri" panose="020F0502020204030204" pitchFamily="34" charset="0"/>
            </a:endParaRPr>
          </a:p>
          <a:p>
            <a:pPr marL="285750" indent="-285750" fontAlgn="base">
              <a:buFont typeface="Arial" panose="020B0604020202020204" pitchFamily="34" charset="0"/>
              <a:buChar char="•"/>
            </a:pPr>
            <a:r>
              <a:rPr lang="en-GB" sz="1600">
                <a:latin typeface="Calibri" panose="020F0502020204030204" pitchFamily="34" charset="0"/>
                <a:cs typeface="Calibri" panose="020F0502020204030204" pitchFamily="34" charset="0"/>
              </a:rPr>
              <a:t>wider external awareness and publication</a:t>
            </a:r>
          </a:p>
        </p:txBody>
      </p:sp>
      <p:pic>
        <p:nvPicPr>
          <p:cNvPr id="178" name="Google Shape;178;p29"/>
          <p:cNvPicPr preferRelativeResize="0"/>
          <p:nvPr/>
        </p:nvPicPr>
        <p:blipFill>
          <a:blip r:embed="rId3">
            <a:alphaModFix/>
          </a:blip>
          <a:stretch>
            <a:fillRect/>
          </a:stretch>
        </p:blipFill>
        <p:spPr>
          <a:xfrm>
            <a:off x="4977748" y="143716"/>
            <a:ext cx="1789481" cy="366675"/>
          </a:xfrm>
          <a:prstGeom prst="rect">
            <a:avLst/>
          </a:prstGeom>
          <a:noFill/>
          <a:ln>
            <a:noFill/>
          </a:ln>
        </p:spPr>
      </p:pic>
      <p:sp>
        <p:nvSpPr>
          <p:cNvPr id="5" name="Oval 4">
            <a:extLst>
              <a:ext uri="{FF2B5EF4-FFF2-40B4-BE49-F238E27FC236}">
                <a16:creationId xmlns:a16="http://schemas.microsoft.com/office/drawing/2014/main" id="{111C378E-D261-A249-9D28-4FF14E00F465}"/>
              </a:ext>
            </a:extLst>
          </p:cNvPr>
          <p:cNvSpPr/>
          <p:nvPr/>
        </p:nvSpPr>
        <p:spPr>
          <a:xfrm>
            <a:off x="283388" y="335280"/>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0"/>
          <p:cNvSpPr txBox="1"/>
          <p:nvPr/>
        </p:nvSpPr>
        <p:spPr>
          <a:xfrm>
            <a:off x="328114" y="1808247"/>
            <a:ext cx="6417225" cy="2995541"/>
          </a:xfrm>
          <a:prstGeom prst="rect">
            <a:avLst/>
          </a:prstGeom>
          <a:noFill/>
          <a:ln>
            <a:noFill/>
          </a:ln>
        </p:spPr>
        <p:txBody>
          <a:bodyPr spcFirstLastPara="1" wrap="square" lIns="68569" tIns="68569" rIns="68569" bIns="68569" anchor="t" anchorCtr="0">
            <a:spAutoFit/>
          </a:bodyPr>
          <a:lstStyle/>
          <a:p>
            <a:pPr algn="ctr">
              <a:lnSpc>
                <a:spcPct val="70000"/>
              </a:lnSpc>
              <a:spcBef>
                <a:spcPts val="750"/>
              </a:spcBef>
            </a:pPr>
            <a:r>
              <a:rPr lang="en-GB" sz="3200" b="1">
                <a:solidFill>
                  <a:schemeClr val="dk1"/>
                </a:solidFill>
                <a:latin typeface="Calibri Light" panose="020F0302020204030204" pitchFamily="34" charset="0"/>
                <a:cs typeface="Calibri Light" panose="020F0302020204030204" pitchFamily="34" charset="0"/>
              </a:rPr>
              <a:t>Thank you &amp; Join us!   </a:t>
            </a:r>
          </a:p>
          <a:p>
            <a:pPr>
              <a:lnSpc>
                <a:spcPct val="70000"/>
              </a:lnSpc>
              <a:spcBef>
                <a:spcPts val="750"/>
              </a:spcBef>
              <a:buClr>
                <a:schemeClr val="dk1"/>
              </a:buClr>
              <a:buSzPts val="1100"/>
            </a:pPr>
            <a:endParaRPr lang="en-GB" sz="1800" u="sng">
              <a:solidFill>
                <a:schemeClr val="dk1"/>
              </a:solidFill>
              <a:latin typeface="Calibri" panose="020F0502020204030204" pitchFamily="34" charset="0"/>
              <a:cs typeface="Calibri" panose="020F0502020204030204" pitchFamily="34" charset="0"/>
            </a:endParaRPr>
          </a:p>
          <a:p>
            <a:pPr>
              <a:lnSpc>
                <a:spcPct val="70000"/>
              </a:lnSpc>
              <a:spcBef>
                <a:spcPts val="750"/>
              </a:spcBef>
              <a:buClr>
                <a:schemeClr val="dk1"/>
              </a:buClr>
              <a:buSzPts val="1100"/>
            </a:pPr>
            <a:r>
              <a:rPr lang="en-GB" sz="2000" u="sng">
                <a:solidFill>
                  <a:schemeClr val="dk1"/>
                </a:solidFill>
                <a:latin typeface="Calibri" panose="020F0502020204030204" pitchFamily="34" charset="0"/>
                <a:cs typeface="Calibri" panose="020F0502020204030204" pitchFamily="34" charset="0"/>
              </a:rPr>
              <a:t>Co-chairs:</a:t>
            </a:r>
          </a:p>
          <a:p>
            <a:pPr>
              <a:lnSpc>
                <a:spcPct val="70000"/>
              </a:lnSpc>
              <a:spcBef>
                <a:spcPts val="750"/>
              </a:spcBef>
              <a:buClr>
                <a:schemeClr val="dk1"/>
              </a:buClr>
              <a:buSzPts val="1100"/>
            </a:pPr>
            <a:r>
              <a:rPr lang="en-GB" sz="2000">
                <a:solidFill>
                  <a:schemeClr val="dk1"/>
                </a:solidFill>
                <a:latin typeface="Calibri" panose="020F0502020204030204" pitchFamily="34" charset="0"/>
                <a:cs typeface="Calibri" panose="020F0502020204030204" pitchFamily="34" charset="0"/>
              </a:rPr>
              <a:t>Naomi Lee, The Lancet</a:t>
            </a:r>
          </a:p>
          <a:p>
            <a:pPr>
              <a:lnSpc>
                <a:spcPct val="70000"/>
              </a:lnSpc>
              <a:spcBef>
                <a:spcPts val="750"/>
              </a:spcBef>
              <a:buClr>
                <a:schemeClr val="dk1"/>
              </a:buClr>
              <a:buSzPts val="1100"/>
            </a:pPr>
            <a:r>
              <a:rPr lang="en-GB" sz="2000">
                <a:solidFill>
                  <a:schemeClr val="dk1"/>
                </a:solidFill>
                <a:latin typeface="Calibri" panose="020F0502020204030204" pitchFamily="34" charset="0"/>
                <a:cs typeface="Calibri" panose="020F0502020204030204" pitchFamily="34" charset="0"/>
              </a:rPr>
              <a:t>Shubhanan Upadhyay, Ada Health</a:t>
            </a:r>
          </a:p>
          <a:p>
            <a:pPr>
              <a:lnSpc>
                <a:spcPct val="70000"/>
              </a:lnSpc>
              <a:spcBef>
                <a:spcPts val="750"/>
              </a:spcBef>
            </a:pPr>
            <a:r>
              <a:rPr lang="en-GB" sz="2000">
                <a:solidFill>
                  <a:schemeClr val="dk1"/>
                </a:solidFill>
                <a:latin typeface="Calibri" panose="020F0502020204030204" pitchFamily="34" charset="0"/>
                <a:cs typeface="Calibri" panose="020F0502020204030204" pitchFamily="34" charset="0"/>
              </a:rPr>
              <a:t>Eva Weicken, Fraunhofer HHI</a:t>
            </a:r>
          </a:p>
          <a:p>
            <a:pPr>
              <a:lnSpc>
                <a:spcPct val="70000"/>
              </a:lnSpc>
              <a:spcBef>
                <a:spcPts val="750"/>
              </a:spcBef>
            </a:pPr>
            <a:endParaRPr lang="en-GB" sz="1800">
              <a:solidFill>
                <a:schemeClr val="dk1"/>
              </a:solidFill>
              <a:latin typeface="Calibri" panose="020F0502020204030204" pitchFamily="34" charset="0"/>
              <a:cs typeface="Calibri" panose="020F0502020204030204" pitchFamily="34" charset="0"/>
            </a:endParaRPr>
          </a:p>
          <a:p>
            <a:pPr>
              <a:lnSpc>
                <a:spcPct val="70000"/>
              </a:lnSpc>
              <a:spcBef>
                <a:spcPts val="750"/>
              </a:spcBef>
              <a:buClr>
                <a:schemeClr val="dk1"/>
              </a:buClr>
              <a:buSzPts val="1100"/>
            </a:pPr>
            <a:r>
              <a:rPr lang="en-GB" sz="1425">
                <a:solidFill>
                  <a:schemeClr val="dk1"/>
                </a:solidFill>
                <a:latin typeface="Calibri" panose="020F0502020204030204" pitchFamily="34" charset="0"/>
                <a:cs typeface="Calibri" panose="020F0502020204030204" pitchFamily="34" charset="0"/>
              </a:rPr>
              <a:t>Please contact:  </a:t>
            </a:r>
            <a:r>
              <a:rPr lang="en-GB" sz="1425" u="sng">
                <a:solidFill>
                  <a:srgbClr val="0563C1"/>
                </a:solidFill>
                <a:latin typeface="Calibri" panose="020F0502020204030204" pitchFamily="34" charset="0"/>
                <a:cs typeface="Calibri" panose="020F0502020204030204" pitchFamily="34" charset="0"/>
              </a:rPr>
              <a:t>eva.weicken@hhi.fraunhofer.de</a:t>
            </a:r>
          </a:p>
          <a:p>
            <a:endParaRPr lang="en-GB" sz="1875"/>
          </a:p>
        </p:txBody>
      </p:sp>
      <p:pic>
        <p:nvPicPr>
          <p:cNvPr id="185" name="Google Shape;185;p30"/>
          <p:cNvPicPr preferRelativeResize="0"/>
          <p:nvPr/>
        </p:nvPicPr>
        <p:blipFill>
          <a:blip r:embed="rId3">
            <a:alphaModFix/>
          </a:blip>
          <a:stretch>
            <a:fillRect/>
          </a:stretch>
        </p:blipFill>
        <p:spPr>
          <a:xfrm>
            <a:off x="1640597" y="800651"/>
            <a:ext cx="3577106" cy="7329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695925" y="1995975"/>
            <a:ext cx="5466150" cy="1093725"/>
          </a:xfrm>
          <a:prstGeom prst="rect">
            <a:avLst/>
          </a:prstGeom>
        </p:spPr>
        <p:txBody>
          <a:bodyPr spcFirstLastPara="1" wrap="square" lIns="68569" tIns="68569" rIns="68569" bIns="68569" anchor="b" anchorCtr="0">
            <a:normAutofit fontScale="90000"/>
          </a:bodyPr>
          <a:lstStyle/>
          <a:p>
            <a:r>
              <a:rPr lang="en-GB" sz="3375">
                <a:latin typeface="Calibri" panose="020F0502020204030204" pitchFamily="34" charset="0"/>
                <a:cs typeface="Calibri" panose="020F0502020204030204" pitchFamily="34" charset="0"/>
              </a:rPr>
              <a:t>WG-CE: Working Group on </a:t>
            </a:r>
          </a:p>
          <a:p>
            <a:r>
              <a:rPr lang="en-GB" sz="3375">
                <a:latin typeface="Calibri" panose="020F0502020204030204" pitchFamily="34" charset="0"/>
                <a:cs typeface="Calibri" panose="020F0502020204030204" pitchFamily="34" charset="0"/>
              </a:rPr>
              <a:t>Clinical Evaluation</a:t>
            </a:r>
            <a:endParaRPr lang="en-GB" sz="2541">
              <a:latin typeface="Calibri" panose="020F0502020204030204" pitchFamily="34" charset="0"/>
              <a:cs typeface="Calibri" panose="020F0502020204030204" pitchFamily="34" charset="0"/>
            </a:endParaRPr>
          </a:p>
        </p:txBody>
      </p:sp>
      <p:sp>
        <p:nvSpPr>
          <p:cNvPr id="55" name="Google Shape;55;p13"/>
          <p:cNvSpPr txBox="1">
            <a:spLocks noGrp="1"/>
          </p:cNvSpPr>
          <p:nvPr>
            <p:ph type="subTitle" idx="1"/>
          </p:nvPr>
        </p:nvSpPr>
        <p:spPr>
          <a:xfrm>
            <a:off x="233775" y="3245869"/>
            <a:ext cx="6390450" cy="594450"/>
          </a:xfrm>
          <a:prstGeom prst="rect">
            <a:avLst/>
          </a:prstGeom>
        </p:spPr>
        <p:txBody>
          <a:bodyPr spcFirstLastPara="1" wrap="square" lIns="68569" tIns="68569" rIns="68569" bIns="68569" anchor="t" anchorCtr="0">
            <a:normAutofit/>
          </a:bodyPr>
          <a:lstStyle/>
          <a:p>
            <a:pPr marL="0" indent="0"/>
            <a:r>
              <a:rPr lang="en-GB">
                <a:latin typeface="Calibri" panose="020F0502020204030204" pitchFamily="34" charset="0"/>
                <a:cs typeface="Calibri" panose="020F0502020204030204" pitchFamily="34" charset="0"/>
              </a:rPr>
              <a:t>FG-AI4H meeting “L”, 19 - 21 May 2021</a:t>
            </a:r>
          </a:p>
        </p:txBody>
      </p:sp>
      <p:pic>
        <p:nvPicPr>
          <p:cNvPr id="56" name="Google Shape;56;p13"/>
          <p:cNvPicPr preferRelativeResize="0"/>
          <p:nvPr/>
        </p:nvPicPr>
        <p:blipFill>
          <a:blip r:embed="rId3">
            <a:alphaModFix/>
          </a:blip>
          <a:stretch>
            <a:fillRect/>
          </a:stretch>
        </p:blipFill>
        <p:spPr>
          <a:xfrm>
            <a:off x="1409897" y="1099538"/>
            <a:ext cx="4038207" cy="82745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p:nvPr/>
        </p:nvSpPr>
        <p:spPr>
          <a:xfrm>
            <a:off x="1152615" y="721164"/>
            <a:ext cx="5565781" cy="3993379"/>
          </a:xfrm>
          <a:prstGeom prst="rect">
            <a:avLst/>
          </a:prstGeom>
          <a:noFill/>
          <a:ln>
            <a:noFill/>
          </a:ln>
        </p:spPr>
        <p:txBody>
          <a:bodyPr spcFirstLastPara="1" wrap="square" lIns="68569" tIns="68569" rIns="68569" bIns="68569" anchor="t" anchorCtr="0">
            <a:spAutoFit/>
          </a:bodyPr>
          <a:lstStyle/>
          <a:p>
            <a:pPr marL="104775">
              <a:buSzPts val="1400"/>
            </a:pPr>
            <a:endParaRPr lang="en-GB" sz="1600"/>
          </a:p>
          <a:p>
            <a:pPr marL="104775">
              <a:buSzPts val="1400"/>
            </a:pPr>
            <a:endParaRPr lang="en-GB" sz="1600"/>
          </a:p>
          <a:p>
            <a:pPr marL="104775">
              <a:buSzPts val="1400"/>
            </a:pPr>
            <a:r>
              <a:rPr lang="en-GB" sz="1600">
                <a:latin typeface="Calibri" panose="020F0502020204030204" pitchFamily="34" charset="0"/>
                <a:cs typeface="Calibri" panose="020F0502020204030204" pitchFamily="34" charset="0"/>
              </a:rPr>
              <a:t>Introduction WG-CE </a:t>
            </a:r>
          </a:p>
          <a:p>
            <a:pPr marL="104775">
              <a:buSzPts val="1400"/>
            </a:pPr>
            <a:endParaRPr lang="en-GB" sz="1600">
              <a:latin typeface="Calibri" panose="020F0502020204030204" pitchFamily="34" charset="0"/>
              <a:cs typeface="Calibri" panose="020F0502020204030204" pitchFamily="34" charset="0"/>
            </a:endParaRPr>
          </a:p>
          <a:p>
            <a:pPr marL="104775">
              <a:buSzPts val="1400"/>
            </a:pPr>
            <a:endParaRPr lang="en-GB" sz="1600">
              <a:latin typeface="Calibri" panose="020F0502020204030204" pitchFamily="34" charset="0"/>
              <a:cs typeface="Calibri" panose="020F0502020204030204" pitchFamily="34" charset="0"/>
            </a:endParaRPr>
          </a:p>
          <a:p>
            <a:pPr marL="104775">
              <a:buSzPts val="1400"/>
            </a:pPr>
            <a:r>
              <a:rPr lang="en-GB" sz="1600">
                <a:latin typeface="Calibri" panose="020F0502020204030204" pitchFamily="34" charset="0"/>
                <a:cs typeface="Calibri" panose="020F0502020204030204" pitchFamily="34" charset="0"/>
              </a:rPr>
              <a:t>Timeline - where we are to date </a:t>
            </a:r>
          </a:p>
          <a:p>
            <a:pPr marL="104775">
              <a:buSzPts val="1400"/>
            </a:pPr>
            <a:endParaRPr lang="en-GB" sz="1600">
              <a:latin typeface="Calibri" panose="020F0502020204030204" pitchFamily="34" charset="0"/>
              <a:cs typeface="Calibri" panose="020F0502020204030204" pitchFamily="34" charset="0"/>
            </a:endParaRPr>
          </a:p>
          <a:p>
            <a:pPr marL="104775">
              <a:buSzPts val="1400"/>
            </a:pPr>
            <a:endParaRPr lang="en-GB" sz="1600">
              <a:latin typeface="Calibri" panose="020F0502020204030204" pitchFamily="34" charset="0"/>
              <a:cs typeface="Calibri" panose="020F0502020204030204" pitchFamily="34" charset="0"/>
            </a:endParaRPr>
          </a:p>
          <a:p>
            <a:pPr marL="104775">
              <a:buSzPts val="1400"/>
            </a:pPr>
            <a:r>
              <a:rPr lang="en-GB" sz="1600">
                <a:latin typeface="Calibri" panose="020F0502020204030204" pitchFamily="34" charset="0"/>
                <a:cs typeface="Calibri" panose="020F0502020204030204" pitchFamily="34" charset="0"/>
              </a:rPr>
              <a:t>Introduction draft outline – Table of content</a:t>
            </a:r>
          </a:p>
          <a:p>
            <a:pPr marL="104775">
              <a:buSzPts val="1400"/>
            </a:pPr>
            <a:endParaRPr lang="en-GB" sz="1600">
              <a:latin typeface="Calibri" panose="020F0502020204030204" pitchFamily="34" charset="0"/>
              <a:cs typeface="Calibri" panose="020F0502020204030204" pitchFamily="34" charset="0"/>
            </a:endParaRPr>
          </a:p>
          <a:p>
            <a:pPr marL="104775">
              <a:buSzPts val="1400"/>
            </a:pPr>
            <a:endParaRPr lang="en-GB" sz="1600">
              <a:latin typeface="Calibri" panose="020F0502020204030204" pitchFamily="34" charset="0"/>
              <a:cs typeface="Calibri" panose="020F0502020204030204" pitchFamily="34" charset="0"/>
            </a:endParaRPr>
          </a:p>
          <a:p>
            <a:pPr marL="104775">
              <a:buSzPts val="1400"/>
            </a:pPr>
            <a:r>
              <a:rPr lang="en-GB" sz="1600">
                <a:latin typeface="Calibri" panose="020F0502020204030204" pitchFamily="34" charset="0"/>
                <a:cs typeface="Calibri" panose="020F0502020204030204" pitchFamily="34" charset="0"/>
              </a:rPr>
              <a:t>Presentation draft outline (high-level overview of sections)  </a:t>
            </a:r>
          </a:p>
          <a:p>
            <a:pPr marL="104775">
              <a:buSzPts val="1400"/>
            </a:pPr>
            <a:endParaRPr lang="en-GB" sz="1600">
              <a:latin typeface="Calibri" panose="020F0502020204030204" pitchFamily="34" charset="0"/>
              <a:cs typeface="Calibri" panose="020F0502020204030204" pitchFamily="34" charset="0"/>
            </a:endParaRPr>
          </a:p>
          <a:p>
            <a:pPr marL="104775">
              <a:buSzPts val="1400"/>
            </a:pPr>
            <a:endParaRPr lang="en-GB" sz="1600">
              <a:latin typeface="Calibri" panose="020F0502020204030204" pitchFamily="34" charset="0"/>
              <a:cs typeface="Calibri" panose="020F0502020204030204" pitchFamily="34" charset="0"/>
            </a:endParaRPr>
          </a:p>
          <a:p>
            <a:pPr marL="104775">
              <a:buSzPts val="1400"/>
            </a:pPr>
            <a:r>
              <a:rPr lang="en-GB" sz="1600">
                <a:latin typeface="Calibri" panose="020F0502020204030204" pitchFamily="34" charset="0"/>
                <a:cs typeface="Calibri" panose="020F0502020204030204" pitchFamily="34" charset="0"/>
              </a:rPr>
              <a:t>Next steps</a:t>
            </a:r>
            <a:endParaRPr lang="en-GB" sz="1050">
              <a:latin typeface="Calibri" panose="020F0502020204030204" pitchFamily="34" charset="0"/>
              <a:cs typeface="Calibri" panose="020F0502020204030204" pitchFamily="34" charset="0"/>
            </a:endParaRPr>
          </a:p>
          <a:p>
            <a:endParaRPr lang="en-GB" sz="1050"/>
          </a:p>
        </p:txBody>
      </p:sp>
      <p:sp>
        <p:nvSpPr>
          <p:cNvPr id="62" name="Google Shape;62;p14"/>
          <p:cNvSpPr txBox="1"/>
          <p:nvPr/>
        </p:nvSpPr>
        <p:spPr>
          <a:xfrm>
            <a:off x="265459" y="445125"/>
            <a:ext cx="5073300" cy="427018"/>
          </a:xfrm>
          <a:prstGeom prst="rect">
            <a:avLst/>
          </a:prstGeom>
          <a:noFill/>
          <a:ln>
            <a:noFill/>
          </a:ln>
        </p:spPr>
        <p:txBody>
          <a:bodyPr spcFirstLastPara="1" wrap="square" lIns="68569" tIns="68569" rIns="68569" bIns="68569" anchor="t" anchorCtr="0">
            <a:spAutoFit/>
          </a:bodyPr>
          <a:lstStyle/>
          <a:p>
            <a:r>
              <a:rPr lang="en-GB" sz="1875" b="1">
                <a:latin typeface="Calibri Light" panose="020F0302020204030204" pitchFamily="34" charset="0"/>
                <a:cs typeface="Calibri Light" panose="020F0302020204030204" pitchFamily="34" charset="0"/>
              </a:rPr>
              <a:t>Agenda - Status update WG-CE </a:t>
            </a:r>
          </a:p>
        </p:txBody>
      </p:sp>
      <p:pic>
        <p:nvPicPr>
          <p:cNvPr id="63" name="Google Shape;63;p14"/>
          <p:cNvPicPr preferRelativeResize="0"/>
          <p:nvPr/>
        </p:nvPicPr>
        <p:blipFill>
          <a:blip r:embed="rId3">
            <a:alphaModFix/>
          </a:blip>
          <a:stretch>
            <a:fillRect/>
          </a:stretch>
        </p:blipFill>
        <p:spPr>
          <a:xfrm>
            <a:off x="4843108" y="400880"/>
            <a:ext cx="1789481" cy="366675"/>
          </a:xfrm>
          <a:prstGeom prst="rect">
            <a:avLst/>
          </a:prstGeom>
          <a:noFill/>
          <a:ln>
            <a:noFill/>
          </a:ln>
        </p:spPr>
      </p:pic>
      <p:sp>
        <p:nvSpPr>
          <p:cNvPr id="5" name="Oval 4">
            <a:extLst>
              <a:ext uri="{FF2B5EF4-FFF2-40B4-BE49-F238E27FC236}">
                <a16:creationId xmlns:a16="http://schemas.microsoft.com/office/drawing/2014/main" id="{40BA91F5-F304-5B4A-99F0-9462A400F5FB}"/>
              </a:ext>
            </a:extLst>
          </p:cNvPr>
          <p:cNvSpPr/>
          <p:nvPr/>
        </p:nvSpPr>
        <p:spPr>
          <a:xfrm>
            <a:off x="567198" y="1216546"/>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A</a:t>
            </a:r>
          </a:p>
        </p:txBody>
      </p:sp>
      <p:sp>
        <p:nvSpPr>
          <p:cNvPr id="6" name="Oval 5">
            <a:extLst>
              <a:ext uri="{FF2B5EF4-FFF2-40B4-BE49-F238E27FC236}">
                <a16:creationId xmlns:a16="http://schemas.microsoft.com/office/drawing/2014/main" id="{6D8FBB98-3743-AD44-9FCF-E3F7D2BBD037}"/>
              </a:ext>
            </a:extLst>
          </p:cNvPr>
          <p:cNvSpPr/>
          <p:nvPr/>
        </p:nvSpPr>
        <p:spPr>
          <a:xfrm>
            <a:off x="569685" y="1965961"/>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B</a:t>
            </a:r>
          </a:p>
        </p:txBody>
      </p:sp>
      <p:sp>
        <p:nvSpPr>
          <p:cNvPr id="8" name="Oval 7">
            <a:extLst>
              <a:ext uri="{FF2B5EF4-FFF2-40B4-BE49-F238E27FC236}">
                <a16:creationId xmlns:a16="http://schemas.microsoft.com/office/drawing/2014/main" id="{BE185D29-D7B5-A346-8270-5986EAF9C63A}"/>
              </a:ext>
            </a:extLst>
          </p:cNvPr>
          <p:cNvSpPr/>
          <p:nvPr/>
        </p:nvSpPr>
        <p:spPr>
          <a:xfrm>
            <a:off x="567198" y="2681626"/>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C</a:t>
            </a:r>
          </a:p>
        </p:txBody>
      </p:sp>
      <p:sp>
        <p:nvSpPr>
          <p:cNvPr id="18" name="Oval 17">
            <a:extLst>
              <a:ext uri="{FF2B5EF4-FFF2-40B4-BE49-F238E27FC236}">
                <a16:creationId xmlns:a16="http://schemas.microsoft.com/office/drawing/2014/main" id="{C51B73E8-AEE4-B34B-A99F-D62CE9B32750}"/>
              </a:ext>
            </a:extLst>
          </p:cNvPr>
          <p:cNvSpPr/>
          <p:nvPr/>
        </p:nvSpPr>
        <p:spPr>
          <a:xfrm>
            <a:off x="567198" y="3431041"/>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Calibri" panose="020F0502020204030204" pitchFamily="34" charset="0"/>
                <a:cs typeface="Calibri" panose="020F0502020204030204" pitchFamily="34" charset="0"/>
              </a:rPr>
              <a:t>D</a:t>
            </a:r>
            <a:endParaRPr lang="en-GB" sz="1400">
              <a:solidFill>
                <a:schemeClr val="tx1"/>
              </a:solidFill>
              <a:latin typeface="Calibri" panose="020F0502020204030204" pitchFamily="34" charset="0"/>
              <a:cs typeface="Calibri" panose="020F0502020204030204" pitchFamily="34" charset="0"/>
            </a:endParaRPr>
          </a:p>
        </p:txBody>
      </p:sp>
      <p:sp>
        <p:nvSpPr>
          <p:cNvPr id="19" name="Oval 18">
            <a:extLst>
              <a:ext uri="{FF2B5EF4-FFF2-40B4-BE49-F238E27FC236}">
                <a16:creationId xmlns:a16="http://schemas.microsoft.com/office/drawing/2014/main" id="{38C7E293-3143-2945-9DD8-1B87AF856326}"/>
              </a:ext>
            </a:extLst>
          </p:cNvPr>
          <p:cNvSpPr/>
          <p:nvPr/>
        </p:nvSpPr>
        <p:spPr>
          <a:xfrm>
            <a:off x="567198" y="4146706"/>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p:nvPr/>
        </p:nvSpPr>
        <p:spPr>
          <a:xfrm>
            <a:off x="866195" y="4394695"/>
            <a:ext cx="7005209" cy="738642"/>
          </a:xfrm>
          <a:prstGeom prst="rect">
            <a:avLst/>
          </a:prstGeom>
          <a:noFill/>
          <a:ln>
            <a:noFill/>
          </a:ln>
        </p:spPr>
        <p:txBody>
          <a:bodyPr spcFirstLastPara="1" wrap="square" lIns="68569" tIns="68569" rIns="68569" bIns="68569" anchor="t" anchorCtr="0">
            <a:spAutoFit/>
          </a:bodyPr>
          <a:lstStyle/>
          <a:p>
            <a:pPr marL="285750" indent="-285750">
              <a:buFont typeface="Arial" panose="020B0604020202020204" pitchFamily="34" charset="0"/>
              <a:buChar char="•"/>
            </a:pPr>
            <a:r>
              <a:rPr lang="en-GB" sz="1800">
                <a:latin typeface="Calibri" panose="020F0502020204030204" pitchFamily="34" charset="0"/>
                <a:cs typeface="Calibri" panose="020F0502020204030204" pitchFamily="34" charset="0"/>
              </a:rPr>
              <a:t>Working Group on Clinical Evaluation within FG-AI4H</a:t>
            </a:r>
          </a:p>
          <a:p>
            <a:endParaRPr lang="en-GB" sz="1050">
              <a:latin typeface="Calibri" panose="020F0502020204030204" pitchFamily="34" charset="0"/>
              <a:cs typeface="Calibri" panose="020F0502020204030204" pitchFamily="34" charset="0"/>
            </a:endParaRPr>
          </a:p>
          <a:p>
            <a:endParaRPr lang="en-GB" sz="1050"/>
          </a:p>
        </p:txBody>
      </p:sp>
      <p:sp>
        <p:nvSpPr>
          <p:cNvPr id="69" name="Google Shape;69;p15"/>
          <p:cNvSpPr txBox="1"/>
          <p:nvPr/>
        </p:nvSpPr>
        <p:spPr>
          <a:xfrm>
            <a:off x="709542" y="406827"/>
            <a:ext cx="5073300" cy="427018"/>
          </a:xfrm>
          <a:prstGeom prst="rect">
            <a:avLst/>
          </a:prstGeom>
          <a:noFill/>
          <a:ln>
            <a:noFill/>
          </a:ln>
        </p:spPr>
        <p:txBody>
          <a:bodyPr spcFirstLastPara="1" wrap="square" lIns="68569" tIns="68569" rIns="68569" bIns="68569" anchor="t" anchorCtr="0">
            <a:spAutoFit/>
          </a:bodyPr>
          <a:lstStyle/>
          <a:p>
            <a:pPr marL="52387">
              <a:buClr>
                <a:schemeClr val="dk1"/>
              </a:buClr>
              <a:buSzPts val="2500"/>
            </a:pPr>
            <a:r>
              <a:rPr lang="en-GB" sz="1875">
                <a:solidFill>
                  <a:schemeClr val="dk1"/>
                </a:solidFill>
                <a:latin typeface="Calibri" panose="020F0502020204030204" pitchFamily="34" charset="0"/>
                <a:cs typeface="Calibri" panose="020F0502020204030204" pitchFamily="34" charset="0"/>
              </a:rPr>
              <a:t>Introduction WG-CE</a:t>
            </a:r>
            <a:endParaRPr lang="en-GB" sz="1875">
              <a:latin typeface="Calibri" panose="020F0502020204030204" pitchFamily="34" charset="0"/>
              <a:cs typeface="Calibri" panose="020F0502020204030204" pitchFamily="34" charset="0"/>
            </a:endParaRPr>
          </a:p>
        </p:txBody>
      </p:sp>
      <p:pic>
        <p:nvPicPr>
          <p:cNvPr id="70" name="Google Shape;70;p15"/>
          <p:cNvPicPr preferRelativeResize="0"/>
          <p:nvPr/>
        </p:nvPicPr>
        <p:blipFill>
          <a:blip r:embed="rId3">
            <a:alphaModFix/>
          </a:blip>
          <a:stretch>
            <a:fillRect/>
          </a:stretch>
        </p:blipFill>
        <p:spPr>
          <a:xfrm>
            <a:off x="4888102" y="368429"/>
            <a:ext cx="1789481" cy="366675"/>
          </a:xfrm>
          <a:prstGeom prst="rect">
            <a:avLst/>
          </a:prstGeom>
          <a:noFill/>
          <a:ln>
            <a:noFill/>
          </a:ln>
        </p:spPr>
      </p:pic>
      <p:pic>
        <p:nvPicPr>
          <p:cNvPr id="72" name="Google Shape;72;p15"/>
          <p:cNvPicPr preferRelativeResize="0"/>
          <p:nvPr/>
        </p:nvPicPr>
        <p:blipFill>
          <a:blip r:embed="rId4">
            <a:alphaModFix/>
          </a:blip>
          <a:stretch>
            <a:fillRect/>
          </a:stretch>
        </p:blipFill>
        <p:spPr>
          <a:xfrm>
            <a:off x="4480963" y="1649821"/>
            <a:ext cx="2028200" cy="2402232"/>
          </a:xfrm>
          <a:prstGeom prst="rect">
            <a:avLst/>
          </a:prstGeom>
          <a:noFill/>
          <a:ln>
            <a:noFill/>
          </a:ln>
        </p:spPr>
      </p:pic>
      <p:sp>
        <p:nvSpPr>
          <p:cNvPr id="8" name="Oval 7">
            <a:extLst>
              <a:ext uri="{FF2B5EF4-FFF2-40B4-BE49-F238E27FC236}">
                <a16:creationId xmlns:a16="http://schemas.microsoft.com/office/drawing/2014/main" id="{B2DE623C-9CC8-E240-BC5B-036235918B0C}"/>
              </a:ext>
            </a:extLst>
          </p:cNvPr>
          <p:cNvSpPr/>
          <p:nvPr/>
        </p:nvSpPr>
        <p:spPr>
          <a:xfrm>
            <a:off x="253433" y="434806"/>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A</a:t>
            </a:r>
          </a:p>
        </p:txBody>
      </p:sp>
      <p:pic>
        <p:nvPicPr>
          <p:cNvPr id="3" name="Grafik 2">
            <a:extLst>
              <a:ext uri="{FF2B5EF4-FFF2-40B4-BE49-F238E27FC236}">
                <a16:creationId xmlns:a16="http://schemas.microsoft.com/office/drawing/2014/main" id="{2F94F9BB-6145-DE4E-AAB0-737474825F99}"/>
              </a:ext>
            </a:extLst>
          </p:cNvPr>
          <p:cNvPicPr>
            <a:picLocks noChangeAspect="1"/>
          </p:cNvPicPr>
          <p:nvPr/>
        </p:nvPicPr>
        <p:blipFill>
          <a:blip r:embed="rId5"/>
          <a:stretch>
            <a:fillRect/>
          </a:stretch>
        </p:blipFill>
        <p:spPr>
          <a:xfrm>
            <a:off x="0" y="1557868"/>
            <a:ext cx="4368800" cy="237478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p:nvPr/>
        </p:nvSpPr>
        <p:spPr>
          <a:xfrm>
            <a:off x="447743" y="3165364"/>
            <a:ext cx="6165296" cy="1629142"/>
          </a:xfrm>
          <a:prstGeom prst="rect">
            <a:avLst/>
          </a:prstGeom>
          <a:noFill/>
          <a:ln>
            <a:noFill/>
          </a:ln>
        </p:spPr>
        <p:txBody>
          <a:bodyPr spcFirstLastPara="1" wrap="square" lIns="68569" tIns="68569" rIns="68569" bIns="68569" anchor="t" anchorCtr="0">
            <a:spAutoFit/>
          </a:bodyPr>
          <a:lstStyle/>
          <a:p>
            <a:pPr marL="366712" indent="-285750">
              <a:lnSpc>
                <a:spcPct val="90000"/>
              </a:lnSpc>
              <a:spcBef>
                <a:spcPts val="750"/>
              </a:spcBef>
              <a:buClr>
                <a:schemeClr val="dk1"/>
              </a:buClr>
              <a:buSzPts val="1900"/>
              <a:buFont typeface="Arial" panose="020B0604020202020204" pitchFamily="34" charset="0"/>
              <a:buChar char="•"/>
            </a:pPr>
            <a:r>
              <a:rPr lang="en-GB" sz="1425">
                <a:solidFill>
                  <a:schemeClr val="dk1"/>
                </a:solidFill>
                <a:latin typeface="Calibri" panose="020F0502020204030204" pitchFamily="34" charset="0"/>
                <a:cs typeface="Calibri" panose="020F0502020204030204" pitchFamily="34" charset="0"/>
              </a:rPr>
              <a:t>Part of No. 7 deliverable “AI4H evaluation considerations” (umbrella)</a:t>
            </a:r>
          </a:p>
          <a:p>
            <a:pPr marL="366712" indent="-285750">
              <a:lnSpc>
                <a:spcPct val="90000"/>
              </a:lnSpc>
              <a:spcBef>
                <a:spcPts val="750"/>
              </a:spcBef>
              <a:buClr>
                <a:schemeClr val="dk1"/>
              </a:buClr>
              <a:buSzPts val="1900"/>
              <a:buFont typeface="Arial" panose="020B0604020202020204" pitchFamily="34" charset="0"/>
              <a:buChar char="•"/>
            </a:pPr>
            <a:r>
              <a:rPr lang="en-GB" sz="1425">
                <a:solidFill>
                  <a:schemeClr val="dk1"/>
                </a:solidFill>
                <a:latin typeface="Calibri" panose="020F0502020204030204" pitchFamily="34" charset="0"/>
                <a:cs typeface="Calibri" panose="020F0502020204030204" pitchFamily="34" charset="0"/>
              </a:rPr>
              <a:t>Output document of the Working group on Clinical Evaluation</a:t>
            </a:r>
          </a:p>
          <a:p>
            <a:pPr marL="366712" indent="-285750">
              <a:lnSpc>
                <a:spcPct val="90000"/>
              </a:lnSpc>
              <a:spcBef>
                <a:spcPts val="750"/>
              </a:spcBef>
              <a:buClr>
                <a:schemeClr val="dk1"/>
              </a:buClr>
              <a:buSzPts val="1900"/>
              <a:buFont typeface="Arial" panose="020B0604020202020204" pitchFamily="34" charset="0"/>
              <a:buChar char="•"/>
            </a:pPr>
            <a:r>
              <a:rPr lang="en-GB" sz="1425">
                <a:solidFill>
                  <a:schemeClr val="dk1"/>
                </a:solidFill>
                <a:latin typeface="Calibri" panose="020F0502020204030204" pitchFamily="34" charset="0"/>
                <a:cs typeface="Calibri" panose="020F0502020204030204" pitchFamily="34" charset="0"/>
              </a:rPr>
              <a:t>Update DEL 7.4 to meeting L: Draft outline version 1.1 (before sharing with WG-CE, feedback not included yet)</a:t>
            </a:r>
          </a:p>
          <a:p>
            <a:pPr>
              <a:lnSpc>
                <a:spcPct val="90000"/>
              </a:lnSpc>
              <a:spcBef>
                <a:spcPts val="750"/>
              </a:spcBef>
              <a:buClr>
                <a:schemeClr val="dk1"/>
              </a:buClr>
              <a:buSzPts val="1100"/>
            </a:pPr>
            <a:endParaRPr lang="en-GB" sz="2100">
              <a:solidFill>
                <a:schemeClr val="dk1"/>
              </a:solidFill>
            </a:endParaRPr>
          </a:p>
        </p:txBody>
      </p:sp>
      <p:sp>
        <p:nvSpPr>
          <p:cNvPr id="78" name="Google Shape;78;p16"/>
          <p:cNvSpPr txBox="1"/>
          <p:nvPr/>
        </p:nvSpPr>
        <p:spPr>
          <a:xfrm>
            <a:off x="736436" y="406827"/>
            <a:ext cx="5073300" cy="427018"/>
          </a:xfrm>
          <a:prstGeom prst="rect">
            <a:avLst/>
          </a:prstGeom>
          <a:noFill/>
          <a:ln>
            <a:noFill/>
          </a:ln>
        </p:spPr>
        <p:txBody>
          <a:bodyPr spcFirstLastPara="1" wrap="square" lIns="68569" tIns="68569" rIns="68569" bIns="68569" anchor="t" anchorCtr="0">
            <a:spAutoFit/>
          </a:bodyPr>
          <a:lstStyle/>
          <a:p>
            <a:pPr marL="52387">
              <a:buSzPts val="2500"/>
            </a:pPr>
            <a:r>
              <a:rPr lang="en-GB" sz="1875">
                <a:latin typeface="Calibri" panose="020F0502020204030204" pitchFamily="34" charset="0"/>
                <a:cs typeface="Calibri" panose="020F0502020204030204" pitchFamily="34" charset="0"/>
              </a:rPr>
              <a:t>Introduction</a:t>
            </a:r>
            <a:r>
              <a:rPr lang="en-GB" sz="1875" b="1">
                <a:latin typeface="Calibri Light" panose="020F0302020204030204" pitchFamily="34" charset="0"/>
                <a:cs typeface="Calibri Light" panose="020F0302020204030204" pitchFamily="34" charset="0"/>
              </a:rPr>
              <a:t> WG-CE</a:t>
            </a:r>
          </a:p>
        </p:txBody>
      </p:sp>
      <p:pic>
        <p:nvPicPr>
          <p:cNvPr id="79" name="Google Shape;79;p16"/>
          <p:cNvPicPr preferRelativeResize="0"/>
          <p:nvPr/>
        </p:nvPicPr>
        <p:blipFill>
          <a:blip r:embed="rId3">
            <a:alphaModFix/>
          </a:blip>
          <a:stretch>
            <a:fillRect/>
          </a:stretch>
        </p:blipFill>
        <p:spPr>
          <a:xfrm>
            <a:off x="4914996" y="216591"/>
            <a:ext cx="1789481" cy="366675"/>
          </a:xfrm>
          <a:prstGeom prst="rect">
            <a:avLst/>
          </a:prstGeom>
          <a:noFill/>
          <a:ln>
            <a:noFill/>
          </a:ln>
        </p:spPr>
      </p:pic>
      <p:pic>
        <p:nvPicPr>
          <p:cNvPr id="80" name="Google Shape;80;p16"/>
          <p:cNvPicPr preferRelativeResize="0"/>
          <p:nvPr/>
        </p:nvPicPr>
        <p:blipFill>
          <a:blip r:embed="rId4">
            <a:alphaModFix/>
          </a:blip>
          <a:stretch>
            <a:fillRect/>
          </a:stretch>
        </p:blipFill>
        <p:spPr>
          <a:xfrm>
            <a:off x="1712259" y="1312711"/>
            <a:ext cx="3484334" cy="1612493"/>
          </a:xfrm>
          <a:prstGeom prst="rect">
            <a:avLst/>
          </a:prstGeom>
          <a:noFill/>
          <a:ln>
            <a:noFill/>
          </a:ln>
        </p:spPr>
      </p:pic>
      <p:sp>
        <p:nvSpPr>
          <p:cNvPr id="7" name="Oval 6">
            <a:extLst>
              <a:ext uri="{FF2B5EF4-FFF2-40B4-BE49-F238E27FC236}">
                <a16:creationId xmlns:a16="http://schemas.microsoft.com/office/drawing/2014/main" id="{569A40A5-13BC-E849-9185-3A367178D7EB}"/>
              </a:ext>
            </a:extLst>
          </p:cNvPr>
          <p:cNvSpPr/>
          <p:nvPr/>
        </p:nvSpPr>
        <p:spPr>
          <a:xfrm>
            <a:off x="253433" y="434806"/>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p:nvPr/>
        </p:nvSpPr>
        <p:spPr>
          <a:xfrm>
            <a:off x="642053" y="1014990"/>
            <a:ext cx="6035607" cy="3763819"/>
          </a:xfrm>
          <a:prstGeom prst="rect">
            <a:avLst/>
          </a:prstGeom>
          <a:noFill/>
          <a:ln>
            <a:noFill/>
          </a:ln>
        </p:spPr>
        <p:txBody>
          <a:bodyPr spcFirstLastPara="1" wrap="square" lIns="68569" tIns="68569" rIns="68569" bIns="68569" anchor="t" anchorCtr="0">
            <a:spAutoFit/>
          </a:bodyPr>
          <a:lstStyle/>
          <a:p>
            <a:r>
              <a:rPr lang="en-GB" sz="1600" b="1">
                <a:solidFill>
                  <a:schemeClr val="dk1"/>
                </a:solidFill>
                <a:latin typeface="Calibri" panose="020F0502020204030204" pitchFamily="34" charset="0"/>
                <a:cs typeface="Calibri" panose="020F0502020204030204" pitchFamily="34" charset="0"/>
              </a:rPr>
              <a:t>Objective</a:t>
            </a:r>
          </a:p>
          <a:p>
            <a:endParaRPr lang="en-GB" sz="1600">
              <a:solidFill>
                <a:schemeClr val="dk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Build a </a:t>
            </a:r>
            <a:r>
              <a:rPr lang="en-GB" sz="1600" b="1">
                <a:solidFill>
                  <a:schemeClr val="dk1"/>
                </a:solidFill>
                <a:latin typeface="Calibri" panose="020F0502020204030204" pitchFamily="34" charset="0"/>
                <a:cs typeface="Calibri" panose="020F0502020204030204" pitchFamily="34" charset="0"/>
              </a:rPr>
              <a:t>community of collaboration </a:t>
            </a:r>
            <a:r>
              <a:rPr lang="en-GB" sz="1600">
                <a:solidFill>
                  <a:schemeClr val="dk1"/>
                </a:solidFill>
                <a:latin typeface="Calibri" panose="020F0502020204030204" pitchFamily="34" charset="0"/>
                <a:cs typeface="Calibri" panose="020F0502020204030204" pitchFamily="34" charset="0"/>
              </a:rPr>
              <a:t>around clinical evaluation of AI for health</a:t>
            </a:r>
          </a:p>
          <a:p>
            <a:endParaRPr lang="en-GB" sz="1600">
              <a:solidFill>
                <a:schemeClr val="dk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Guidance for current </a:t>
            </a:r>
            <a:r>
              <a:rPr lang="en-GB" sz="1600" b="1">
                <a:solidFill>
                  <a:schemeClr val="dk1"/>
                </a:solidFill>
                <a:latin typeface="Calibri" panose="020F0502020204030204" pitchFamily="34" charset="0"/>
                <a:cs typeface="Calibri" panose="020F0502020204030204" pitchFamily="34" charset="0"/>
              </a:rPr>
              <a:t>best practice evaluation</a:t>
            </a:r>
            <a:r>
              <a:rPr lang="en-GB" sz="1600">
                <a:solidFill>
                  <a:schemeClr val="dk1"/>
                </a:solidFill>
                <a:latin typeface="Calibri" panose="020F0502020204030204" pitchFamily="34" charset="0"/>
                <a:cs typeface="Calibri" panose="020F0502020204030204" pitchFamily="34" charset="0"/>
              </a:rPr>
              <a:t>, </a:t>
            </a:r>
            <a:r>
              <a:rPr lang="en-GB" sz="1600" b="1">
                <a:solidFill>
                  <a:schemeClr val="dk1"/>
                </a:solidFill>
                <a:latin typeface="Calibri" panose="020F0502020204030204" pitchFamily="34" charset="0"/>
                <a:cs typeface="Calibri" panose="020F0502020204030204" pitchFamily="34" charset="0"/>
              </a:rPr>
              <a:t>principles of evaluation </a:t>
            </a:r>
            <a:r>
              <a:rPr lang="en-GB" sz="1600">
                <a:solidFill>
                  <a:schemeClr val="dk1"/>
                </a:solidFill>
                <a:latin typeface="Calibri" panose="020F0502020204030204" pitchFamily="34" charset="0"/>
                <a:cs typeface="Calibri" panose="020F0502020204030204" pitchFamily="34" charset="0"/>
              </a:rPr>
              <a:t>to ensure it is generally relevant across all countries</a:t>
            </a:r>
          </a:p>
          <a:p>
            <a:pPr marL="285750" indent="-285750">
              <a:buFont typeface="Arial" panose="020B0604020202020204" pitchFamily="34" charset="0"/>
              <a:buChar char="•"/>
            </a:pPr>
            <a:endParaRPr lang="en-GB" sz="1600" b="1">
              <a:solidFill>
                <a:schemeClr val="dk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Used by </a:t>
            </a:r>
            <a:r>
              <a:rPr lang="en-GB" sz="1600" b="1">
                <a:solidFill>
                  <a:schemeClr val="dk1"/>
                </a:solidFill>
                <a:latin typeface="Calibri" panose="020F0502020204030204" pitchFamily="34" charset="0"/>
                <a:cs typeface="Calibri" panose="020F0502020204030204" pitchFamily="34" charset="0"/>
              </a:rPr>
              <a:t>researchers, clinicians, patients, developers, civil-society, policy-makers</a:t>
            </a:r>
          </a:p>
          <a:p>
            <a:endParaRPr lang="en-GB" sz="1600" b="1">
              <a:solidFill>
                <a:schemeClr val="dk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special consideration of clinical evaluation in </a:t>
            </a:r>
            <a:r>
              <a:rPr lang="en-GB" sz="1600" b="1">
                <a:solidFill>
                  <a:schemeClr val="dk1"/>
                </a:solidFill>
                <a:latin typeface="Calibri" panose="020F0502020204030204" pitchFamily="34" charset="0"/>
                <a:cs typeface="Calibri" panose="020F0502020204030204" pitchFamily="34" charset="0"/>
              </a:rPr>
              <a:t>LMIC settings </a:t>
            </a:r>
          </a:p>
          <a:p>
            <a:pPr marL="285750" indent="-285750">
              <a:buFont typeface="Arial" panose="020B0604020202020204" pitchFamily="34" charset="0"/>
              <a:buChar char="•"/>
            </a:pPr>
            <a:endParaRPr lang="en-GB" sz="1600" b="1">
              <a:solidFill>
                <a:schemeClr val="dk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a:solidFill>
                  <a:schemeClr val="dk1"/>
                </a:solidFill>
                <a:latin typeface="Calibri" panose="020F0502020204030204" pitchFamily="34" charset="0"/>
                <a:cs typeface="Calibri" panose="020F0502020204030204" pitchFamily="34" charset="0"/>
              </a:rPr>
              <a:t>applicable for </a:t>
            </a:r>
            <a:r>
              <a:rPr lang="en-GB" sz="1600" b="1">
                <a:solidFill>
                  <a:schemeClr val="dk1"/>
                </a:solidFill>
                <a:latin typeface="Calibri" panose="020F0502020204030204" pitchFamily="34" charset="0"/>
                <a:cs typeface="Calibri" panose="020F0502020204030204" pitchFamily="34" charset="0"/>
              </a:rPr>
              <a:t>FG-AI4H</a:t>
            </a:r>
          </a:p>
          <a:p>
            <a:endParaRPr lang="en-GB" sz="1050"/>
          </a:p>
        </p:txBody>
      </p:sp>
      <p:sp>
        <p:nvSpPr>
          <p:cNvPr id="93" name="Google Shape;93;p18"/>
          <p:cNvSpPr txBox="1"/>
          <p:nvPr/>
        </p:nvSpPr>
        <p:spPr>
          <a:xfrm>
            <a:off x="659550" y="434806"/>
            <a:ext cx="5073300" cy="427018"/>
          </a:xfrm>
          <a:prstGeom prst="rect">
            <a:avLst/>
          </a:prstGeom>
          <a:noFill/>
          <a:ln>
            <a:noFill/>
          </a:ln>
        </p:spPr>
        <p:txBody>
          <a:bodyPr spcFirstLastPara="1" wrap="square" lIns="68569" tIns="68569" rIns="68569" bIns="68569" anchor="t" anchorCtr="0">
            <a:spAutoFit/>
          </a:bodyPr>
          <a:lstStyle/>
          <a:p>
            <a:pPr marL="52387">
              <a:buSzPts val="2500"/>
            </a:pPr>
            <a:r>
              <a:rPr lang="en-GB" sz="1875">
                <a:latin typeface="Calibri" panose="020F0502020204030204" pitchFamily="34" charset="0"/>
                <a:cs typeface="Calibri" panose="020F0502020204030204" pitchFamily="34" charset="0"/>
              </a:rPr>
              <a:t>Introduction WG-CE</a:t>
            </a:r>
          </a:p>
        </p:txBody>
      </p:sp>
      <p:pic>
        <p:nvPicPr>
          <p:cNvPr id="94" name="Google Shape;94;p18"/>
          <p:cNvPicPr preferRelativeResize="0"/>
          <p:nvPr/>
        </p:nvPicPr>
        <p:blipFill>
          <a:blip r:embed="rId3">
            <a:alphaModFix/>
          </a:blip>
          <a:stretch>
            <a:fillRect/>
          </a:stretch>
        </p:blipFill>
        <p:spPr>
          <a:xfrm>
            <a:off x="4855606" y="281640"/>
            <a:ext cx="1789481" cy="366675"/>
          </a:xfrm>
          <a:prstGeom prst="rect">
            <a:avLst/>
          </a:prstGeom>
          <a:noFill/>
          <a:ln>
            <a:noFill/>
          </a:ln>
        </p:spPr>
      </p:pic>
      <p:sp>
        <p:nvSpPr>
          <p:cNvPr id="5" name="Oval 4">
            <a:extLst>
              <a:ext uri="{FF2B5EF4-FFF2-40B4-BE49-F238E27FC236}">
                <a16:creationId xmlns:a16="http://schemas.microsoft.com/office/drawing/2014/main" id="{2FE45B31-A176-9E43-BF3A-E712CA7B0F0D}"/>
              </a:ext>
            </a:extLst>
          </p:cNvPr>
          <p:cNvSpPr/>
          <p:nvPr/>
        </p:nvSpPr>
        <p:spPr>
          <a:xfrm>
            <a:off x="253433" y="434806"/>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p:nvPr/>
        </p:nvSpPr>
        <p:spPr>
          <a:xfrm>
            <a:off x="695948" y="946620"/>
            <a:ext cx="6184350" cy="3008494"/>
          </a:xfrm>
          <a:prstGeom prst="rect">
            <a:avLst/>
          </a:prstGeom>
          <a:noFill/>
          <a:ln>
            <a:noFill/>
          </a:ln>
        </p:spPr>
        <p:txBody>
          <a:bodyPr spcFirstLastPara="1" wrap="square" lIns="68569" tIns="68569" rIns="68569" bIns="68569" anchor="t" anchorCtr="0">
            <a:spAutoFit/>
          </a:bodyPr>
          <a:lstStyle/>
          <a:p>
            <a:r>
              <a:rPr lang="en-GB" sz="1600" b="1">
                <a:latin typeface="Calibri" panose="020F0502020204030204" pitchFamily="34" charset="0"/>
                <a:cs typeface="Calibri" panose="020F0502020204030204" pitchFamily="34" charset="0"/>
              </a:rPr>
              <a:t>Organization of collaboration</a:t>
            </a:r>
          </a:p>
          <a:p>
            <a:endParaRPr lang="en-GB" sz="1600">
              <a:latin typeface="Calibri" panose="020F0502020204030204" pitchFamily="34" charset="0"/>
              <a:cs typeface="Calibri" panose="020F0502020204030204" pitchFamily="34" charset="0"/>
            </a:endParaRPr>
          </a:p>
          <a:p>
            <a:pPr marL="390525" indent="-285750">
              <a:buSzPts val="1400"/>
              <a:buFont typeface="Arial" panose="020B0604020202020204" pitchFamily="34" charset="0"/>
              <a:buChar char="•"/>
            </a:pPr>
            <a:r>
              <a:rPr lang="en-GB" sz="1600">
                <a:latin typeface="Calibri" panose="020F0502020204030204" pitchFamily="34" charset="0"/>
                <a:cs typeface="Calibri" panose="020F0502020204030204" pitchFamily="34" charset="0"/>
              </a:rPr>
              <a:t>65+ members from all around the globe (academia, research, clinicians, commissioning, etc.)</a:t>
            </a:r>
          </a:p>
          <a:p>
            <a:pPr marL="628650" indent="-285750">
              <a:buFont typeface="Arial" panose="020B0604020202020204" pitchFamily="34" charset="0"/>
              <a:buChar char="•"/>
            </a:pPr>
            <a:endParaRPr lang="en-GB" sz="1600">
              <a:latin typeface="Calibri" panose="020F0502020204030204" pitchFamily="34" charset="0"/>
              <a:cs typeface="Calibri" panose="020F0502020204030204" pitchFamily="34" charset="0"/>
            </a:endParaRPr>
          </a:p>
          <a:p>
            <a:pPr marL="390525" indent="-285750">
              <a:buSzPts val="1400"/>
              <a:buFont typeface="Arial" panose="020B0604020202020204" pitchFamily="34" charset="0"/>
              <a:buChar char="•"/>
            </a:pPr>
            <a:r>
              <a:rPr lang="en-GB" sz="1600">
                <a:latin typeface="Calibri" panose="020F0502020204030204" pitchFamily="34" charset="0"/>
                <a:cs typeface="Calibri" panose="020F0502020204030204" pitchFamily="34" charset="0"/>
              </a:rPr>
              <a:t>Co-chairs: Naomi Lee, Shubs Upadhyay, Eva Weicken </a:t>
            </a:r>
          </a:p>
          <a:p>
            <a:pPr marL="104775">
              <a:buSzPts val="1400"/>
            </a:pPr>
            <a:endParaRPr lang="en-GB" sz="1600">
              <a:latin typeface="Calibri" panose="020F0502020204030204" pitchFamily="34" charset="0"/>
              <a:cs typeface="Calibri" panose="020F0502020204030204" pitchFamily="34" charset="0"/>
            </a:endParaRPr>
          </a:p>
          <a:p>
            <a:pPr marL="390525" indent="-285750">
              <a:buSzPts val="1400"/>
              <a:buFont typeface="Arial" panose="020B0604020202020204" pitchFamily="34" charset="0"/>
              <a:buChar char="•"/>
            </a:pPr>
            <a:r>
              <a:rPr lang="en-GB" sz="1600">
                <a:latin typeface="Calibri" panose="020F0502020204030204" pitchFamily="34" charset="0"/>
                <a:cs typeface="Calibri" panose="020F0502020204030204" pitchFamily="34" charset="0"/>
              </a:rPr>
              <a:t>Writing comittee: above mentioned &amp; Kassandra Karpathatkis, Alastair Denniston, Jane Carolan, Tommy Wilkinson, Xiao Liu</a:t>
            </a:r>
          </a:p>
          <a:p>
            <a:pPr marL="104775">
              <a:buSzPts val="1400"/>
            </a:pPr>
            <a:endParaRPr lang="en-GB" sz="1600">
              <a:latin typeface="Calibri" panose="020F0502020204030204" pitchFamily="34" charset="0"/>
              <a:cs typeface="Calibri" panose="020F0502020204030204" pitchFamily="34" charset="0"/>
            </a:endParaRPr>
          </a:p>
          <a:p>
            <a:pPr marL="390525" indent="-285750">
              <a:buSzPts val="1400"/>
              <a:buFont typeface="Arial" panose="020B0604020202020204" pitchFamily="34" charset="0"/>
              <a:buChar char="•"/>
            </a:pPr>
            <a:r>
              <a:rPr lang="en-GB" sz="1600">
                <a:latin typeface="Calibri" panose="020F0502020204030204" pitchFamily="34" charset="0"/>
                <a:cs typeface="Calibri" panose="020F0502020204030204" pitchFamily="34" charset="0"/>
              </a:rPr>
              <a:t>Outline (Del7.4) based on contributions of ALL members </a:t>
            </a:r>
          </a:p>
          <a:p>
            <a:endParaRPr lang="en-GB" sz="1050"/>
          </a:p>
        </p:txBody>
      </p:sp>
      <p:sp>
        <p:nvSpPr>
          <p:cNvPr id="86" name="Google Shape;86;p17"/>
          <p:cNvSpPr txBox="1"/>
          <p:nvPr/>
        </p:nvSpPr>
        <p:spPr>
          <a:xfrm>
            <a:off x="693975" y="406827"/>
            <a:ext cx="5073300" cy="427018"/>
          </a:xfrm>
          <a:prstGeom prst="rect">
            <a:avLst/>
          </a:prstGeom>
          <a:noFill/>
          <a:ln>
            <a:noFill/>
          </a:ln>
        </p:spPr>
        <p:txBody>
          <a:bodyPr spcFirstLastPara="1" wrap="square" lIns="68569" tIns="68569" rIns="68569" bIns="68569" anchor="t" anchorCtr="0">
            <a:spAutoFit/>
          </a:bodyPr>
          <a:lstStyle/>
          <a:p>
            <a:pPr marL="52387">
              <a:buSzPts val="2500"/>
            </a:pPr>
            <a:r>
              <a:rPr lang="en-GB" sz="1875">
                <a:latin typeface="Calibri" panose="020F0502020204030204" pitchFamily="34" charset="0"/>
                <a:cs typeface="Calibri" panose="020F0502020204030204" pitchFamily="34" charset="0"/>
              </a:rPr>
              <a:t>Introduction WG-CE</a:t>
            </a:r>
          </a:p>
        </p:txBody>
      </p:sp>
      <p:pic>
        <p:nvPicPr>
          <p:cNvPr id="87" name="Google Shape;87;p17"/>
          <p:cNvPicPr preferRelativeResize="0"/>
          <p:nvPr/>
        </p:nvPicPr>
        <p:blipFill>
          <a:blip r:embed="rId3">
            <a:alphaModFix/>
          </a:blip>
          <a:stretch>
            <a:fillRect/>
          </a:stretch>
        </p:blipFill>
        <p:spPr>
          <a:xfrm>
            <a:off x="4904039" y="141652"/>
            <a:ext cx="1789481" cy="366675"/>
          </a:xfrm>
          <a:prstGeom prst="rect">
            <a:avLst/>
          </a:prstGeom>
          <a:noFill/>
          <a:ln>
            <a:noFill/>
          </a:ln>
        </p:spPr>
      </p:pic>
      <p:sp>
        <p:nvSpPr>
          <p:cNvPr id="6" name="Oval 5">
            <a:extLst>
              <a:ext uri="{FF2B5EF4-FFF2-40B4-BE49-F238E27FC236}">
                <a16:creationId xmlns:a16="http://schemas.microsoft.com/office/drawing/2014/main" id="{4064155F-35AE-E24E-894F-FD81D32E034F}"/>
              </a:ext>
            </a:extLst>
          </p:cNvPr>
          <p:cNvSpPr/>
          <p:nvPr/>
        </p:nvSpPr>
        <p:spPr>
          <a:xfrm>
            <a:off x="253433" y="434806"/>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p:nvPr/>
        </p:nvSpPr>
        <p:spPr>
          <a:xfrm>
            <a:off x="138450" y="1246256"/>
            <a:ext cx="6115500" cy="300060"/>
          </a:xfrm>
          <a:prstGeom prst="rect">
            <a:avLst/>
          </a:prstGeom>
          <a:noFill/>
          <a:ln>
            <a:noFill/>
          </a:ln>
        </p:spPr>
        <p:txBody>
          <a:bodyPr spcFirstLastPara="1" wrap="square" lIns="68569" tIns="68569" rIns="68569" bIns="68569" anchor="t" anchorCtr="0">
            <a:spAutoFit/>
          </a:bodyPr>
          <a:lstStyle/>
          <a:p>
            <a:endParaRPr lang="en-GB" sz="1050"/>
          </a:p>
        </p:txBody>
      </p:sp>
      <p:sp>
        <p:nvSpPr>
          <p:cNvPr id="100" name="Google Shape;100;p19"/>
          <p:cNvSpPr txBox="1"/>
          <p:nvPr/>
        </p:nvSpPr>
        <p:spPr>
          <a:xfrm>
            <a:off x="659550" y="562181"/>
            <a:ext cx="5073300" cy="715558"/>
          </a:xfrm>
          <a:prstGeom prst="rect">
            <a:avLst/>
          </a:prstGeom>
          <a:noFill/>
          <a:ln>
            <a:noFill/>
          </a:ln>
        </p:spPr>
        <p:txBody>
          <a:bodyPr spcFirstLastPara="1" wrap="square" lIns="68569" tIns="68569" rIns="68569" bIns="68569" anchor="t" anchorCtr="0">
            <a:spAutoFit/>
          </a:bodyPr>
          <a:lstStyle/>
          <a:p>
            <a:r>
              <a:rPr lang="en-GB" sz="1875"/>
              <a:t> </a:t>
            </a:r>
            <a:r>
              <a:rPr lang="en-GB" sz="1875">
                <a:latin typeface="Calibri" panose="020F0502020204030204" pitchFamily="34" charset="0"/>
                <a:cs typeface="Calibri" panose="020F0502020204030204" pitchFamily="34" charset="0"/>
              </a:rPr>
              <a:t>Timeline - </a:t>
            </a:r>
            <a:r>
              <a:rPr lang="en-GB" sz="1875">
                <a:solidFill>
                  <a:schemeClr val="dk1"/>
                </a:solidFill>
                <a:latin typeface="Calibri" panose="020F0502020204030204" pitchFamily="34" charset="0"/>
                <a:cs typeface="Calibri" panose="020F0502020204030204" pitchFamily="34" charset="0"/>
              </a:rPr>
              <a:t>Where are we to date?</a:t>
            </a:r>
            <a:endParaRPr lang="en-GB" sz="1050">
              <a:solidFill>
                <a:schemeClr val="dk1"/>
              </a:solidFill>
              <a:latin typeface="Calibri" panose="020F0502020204030204" pitchFamily="34" charset="0"/>
              <a:cs typeface="Calibri" panose="020F0502020204030204" pitchFamily="34" charset="0"/>
            </a:endParaRPr>
          </a:p>
          <a:p>
            <a:r>
              <a:rPr lang="en-GB" sz="1875"/>
              <a:t> </a:t>
            </a:r>
          </a:p>
        </p:txBody>
      </p:sp>
      <p:pic>
        <p:nvPicPr>
          <p:cNvPr id="101" name="Google Shape;101;p19"/>
          <p:cNvPicPr preferRelativeResize="0"/>
          <p:nvPr/>
        </p:nvPicPr>
        <p:blipFill>
          <a:blip r:embed="rId3">
            <a:alphaModFix/>
          </a:blip>
          <a:stretch>
            <a:fillRect/>
          </a:stretch>
        </p:blipFill>
        <p:spPr>
          <a:xfrm>
            <a:off x="4968543" y="228813"/>
            <a:ext cx="1789481" cy="366675"/>
          </a:xfrm>
          <a:prstGeom prst="rect">
            <a:avLst/>
          </a:prstGeom>
          <a:noFill/>
          <a:ln>
            <a:noFill/>
          </a:ln>
        </p:spPr>
      </p:pic>
      <p:pic>
        <p:nvPicPr>
          <p:cNvPr id="102" name="Google Shape;102;p19"/>
          <p:cNvPicPr preferRelativeResize="0"/>
          <p:nvPr/>
        </p:nvPicPr>
        <p:blipFill>
          <a:blip r:embed="rId4">
            <a:alphaModFix/>
          </a:blip>
          <a:stretch>
            <a:fillRect/>
          </a:stretch>
        </p:blipFill>
        <p:spPr>
          <a:xfrm>
            <a:off x="148610" y="970679"/>
            <a:ext cx="6343032" cy="3630164"/>
          </a:xfrm>
          <a:prstGeom prst="rect">
            <a:avLst/>
          </a:prstGeom>
          <a:noFill/>
          <a:ln>
            <a:noFill/>
          </a:ln>
        </p:spPr>
      </p:pic>
      <p:sp>
        <p:nvSpPr>
          <p:cNvPr id="103" name="Google Shape;103;p19"/>
          <p:cNvSpPr txBox="1"/>
          <p:nvPr/>
        </p:nvSpPr>
        <p:spPr>
          <a:xfrm>
            <a:off x="5128838" y="2626087"/>
            <a:ext cx="713475" cy="300060"/>
          </a:xfrm>
          <a:prstGeom prst="rect">
            <a:avLst/>
          </a:prstGeom>
          <a:noFill/>
          <a:ln>
            <a:noFill/>
          </a:ln>
        </p:spPr>
        <p:txBody>
          <a:bodyPr spcFirstLastPara="1" wrap="square" lIns="68569" tIns="68569" rIns="68569" bIns="68569" anchor="t" anchorCtr="0">
            <a:spAutoFit/>
          </a:bodyPr>
          <a:lstStyle/>
          <a:p>
            <a:r>
              <a:rPr lang="en-GB" sz="1050"/>
              <a:t>Outline </a:t>
            </a:r>
          </a:p>
        </p:txBody>
      </p:sp>
      <p:cxnSp>
        <p:nvCxnSpPr>
          <p:cNvPr id="104" name="Google Shape;104;p19"/>
          <p:cNvCxnSpPr/>
          <p:nvPr/>
        </p:nvCxnSpPr>
        <p:spPr>
          <a:xfrm>
            <a:off x="1562391" y="2773238"/>
            <a:ext cx="557550" cy="0"/>
          </a:xfrm>
          <a:prstGeom prst="straightConnector1">
            <a:avLst/>
          </a:prstGeom>
          <a:noFill/>
          <a:ln w="9525" cap="flat" cmpd="sng">
            <a:solidFill>
              <a:schemeClr val="dk2"/>
            </a:solidFill>
            <a:prstDash val="solid"/>
            <a:round/>
            <a:headEnd type="none" w="med" len="med"/>
            <a:tailEnd type="none" w="med" len="med"/>
          </a:ln>
        </p:spPr>
      </p:cxnSp>
      <p:cxnSp>
        <p:nvCxnSpPr>
          <p:cNvPr id="105" name="Google Shape;105;p19"/>
          <p:cNvCxnSpPr/>
          <p:nvPr/>
        </p:nvCxnSpPr>
        <p:spPr>
          <a:xfrm>
            <a:off x="2638650" y="2773238"/>
            <a:ext cx="557550" cy="0"/>
          </a:xfrm>
          <a:prstGeom prst="straightConnector1">
            <a:avLst/>
          </a:prstGeom>
          <a:noFill/>
          <a:ln w="9525" cap="flat" cmpd="sng">
            <a:solidFill>
              <a:schemeClr val="dk2"/>
            </a:solidFill>
            <a:prstDash val="solid"/>
            <a:round/>
            <a:headEnd type="none" w="med" len="med"/>
            <a:tailEnd type="none" w="med" len="med"/>
          </a:ln>
        </p:spPr>
      </p:cxnSp>
      <p:cxnSp>
        <p:nvCxnSpPr>
          <p:cNvPr id="106" name="Google Shape;106;p19"/>
          <p:cNvCxnSpPr/>
          <p:nvPr/>
        </p:nvCxnSpPr>
        <p:spPr>
          <a:xfrm>
            <a:off x="3796556" y="2776163"/>
            <a:ext cx="557550" cy="0"/>
          </a:xfrm>
          <a:prstGeom prst="straightConnector1">
            <a:avLst/>
          </a:prstGeom>
          <a:noFill/>
          <a:ln w="9525" cap="flat" cmpd="sng">
            <a:solidFill>
              <a:schemeClr val="dk2"/>
            </a:solidFill>
            <a:prstDash val="solid"/>
            <a:round/>
            <a:headEnd type="none" w="med" len="med"/>
            <a:tailEnd type="none" w="med" len="med"/>
          </a:ln>
        </p:spPr>
      </p:cxnSp>
      <p:cxnSp>
        <p:nvCxnSpPr>
          <p:cNvPr id="107" name="Google Shape;107;p19"/>
          <p:cNvCxnSpPr>
            <a:cxnSpLocks/>
          </p:cNvCxnSpPr>
          <p:nvPr/>
        </p:nvCxnSpPr>
        <p:spPr>
          <a:xfrm>
            <a:off x="4801255" y="2782468"/>
            <a:ext cx="334575" cy="2879"/>
          </a:xfrm>
          <a:prstGeom prst="straightConnector1">
            <a:avLst/>
          </a:prstGeom>
          <a:noFill/>
          <a:ln w="9525" cap="flat" cmpd="sng">
            <a:solidFill>
              <a:schemeClr val="dk2"/>
            </a:solidFill>
            <a:prstDash val="solid"/>
            <a:round/>
            <a:headEnd type="none" w="med" len="med"/>
            <a:tailEnd type="none" w="med" len="med"/>
          </a:ln>
        </p:spPr>
      </p:cxnSp>
      <p:sp>
        <p:nvSpPr>
          <p:cNvPr id="108" name="Google Shape;108;p19"/>
          <p:cNvSpPr txBox="1"/>
          <p:nvPr/>
        </p:nvSpPr>
        <p:spPr>
          <a:xfrm>
            <a:off x="325650" y="1204369"/>
            <a:ext cx="3989250" cy="300060"/>
          </a:xfrm>
          <a:prstGeom prst="rect">
            <a:avLst/>
          </a:prstGeom>
          <a:noFill/>
          <a:ln>
            <a:noFill/>
          </a:ln>
        </p:spPr>
        <p:txBody>
          <a:bodyPr spcFirstLastPara="1" wrap="square" lIns="68569" tIns="68569" rIns="68569" bIns="68569" anchor="t" anchorCtr="0">
            <a:spAutoFit/>
          </a:bodyPr>
          <a:lstStyle/>
          <a:p>
            <a:pPr>
              <a:buClr>
                <a:schemeClr val="dk1"/>
              </a:buClr>
              <a:buSzPts val="1100"/>
            </a:pPr>
            <a:endParaRPr lang="en-GB" sz="1050"/>
          </a:p>
        </p:txBody>
      </p:sp>
      <p:sp>
        <p:nvSpPr>
          <p:cNvPr id="12" name="Oval 11">
            <a:extLst>
              <a:ext uri="{FF2B5EF4-FFF2-40B4-BE49-F238E27FC236}">
                <a16:creationId xmlns:a16="http://schemas.microsoft.com/office/drawing/2014/main" id="{FFC087EE-EAD3-E54E-8AE0-BE625692C50D}"/>
              </a:ext>
            </a:extLst>
          </p:cNvPr>
          <p:cNvSpPr/>
          <p:nvPr/>
        </p:nvSpPr>
        <p:spPr>
          <a:xfrm>
            <a:off x="285938" y="562181"/>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B</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0"/>
          <p:cNvSpPr txBox="1"/>
          <p:nvPr/>
        </p:nvSpPr>
        <p:spPr>
          <a:xfrm>
            <a:off x="672008" y="719795"/>
            <a:ext cx="5073300" cy="427018"/>
          </a:xfrm>
          <a:prstGeom prst="rect">
            <a:avLst/>
          </a:prstGeom>
          <a:noFill/>
          <a:ln>
            <a:noFill/>
          </a:ln>
        </p:spPr>
        <p:txBody>
          <a:bodyPr spcFirstLastPara="1" wrap="square" lIns="68569" tIns="68569" rIns="68569" bIns="68569" anchor="t" anchorCtr="0">
            <a:spAutoFit/>
          </a:bodyPr>
          <a:lstStyle/>
          <a:p>
            <a:r>
              <a:rPr lang="en-GB" sz="1875">
                <a:latin typeface="Calibri Light" panose="020F0302020204030204" pitchFamily="34" charset="0"/>
                <a:cs typeface="Calibri Light" panose="020F0302020204030204" pitchFamily="34" charset="0"/>
              </a:rPr>
              <a:t> </a:t>
            </a:r>
            <a:r>
              <a:rPr lang="en-GB" sz="1875" b="1">
                <a:latin typeface="Calibri" panose="020F0502020204030204" pitchFamily="34" charset="0"/>
                <a:cs typeface="Calibri" panose="020F0502020204030204" pitchFamily="34" charset="0"/>
              </a:rPr>
              <a:t>Introduction draft outline </a:t>
            </a:r>
          </a:p>
        </p:txBody>
      </p:sp>
      <p:sp>
        <p:nvSpPr>
          <p:cNvPr id="114" name="Google Shape;114;p20"/>
          <p:cNvSpPr txBox="1"/>
          <p:nvPr/>
        </p:nvSpPr>
        <p:spPr>
          <a:xfrm>
            <a:off x="381619" y="1166044"/>
            <a:ext cx="5073300" cy="3497667"/>
          </a:xfrm>
          <a:prstGeom prst="rect">
            <a:avLst/>
          </a:prstGeom>
          <a:noFill/>
          <a:ln>
            <a:noFill/>
          </a:ln>
        </p:spPr>
        <p:txBody>
          <a:bodyPr spcFirstLastPara="1" wrap="square" lIns="68569" tIns="68569" rIns="68569" bIns="68569" anchor="t" anchorCtr="0">
            <a:spAutoFit/>
          </a:bodyPr>
          <a:lstStyle/>
          <a:p>
            <a:endParaRPr lang="en-GB" sz="1425"/>
          </a:p>
          <a:p>
            <a:r>
              <a:rPr lang="en-GB" sz="1425" b="1">
                <a:latin typeface="Calibri" panose="020F0502020204030204" pitchFamily="34" charset="0"/>
                <a:cs typeface="Calibri" panose="020F0502020204030204" pitchFamily="34" charset="0"/>
              </a:rPr>
              <a:t>Table of contents</a:t>
            </a:r>
          </a:p>
          <a:p>
            <a:endParaRPr lang="en-GB" sz="1425">
              <a:latin typeface="Calibri" panose="020F0502020204030204" pitchFamily="34" charset="0"/>
              <a:cs typeface="Calibri" panose="020F0502020204030204" pitchFamily="34" charset="0"/>
            </a:endParaRPr>
          </a:p>
          <a:p>
            <a:pPr marL="376237" indent="-285750">
              <a:lnSpc>
                <a:spcPct val="115000"/>
              </a:lnSpc>
              <a:buClr>
                <a:schemeClr val="dk1"/>
              </a:buClr>
              <a:buSzPts val="1700"/>
              <a:buFont typeface="Arial" panose="020B0604020202020204" pitchFamily="34" charset="0"/>
              <a:buChar char="•"/>
            </a:pPr>
            <a:r>
              <a:rPr lang="en-GB" sz="1275">
                <a:solidFill>
                  <a:schemeClr val="dk1"/>
                </a:solidFill>
                <a:latin typeface="Calibri" panose="020F0502020204030204" pitchFamily="34" charset="0"/>
                <a:cs typeface="Calibri" panose="020F0502020204030204" pitchFamily="34" charset="0"/>
              </a:rPr>
              <a:t>Introduction &amp; Background </a:t>
            </a:r>
          </a:p>
          <a:p>
            <a:pPr marL="376237" indent="-285750">
              <a:lnSpc>
                <a:spcPct val="115000"/>
              </a:lnSpc>
              <a:buClr>
                <a:schemeClr val="dk1"/>
              </a:buClr>
              <a:buSzPts val="1700"/>
              <a:buFont typeface="Arial" panose="020B0604020202020204" pitchFamily="34" charset="0"/>
              <a:buChar char="•"/>
            </a:pPr>
            <a:r>
              <a:rPr lang="en-GB" sz="1275">
                <a:solidFill>
                  <a:schemeClr val="dk1"/>
                </a:solidFill>
                <a:latin typeface="Calibri" panose="020F0502020204030204" pitchFamily="34" charset="0"/>
                <a:cs typeface="Calibri" panose="020F0502020204030204" pitchFamily="34" charset="0"/>
              </a:rPr>
              <a:t>Scoping phase </a:t>
            </a:r>
          </a:p>
          <a:p>
            <a:pPr marL="376237" indent="-285750">
              <a:lnSpc>
                <a:spcPct val="115000"/>
              </a:lnSpc>
              <a:buClr>
                <a:schemeClr val="dk1"/>
              </a:buClr>
              <a:buSzPts val="1700"/>
              <a:buFont typeface="Arial" panose="020B0604020202020204" pitchFamily="34" charset="0"/>
              <a:buChar char="•"/>
            </a:pPr>
            <a:r>
              <a:rPr lang="en-GB" sz="1275">
                <a:solidFill>
                  <a:schemeClr val="dk1"/>
                </a:solidFill>
                <a:latin typeface="Calibri" panose="020F0502020204030204" pitchFamily="34" charset="0"/>
                <a:cs typeface="Calibri" panose="020F0502020204030204" pitchFamily="34" charset="0"/>
              </a:rPr>
              <a:t>Design phase </a:t>
            </a:r>
          </a:p>
          <a:p>
            <a:pPr marL="376237" indent="-285750">
              <a:lnSpc>
                <a:spcPct val="115000"/>
              </a:lnSpc>
              <a:buClr>
                <a:schemeClr val="dk1"/>
              </a:buClr>
              <a:buSzPts val="1700"/>
              <a:buFont typeface="Arial" panose="020B0604020202020204" pitchFamily="34" charset="0"/>
              <a:buChar char="•"/>
            </a:pPr>
            <a:r>
              <a:rPr lang="en-GB" sz="1275">
                <a:solidFill>
                  <a:schemeClr val="dk1"/>
                </a:solidFill>
                <a:latin typeface="Calibri" panose="020F0502020204030204" pitchFamily="34" charset="0"/>
                <a:cs typeface="Calibri" panose="020F0502020204030204" pitchFamily="34" charset="0"/>
              </a:rPr>
              <a:t>Development phase </a:t>
            </a:r>
          </a:p>
          <a:p>
            <a:pPr marL="719137" lvl="1" indent="-285750">
              <a:lnSpc>
                <a:spcPct val="115000"/>
              </a:lnSpc>
              <a:buClr>
                <a:schemeClr val="dk1"/>
              </a:buClr>
              <a:buSzPts val="1700"/>
              <a:buFont typeface="Symbol" pitchFamily="2" charset="2"/>
              <a:buChar char="-"/>
            </a:pPr>
            <a:r>
              <a:rPr lang="en-GB" sz="1275">
                <a:solidFill>
                  <a:schemeClr val="dk1"/>
                </a:solidFill>
                <a:latin typeface="Calibri" panose="020F0502020204030204" pitchFamily="34" charset="0"/>
                <a:cs typeface="Calibri" panose="020F0502020204030204" pitchFamily="34" charset="0"/>
              </a:rPr>
              <a:t>Building data  </a:t>
            </a:r>
          </a:p>
          <a:p>
            <a:pPr marL="719137" lvl="1" indent="-285750">
              <a:lnSpc>
                <a:spcPct val="115000"/>
              </a:lnSpc>
              <a:buClr>
                <a:schemeClr val="dk1"/>
              </a:buClr>
              <a:buSzPts val="1700"/>
              <a:buFont typeface="Symbol" pitchFamily="2" charset="2"/>
              <a:buChar char="-"/>
            </a:pPr>
            <a:r>
              <a:rPr lang="en-GB" sz="1275">
                <a:solidFill>
                  <a:schemeClr val="dk1"/>
                </a:solidFill>
                <a:latin typeface="Calibri" panose="020F0502020204030204" pitchFamily="34" charset="0"/>
                <a:cs typeface="Calibri" panose="020F0502020204030204" pitchFamily="34" charset="0"/>
              </a:rPr>
              <a:t>Testing and validation </a:t>
            </a:r>
          </a:p>
          <a:p>
            <a:pPr marL="719137" lvl="1" indent="-285750">
              <a:lnSpc>
                <a:spcPct val="115000"/>
              </a:lnSpc>
              <a:buClr>
                <a:schemeClr val="dk1"/>
              </a:buClr>
              <a:buSzPts val="1700"/>
              <a:buFont typeface="Symbol" pitchFamily="2" charset="2"/>
              <a:buChar char="-"/>
            </a:pPr>
            <a:r>
              <a:rPr lang="en-GB" sz="1275">
                <a:solidFill>
                  <a:schemeClr val="dk1"/>
                </a:solidFill>
                <a:latin typeface="Calibri" panose="020F0502020204030204" pitchFamily="34" charset="0"/>
                <a:cs typeface="Calibri" panose="020F0502020204030204" pitchFamily="34" charset="0"/>
              </a:rPr>
              <a:t>Clinical studies, safety and efficacy </a:t>
            </a:r>
          </a:p>
          <a:p>
            <a:pPr marL="376237" indent="-285750">
              <a:lnSpc>
                <a:spcPct val="115000"/>
              </a:lnSpc>
              <a:buClr>
                <a:schemeClr val="dk1"/>
              </a:buClr>
              <a:buSzPts val="1700"/>
              <a:buFont typeface="Arial" panose="020B0604020202020204" pitchFamily="34" charset="0"/>
              <a:buChar char="•"/>
            </a:pPr>
            <a:r>
              <a:rPr lang="en-GB" sz="1275">
                <a:solidFill>
                  <a:schemeClr val="dk1"/>
                </a:solidFill>
                <a:latin typeface="Calibri" panose="020F0502020204030204" pitchFamily="34" charset="0"/>
                <a:cs typeface="Calibri" panose="020F0502020204030204" pitchFamily="34" charset="0"/>
              </a:rPr>
              <a:t>Economic evaluation</a:t>
            </a:r>
          </a:p>
          <a:p>
            <a:pPr marL="376237" indent="-285750">
              <a:lnSpc>
                <a:spcPct val="115000"/>
              </a:lnSpc>
              <a:buClr>
                <a:schemeClr val="dk1"/>
              </a:buClr>
              <a:buSzPts val="1700"/>
              <a:buFont typeface="Arial" panose="020B0604020202020204" pitchFamily="34" charset="0"/>
              <a:buChar char="•"/>
            </a:pPr>
            <a:r>
              <a:rPr lang="en-GB" sz="1275">
                <a:solidFill>
                  <a:schemeClr val="dk1"/>
                </a:solidFill>
                <a:latin typeface="Calibri" panose="020F0502020204030204" pitchFamily="34" charset="0"/>
                <a:cs typeface="Calibri" panose="020F0502020204030204" pitchFamily="34" charset="0"/>
              </a:rPr>
              <a:t>Implementation of algorithm </a:t>
            </a:r>
          </a:p>
          <a:p>
            <a:pPr marL="376237" indent="-285750">
              <a:lnSpc>
                <a:spcPct val="115000"/>
              </a:lnSpc>
              <a:buClr>
                <a:schemeClr val="dk1"/>
              </a:buClr>
              <a:buSzPts val="1700"/>
              <a:buFont typeface="Arial" panose="020B0604020202020204" pitchFamily="34" charset="0"/>
              <a:buChar char="•"/>
            </a:pPr>
            <a:r>
              <a:rPr lang="en-GB" sz="1275">
                <a:solidFill>
                  <a:schemeClr val="dk1"/>
                </a:solidFill>
                <a:latin typeface="Calibri" panose="020F0502020204030204" pitchFamily="34" charset="0"/>
                <a:cs typeface="Calibri" panose="020F0502020204030204" pitchFamily="34" charset="0"/>
              </a:rPr>
              <a:t>Ongoing monitoring </a:t>
            </a:r>
          </a:p>
          <a:p>
            <a:pPr marL="376237" indent="-285750">
              <a:lnSpc>
                <a:spcPct val="115000"/>
              </a:lnSpc>
              <a:buClr>
                <a:schemeClr val="dk1"/>
              </a:buClr>
              <a:buSzPts val="1700"/>
              <a:buFont typeface="Arial" panose="020B0604020202020204" pitchFamily="34" charset="0"/>
              <a:buChar char="•"/>
            </a:pPr>
            <a:r>
              <a:rPr lang="en-GB" sz="1275">
                <a:solidFill>
                  <a:schemeClr val="dk1"/>
                </a:solidFill>
                <a:latin typeface="Calibri" panose="020F0502020204030204" pitchFamily="34" charset="0"/>
                <a:cs typeface="Calibri" panose="020F0502020204030204" pitchFamily="34" charset="0"/>
              </a:rPr>
              <a:t>Recommendations </a:t>
            </a:r>
          </a:p>
          <a:p>
            <a:endParaRPr lang="en-GB" sz="1425"/>
          </a:p>
        </p:txBody>
      </p:sp>
      <p:pic>
        <p:nvPicPr>
          <p:cNvPr id="115" name="Google Shape;115;p20"/>
          <p:cNvPicPr preferRelativeResize="0"/>
          <p:nvPr/>
        </p:nvPicPr>
        <p:blipFill>
          <a:blip r:embed="rId3">
            <a:alphaModFix/>
          </a:blip>
          <a:stretch>
            <a:fillRect/>
          </a:stretch>
        </p:blipFill>
        <p:spPr>
          <a:xfrm>
            <a:off x="4932926" y="249228"/>
            <a:ext cx="1789481" cy="366675"/>
          </a:xfrm>
          <a:prstGeom prst="rect">
            <a:avLst/>
          </a:prstGeom>
          <a:noFill/>
          <a:ln>
            <a:noFill/>
          </a:ln>
        </p:spPr>
      </p:pic>
      <p:sp>
        <p:nvSpPr>
          <p:cNvPr id="5" name="Oval 4">
            <a:extLst>
              <a:ext uri="{FF2B5EF4-FFF2-40B4-BE49-F238E27FC236}">
                <a16:creationId xmlns:a16="http://schemas.microsoft.com/office/drawing/2014/main" id="{6EED28F9-C30D-8142-B60E-F7ADB1AA19F9}"/>
              </a:ext>
            </a:extLst>
          </p:cNvPr>
          <p:cNvSpPr/>
          <p:nvPr/>
        </p:nvSpPr>
        <p:spPr>
          <a:xfrm>
            <a:off x="283388" y="758193"/>
            <a:ext cx="388620" cy="388620"/>
          </a:xfrm>
          <a:prstGeom prst="ellips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Calibri" panose="020F0502020204030204" pitchFamily="34" charset="0"/>
                <a:cs typeface="Calibri" panose="020F0502020204030204" pitchFamily="34" charset="0"/>
              </a:rPr>
              <a:t>C</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3A7707-F2DC-4AD8-8985-4C6A6166ABB7}"/>
</file>

<file path=customXml/itemProps2.xml><?xml version="1.0" encoding="utf-8"?>
<ds:datastoreItem xmlns:ds="http://schemas.openxmlformats.org/officeDocument/2006/customXml" ds:itemID="{896A955A-502C-4F5B-9B0E-C9886FF58B18}"/>
</file>

<file path=customXml/itemProps3.xml><?xml version="1.0" encoding="utf-8"?>
<ds:datastoreItem xmlns:ds="http://schemas.openxmlformats.org/officeDocument/2006/customXml" ds:itemID="{37CCB48F-C2A5-4110-B83E-E8503D3DC523}"/>
</file>

<file path=docProps/app.xml><?xml version="1.0" encoding="utf-8"?>
<Properties xmlns="http://schemas.openxmlformats.org/officeDocument/2006/extended-properties" xmlns:vt="http://schemas.openxmlformats.org/officeDocument/2006/docPropsVTypes">
  <TotalTime>31</TotalTime>
  <Words>1450</Words>
  <Application>Microsoft Office PowerPoint</Application>
  <PresentationFormat>Custom</PresentationFormat>
  <Paragraphs>214</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Symbol</vt:lpstr>
      <vt:lpstr>Simple Light</vt:lpstr>
      <vt:lpstr>PowerPoint Presentation</vt:lpstr>
      <vt:lpstr>WG-CE: Working Group on  Clinical Evaluation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Updated DEL7.4: Clinical evaluation of AI for health – Att.1: Presentation</dc:title>
  <dc:creator>Campos, Simao</dc:creator>
  <cp:lastModifiedBy>Simão Campos-Neto</cp:lastModifiedBy>
  <cp:revision>47</cp:revision>
  <dcterms:modified xsi:type="dcterms:W3CDTF">2021-05-20T09:22:37Z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