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7" r:id="rId5"/>
    <p:sldId id="288" r:id="rId6"/>
    <p:sldId id="295" r:id="rId7"/>
    <p:sldId id="267" r:id="rId8"/>
    <p:sldId id="282" r:id="rId9"/>
    <p:sldId id="289" r:id="rId10"/>
    <p:sldId id="291" r:id="rId11"/>
    <p:sldId id="293" r:id="rId12"/>
    <p:sldId id="294" r:id="rId1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33F65B-C392-499D-A630-2F61BB425837}" v="4" dt="2021-05-20T07:12:30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7DE5E68C-AA67-455C-8BE1-250E7F2BE365}"/>
  </pc:docChgLst>
  <pc:docChgLst>
    <pc:chgData name="Dabiri, Ayda" userId="b37f3988-c176-4be8-807a-107e80ddceeb" providerId="ADAL" clId="{8833F65B-C392-499D-A630-2F61BB425837}"/>
    <pc:docChg chg="custSel delSld modSld">
      <pc:chgData name="Dabiri, Ayda" userId="b37f3988-c176-4be8-807a-107e80ddceeb" providerId="ADAL" clId="{8833F65B-C392-499D-A630-2F61BB425837}" dt="2021-05-20T07:12:41.528" v="12" actId="47"/>
      <pc:docMkLst>
        <pc:docMk/>
      </pc:docMkLst>
      <pc:sldChg chg="modSp">
        <pc:chgData name="Dabiri, Ayda" userId="b37f3988-c176-4be8-807a-107e80ddceeb" providerId="ADAL" clId="{8833F65B-C392-499D-A630-2F61BB425837}" dt="2021-05-20T07:12:36.344" v="11" actId="207"/>
        <pc:sldMkLst>
          <pc:docMk/>
          <pc:sldMk cId="610094566" sldId="257"/>
        </pc:sldMkLst>
        <pc:spChg chg="mod">
          <ac:chgData name="Dabiri, Ayda" userId="b37f3988-c176-4be8-807a-107e80ddceeb" providerId="ADAL" clId="{8833F65B-C392-499D-A630-2F61BB425837}" dt="2021-05-20T07:12:36.344" v="11" actId="207"/>
          <ac:spMkLst>
            <pc:docMk/>
            <pc:sldMk cId="610094566" sldId="257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8833F65B-C392-499D-A630-2F61BB425837}" dt="2021-05-20T07:12:34.433" v="10" actId="207"/>
          <ac:graphicFrameMkLst>
            <pc:docMk/>
            <pc:sldMk cId="610094566" sldId="257"/>
            <ac:graphicFrameMk id="8" creationId="{77EB9C60-79E2-4E8D-B95B-4EFA5ED6B17E}"/>
          </ac:graphicFrameMkLst>
        </pc:graphicFrameChg>
      </pc:sldChg>
      <pc:sldChg chg="del">
        <pc:chgData name="Dabiri, Ayda" userId="b37f3988-c176-4be8-807a-107e80ddceeb" providerId="ADAL" clId="{8833F65B-C392-499D-A630-2F61BB425837}" dt="2021-05-20T07:12:41.528" v="12" actId="47"/>
        <pc:sldMkLst>
          <pc:docMk/>
          <pc:sldMk cId="2383934936" sldId="290"/>
        </pc:sldMkLst>
      </pc:sldChg>
    </pc:docChg>
  </pc:docChgLst>
  <pc:docChgLst>
    <pc:chgData name="Campos, Simao" userId="a1bf0726-548b-4db8-a746-2e19b5e24da4" providerId="ADAL" clId="{75CBE77D-D8F0-41D6-90A8-90F5F21AE8E0}"/>
    <pc:docChg chg="modSld">
      <pc:chgData name="Campos, Simao" userId="a1bf0726-548b-4db8-a746-2e19b5e24da4" providerId="ADAL" clId="{75CBE77D-D8F0-41D6-90A8-90F5F21AE8E0}" dt="2021-03-18T18:07:05.883" v="20" actId="20577"/>
      <pc:docMkLst>
        <pc:docMk/>
      </pc:docMkLst>
      <pc:sldChg chg="modSp mod">
        <pc:chgData name="Campos, Simao" userId="a1bf0726-548b-4db8-a746-2e19b5e24da4" providerId="ADAL" clId="{75CBE77D-D8F0-41D6-90A8-90F5F21AE8E0}" dt="2021-03-18T18:07:05.883" v="20" actId="20577"/>
        <pc:sldMkLst>
          <pc:docMk/>
          <pc:sldMk cId="610094566" sldId="257"/>
        </pc:sldMkLst>
        <pc:spChg chg="mod">
          <ac:chgData name="Campos, Simao" userId="a1bf0726-548b-4db8-a746-2e19b5e24da4" providerId="ADAL" clId="{75CBE77D-D8F0-41D6-90A8-90F5F21AE8E0}" dt="2021-03-18T18:05:09.227" v="3" actId="20577"/>
          <ac:spMkLst>
            <pc:docMk/>
            <pc:sldMk cId="610094566" sldId="257"/>
            <ac:spMk id="9" creationId="{8C7CA0D1-8B49-4675-8A5E-57C7F64475C1}"/>
          </ac:spMkLst>
        </pc:spChg>
        <pc:spChg chg="mod">
          <ac:chgData name="Campos, Simao" userId="a1bf0726-548b-4db8-a746-2e19b5e24da4" providerId="ADAL" clId="{75CBE77D-D8F0-41D6-90A8-90F5F21AE8E0}" dt="2021-03-18T18:07:05.883" v="20" actId="20577"/>
          <ac:spMkLst>
            <pc:docMk/>
            <pc:sldMk cId="610094566" sldId="257"/>
            <ac:spMk id="10" creationId="{D36F58C8-2F54-4864-94DC-A069EA8D2640}"/>
          </ac:spMkLst>
        </pc:spChg>
        <pc:graphicFrameChg chg="modGraphic">
          <ac:chgData name="Campos, Simao" userId="a1bf0726-548b-4db8-a746-2e19b5e24da4" providerId="ADAL" clId="{75CBE77D-D8F0-41D6-90A8-90F5F21AE8E0}" dt="2021-03-18T18:05:27.456" v="6" actId="14100"/>
          <ac:graphicFrameMkLst>
            <pc:docMk/>
            <pc:sldMk cId="610094566" sldId="257"/>
            <ac:graphicFrameMk id="8" creationId="{77EB9C60-79E2-4E8D-B95B-4EFA5ED6B17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5617030" y="844428"/>
            <a:ext cx="2500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FGAI4H-L-038-A01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3883231" y="1209419"/>
            <a:ext cx="4234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E-meeting, 19-21 May 2021</a:t>
            </a:r>
            <a:endParaRPr lang="en-GB" dirty="0"/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77EB9C60-79E2-4E8D-B95B-4EFA5ED6B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593389"/>
              </p:ext>
            </p:extLst>
          </p:nvPr>
        </p:nvGraphicFramePr>
        <p:xfrm>
          <a:off x="777397" y="3174021"/>
          <a:ext cx="7206019" cy="2331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4834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81961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69224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 DEL03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DEL03: AI4H requirement specifications – Att.1: Presentation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Pradeep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Balachandran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pbn.tvm@gmail.com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This PPT summarizes the content of L-038 for presentation and discussion during the meeting.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09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67337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System Requirements Specification(SRS):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3067"/>
            <a:ext cx="7886700" cy="4351338"/>
          </a:xfrm>
        </p:spPr>
        <p:txBody>
          <a:bodyPr>
            <a:noAutofit/>
          </a:bodyPr>
          <a:lstStyle/>
          <a:p>
            <a:r>
              <a:rPr lang="en-US" sz="2000" dirty="0"/>
              <a:t>Provides </a:t>
            </a:r>
            <a:r>
              <a:rPr lang="en-US" sz="2000" dirty="0">
                <a:solidFill>
                  <a:srgbClr val="0000FF"/>
                </a:solidFill>
              </a:rPr>
              <a:t>high level description of </a:t>
            </a:r>
            <a:r>
              <a:rPr lang="en-GB" sz="2000" dirty="0">
                <a:solidFill>
                  <a:srgbClr val="0000FF"/>
                </a:solidFill>
              </a:rPr>
              <a:t>AI4H system requirements </a:t>
            </a:r>
            <a:r>
              <a:rPr lang="en-GB" sz="2000" dirty="0"/>
              <a:t>across the entire </a:t>
            </a:r>
            <a:r>
              <a:rPr lang="en-US" sz="2000" dirty="0">
                <a:solidFill>
                  <a:srgbClr val="C00000"/>
                </a:solidFill>
              </a:rPr>
              <a:t>AI4H process life cycle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(i.e. from Data collection to Model Deployment)</a:t>
            </a:r>
          </a:p>
          <a:p>
            <a:pPr lvl="1">
              <a:buFont typeface="Wingdings" pitchFamily="2" charset="2"/>
              <a:buChar char="ü"/>
            </a:pPr>
            <a:r>
              <a:rPr lang="en-GB" sz="2000" dirty="0"/>
              <a:t>Functional requirements, </a:t>
            </a:r>
          </a:p>
          <a:p>
            <a:pPr lvl="1">
              <a:buFont typeface="Wingdings" pitchFamily="2" charset="2"/>
              <a:buChar char="ü"/>
            </a:pPr>
            <a:r>
              <a:rPr lang="en-GB" sz="2000" dirty="0"/>
              <a:t>Performance requirements, </a:t>
            </a:r>
          </a:p>
          <a:p>
            <a:pPr lvl="1">
              <a:buFont typeface="Wingdings" pitchFamily="2" charset="2"/>
              <a:buChar char="ü"/>
            </a:pPr>
            <a:r>
              <a:rPr lang="en-GB" sz="2000" dirty="0"/>
              <a:t>Operational requirements,</a:t>
            </a:r>
          </a:p>
          <a:p>
            <a:pPr lvl="1">
              <a:buFont typeface="Wingdings" pitchFamily="2" charset="2"/>
              <a:buChar char="ü"/>
            </a:pPr>
            <a:r>
              <a:rPr lang="en-GB" sz="2000" dirty="0"/>
              <a:t> Interface requirements,</a:t>
            </a:r>
          </a:p>
          <a:p>
            <a:pPr lvl="1">
              <a:buFont typeface="Wingdings" pitchFamily="2" charset="2"/>
              <a:buChar char="ü"/>
            </a:pPr>
            <a:r>
              <a:rPr lang="en-GB" sz="2000" dirty="0"/>
              <a:t>Safety and security requirements </a:t>
            </a:r>
          </a:p>
          <a:p>
            <a:pPr lvl="1">
              <a:buFont typeface="Wingdings" pitchFamily="2" charset="2"/>
              <a:buChar char="ü"/>
            </a:pPr>
            <a:r>
              <a:rPr lang="en-GB" sz="2000" dirty="0"/>
              <a:t>Migration requirements, </a:t>
            </a:r>
          </a:p>
          <a:p>
            <a:pPr lvl="1">
              <a:buFont typeface="Wingdings" pitchFamily="2" charset="2"/>
              <a:buChar char="ü"/>
            </a:pPr>
            <a:r>
              <a:rPr lang="en-GB" sz="2000" dirty="0"/>
              <a:t>Regulatory requirements, etc.</a:t>
            </a:r>
          </a:p>
          <a:p>
            <a:r>
              <a:rPr lang="en-GB" sz="2000" b="1" dirty="0"/>
              <a:t>Primary target audience</a:t>
            </a:r>
            <a:r>
              <a:rPr lang="en-GB" sz="2000" dirty="0"/>
              <a:t>: System analysts, System Developers, System Testers, Quality Managers, Regulators</a:t>
            </a:r>
          </a:p>
          <a:p>
            <a:pPr lvl="1">
              <a:buNone/>
            </a:pPr>
            <a:endParaRPr lang="en-GB" sz="2000" dirty="0"/>
          </a:p>
          <a:p>
            <a:r>
              <a:rPr lang="en-US" sz="2000" b="1" dirty="0"/>
              <a:t>Main Goal</a:t>
            </a:r>
            <a:r>
              <a:rPr lang="en-US" sz="2000" dirty="0"/>
              <a:t>: </a:t>
            </a:r>
          </a:p>
          <a:p>
            <a:pPr>
              <a:buNone/>
            </a:pPr>
            <a:r>
              <a:rPr lang="en-US" sz="2000" dirty="0"/>
              <a:t>      - For the Topic Groups, how this </a:t>
            </a:r>
            <a:r>
              <a:rPr lang="en-US" sz="2000" dirty="0">
                <a:solidFill>
                  <a:srgbClr val="0000FF"/>
                </a:solidFill>
              </a:rPr>
              <a:t>SRS</a:t>
            </a:r>
            <a:r>
              <a:rPr lang="en-US" sz="2000" dirty="0"/>
              <a:t> can aid as a tool for </a:t>
            </a:r>
            <a:r>
              <a:rPr lang="en-US" sz="2000" dirty="0">
                <a:solidFill>
                  <a:srgbClr val="0000FF"/>
                </a:solidFill>
              </a:rPr>
              <a:t>system requirements  traceability </a:t>
            </a:r>
            <a:r>
              <a:rPr lang="en-US" sz="2000" dirty="0"/>
              <a:t>during </a:t>
            </a:r>
            <a:r>
              <a:rPr lang="en-US" sz="2000" dirty="0">
                <a:solidFill>
                  <a:srgbClr val="0000FF"/>
                </a:solidFill>
              </a:rPr>
              <a:t>AI4H Acceptance Testing</a:t>
            </a:r>
            <a:endParaRPr lang="en-US" sz="2000" dirty="0"/>
          </a:p>
          <a:p>
            <a:pPr lvl="1">
              <a:buNone/>
            </a:pPr>
            <a:endParaRPr lang="en-GB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6733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FF"/>
                </a:solidFill>
              </a:rPr>
              <a:t>System Requirements Specification(SRS)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66045"/>
            <a:ext cx="7886700" cy="5109454"/>
          </a:xfrm>
        </p:spPr>
        <p:txBody>
          <a:bodyPr>
            <a:noAutofit/>
          </a:bodyPr>
          <a:lstStyle/>
          <a:p>
            <a:r>
              <a:rPr lang="en-US" sz="2000" dirty="0"/>
              <a:t>Requirements </a:t>
            </a:r>
            <a:r>
              <a:rPr lang="en-US" sz="2000" dirty="0">
                <a:solidFill>
                  <a:srgbClr val="0000FF"/>
                </a:solidFill>
              </a:rPr>
              <a:t>analysis</a:t>
            </a:r>
            <a:r>
              <a:rPr lang="en-US" sz="2000" dirty="0"/>
              <a:t> &amp; </a:t>
            </a:r>
            <a:r>
              <a:rPr lang="en-US" sz="2000" dirty="0">
                <a:solidFill>
                  <a:srgbClr val="0000FF"/>
                </a:solidFill>
              </a:rPr>
              <a:t>modeling criteria </a:t>
            </a:r>
            <a:r>
              <a:rPr lang="en-US" sz="2000" dirty="0"/>
              <a:t>can be </a:t>
            </a:r>
            <a:r>
              <a:rPr lang="en-US" sz="2000" dirty="0">
                <a:solidFill>
                  <a:srgbClr val="0000FF"/>
                </a:solidFill>
              </a:rPr>
              <a:t>generic</a:t>
            </a:r>
            <a:r>
              <a:rPr lang="en-US" sz="2000" dirty="0"/>
              <a:t> as well as </a:t>
            </a:r>
            <a:r>
              <a:rPr lang="en-US" sz="2000" dirty="0">
                <a:solidFill>
                  <a:srgbClr val="0000FF"/>
                </a:solidFill>
              </a:rPr>
              <a:t>specific</a:t>
            </a:r>
            <a:r>
              <a:rPr lang="en-US" sz="2000" dirty="0"/>
              <a:t> to a particular Use Case / Topic Group</a:t>
            </a:r>
          </a:p>
          <a:p>
            <a:pPr lvl="1"/>
            <a:r>
              <a:rPr lang="en-US" sz="2000" dirty="0"/>
              <a:t>Example:</a:t>
            </a:r>
          </a:p>
          <a:p>
            <a:pPr lvl="1">
              <a:buNone/>
            </a:pPr>
            <a:r>
              <a:rPr lang="en-US" sz="2000" dirty="0"/>
              <a:t>    - </a:t>
            </a:r>
            <a:r>
              <a:rPr lang="en-US" sz="2000" dirty="0">
                <a:solidFill>
                  <a:srgbClr val="0000FF"/>
                </a:solidFill>
              </a:rPr>
              <a:t>Generic</a:t>
            </a:r>
            <a:r>
              <a:rPr lang="en-US" sz="2000" dirty="0"/>
              <a:t> requirements model- </a:t>
            </a:r>
            <a:r>
              <a:rPr lang="en-US" sz="2000" dirty="0">
                <a:solidFill>
                  <a:srgbClr val="0000FF"/>
                </a:solidFill>
              </a:rPr>
              <a:t>all image processing </a:t>
            </a:r>
            <a:r>
              <a:rPr lang="en-US" sz="2000" dirty="0"/>
              <a:t>based AI4H systems ( </a:t>
            </a:r>
            <a:r>
              <a:rPr lang="en-US" sz="2000" dirty="0">
                <a:solidFill>
                  <a:srgbClr val="0000FF"/>
                </a:solidFill>
              </a:rPr>
              <a:t>Parent</a:t>
            </a:r>
            <a:r>
              <a:rPr lang="en-US" sz="2000" dirty="0"/>
              <a:t> class)</a:t>
            </a:r>
          </a:p>
          <a:p>
            <a:pPr lvl="1">
              <a:buNone/>
            </a:pPr>
            <a:r>
              <a:rPr lang="en-US" sz="2000" dirty="0"/>
              <a:t>     - </a:t>
            </a:r>
            <a:r>
              <a:rPr lang="en-US" sz="2000" dirty="0">
                <a:solidFill>
                  <a:srgbClr val="0000FF"/>
                </a:solidFill>
              </a:rPr>
              <a:t>Custom</a:t>
            </a:r>
            <a:r>
              <a:rPr lang="en-US" sz="2000" dirty="0"/>
              <a:t> requirements model – </a:t>
            </a:r>
            <a:r>
              <a:rPr lang="en-US" sz="2000" dirty="0">
                <a:solidFill>
                  <a:srgbClr val="0000FF"/>
                </a:solidFill>
              </a:rPr>
              <a:t>TG-Derma</a:t>
            </a:r>
            <a:r>
              <a:rPr lang="en-US" sz="2000" dirty="0"/>
              <a:t> Or </a:t>
            </a:r>
            <a:r>
              <a:rPr lang="en-US" sz="2000" dirty="0">
                <a:solidFill>
                  <a:srgbClr val="0000FF"/>
                </a:solidFill>
              </a:rPr>
              <a:t>TG- Retinal </a:t>
            </a:r>
            <a:r>
              <a:rPr lang="en-US" sz="2000" dirty="0"/>
              <a:t>( </a:t>
            </a:r>
            <a:r>
              <a:rPr lang="en-US" sz="2000" dirty="0">
                <a:solidFill>
                  <a:srgbClr val="0000FF"/>
                </a:solidFill>
              </a:rPr>
              <a:t>Child</a:t>
            </a:r>
            <a:r>
              <a:rPr lang="en-US" sz="2000" dirty="0"/>
              <a:t> class)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/>
              <a:t>Sample- AI4H </a:t>
            </a:r>
            <a:r>
              <a:rPr lang="en-US" sz="2000" dirty="0">
                <a:solidFill>
                  <a:srgbClr val="0000FF"/>
                </a:solidFill>
              </a:rPr>
              <a:t>performance metric specification</a:t>
            </a:r>
            <a:r>
              <a:rPr lang="en-US" sz="2000" dirty="0"/>
              <a:t>: </a:t>
            </a:r>
          </a:p>
          <a:p>
            <a:pPr>
              <a:buNone/>
            </a:pPr>
            <a:endParaRPr lang="en-US" sz="2000" dirty="0"/>
          </a:p>
          <a:p>
            <a:pPr lvl="1" algn="just">
              <a:buNone/>
            </a:pPr>
            <a:r>
              <a:rPr lang="en-US" sz="2000" dirty="0"/>
              <a:t>“ The </a:t>
            </a:r>
            <a:r>
              <a:rPr lang="en-US" sz="2000" b="1" dirty="0">
                <a:solidFill>
                  <a:srgbClr val="0000FF"/>
                </a:solidFill>
              </a:rPr>
              <a:t>retinal image classification algorithm  </a:t>
            </a:r>
            <a:r>
              <a:rPr lang="en-US" sz="2000" b="1" dirty="0">
                <a:solidFill>
                  <a:srgbClr val="C00000"/>
                </a:solidFill>
              </a:rPr>
              <a:t>(shall/should/may) </a:t>
            </a:r>
            <a:r>
              <a:rPr lang="en-US" sz="2000" dirty="0"/>
              <a:t>have a </a:t>
            </a:r>
            <a:r>
              <a:rPr lang="en-US" sz="2000" b="1" dirty="0">
                <a:solidFill>
                  <a:srgbClr val="0000FF"/>
                </a:solidFill>
              </a:rPr>
              <a:t>mean sensitivity of 80.2%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( 95% Confidence Interval, 75.2% - 86.5% ) and </a:t>
            </a:r>
            <a:r>
              <a:rPr lang="en-US" sz="2000" b="1" dirty="0">
                <a:solidFill>
                  <a:srgbClr val="0000FF"/>
                </a:solidFill>
              </a:rPr>
              <a:t>mean specificity of 89.3% </a:t>
            </a:r>
            <a:r>
              <a:rPr lang="en-US" sz="2000" dirty="0"/>
              <a:t>( 95% Confidence Interval, 81.3% - 95.7% ) “ </a:t>
            </a:r>
          </a:p>
          <a:p>
            <a:pPr lvl="1" algn="just">
              <a:buNone/>
            </a:pPr>
            <a:r>
              <a:rPr lang="en-US" sz="2000" dirty="0"/>
              <a:t>    </a:t>
            </a:r>
          </a:p>
          <a:p>
            <a:pPr lvl="1">
              <a:buNone/>
            </a:pPr>
            <a:endParaRPr lang="en-GB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6"/>
            <a:ext cx="8929688" cy="107260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DEL 03 revision </a:t>
            </a:r>
            <a:r>
              <a:rPr lang="en-US" sz="4000" b="1" dirty="0">
                <a:solidFill>
                  <a:srgbClr val="0000FF"/>
                </a:solidFill>
              </a:rPr>
              <a:t>(as on FG –K Jan-21-meeting)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585774"/>
            <a:ext cx="8621486" cy="5595805"/>
          </a:xfrm>
        </p:spPr>
        <p:txBody>
          <a:bodyPr>
            <a:normAutofit lnSpcReduction="10000"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Reconfigured</a:t>
            </a:r>
            <a:r>
              <a:rPr lang="en-US" dirty="0"/>
              <a:t> DEL 03  </a:t>
            </a:r>
            <a:r>
              <a:rPr lang="en-US" dirty="0">
                <a:solidFill>
                  <a:srgbClr val="C00000"/>
                </a:solidFill>
              </a:rPr>
              <a:t>AI4H system requirements </a:t>
            </a:r>
            <a:r>
              <a:rPr lang="en-GB" dirty="0"/>
              <a:t>into </a:t>
            </a:r>
            <a:r>
              <a:rPr lang="en-US" dirty="0"/>
              <a:t>a separate ‘</a:t>
            </a:r>
            <a:r>
              <a:rPr lang="en-US" dirty="0">
                <a:solidFill>
                  <a:srgbClr val="C00000"/>
                </a:solidFill>
              </a:rPr>
              <a:t>Requirements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Traceability Matrix</a:t>
            </a:r>
            <a:r>
              <a:rPr lang="en-US" dirty="0"/>
              <a:t>‘ which represents a mapping of </a:t>
            </a:r>
            <a:r>
              <a:rPr lang="en-US" dirty="0">
                <a:solidFill>
                  <a:srgbClr val="C00000"/>
                </a:solidFill>
              </a:rPr>
              <a:t>TDD technical topics </a:t>
            </a:r>
            <a:r>
              <a:rPr lang="en-US" dirty="0"/>
              <a:t>to AI4H </a:t>
            </a:r>
            <a:r>
              <a:rPr lang="en-US" dirty="0">
                <a:solidFill>
                  <a:srgbClr val="C00000"/>
                </a:solidFill>
              </a:rPr>
              <a:t>Assessment Platform Requirements (Open Code Project)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Utility</a:t>
            </a:r>
            <a:r>
              <a:rPr lang="en-US" dirty="0">
                <a:solidFill>
                  <a:srgbClr val="C00000"/>
                </a:solidFill>
              </a:rPr>
              <a:t>: Requirements Traceability Matrix </a:t>
            </a:r>
            <a:r>
              <a:rPr lang="en-US" dirty="0"/>
              <a:t>was proposed as a  </a:t>
            </a:r>
            <a:r>
              <a:rPr lang="en-US" dirty="0">
                <a:solidFill>
                  <a:srgbClr val="C00000"/>
                </a:solidFill>
              </a:rPr>
              <a:t>DAISAM tool for TDD audit process</a:t>
            </a:r>
            <a:r>
              <a:rPr lang="en-US" dirty="0"/>
              <a:t>’ </a:t>
            </a:r>
          </a:p>
          <a:p>
            <a:pPr lvl="1">
              <a:buNone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</a:p>
          <a:p>
            <a:pPr lvl="1">
              <a:buNone/>
            </a:pPr>
            <a:r>
              <a:rPr lang="en-US" sz="3000" dirty="0"/>
              <a:t>-  Are TDD inputs ‘ </a:t>
            </a:r>
            <a:r>
              <a:rPr lang="en-US" sz="3000" b="1" dirty="0">
                <a:solidFill>
                  <a:srgbClr val="0000FF"/>
                </a:solidFill>
              </a:rPr>
              <a:t>verifiable</a:t>
            </a:r>
            <a:r>
              <a:rPr lang="en-US" sz="3000" dirty="0"/>
              <a:t>' as requirements for the  </a:t>
            </a:r>
            <a:r>
              <a:rPr lang="en-US" sz="3000" dirty="0">
                <a:solidFill>
                  <a:srgbClr val="C00000"/>
                </a:solidFill>
              </a:rPr>
              <a:t>AI4H Assessment Platform </a:t>
            </a:r>
            <a:r>
              <a:rPr lang="en-US" sz="3000" dirty="0"/>
              <a:t>?</a:t>
            </a:r>
          </a:p>
          <a:p>
            <a:pPr lvl="2">
              <a:buNone/>
            </a:pPr>
            <a:r>
              <a:rPr lang="en-US" dirty="0"/>
              <a:t>-    E.g. </a:t>
            </a:r>
            <a:r>
              <a:rPr lang="en-US" dirty="0">
                <a:solidFill>
                  <a:srgbClr val="0000FF"/>
                </a:solidFill>
              </a:rPr>
              <a:t>Verify</a:t>
            </a:r>
            <a:r>
              <a:rPr lang="en-US" dirty="0"/>
              <a:t> whether </a:t>
            </a:r>
            <a:r>
              <a:rPr lang="en-US" dirty="0">
                <a:solidFill>
                  <a:srgbClr val="0000FF"/>
                </a:solidFill>
              </a:rPr>
              <a:t>TG-Malaria use case </a:t>
            </a:r>
            <a:r>
              <a:rPr lang="en-US" dirty="0"/>
              <a:t>has defined  the ‘</a:t>
            </a:r>
            <a:r>
              <a:rPr lang="en-US" dirty="0">
                <a:solidFill>
                  <a:srgbClr val="0000FF"/>
                </a:solidFill>
              </a:rPr>
              <a:t>AI </a:t>
            </a:r>
            <a:r>
              <a:rPr lang="en-US" dirty="0" err="1">
                <a:solidFill>
                  <a:srgbClr val="0000FF"/>
                </a:solidFill>
              </a:rPr>
              <a:t>explainability</a:t>
            </a:r>
            <a:r>
              <a:rPr lang="en-US" dirty="0"/>
              <a:t>’  </a:t>
            </a:r>
            <a:r>
              <a:rPr lang="en-US" dirty="0">
                <a:solidFill>
                  <a:srgbClr val="0000FF"/>
                </a:solidFill>
              </a:rPr>
              <a:t>requirements  specification </a:t>
            </a:r>
            <a:r>
              <a:rPr lang="en-US" dirty="0"/>
              <a:t>with the help </a:t>
            </a:r>
            <a:r>
              <a:rPr lang="en-US" dirty="0">
                <a:solidFill>
                  <a:srgbClr val="0000FF"/>
                </a:solidFill>
              </a:rPr>
              <a:t>of Requirements Traceability Matrix tool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0273" y="234499"/>
            <a:ext cx="7886700" cy="575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Requirements Traceability Matrix-Tool Template </a:t>
            </a:r>
            <a:endParaRPr lang="en-US" sz="2200" b="1" dirty="0">
              <a:solidFill>
                <a:srgbClr val="0000FF"/>
              </a:solidFill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1105583"/>
            <a:ext cx="8765177" cy="549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5"/>
            <a:ext cx="8929688" cy="82972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DEL 03 revision </a:t>
            </a:r>
            <a:r>
              <a:rPr lang="en-US" sz="3600" b="1" dirty="0">
                <a:solidFill>
                  <a:srgbClr val="0000FF"/>
                </a:solidFill>
              </a:rPr>
              <a:t>(as on FG -L- May-21-meeting)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585774"/>
            <a:ext cx="8621486" cy="559580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8128" y="652446"/>
            <a:ext cx="8621486" cy="59198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Extended Utility # 1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Requirements traceability matrix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to enable ‘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custom mode’ of reporting service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under the AI4H assessment platform (Open Code Project)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reporting parameters  can be configured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 the basis of model evaluation metrics defined in the r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equirements traceability matrix,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which include the following: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Evaluation process flow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Model performance evaluation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Model risks and severity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Model bias &amp; fairness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Model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explainability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Model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generalizability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Model interpretability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Model robustness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Model uncertainty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 Assessment platform -infrastructure resourcing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Device security &amp; privacy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Patient safety metrics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5"/>
            <a:ext cx="8929688" cy="82972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DEL 03 revision </a:t>
            </a:r>
            <a:r>
              <a:rPr lang="en-US" sz="3600" b="1" dirty="0">
                <a:solidFill>
                  <a:srgbClr val="0000FF"/>
                </a:solidFill>
              </a:rPr>
              <a:t>(as on FG -L- May-21-meeting)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585774"/>
            <a:ext cx="8621486" cy="559580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8128" y="652446"/>
            <a:ext cx="8621486" cy="59198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Extended Utility # 2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Requirements traceability matrix 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provide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reference inputs for ‘Test Plan Creation’ 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aid ‘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AI4H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quality auditing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 under the AI4H assessment platform (Open Code Project)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 an AI4H auditing perspective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Aim: 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can we use this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requirements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traceability matrix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estimate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quality metric- ‘cost of SRS non-conformance’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during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AI4H Requirements Audit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 help towards controlling or reducing that cost. ( during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‘system verification &amp; validation’ or ‘acceptance testing’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)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cost metric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can be detrimental to the ‘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Acceptance/ Rejection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 of the AI4H system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    How can we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relate every instance of SRS-non-conformance (defects or errors)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 the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overall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non-conformance cost- as part of AI4H Acceptance Testing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625"/>
            <a:ext cx="8929688" cy="82972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DEL 03 revision </a:t>
            </a:r>
            <a:r>
              <a:rPr lang="en-US" sz="3600" b="1" dirty="0">
                <a:solidFill>
                  <a:srgbClr val="0000FF"/>
                </a:solidFill>
              </a:rPr>
              <a:t>(as on FG -L- May-21-meeting)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74320" y="585774"/>
            <a:ext cx="8621486" cy="559580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8128" y="652445"/>
            <a:ext cx="8621486" cy="5986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 an AI4H auditing perspective,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requirements traceability matrix 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helps to create ‘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Test Plans/ Test Cases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’ to support the following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types of tests: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Functional testing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Data Interface / Interoperability testing (with other health information systems /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databases)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Data Quality testing -for Data Integrity, Data Completeness, Data Bias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Workflow / Protocol Integration testing - to ensure proper AI solution interoperability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with clinical workflow setting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Safety and Security controls testing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 verification of the type and probability of risks ( for device, environment of use and user)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 verification of security controls for device ( software, hardware, firmware)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 verification of security controls for user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Usability testing- usability assessment report for different user groups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User-Interface testing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Installation testing, etc.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3256" y="256975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833A1C-C1D3-443D-A4F9-EE20F63E954C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1778</TotalTime>
  <Words>798</Words>
  <Application>Microsoft Office PowerPoint</Application>
  <PresentationFormat>On-screen Show (4:3)</PresentationFormat>
  <Paragraphs>94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等线</vt:lpstr>
      <vt:lpstr>Arial</vt:lpstr>
      <vt:lpstr>Calibri</vt:lpstr>
      <vt:lpstr>Calibri Light</vt:lpstr>
      <vt:lpstr>Wingdings</vt:lpstr>
      <vt:lpstr>Office 主题​​</vt:lpstr>
      <vt:lpstr>PowerPoint Presentation</vt:lpstr>
      <vt:lpstr>System Requirements Specification(SRS): Scope</vt:lpstr>
      <vt:lpstr>System Requirements Specification(SRS)</vt:lpstr>
      <vt:lpstr>DEL 03 revision (as on FG –K Jan-21-meeting) </vt:lpstr>
      <vt:lpstr>Requirements Traceability Matrix-Tool Template </vt:lpstr>
      <vt:lpstr>DEL 03 revision (as on FG -L- May-21-meeting) </vt:lpstr>
      <vt:lpstr>DEL 03 revision (as on FG -L- May-21-meeting) </vt:lpstr>
      <vt:lpstr>DEL 03 revision (as on FG -L- May-21-meeting)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DEL03: AI4H requirement specifications – Att.1: Presentation</dc:title>
  <dc:creator>Campos, Simao</dc:creator>
  <cp:lastModifiedBy>Dabiri, Ayda</cp:lastModifiedBy>
  <cp:revision>71</cp:revision>
  <cp:lastPrinted>2019-04-04T08:49:31Z</cp:lastPrinted>
  <dcterms:created xsi:type="dcterms:W3CDTF">2019-03-31T15:53:06Z</dcterms:created>
  <dcterms:modified xsi:type="dcterms:W3CDTF">2021-05-20T07:13:28Z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