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20104100" cy="11322050"/>
  <p:notesSz cx="20104100" cy="11322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18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83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83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D08AA-9CBB-4E91-BF64-6F51AD2D8907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6050"/>
            <a:ext cx="6784975" cy="382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8300"/>
            <a:ext cx="16084550" cy="4459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53725"/>
            <a:ext cx="8712200" cy="5683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53725"/>
            <a:ext cx="8712200" cy="5683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ACBFD-05AF-47F5-87E4-5B6B36BAA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311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9835"/>
            <a:ext cx="17088486" cy="2377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40348"/>
            <a:ext cx="14072870" cy="2830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19/05/2021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75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19/05/2021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75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4071"/>
            <a:ext cx="8745284" cy="7472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4071"/>
            <a:ext cx="8745284" cy="7472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19/05/2021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098864" cy="1131640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20099020" cy="1856105"/>
          </a:xfrm>
          <a:custGeom>
            <a:avLst/>
            <a:gdLst/>
            <a:ahLst/>
            <a:cxnLst/>
            <a:rect l="l" t="t" r="r" b="b"/>
            <a:pathLst>
              <a:path w="20099020" h="1856105">
                <a:moveTo>
                  <a:pt x="0" y="1855943"/>
                </a:moveTo>
                <a:lnTo>
                  <a:pt x="20098864" y="1855943"/>
                </a:lnTo>
                <a:lnTo>
                  <a:pt x="20098864" y="0"/>
                </a:lnTo>
                <a:lnTo>
                  <a:pt x="0" y="0"/>
                </a:lnTo>
                <a:lnTo>
                  <a:pt x="0" y="185594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75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19/05/2021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099073" cy="1131860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6852" y="3980969"/>
            <a:ext cx="10843895" cy="4037329"/>
          </a:xfrm>
          <a:custGeom>
            <a:avLst/>
            <a:gdLst/>
            <a:ahLst/>
            <a:cxnLst/>
            <a:rect l="l" t="t" r="r" b="b"/>
            <a:pathLst>
              <a:path w="10843895" h="4037329">
                <a:moveTo>
                  <a:pt x="10843847" y="0"/>
                </a:moveTo>
                <a:lnTo>
                  <a:pt x="0" y="0"/>
                </a:lnTo>
                <a:lnTo>
                  <a:pt x="0" y="4037099"/>
                </a:lnTo>
                <a:lnTo>
                  <a:pt x="10843847" y="4037099"/>
                </a:lnTo>
                <a:lnTo>
                  <a:pt x="1084384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19/05/2021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808" y="4270426"/>
            <a:ext cx="17088485" cy="1524263"/>
          </a:xfrm>
        </p:spPr>
        <p:txBody>
          <a:bodyPr anchor="b"/>
          <a:lstStyle>
            <a:lvl1pPr algn="ctr">
              <a:defRPr sz="990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6698"/>
            <a:ext cx="15078075" cy="609719"/>
          </a:xfrm>
        </p:spPr>
        <p:txBody>
          <a:bodyPr/>
          <a:lstStyle>
            <a:lvl1pPr marL="0" indent="0" algn="ctr">
              <a:buNone/>
              <a:defRPr sz="3962"/>
            </a:lvl1pPr>
            <a:lvl2pPr marL="754791" indent="0" algn="ctr">
              <a:buNone/>
              <a:defRPr sz="3302"/>
            </a:lvl2pPr>
            <a:lvl3pPr marL="1509583" indent="0" algn="ctr">
              <a:buNone/>
              <a:defRPr sz="2972"/>
            </a:lvl3pPr>
            <a:lvl4pPr marL="2264374" indent="0" algn="ctr">
              <a:buNone/>
              <a:defRPr sz="2641"/>
            </a:lvl4pPr>
            <a:lvl5pPr marL="3019166" indent="0" algn="ctr">
              <a:buNone/>
              <a:defRPr sz="2641"/>
            </a:lvl5pPr>
            <a:lvl6pPr marL="3773957" indent="0" algn="ctr">
              <a:buNone/>
              <a:defRPr sz="2641"/>
            </a:lvl6pPr>
            <a:lvl7pPr marL="4528749" indent="0" algn="ctr">
              <a:buNone/>
              <a:defRPr sz="2641"/>
            </a:lvl7pPr>
            <a:lvl8pPr marL="5283540" indent="0" algn="ctr">
              <a:buNone/>
              <a:defRPr sz="2641"/>
            </a:lvl8pPr>
            <a:lvl9pPr marL="6038332" indent="0" algn="ctr">
              <a:buNone/>
              <a:defRPr sz="2641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205" y="10529507"/>
            <a:ext cx="4623943" cy="276999"/>
          </a:xfrm>
        </p:spPr>
        <p:txBody>
          <a:bodyPr/>
          <a:lstStyle/>
          <a:p>
            <a:fld id="{D524E67A-AF0E-4819-AC53-2E46C7DFBD72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35394" y="10529507"/>
            <a:ext cx="6433312" cy="27699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474953" y="10529507"/>
            <a:ext cx="4623943" cy="276999"/>
          </a:xfrm>
        </p:spPr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6710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20098864" cy="1131640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03488" y="295586"/>
            <a:ext cx="10497122" cy="1208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75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5706" y="2826585"/>
            <a:ext cx="19832687" cy="788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29507"/>
            <a:ext cx="6433312" cy="5661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29507"/>
            <a:ext cx="4623943" cy="5661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19/05/2021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29507"/>
            <a:ext cx="4623943" cy="5661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an.johner@johner-institut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B9B649-818F-44B6-AB64-A96E844FCD42}"/>
              </a:ext>
            </a:extLst>
          </p:cNvPr>
          <p:cNvSpPr/>
          <p:nvPr/>
        </p:nvSpPr>
        <p:spPr>
          <a:xfrm>
            <a:off x="0" y="0"/>
            <a:ext cx="20104100" cy="113220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14852650" y="874719"/>
            <a:ext cx="4128550" cy="549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972" b="1" dirty="0"/>
              <a:t>FGAI4H-L-037-A01</a:t>
            </a:r>
            <a:endParaRPr lang="en-GB" sz="2972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11990276" y="1477292"/>
            <a:ext cx="6990925" cy="549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972" dirty="0"/>
              <a:t>E-meeting, 19-21 May 2021</a:t>
            </a:r>
            <a:endParaRPr lang="en-GB" sz="2972" dirty="0"/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77EB9C60-79E2-4E8D-B95B-4EFA5ED6B1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895708"/>
              </p:ext>
            </p:extLst>
          </p:nvPr>
        </p:nvGraphicFramePr>
        <p:xfrm>
          <a:off x="2279650" y="3520333"/>
          <a:ext cx="15697199" cy="5179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5627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5561573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7619999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603843">
                <a:tc>
                  <a:txBody>
                    <a:bodyPr/>
                    <a:lstStyle/>
                    <a:p>
                      <a:r>
                        <a:rPr lang="en-US" sz="3000" b="1" dirty="0"/>
                        <a:t>Source:</a:t>
                      </a:r>
                      <a:endParaRPr lang="en-GB" sz="3000" b="1" dirty="0"/>
                    </a:p>
                  </a:txBody>
                  <a:tcPr marL="113221" marR="113221" marT="56610" marB="56610"/>
                </a:tc>
                <a:tc gridSpan="2">
                  <a:txBody>
                    <a:bodyPr/>
                    <a:lstStyle/>
                    <a:p>
                      <a:r>
                        <a:rPr lang="en-US" sz="3000" dirty="0"/>
                        <a:t>Editors</a:t>
                      </a:r>
                      <a:endParaRPr lang="en-GB" sz="3000" dirty="0">
                        <a:solidFill>
                          <a:srgbClr val="FF0000"/>
                        </a:solidFill>
                      </a:endParaRPr>
                    </a:p>
                  </a:txBody>
                  <a:tcPr marL="113221" marR="113221" marT="56610" marB="5661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1471867">
                <a:tc>
                  <a:txBody>
                    <a:bodyPr/>
                    <a:lstStyle/>
                    <a:p>
                      <a:r>
                        <a:rPr lang="en-US" sz="3000" b="1" dirty="0"/>
                        <a:t>Title:</a:t>
                      </a:r>
                      <a:endParaRPr lang="en-GB" sz="3000" b="1" dirty="0"/>
                    </a:p>
                  </a:txBody>
                  <a:tcPr marL="113221" marR="113221" marT="56610" marB="56610"/>
                </a:tc>
                <a:tc gridSpan="2">
                  <a:txBody>
                    <a:bodyPr/>
                    <a:lstStyle/>
                    <a:p>
                      <a:r>
                        <a:rPr lang="en-GB" sz="3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Updated DEL2.2: Good practices for health applications of machine learning: Considerations for manufacturers and regulators – Att.1: Presentation</a:t>
                      </a:r>
                      <a:endParaRPr lang="en-GB" sz="3000" dirty="0"/>
                    </a:p>
                  </a:txBody>
                  <a:tcPr marL="113221" marR="113221" marT="56610" marB="5661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603843">
                <a:tc>
                  <a:txBody>
                    <a:bodyPr/>
                    <a:lstStyle/>
                    <a:p>
                      <a:r>
                        <a:rPr lang="en-US" sz="3000" b="1" dirty="0"/>
                        <a:t>Purpose:</a:t>
                      </a:r>
                      <a:endParaRPr lang="en-GB" sz="3000" b="1" dirty="0"/>
                    </a:p>
                  </a:txBody>
                  <a:tcPr marL="113221" marR="113221" marT="56610" marB="5661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3000" dirty="0"/>
                        <a:t>Discussion</a:t>
                      </a:r>
                      <a:endParaRPr lang="en-GB" sz="3000" dirty="0"/>
                    </a:p>
                  </a:txBody>
                  <a:tcPr marL="113221" marR="113221" marT="56610" marB="5661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1471867">
                <a:tc>
                  <a:txBody>
                    <a:bodyPr/>
                    <a:lstStyle/>
                    <a:p>
                      <a:r>
                        <a:rPr lang="en-US" sz="3000" b="1" dirty="0"/>
                        <a:t>Contact:</a:t>
                      </a:r>
                      <a:endParaRPr lang="en-GB" sz="3000" b="1" dirty="0"/>
                    </a:p>
                  </a:txBody>
                  <a:tcPr marL="113221" marR="113221" marT="56610" marB="5661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Christian </a:t>
                      </a:r>
                      <a:r>
                        <a:rPr lang="en-US" sz="3000" dirty="0" err="1"/>
                        <a:t>Johner</a:t>
                      </a:r>
                      <a:endParaRPr lang="en-GB" sz="3000" dirty="0">
                        <a:solidFill>
                          <a:srgbClr val="FF0000"/>
                        </a:solidFill>
                      </a:endParaRPr>
                    </a:p>
                  </a:txBody>
                  <a:tcPr marL="113221" marR="113221" marT="56610" marB="5661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E-mail: 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christian.johner@johner-institut.de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3000" dirty="0"/>
                    </a:p>
                  </a:txBody>
                  <a:tcPr marL="113221" marR="113221" marT="56610" marB="5661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1018985">
                <a:tc>
                  <a:txBody>
                    <a:bodyPr/>
                    <a:lstStyle/>
                    <a:p>
                      <a:r>
                        <a:rPr lang="en-US" sz="3000" b="1" dirty="0"/>
                        <a:t>Abstract:</a:t>
                      </a:r>
                      <a:endParaRPr lang="en-GB" sz="3000" b="1" dirty="0"/>
                    </a:p>
                  </a:txBody>
                  <a:tcPr marL="113221" marR="113221" marT="56610" marB="5661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/>
                        <a:t>This PPT summarizes the content of L-037 with a status report on the preparation of Deliverable 2.2, for presentation and discussion during the meeting.</a:t>
                      </a:r>
                      <a:endParaRPr lang="en-GB" sz="3000" dirty="0"/>
                    </a:p>
                  </a:txBody>
                  <a:tcPr marL="113221" marR="113221" marT="56610" marB="5661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094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7901" y="4439713"/>
            <a:ext cx="10008870" cy="3455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190"/>
              </a:lnSpc>
            </a:pPr>
            <a:r>
              <a:rPr sz="12350" b="1" spc="-650" dirty="0">
                <a:solidFill>
                  <a:srgbClr val="FFFFFF"/>
                </a:solidFill>
                <a:latin typeface="Arial Narrow"/>
                <a:cs typeface="Arial Narrow"/>
              </a:rPr>
              <a:t>Tit</a:t>
            </a:r>
            <a:r>
              <a:rPr sz="12350" b="1" spc="-136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12350" b="1" spc="-615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12350" b="1" spc="-140" dirty="0">
                <a:solidFill>
                  <a:srgbClr val="FFFFFF"/>
                </a:solidFill>
                <a:latin typeface="Arial Narrow"/>
                <a:cs typeface="Arial Narrow"/>
              </a:rPr>
              <a:t>f</a:t>
            </a:r>
            <a:r>
              <a:rPr sz="12350" b="1" spc="-185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12350" b="1" spc="-615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12350" b="1" spc="-975" dirty="0">
                <a:solidFill>
                  <a:srgbClr val="FFFFFF"/>
                </a:solidFill>
                <a:latin typeface="Arial Narrow"/>
                <a:cs typeface="Arial Narrow"/>
              </a:rPr>
              <a:t>ie</a:t>
            </a:r>
            <a:r>
              <a:rPr sz="12350" b="1" spc="-109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2350" b="1" spc="-136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12350" b="1" spc="-86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12350" b="1" spc="-170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12350" b="1" spc="14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12350" b="1" spc="-1355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12350" b="1" spc="-109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2350" b="1" spc="-1545" dirty="0">
                <a:solidFill>
                  <a:srgbClr val="FFFFFF"/>
                </a:solidFill>
                <a:latin typeface="Arial Narrow"/>
                <a:cs typeface="Arial Narrow"/>
              </a:rPr>
              <a:t>Z</a:t>
            </a:r>
            <a:r>
              <a:rPr sz="12350" b="1" spc="-136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12350" b="1" spc="-605" dirty="0">
                <a:solidFill>
                  <a:srgbClr val="FFFFFF"/>
                </a:solidFill>
                <a:latin typeface="Arial Narrow"/>
                <a:cs typeface="Arial Narrow"/>
              </a:rPr>
              <a:t>il</a:t>
            </a:r>
            <a:r>
              <a:rPr sz="12350" b="1" spc="-1355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endParaRPr sz="1235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sz="12350" b="1" spc="-650" dirty="0">
                <a:solidFill>
                  <a:srgbClr val="FFFFFF"/>
                </a:solidFill>
                <a:latin typeface="Arial Narrow"/>
                <a:cs typeface="Arial Narrow"/>
              </a:rPr>
              <a:t>Tit</a:t>
            </a:r>
            <a:r>
              <a:rPr sz="12350" b="1" spc="-136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12350" b="1" spc="-615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12350" b="1" spc="-140" dirty="0">
                <a:solidFill>
                  <a:srgbClr val="FFFFFF"/>
                </a:solidFill>
                <a:latin typeface="Arial Narrow"/>
                <a:cs typeface="Arial Narrow"/>
              </a:rPr>
              <a:t>f</a:t>
            </a:r>
            <a:r>
              <a:rPr sz="12350" b="1" spc="-185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12350" b="1" spc="-615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12350" b="1" spc="-975" dirty="0">
                <a:solidFill>
                  <a:srgbClr val="FFFFFF"/>
                </a:solidFill>
                <a:latin typeface="Arial Narrow"/>
                <a:cs typeface="Arial Narrow"/>
              </a:rPr>
              <a:t>ie</a:t>
            </a:r>
            <a:r>
              <a:rPr sz="12350" b="1" spc="-109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2350" b="1" spc="-1070" dirty="0">
                <a:solidFill>
                  <a:srgbClr val="FFFFFF"/>
                </a:solidFill>
                <a:latin typeface="Arial Narrow"/>
                <a:cs typeface="Arial Narrow"/>
              </a:rPr>
              <a:t>z</a:t>
            </a:r>
            <a:r>
              <a:rPr sz="12350" b="1" spc="-1670" dirty="0">
                <a:solidFill>
                  <a:srgbClr val="FFFFFF"/>
                </a:solidFill>
                <a:latin typeface="Arial Narrow"/>
                <a:cs typeface="Arial Narrow"/>
              </a:rPr>
              <a:t>w</a:t>
            </a:r>
            <a:r>
              <a:rPr sz="12350" b="1" spc="-136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12350" b="1" spc="-225" dirty="0">
                <a:solidFill>
                  <a:srgbClr val="FFFFFF"/>
                </a:solidFill>
                <a:latin typeface="Arial Narrow"/>
                <a:cs typeface="Arial Narrow"/>
              </a:rPr>
              <a:t>it</a:t>
            </a:r>
            <a:r>
              <a:rPr sz="12350" b="1" spc="-1355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12350" b="1" spc="-109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2350" b="1" spc="-1545" dirty="0">
                <a:solidFill>
                  <a:srgbClr val="FFFFFF"/>
                </a:solidFill>
                <a:latin typeface="Arial Narrow"/>
                <a:cs typeface="Arial Narrow"/>
              </a:rPr>
              <a:t>Z</a:t>
            </a:r>
            <a:r>
              <a:rPr sz="12350" b="1" spc="-136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12350" b="1" spc="-605" dirty="0">
                <a:solidFill>
                  <a:srgbClr val="FFFFFF"/>
                </a:solidFill>
                <a:latin typeface="Arial Narrow"/>
                <a:cs typeface="Arial Narrow"/>
              </a:rPr>
              <a:t>il</a:t>
            </a:r>
            <a:r>
              <a:rPr sz="12350" b="1" spc="-1355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endParaRPr sz="1235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173976"/>
            <a:ext cx="10843895" cy="4037329"/>
          </a:xfrm>
          <a:custGeom>
            <a:avLst/>
            <a:gdLst/>
            <a:ahLst/>
            <a:cxnLst/>
            <a:rect l="l" t="t" r="r" b="b"/>
            <a:pathLst>
              <a:path w="10843895" h="4037329">
                <a:moveTo>
                  <a:pt x="10843847" y="0"/>
                </a:moveTo>
                <a:lnTo>
                  <a:pt x="0" y="0"/>
                </a:lnTo>
                <a:lnTo>
                  <a:pt x="0" y="4037099"/>
                </a:lnTo>
                <a:lnTo>
                  <a:pt x="10843847" y="4037099"/>
                </a:lnTo>
                <a:lnTo>
                  <a:pt x="1084384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8348" y="5226931"/>
            <a:ext cx="8187301" cy="149207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600" dirty="0">
                <a:solidFill>
                  <a:schemeClr val="bg1"/>
                </a:solidFill>
                <a:latin typeface="Arial Narrow" panose="020B0606020202030204" pitchFamily="34" charset="0"/>
              </a:rPr>
              <a:t>AI4H Guideline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8389182"/>
            <a:ext cx="10843895" cy="2748280"/>
          </a:xfrm>
          <a:custGeom>
            <a:avLst/>
            <a:gdLst/>
            <a:ahLst/>
            <a:cxnLst/>
            <a:rect l="l" t="t" r="r" b="b"/>
            <a:pathLst>
              <a:path w="10843895" h="2748279">
                <a:moveTo>
                  <a:pt x="10843847" y="0"/>
                </a:moveTo>
                <a:lnTo>
                  <a:pt x="0" y="0"/>
                </a:lnTo>
                <a:lnTo>
                  <a:pt x="0" y="2747750"/>
                </a:lnTo>
                <a:lnTo>
                  <a:pt x="10843847" y="2747750"/>
                </a:lnTo>
                <a:lnTo>
                  <a:pt x="10843847" y="0"/>
                </a:lnTo>
                <a:close/>
              </a:path>
            </a:pathLst>
          </a:custGeom>
          <a:solidFill>
            <a:srgbClr val="FFFFFF">
              <a:alpha val="7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96154" y="8561279"/>
            <a:ext cx="8504555" cy="24423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600" dirty="0">
                <a:latin typeface="Arial Narrow" panose="020B0606020202030204" pitchFamily="34" charset="0"/>
              </a:rPr>
              <a:t>A Project Update</a:t>
            </a:r>
          </a:p>
          <a:p>
            <a:pPr marL="12700" marR="5080">
              <a:lnSpc>
                <a:spcPts val="5280"/>
              </a:lnSpc>
              <a:spcBef>
                <a:spcPts val="1600"/>
              </a:spcBef>
            </a:pPr>
            <a:r>
              <a:rPr sz="5600" dirty="0">
                <a:latin typeface="Arial Narrow" panose="020B0606020202030204" pitchFamily="34" charset="0"/>
              </a:rPr>
              <a:t>By Pradeep Balachandran, Luis Oala, and  Christian Johner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62216" y="4998478"/>
            <a:ext cx="5792470" cy="6318250"/>
          </a:xfrm>
          <a:custGeom>
            <a:avLst/>
            <a:gdLst/>
            <a:ahLst/>
            <a:cxnLst/>
            <a:rect l="l" t="t" r="r" b="b"/>
            <a:pathLst>
              <a:path w="5792470" h="6318250">
                <a:moveTo>
                  <a:pt x="5792330" y="5924816"/>
                </a:moveTo>
                <a:lnTo>
                  <a:pt x="0" y="5924816"/>
                </a:lnTo>
                <a:lnTo>
                  <a:pt x="0" y="6317932"/>
                </a:lnTo>
                <a:lnTo>
                  <a:pt x="5792330" y="6317932"/>
                </a:lnTo>
                <a:lnTo>
                  <a:pt x="5792330" y="5924816"/>
                </a:lnTo>
                <a:close/>
              </a:path>
              <a:path w="5792470" h="6318250">
                <a:moveTo>
                  <a:pt x="5792330" y="3944899"/>
                </a:moveTo>
                <a:lnTo>
                  <a:pt x="0" y="3944899"/>
                </a:lnTo>
                <a:lnTo>
                  <a:pt x="0" y="4470666"/>
                </a:lnTo>
                <a:lnTo>
                  <a:pt x="5792330" y="4470666"/>
                </a:lnTo>
                <a:lnTo>
                  <a:pt x="5792330" y="3944899"/>
                </a:lnTo>
                <a:close/>
              </a:path>
              <a:path w="5792470" h="6318250">
                <a:moveTo>
                  <a:pt x="5792330" y="1983054"/>
                </a:moveTo>
                <a:lnTo>
                  <a:pt x="0" y="1983054"/>
                </a:lnTo>
                <a:lnTo>
                  <a:pt x="0" y="2490762"/>
                </a:lnTo>
                <a:lnTo>
                  <a:pt x="5792330" y="2490762"/>
                </a:lnTo>
                <a:lnTo>
                  <a:pt x="5792330" y="1983054"/>
                </a:lnTo>
                <a:close/>
              </a:path>
              <a:path w="5792470" h="6318250">
                <a:moveTo>
                  <a:pt x="5792330" y="0"/>
                </a:moveTo>
                <a:lnTo>
                  <a:pt x="0" y="0"/>
                </a:lnTo>
                <a:lnTo>
                  <a:pt x="0" y="507707"/>
                </a:lnTo>
                <a:lnTo>
                  <a:pt x="5792330" y="507707"/>
                </a:lnTo>
                <a:lnTo>
                  <a:pt x="579233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 sz="3600">
              <a:latin typeface="Arial Narrow" panose="020B0606020202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62227" y="2026116"/>
            <a:ext cx="5792470" cy="591829"/>
          </a:xfrm>
          <a:prstGeom prst="rect">
            <a:avLst/>
          </a:prstGeom>
          <a:solidFill>
            <a:srgbClr val="595959"/>
          </a:solidFill>
        </p:spPr>
        <p:txBody>
          <a:bodyPr vert="horz" wrap="square" lIns="0" tIns="374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95"/>
              </a:spcBef>
            </a:pPr>
            <a:r>
              <a:rPr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Complication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2026116"/>
            <a:ext cx="5811520" cy="9290685"/>
          </a:xfrm>
          <a:custGeom>
            <a:avLst/>
            <a:gdLst/>
            <a:ahLst/>
            <a:cxnLst/>
            <a:rect l="l" t="t" r="r" b="b"/>
            <a:pathLst>
              <a:path w="5811520" h="9290685">
                <a:moveTo>
                  <a:pt x="5811005" y="0"/>
                </a:moveTo>
                <a:lnTo>
                  <a:pt x="0" y="0"/>
                </a:lnTo>
                <a:lnTo>
                  <a:pt x="0" y="9290293"/>
                </a:lnTo>
                <a:lnTo>
                  <a:pt x="5811005" y="9290293"/>
                </a:lnTo>
                <a:lnTo>
                  <a:pt x="5811005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 sz="3600">
              <a:latin typeface="Arial Narrow" panose="020B0606020202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611" y="2026116"/>
            <a:ext cx="5772150" cy="591829"/>
          </a:xfrm>
          <a:prstGeom prst="rect">
            <a:avLst/>
          </a:prstGeom>
          <a:solidFill>
            <a:srgbClr val="595959"/>
          </a:solidFill>
        </p:spPr>
        <p:txBody>
          <a:bodyPr vert="horz" wrap="square" lIns="0" tIns="374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Situation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20099020" cy="1856105"/>
          </a:xfrm>
          <a:custGeom>
            <a:avLst/>
            <a:gdLst/>
            <a:ahLst/>
            <a:cxnLst/>
            <a:rect l="l" t="t" r="r" b="b"/>
            <a:pathLst>
              <a:path w="20099020" h="1856105">
                <a:moveTo>
                  <a:pt x="0" y="1855943"/>
                </a:moveTo>
                <a:lnTo>
                  <a:pt x="20098864" y="1855943"/>
                </a:lnTo>
                <a:lnTo>
                  <a:pt x="20098864" y="0"/>
                </a:lnTo>
                <a:lnTo>
                  <a:pt x="0" y="0"/>
                </a:lnTo>
                <a:lnTo>
                  <a:pt x="0" y="185594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4621" y="286348"/>
            <a:ext cx="19552920" cy="938077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6000" dirty="0"/>
              <a:t>A guideline helps to apply ML in healthcare safely and compliant.</a:t>
            </a:r>
          </a:p>
        </p:txBody>
      </p:sp>
      <p:sp>
        <p:nvSpPr>
          <p:cNvPr id="8" name="object 8"/>
          <p:cNvSpPr/>
          <p:nvPr/>
        </p:nvSpPr>
        <p:spPr>
          <a:xfrm>
            <a:off x="14305773" y="8288075"/>
            <a:ext cx="5792470" cy="3028950"/>
          </a:xfrm>
          <a:custGeom>
            <a:avLst/>
            <a:gdLst/>
            <a:ahLst/>
            <a:cxnLst/>
            <a:rect l="l" t="t" r="r" b="b"/>
            <a:pathLst>
              <a:path w="5792469" h="3028950">
                <a:moveTo>
                  <a:pt x="0" y="3028333"/>
                </a:moveTo>
                <a:lnTo>
                  <a:pt x="5792315" y="3028333"/>
                </a:lnTo>
                <a:lnTo>
                  <a:pt x="5792315" y="0"/>
                </a:lnTo>
                <a:lnTo>
                  <a:pt x="0" y="0"/>
                </a:lnTo>
                <a:lnTo>
                  <a:pt x="0" y="3028333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 sz="3600">
              <a:latin typeface="Arial Narrow" panose="020B060602020203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305773" y="2026116"/>
            <a:ext cx="5792470" cy="591829"/>
          </a:xfrm>
          <a:prstGeom prst="rect">
            <a:avLst/>
          </a:prstGeom>
          <a:solidFill>
            <a:srgbClr val="595959"/>
          </a:solidFill>
        </p:spPr>
        <p:txBody>
          <a:bodyPr vert="horz" wrap="square" lIns="0" tIns="374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Solution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611" y="3544325"/>
            <a:ext cx="5772150" cy="1373133"/>
          </a:xfrm>
          <a:prstGeom prst="rect">
            <a:avLst/>
          </a:prstGeom>
          <a:solidFill>
            <a:srgbClr val="FFFFFF">
              <a:alpha val="83529"/>
            </a:srgbClr>
          </a:solidFill>
        </p:spPr>
        <p:txBody>
          <a:bodyPr vert="horz" wrap="square" lIns="0" tIns="80010" rIns="0" bIns="0" rtlCol="0">
            <a:spAutoFit/>
          </a:bodyPr>
          <a:lstStyle/>
          <a:p>
            <a:pPr marL="147955" marR="1222375">
              <a:lnSpc>
                <a:spcPts val="5260"/>
              </a:lnSpc>
              <a:spcBef>
                <a:spcPts val="630"/>
              </a:spcBef>
            </a:pPr>
            <a:r>
              <a:rPr sz="3600" dirty="0">
                <a:latin typeface="Arial Narrow" panose="020B0606020202030204" pitchFamily="34" charset="0"/>
              </a:rPr>
              <a:t>Increasing use of AI/ML in  Medical Devices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611" y="5506177"/>
            <a:ext cx="5772150" cy="1384033"/>
          </a:xfrm>
          <a:prstGeom prst="rect">
            <a:avLst/>
          </a:prstGeom>
          <a:solidFill>
            <a:srgbClr val="FFFFFF">
              <a:alpha val="83529"/>
            </a:srgbClr>
          </a:solidFill>
        </p:spPr>
        <p:txBody>
          <a:bodyPr vert="horz" wrap="square" lIns="0" tIns="90805" rIns="0" bIns="0" rtlCol="0">
            <a:spAutoFit/>
          </a:bodyPr>
          <a:lstStyle/>
          <a:p>
            <a:pPr marL="147955" marR="922655">
              <a:lnSpc>
                <a:spcPts val="5260"/>
              </a:lnSpc>
              <a:spcBef>
                <a:spcPts val="715"/>
              </a:spcBef>
            </a:pPr>
            <a:r>
              <a:rPr sz="3600" dirty="0">
                <a:latin typeface="Arial Narrow" panose="020B0606020202030204" pitchFamily="34" charset="0"/>
              </a:rPr>
              <a:t>Increasing number of AI/ML  Standards, Guidelines, …</a:t>
            </a:r>
            <a:endParaRPr sz="3600">
              <a:latin typeface="Arial Narrow" panose="020B060602020203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611" y="7489229"/>
            <a:ext cx="5772150" cy="1373774"/>
          </a:xfrm>
          <a:prstGeom prst="rect">
            <a:avLst/>
          </a:prstGeom>
          <a:solidFill>
            <a:srgbClr val="FFFFFF">
              <a:alpha val="83529"/>
            </a:srgbClr>
          </a:solidFill>
        </p:spPr>
        <p:txBody>
          <a:bodyPr vert="horz" wrap="square" lIns="0" tIns="80645" rIns="0" bIns="0" rtlCol="0">
            <a:spAutoFit/>
          </a:bodyPr>
          <a:lstStyle/>
          <a:p>
            <a:pPr marL="147955" marR="922655">
              <a:lnSpc>
                <a:spcPts val="5260"/>
              </a:lnSpc>
              <a:spcBef>
                <a:spcPts val="635"/>
              </a:spcBef>
            </a:pPr>
            <a:r>
              <a:rPr sz="3600" dirty="0">
                <a:latin typeface="Arial Narrow" panose="020B0606020202030204" pitchFamily="34" charset="0"/>
              </a:rPr>
              <a:t>Increasing number of AI/ML  related problems</a:t>
            </a:r>
            <a:endParaRPr sz="3600">
              <a:latin typeface="Arial Narrow" panose="020B060602020203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62227" y="3544325"/>
            <a:ext cx="5792470" cy="946413"/>
          </a:xfrm>
          <a:prstGeom prst="rect">
            <a:avLst/>
          </a:prstGeom>
          <a:solidFill>
            <a:srgbClr val="FFFFFF">
              <a:alpha val="83529"/>
            </a:srgbClr>
          </a:solidFill>
        </p:spPr>
        <p:txBody>
          <a:bodyPr vert="horz" wrap="square" lIns="0" tIns="388620" rIns="0" bIns="0" rtlCol="0">
            <a:spAutoFit/>
          </a:bodyPr>
          <a:lstStyle/>
          <a:p>
            <a:pPr marL="158750">
              <a:lnSpc>
                <a:spcPct val="100000"/>
              </a:lnSpc>
              <a:spcBef>
                <a:spcPts val="3060"/>
              </a:spcBef>
            </a:pPr>
            <a:r>
              <a:rPr sz="3600" dirty="0">
                <a:latin typeface="Arial Narrow" panose="020B0606020202030204" pitchFamily="34" charset="0"/>
              </a:rPr>
              <a:t>Patient safety at risk</a:t>
            </a:r>
            <a:endParaRPr sz="3600">
              <a:latin typeface="Arial Narrow" panose="020B060602020203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62227" y="5506177"/>
            <a:ext cx="5792470" cy="1384033"/>
          </a:xfrm>
          <a:prstGeom prst="rect">
            <a:avLst/>
          </a:prstGeom>
          <a:solidFill>
            <a:srgbClr val="FFFFFF">
              <a:alpha val="83529"/>
            </a:srgbClr>
          </a:solidFill>
        </p:spPr>
        <p:txBody>
          <a:bodyPr vert="horz" wrap="square" lIns="0" tIns="90805" rIns="0" bIns="0" rtlCol="0">
            <a:spAutoFit/>
          </a:bodyPr>
          <a:lstStyle/>
          <a:p>
            <a:pPr marL="158750" marR="1695450">
              <a:lnSpc>
                <a:spcPts val="5260"/>
              </a:lnSpc>
              <a:spcBef>
                <a:spcPts val="715"/>
              </a:spcBef>
            </a:pPr>
            <a:r>
              <a:rPr sz="3600" dirty="0">
                <a:latin typeface="Arial Narrow" panose="020B0606020202030204" pitchFamily="34" charset="0"/>
              </a:rPr>
              <a:t>Increasing (regulatory)  complexity</a:t>
            </a:r>
            <a:endParaRPr sz="3600">
              <a:latin typeface="Arial Narrow" panose="020B060602020203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62227" y="7489229"/>
            <a:ext cx="5792470" cy="1373774"/>
          </a:xfrm>
          <a:prstGeom prst="rect">
            <a:avLst/>
          </a:prstGeom>
          <a:solidFill>
            <a:srgbClr val="FFFFFF">
              <a:alpha val="83529"/>
            </a:srgbClr>
          </a:solidFill>
        </p:spPr>
        <p:txBody>
          <a:bodyPr vert="horz" wrap="square" lIns="0" tIns="80645" rIns="0" bIns="0" rtlCol="0">
            <a:spAutoFit/>
          </a:bodyPr>
          <a:lstStyle/>
          <a:p>
            <a:pPr marL="158750" marR="314325">
              <a:lnSpc>
                <a:spcPts val="5260"/>
              </a:lnSpc>
              <a:spcBef>
                <a:spcPts val="635"/>
              </a:spcBef>
            </a:pPr>
            <a:r>
              <a:rPr sz="3600" dirty="0">
                <a:latin typeface="Arial Narrow" panose="020B0606020202030204" pitchFamily="34" charset="0"/>
              </a:rPr>
              <a:t>Increasing confusion  (manufactures, authorities, …)</a:t>
            </a:r>
            <a:endParaRPr sz="3600">
              <a:latin typeface="Arial Narrow" panose="020B060602020203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305773" y="6191599"/>
            <a:ext cx="5792470" cy="1695016"/>
          </a:xfrm>
          <a:prstGeom prst="rect">
            <a:avLst/>
          </a:prstGeom>
          <a:solidFill>
            <a:srgbClr val="FFFFFF">
              <a:alpha val="83529"/>
            </a:srgbClr>
          </a:solidFill>
        </p:spPr>
        <p:txBody>
          <a:bodyPr vert="horz" wrap="square" lIns="0" tIns="398780" rIns="0" bIns="0" rtlCol="0">
            <a:spAutoFit/>
          </a:bodyPr>
          <a:lstStyle/>
          <a:p>
            <a:pPr marL="146050" marR="363855">
              <a:lnSpc>
                <a:spcPts val="5280"/>
              </a:lnSpc>
              <a:spcBef>
                <a:spcPts val="3140"/>
              </a:spcBef>
            </a:pPr>
            <a:r>
              <a:rPr sz="3600" dirty="0">
                <a:latin typeface="Arial Narrow" panose="020B0606020202030204" pitchFamily="34" charset="0"/>
              </a:rPr>
              <a:t>Commonly agreed guideline for  all stakeholders</a:t>
            </a:r>
            <a:endParaRPr sz="3600">
              <a:latin typeface="Arial Narrow" panose="020B0606020202030204" pitchFamily="34" charset="0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001221" y="3960098"/>
            <a:ext cx="8114665" cy="7367270"/>
            <a:chOff x="6001221" y="3960098"/>
            <a:chExt cx="8114665" cy="7367270"/>
          </a:xfrm>
        </p:grpSpPr>
        <p:sp>
          <p:nvSpPr>
            <p:cNvPr id="18" name="object 18"/>
            <p:cNvSpPr/>
            <p:nvPr/>
          </p:nvSpPr>
          <p:spPr>
            <a:xfrm>
              <a:off x="6011691" y="3970569"/>
              <a:ext cx="956310" cy="7346315"/>
            </a:xfrm>
            <a:custGeom>
              <a:avLst/>
              <a:gdLst/>
              <a:ahLst/>
              <a:cxnLst/>
              <a:rect l="l" t="t" r="r" b="b"/>
              <a:pathLst>
                <a:path w="956309" h="7346315">
                  <a:moveTo>
                    <a:pt x="0" y="0"/>
                  </a:moveTo>
                  <a:lnTo>
                    <a:pt x="0" y="7345840"/>
                  </a:lnTo>
                  <a:lnTo>
                    <a:pt x="956080" y="36729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3600">
                <a:latin typeface="Arial Narrow" panose="020B0606020202030204" pitchFamily="34" charset="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6011692" y="3970569"/>
              <a:ext cx="956310" cy="7346315"/>
            </a:xfrm>
            <a:custGeom>
              <a:avLst/>
              <a:gdLst/>
              <a:ahLst/>
              <a:cxnLst/>
              <a:rect l="l" t="t" r="r" b="b"/>
              <a:pathLst>
                <a:path w="956309" h="7346315">
                  <a:moveTo>
                    <a:pt x="0" y="0"/>
                  </a:moveTo>
                  <a:lnTo>
                    <a:pt x="956080" y="3672920"/>
                  </a:lnTo>
                  <a:lnTo>
                    <a:pt x="0" y="734584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3600">
                <a:latin typeface="Arial Narrow" panose="020B0606020202030204" pitchFamily="34" charset="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3149002" y="3970569"/>
              <a:ext cx="956310" cy="7346315"/>
            </a:xfrm>
            <a:custGeom>
              <a:avLst/>
              <a:gdLst/>
              <a:ahLst/>
              <a:cxnLst/>
              <a:rect l="l" t="t" r="r" b="b"/>
              <a:pathLst>
                <a:path w="956309" h="7346315">
                  <a:moveTo>
                    <a:pt x="0" y="0"/>
                  </a:moveTo>
                  <a:lnTo>
                    <a:pt x="0" y="7345840"/>
                  </a:lnTo>
                  <a:lnTo>
                    <a:pt x="956086" y="36729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3600">
                <a:latin typeface="Arial Narrow" panose="020B0606020202030204" pitchFamily="34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3149009" y="3970569"/>
              <a:ext cx="956310" cy="7346315"/>
            </a:xfrm>
            <a:custGeom>
              <a:avLst/>
              <a:gdLst/>
              <a:ahLst/>
              <a:cxnLst/>
              <a:rect l="l" t="t" r="r" b="b"/>
              <a:pathLst>
                <a:path w="956309" h="7346315">
                  <a:moveTo>
                    <a:pt x="0" y="0"/>
                  </a:moveTo>
                  <a:lnTo>
                    <a:pt x="956080" y="3672920"/>
                  </a:lnTo>
                  <a:lnTo>
                    <a:pt x="0" y="734584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3600">
                <a:latin typeface="Arial Narrow" panose="020B0606020202030204" pitchFamily="34" charset="0"/>
              </a:endParaRPr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6611" y="9451081"/>
            <a:ext cx="5772150" cy="1369927"/>
          </a:xfrm>
          <a:prstGeom prst="rect">
            <a:avLst/>
          </a:prstGeom>
          <a:solidFill>
            <a:srgbClr val="FFFFFF">
              <a:alpha val="83529"/>
            </a:srgbClr>
          </a:solidFill>
        </p:spPr>
        <p:txBody>
          <a:bodyPr vert="horz" wrap="square" lIns="0" tIns="76835" rIns="0" bIns="0" rtlCol="0">
            <a:spAutoFit/>
          </a:bodyPr>
          <a:lstStyle/>
          <a:p>
            <a:pPr marL="147955" marR="2115820">
              <a:lnSpc>
                <a:spcPts val="5280"/>
              </a:lnSpc>
              <a:spcBef>
                <a:spcPts val="605"/>
              </a:spcBef>
            </a:pPr>
            <a:r>
              <a:rPr sz="3600" dirty="0">
                <a:latin typeface="Arial Narrow" panose="020B0606020202030204" pitchFamily="34" charset="0"/>
              </a:rPr>
              <a:t>New regulatory and  technological trends</a:t>
            </a:r>
            <a:endParaRPr sz="3600">
              <a:latin typeface="Arial Narrow" panose="020B060602020203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62227" y="9469143"/>
            <a:ext cx="5792470" cy="1369286"/>
          </a:xfrm>
          <a:prstGeom prst="rect">
            <a:avLst/>
          </a:prstGeom>
          <a:solidFill>
            <a:srgbClr val="FFFFFF">
              <a:alpha val="83529"/>
            </a:srgbClr>
          </a:solidFill>
        </p:spPr>
        <p:txBody>
          <a:bodyPr vert="horz" wrap="square" lIns="0" tIns="76200" rIns="0" bIns="0" rtlCol="0">
            <a:spAutoFit/>
          </a:bodyPr>
          <a:lstStyle/>
          <a:p>
            <a:pPr marL="158750" marR="180340">
              <a:lnSpc>
                <a:spcPts val="5280"/>
              </a:lnSpc>
              <a:spcBef>
                <a:spcPts val="600"/>
              </a:spcBef>
            </a:pPr>
            <a:r>
              <a:rPr sz="3600" dirty="0">
                <a:latin typeface="Arial Narrow" panose="020B0606020202030204" pitchFamily="34" charset="0"/>
              </a:rPr>
              <a:t>Problems in audits and approval  processes</a:t>
            </a:r>
            <a:endParaRPr sz="360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099020" cy="1856105"/>
          </a:xfrm>
          <a:custGeom>
            <a:avLst/>
            <a:gdLst/>
            <a:ahLst/>
            <a:cxnLst/>
            <a:rect l="l" t="t" r="r" b="b"/>
            <a:pathLst>
              <a:path w="20099020" h="1856105">
                <a:moveTo>
                  <a:pt x="0" y="1855943"/>
                </a:moveTo>
                <a:lnTo>
                  <a:pt x="20098864" y="1855943"/>
                </a:lnTo>
                <a:lnTo>
                  <a:pt x="20098864" y="0"/>
                </a:lnTo>
                <a:lnTo>
                  <a:pt x="0" y="0"/>
                </a:lnTo>
                <a:lnTo>
                  <a:pt x="0" y="185594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6603" y="295586"/>
            <a:ext cx="15667990" cy="102976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600" dirty="0"/>
              <a:t>The guideline addresses the relevant stakeholders.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05310" y="4407823"/>
            <a:ext cx="3060849" cy="345539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563014" y="7865594"/>
            <a:ext cx="2821940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sz="3600" dirty="0">
                <a:latin typeface="Arial Narrow" panose="020B0606020202030204" pitchFamily="34" charset="0"/>
              </a:rPr>
              <a:t>Regulatory Affairs</a:t>
            </a:r>
            <a:endParaRPr sz="3600">
              <a:latin typeface="Arial Narrow" panose="020B0606020202030204" pitchFamily="34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9643" y="4455571"/>
            <a:ext cx="3091005" cy="340764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308490" y="7865594"/>
            <a:ext cx="2990201" cy="1771638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R="5080" algn="ctr">
              <a:spcBef>
                <a:spcPts val="254"/>
              </a:spcBef>
            </a:pPr>
            <a:r>
              <a:rPr sz="3600" dirty="0">
                <a:latin typeface="Arial Narrow" panose="020B0606020202030204" pitchFamily="34" charset="0"/>
              </a:rPr>
              <a:t>Developers,</a:t>
            </a:r>
            <a:endParaRPr lang="en-US" sz="3600" dirty="0">
              <a:latin typeface="Arial Narrow" panose="020B0606020202030204" pitchFamily="34" charset="0"/>
            </a:endParaRPr>
          </a:p>
          <a:p>
            <a:pPr marR="5080" algn="ctr">
              <a:spcBef>
                <a:spcPts val="254"/>
              </a:spcBef>
            </a:pPr>
            <a:r>
              <a:rPr sz="3600" dirty="0">
                <a:latin typeface="Arial Narrow" panose="020B0606020202030204" pitchFamily="34" charset="0"/>
              </a:rPr>
              <a:t>Data </a:t>
            </a:r>
            <a:endParaRPr lang="en-US" sz="3600" dirty="0">
              <a:latin typeface="Arial Narrow" panose="020B0606020202030204" pitchFamily="34" charset="0"/>
            </a:endParaRPr>
          </a:p>
          <a:p>
            <a:pPr marR="5080" algn="ctr">
              <a:spcBef>
                <a:spcPts val="254"/>
              </a:spcBef>
            </a:pPr>
            <a:r>
              <a:rPr sz="3600" dirty="0">
                <a:latin typeface="Arial Narrow" panose="020B0606020202030204" pitchFamily="34" charset="0"/>
              </a:rPr>
              <a:t>Scientists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995040" y="7865594"/>
            <a:ext cx="2348230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sz="3600" dirty="0">
                <a:latin typeface="Arial Narrow" panose="020B0606020202030204" pitchFamily="34" charset="0"/>
              </a:rPr>
              <a:t>Notified Bodies</a:t>
            </a:r>
            <a:endParaRPr sz="3600">
              <a:latin typeface="Arial Narrow" panose="020B0606020202030204" pitchFamily="34" charset="0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00821" y="4302277"/>
            <a:ext cx="3146291" cy="356093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702440" y="7865594"/>
            <a:ext cx="2672715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sz="3600" dirty="0">
                <a:latin typeface="Arial Narrow" panose="020B0606020202030204" pitchFamily="34" charset="0"/>
              </a:rPr>
              <a:t>Quality Managers</a:t>
            </a:r>
            <a:endParaRPr sz="3600">
              <a:latin typeface="Arial Narrow" panose="020B0606020202030204" pitchFamily="34" charset="0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072356" y="4397771"/>
            <a:ext cx="10538460" cy="3465829"/>
            <a:chOff x="3072356" y="4397771"/>
            <a:chExt cx="10538460" cy="3465829"/>
          </a:xfrm>
        </p:grpSpPr>
        <p:sp>
          <p:nvSpPr>
            <p:cNvPr id="12" name="object 12"/>
            <p:cNvSpPr/>
            <p:nvPr/>
          </p:nvSpPr>
          <p:spPr>
            <a:xfrm>
              <a:off x="3072345" y="6935571"/>
              <a:ext cx="7089775" cy="736600"/>
            </a:xfrm>
            <a:custGeom>
              <a:avLst/>
              <a:gdLst/>
              <a:ahLst/>
              <a:cxnLst/>
              <a:rect l="l" t="t" r="r" b="b"/>
              <a:pathLst>
                <a:path w="7089775" h="736600">
                  <a:moveTo>
                    <a:pt x="981621" y="27266"/>
                  </a:moveTo>
                  <a:lnTo>
                    <a:pt x="0" y="27266"/>
                  </a:lnTo>
                  <a:lnTo>
                    <a:pt x="0" y="736206"/>
                  </a:lnTo>
                  <a:lnTo>
                    <a:pt x="981621" y="736206"/>
                  </a:lnTo>
                  <a:lnTo>
                    <a:pt x="981621" y="27266"/>
                  </a:lnTo>
                  <a:close/>
                </a:path>
                <a:path w="7089775" h="736600">
                  <a:moveTo>
                    <a:pt x="7089457" y="0"/>
                  </a:moveTo>
                  <a:lnTo>
                    <a:pt x="6107836" y="0"/>
                  </a:lnTo>
                  <a:lnTo>
                    <a:pt x="6107836" y="708939"/>
                  </a:lnTo>
                  <a:lnTo>
                    <a:pt x="7089457" y="708939"/>
                  </a:lnTo>
                  <a:lnTo>
                    <a:pt x="70894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81774" y="4397771"/>
              <a:ext cx="3128700" cy="3465444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0989770" y="7865594"/>
            <a:ext cx="2787351" cy="1140696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algn="ctr">
              <a:spcBef>
                <a:spcPts val="254"/>
              </a:spcBef>
            </a:pPr>
            <a:r>
              <a:rPr sz="3600" dirty="0">
                <a:latin typeface="Arial Narrow" panose="020B0606020202030204" pitchFamily="34" charset="0"/>
              </a:rPr>
              <a:t>(Medical  Professionals)</a:t>
            </a: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535621" y="4262069"/>
            <a:ext cx="3533295" cy="3601146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7215290" y="7865594"/>
            <a:ext cx="2053127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sz="3600" dirty="0">
                <a:latin typeface="Arial Narrow" panose="020B0606020202030204" pitchFamily="34" charset="0"/>
              </a:rPr>
              <a:t>Authorities</a:t>
            </a:r>
          </a:p>
        </p:txBody>
      </p:sp>
      <p:grpSp>
        <p:nvGrpSpPr>
          <p:cNvPr id="17" name="object 17"/>
          <p:cNvGrpSpPr/>
          <p:nvPr/>
        </p:nvGrpSpPr>
        <p:grpSpPr>
          <a:xfrm>
            <a:off x="12397706" y="4260184"/>
            <a:ext cx="6591934" cy="3804285"/>
            <a:chOff x="12397706" y="4260184"/>
            <a:chExt cx="6591934" cy="3804285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95917" y="4407824"/>
              <a:ext cx="3106083" cy="365643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7476094" y="4260184"/>
              <a:ext cx="1513840" cy="941069"/>
            </a:xfrm>
            <a:custGeom>
              <a:avLst/>
              <a:gdLst/>
              <a:ahLst/>
              <a:cxnLst/>
              <a:rect l="l" t="t" r="r" b="b"/>
              <a:pathLst>
                <a:path w="1513840" h="941070">
                  <a:moveTo>
                    <a:pt x="659230" y="0"/>
                  </a:moveTo>
                  <a:lnTo>
                    <a:pt x="612703" y="487"/>
                  </a:lnTo>
                  <a:lnTo>
                    <a:pt x="566481" y="3533"/>
                  </a:lnTo>
                  <a:lnTo>
                    <a:pt x="520703" y="9181"/>
                  </a:lnTo>
                  <a:lnTo>
                    <a:pt x="475507" y="17472"/>
                  </a:lnTo>
                  <a:lnTo>
                    <a:pt x="431030" y="28449"/>
                  </a:lnTo>
                  <a:lnTo>
                    <a:pt x="387410" y="42155"/>
                  </a:lnTo>
                  <a:lnTo>
                    <a:pt x="344786" y="58632"/>
                  </a:lnTo>
                  <a:lnTo>
                    <a:pt x="300477" y="79380"/>
                  </a:lnTo>
                  <a:lnTo>
                    <a:pt x="259050" y="102666"/>
                  </a:lnTo>
                  <a:lnTo>
                    <a:pt x="220544" y="128345"/>
                  </a:lnTo>
                  <a:lnTo>
                    <a:pt x="184995" y="156271"/>
                  </a:lnTo>
                  <a:lnTo>
                    <a:pt x="152443" y="186298"/>
                  </a:lnTo>
                  <a:lnTo>
                    <a:pt x="122925" y="218280"/>
                  </a:lnTo>
                  <a:lnTo>
                    <a:pt x="96478" y="252071"/>
                  </a:lnTo>
                  <a:lnTo>
                    <a:pt x="73140" y="287526"/>
                  </a:lnTo>
                  <a:lnTo>
                    <a:pt x="52948" y="324500"/>
                  </a:lnTo>
                  <a:lnTo>
                    <a:pt x="35942" y="362845"/>
                  </a:lnTo>
                  <a:lnTo>
                    <a:pt x="22158" y="402418"/>
                  </a:lnTo>
                  <a:lnTo>
                    <a:pt x="11634" y="443070"/>
                  </a:lnTo>
                  <a:lnTo>
                    <a:pt x="4407" y="484659"/>
                  </a:lnTo>
                  <a:lnTo>
                    <a:pt x="517" y="527036"/>
                  </a:lnTo>
                  <a:lnTo>
                    <a:pt x="0" y="570057"/>
                  </a:lnTo>
                  <a:lnTo>
                    <a:pt x="2893" y="613576"/>
                  </a:lnTo>
                  <a:lnTo>
                    <a:pt x="9236" y="657446"/>
                  </a:lnTo>
                  <a:lnTo>
                    <a:pt x="19065" y="701524"/>
                  </a:lnTo>
                  <a:lnTo>
                    <a:pt x="32418" y="745661"/>
                  </a:lnTo>
                  <a:lnTo>
                    <a:pt x="49334" y="789714"/>
                  </a:lnTo>
                  <a:lnTo>
                    <a:pt x="69849" y="833536"/>
                  </a:lnTo>
                  <a:lnTo>
                    <a:pt x="94002" y="876981"/>
                  </a:lnTo>
                  <a:lnTo>
                    <a:pt x="121829" y="919904"/>
                  </a:lnTo>
                  <a:lnTo>
                    <a:pt x="1476312" y="940652"/>
                  </a:lnTo>
                  <a:lnTo>
                    <a:pt x="1491921" y="896140"/>
                  </a:lnTo>
                  <a:lnTo>
                    <a:pt x="1503310" y="850569"/>
                  </a:lnTo>
                  <a:lnTo>
                    <a:pt x="1510509" y="804136"/>
                  </a:lnTo>
                  <a:lnTo>
                    <a:pt x="1513547" y="757042"/>
                  </a:lnTo>
                  <a:lnTo>
                    <a:pt x="1512455" y="709487"/>
                  </a:lnTo>
                  <a:lnTo>
                    <a:pt x="1507264" y="661670"/>
                  </a:lnTo>
                  <a:lnTo>
                    <a:pt x="1498002" y="613791"/>
                  </a:lnTo>
                  <a:lnTo>
                    <a:pt x="1484702" y="566049"/>
                  </a:lnTo>
                  <a:lnTo>
                    <a:pt x="1467392" y="518644"/>
                  </a:lnTo>
                  <a:lnTo>
                    <a:pt x="1446102" y="471775"/>
                  </a:lnTo>
                  <a:lnTo>
                    <a:pt x="1420864" y="425642"/>
                  </a:lnTo>
                  <a:lnTo>
                    <a:pt x="1391707" y="380445"/>
                  </a:lnTo>
                  <a:lnTo>
                    <a:pt x="1363270" y="342125"/>
                  </a:lnTo>
                  <a:lnTo>
                    <a:pt x="1332655" y="305600"/>
                  </a:lnTo>
                  <a:lnTo>
                    <a:pt x="1300000" y="270913"/>
                  </a:lnTo>
                  <a:lnTo>
                    <a:pt x="1265443" y="238106"/>
                  </a:lnTo>
                  <a:lnTo>
                    <a:pt x="1229123" y="207223"/>
                  </a:lnTo>
                  <a:lnTo>
                    <a:pt x="1191177" y="178304"/>
                  </a:lnTo>
                  <a:lnTo>
                    <a:pt x="1151743" y="151393"/>
                  </a:lnTo>
                  <a:lnTo>
                    <a:pt x="1110960" y="126532"/>
                  </a:lnTo>
                  <a:lnTo>
                    <a:pt x="1068964" y="103763"/>
                  </a:lnTo>
                  <a:lnTo>
                    <a:pt x="1025894" y="83129"/>
                  </a:lnTo>
                  <a:lnTo>
                    <a:pt x="981889" y="64673"/>
                  </a:lnTo>
                  <a:lnTo>
                    <a:pt x="937085" y="48436"/>
                  </a:lnTo>
                  <a:lnTo>
                    <a:pt x="891621" y="34461"/>
                  </a:lnTo>
                  <a:lnTo>
                    <a:pt x="845635" y="22790"/>
                  </a:lnTo>
                  <a:lnTo>
                    <a:pt x="799265" y="13466"/>
                  </a:lnTo>
                  <a:lnTo>
                    <a:pt x="752649" y="6531"/>
                  </a:lnTo>
                  <a:lnTo>
                    <a:pt x="705925" y="2028"/>
                  </a:lnTo>
                  <a:lnTo>
                    <a:pt x="6592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397702" y="7071905"/>
              <a:ext cx="3670300" cy="572770"/>
            </a:xfrm>
            <a:custGeom>
              <a:avLst/>
              <a:gdLst/>
              <a:ahLst/>
              <a:cxnLst/>
              <a:rect l="l" t="t" r="r" b="b"/>
              <a:pathLst>
                <a:path w="3670300" h="572770">
                  <a:moveTo>
                    <a:pt x="818019" y="136334"/>
                  </a:moveTo>
                  <a:lnTo>
                    <a:pt x="0" y="136334"/>
                  </a:lnTo>
                  <a:lnTo>
                    <a:pt x="0" y="572604"/>
                  </a:lnTo>
                  <a:lnTo>
                    <a:pt x="818019" y="572604"/>
                  </a:lnTo>
                  <a:lnTo>
                    <a:pt x="818019" y="136334"/>
                  </a:lnTo>
                  <a:close/>
                </a:path>
                <a:path w="3670300" h="572770">
                  <a:moveTo>
                    <a:pt x="3669919" y="0"/>
                  </a:moveTo>
                  <a:lnTo>
                    <a:pt x="2851912" y="0"/>
                  </a:lnTo>
                  <a:lnTo>
                    <a:pt x="2851912" y="436270"/>
                  </a:lnTo>
                  <a:lnTo>
                    <a:pt x="3669919" y="436270"/>
                  </a:lnTo>
                  <a:lnTo>
                    <a:pt x="3669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4498" y="295586"/>
            <a:ext cx="11468735" cy="93743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0" dirty="0"/>
              <a:t>The guideline gives specific guidance.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85073"/>
            <a:ext cx="20098864" cy="92259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62216" y="4998478"/>
            <a:ext cx="5792470" cy="6318250"/>
          </a:xfrm>
          <a:custGeom>
            <a:avLst/>
            <a:gdLst/>
            <a:ahLst/>
            <a:cxnLst/>
            <a:rect l="l" t="t" r="r" b="b"/>
            <a:pathLst>
              <a:path w="5792470" h="6318250">
                <a:moveTo>
                  <a:pt x="5792330" y="5924816"/>
                </a:moveTo>
                <a:lnTo>
                  <a:pt x="0" y="5924816"/>
                </a:lnTo>
                <a:lnTo>
                  <a:pt x="0" y="6317932"/>
                </a:lnTo>
                <a:lnTo>
                  <a:pt x="5792330" y="6317932"/>
                </a:lnTo>
                <a:lnTo>
                  <a:pt x="5792330" y="5924816"/>
                </a:lnTo>
                <a:close/>
              </a:path>
              <a:path w="5792470" h="6318250">
                <a:moveTo>
                  <a:pt x="5792330" y="3944899"/>
                </a:moveTo>
                <a:lnTo>
                  <a:pt x="0" y="3944899"/>
                </a:lnTo>
                <a:lnTo>
                  <a:pt x="0" y="4470666"/>
                </a:lnTo>
                <a:lnTo>
                  <a:pt x="5792330" y="4470666"/>
                </a:lnTo>
                <a:lnTo>
                  <a:pt x="5792330" y="3944899"/>
                </a:lnTo>
                <a:close/>
              </a:path>
              <a:path w="5792470" h="6318250">
                <a:moveTo>
                  <a:pt x="5792330" y="1983054"/>
                </a:moveTo>
                <a:lnTo>
                  <a:pt x="0" y="1983054"/>
                </a:lnTo>
                <a:lnTo>
                  <a:pt x="0" y="2490762"/>
                </a:lnTo>
                <a:lnTo>
                  <a:pt x="5792330" y="2490762"/>
                </a:lnTo>
                <a:lnTo>
                  <a:pt x="5792330" y="1983054"/>
                </a:lnTo>
                <a:close/>
              </a:path>
              <a:path w="5792470" h="6318250">
                <a:moveTo>
                  <a:pt x="5792330" y="0"/>
                </a:moveTo>
                <a:lnTo>
                  <a:pt x="0" y="0"/>
                </a:lnTo>
                <a:lnTo>
                  <a:pt x="0" y="507707"/>
                </a:lnTo>
                <a:lnTo>
                  <a:pt x="5792330" y="507707"/>
                </a:lnTo>
                <a:lnTo>
                  <a:pt x="579233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 sz="3600">
              <a:latin typeface="Arial Narrow" panose="020B0606020202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62227" y="2026116"/>
            <a:ext cx="5792470" cy="591829"/>
          </a:xfrm>
          <a:prstGeom prst="rect">
            <a:avLst/>
          </a:prstGeom>
          <a:solidFill>
            <a:srgbClr val="595959"/>
          </a:solidFill>
        </p:spPr>
        <p:txBody>
          <a:bodyPr vert="horz" wrap="square" lIns="0" tIns="374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95"/>
              </a:spcBef>
            </a:pPr>
            <a:r>
              <a:rPr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Complication</a:t>
            </a:r>
            <a:endParaRPr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026116"/>
            <a:ext cx="5817235" cy="9290685"/>
          </a:xfrm>
          <a:custGeom>
            <a:avLst/>
            <a:gdLst/>
            <a:ahLst/>
            <a:cxnLst/>
            <a:rect l="l" t="t" r="r" b="b"/>
            <a:pathLst>
              <a:path w="5817235" h="9290685">
                <a:moveTo>
                  <a:pt x="5817234" y="0"/>
                </a:moveTo>
                <a:lnTo>
                  <a:pt x="0" y="0"/>
                </a:lnTo>
                <a:lnTo>
                  <a:pt x="0" y="9290293"/>
                </a:lnTo>
                <a:lnTo>
                  <a:pt x="5817234" y="9290293"/>
                </a:lnTo>
                <a:lnTo>
                  <a:pt x="5817234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 sz="3600">
              <a:latin typeface="Arial Narrow" panose="020B0606020202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5" y="2026116"/>
            <a:ext cx="5816600" cy="591829"/>
          </a:xfrm>
          <a:prstGeom prst="rect">
            <a:avLst/>
          </a:prstGeom>
          <a:solidFill>
            <a:srgbClr val="595959"/>
          </a:solidFill>
        </p:spPr>
        <p:txBody>
          <a:bodyPr vert="horz" wrap="square" lIns="0" tIns="374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Situation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20099020" cy="1856105"/>
          </a:xfrm>
          <a:custGeom>
            <a:avLst/>
            <a:gdLst/>
            <a:ahLst/>
            <a:cxnLst/>
            <a:rect l="l" t="t" r="r" b="b"/>
            <a:pathLst>
              <a:path w="20099020" h="1856105">
                <a:moveTo>
                  <a:pt x="0" y="1855943"/>
                </a:moveTo>
                <a:lnTo>
                  <a:pt x="20098864" y="1855943"/>
                </a:lnTo>
                <a:lnTo>
                  <a:pt x="20098864" y="0"/>
                </a:lnTo>
                <a:lnTo>
                  <a:pt x="0" y="0"/>
                </a:lnTo>
                <a:lnTo>
                  <a:pt x="0" y="185594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4621" y="286348"/>
            <a:ext cx="19552920" cy="938077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6000" dirty="0"/>
              <a:t>A guideline helps to apply ML in healthcare safely and compliant.</a:t>
            </a:r>
          </a:p>
        </p:txBody>
      </p:sp>
      <p:sp>
        <p:nvSpPr>
          <p:cNvPr id="8" name="object 8"/>
          <p:cNvSpPr/>
          <p:nvPr/>
        </p:nvSpPr>
        <p:spPr>
          <a:xfrm>
            <a:off x="14305773" y="8288075"/>
            <a:ext cx="5792470" cy="3028950"/>
          </a:xfrm>
          <a:custGeom>
            <a:avLst/>
            <a:gdLst/>
            <a:ahLst/>
            <a:cxnLst/>
            <a:rect l="l" t="t" r="r" b="b"/>
            <a:pathLst>
              <a:path w="5792469" h="3028950">
                <a:moveTo>
                  <a:pt x="0" y="3028333"/>
                </a:moveTo>
                <a:lnTo>
                  <a:pt x="5792315" y="3028333"/>
                </a:lnTo>
                <a:lnTo>
                  <a:pt x="5792315" y="0"/>
                </a:lnTo>
                <a:lnTo>
                  <a:pt x="0" y="0"/>
                </a:lnTo>
                <a:lnTo>
                  <a:pt x="0" y="3028333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 sz="3600">
              <a:latin typeface="Arial Narrow" panose="020B060602020203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305773" y="2026116"/>
            <a:ext cx="5792470" cy="591829"/>
          </a:xfrm>
          <a:prstGeom prst="rect">
            <a:avLst/>
          </a:prstGeom>
          <a:solidFill>
            <a:srgbClr val="595959"/>
          </a:solidFill>
        </p:spPr>
        <p:txBody>
          <a:bodyPr vert="horz" wrap="square" lIns="0" tIns="374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Solution</a:t>
            </a:r>
            <a:endParaRPr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5" y="3544325"/>
            <a:ext cx="5772150" cy="946413"/>
          </a:xfrm>
          <a:prstGeom prst="rect">
            <a:avLst/>
          </a:prstGeom>
          <a:solidFill>
            <a:srgbClr val="FFFFFF">
              <a:alpha val="83529"/>
            </a:srgbClr>
          </a:solidFill>
        </p:spPr>
        <p:txBody>
          <a:bodyPr vert="horz" wrap="square" lIns="0" tIns="388620" rIns="0" bIns="0" rtlCol="0">
            <a:spAutoFit/>
          </a:bodyPr>
          <a:lstStyle/>
          <a:p>
            <a:pPr marL="147955">
              <a:lnSpc>
                <a:spcPct val="100000"/>
              </a:lnSpc>
              <a:spcBef>
                <a:spcPts val="3060"/>
              </a:spcBef>
            </a:pPr>
            <a:r>
              <a:rPr sz="3600" dirty="0">
                <a:latin typeface="Arial Narrow" panose="020B0606020202030204" pitchFamily="34" charset="0"/>
              </a:rPr>
              <a:t>The guideline exists.</a:t>
            </a:r>
            <a:endParaRPr sz="3600">
              <a:latin typeface="Arial Narrow" panose="020B060602020203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5" y="5506177"/>
            <a:ext cx="5772150" cy="1384033"/>
          </a:xfrm>
          <a:prstGeom prst="rect">
            <a:avLst/>
          </a:prstGeom>
          <a:solidFill>
            <a:srgbClr val="FFFFFF">
              <a:alpha val="83529"/>
            </a:srgbClr>
          </a:solidFill>
        </p:spPr>
        <p:txBody>
          <a:bodyPr vert="horz" wrap="square" lIns="0" tIns="90805" rIns="0" bIns="0" rtlCol="0">
            <a:spAutoFit/>
          </a:bodyPr>
          <a:lstStyle/>
          <a:p>
            <a:pPr marL="147955" marR="234950">
              <a:lnSpc>
                <a:spcPts val="5260"/>
              </a:lnSpc>
              <a:spcBef>
                <a:spcPts val="715"/>
              </a:spcBef>
            </a:pPr>
            <a:r>
              <a:rPr sz="3600" dirty="0">
                <a:latin typeface="Arial Narrow" panose="020B0606020202030204" pitchFamily="34" charset="0"/>
              </a:rPr>
              <a:t>Other parties develop guideline  for specific medical domains.</a:t>
            </a:r>
            <a:endParaRPr sz="3600">
              <a:latin typeface="Arial Narrow" panose="020B060602020203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85" y="7489229"/>
            <a:ext cx="5772150" cy="947054"/>
          </a:xfrm>
          <a:prstGeom prst="rect">
            <a:avLst/>
          </a:prstGeom>
          <a:solidFill>
            <a:srgbClr val="FFFFFF">
              <a:alpha val="83529"/>
            </a:srgbClr>
          </a:solidFill>
        </p:spPr>
        <p:txBody>
          <a:bodyPr vert="horz" wrap="square" lIns="0" tIns="389255" rIns="0" bIns="0" rtlCol="0">
            <a:spAutoFit/>
          </a:bodyPr>
          <a:lstStyle/>
          <a:p>
            <a:pPr marL="147955">
              <a:lnSpc>
                <a:spcPct val="100000"/>
              </a:lnSpc>
              <a:spcBef>
                <a:spcPts val="3065"/>
              </a:spcBef>
            </a:pPr>
            <a:r>
              <a:rPr sz="3600" dirty="0">
                <a:latin typeface="Arial Narrow" panose="020B0606020202030204" pitchFamily="34" charset="0"/>
              </a:rPr>
              <a:t>AM/ML further evolves.</a:t>
            </a:r>
            <a:endParaRPr sz="3600">
              <a:latin typeface="Arial Narrow" panose="020B060602020203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62227" y="3544325"/>
            <a:ext cx="5792470" cy="1373133"/>
          </a:xfrm>
          <a:prstGeom prst="rect">
            <a:avLst/>
          </a:prstGeom>
          <a:solidFill>
            <a:srgbClr val="FFFFFF">
              <a:alpha val="83529"/>
            </a:srgbClr>
          </a:solidFill>
        </p:spPr>
        <p:txBody>
          <a:bodyPr vert="horz" wrap="square" lIns="0" tIns="80010" rIns="0" bIns="0" rtlCol="0">
            <a:spAutoFit/>
          </a:bodyPr>
          <a:lstStyle/>
          <a:p>
            <a:pPr marL="158750" marR="579755">
              <a:lnSpc>
                <a:spcPts val="5260"/>
              </a:lnSpc>
              <a:spcBef>
                <a:spcPts val="630"/>
              </a:spcBef>
            </a:pPr>
            <a:r>
              <a:rPr sz="3600" dirty="0">
                <a:latin typeface="Arial Narrow" panose="020B0606020202030204" pitchFamily="34" charset="0"/>
              </a:rPr>
              <a:t>There are inconsistencies and  redundancies.</a:t>
            </a:r>
            <a:endParaRPr sz="3600">
              <a:latin typeface="Arial Narrow" panose="020B060602020203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62227" y="5506177"/>
            <a:ext cx="5792470" cy="1384033"/>
          </a:xfrm>
          <a:prstGeom prst="rect">
            <a:avLst/>
          </a:prstGeom>
          <a:solidFill>
            <a:srgbClr val="FFFFFF">
              <a:alpha val="83529"/>
            </a:srgbClr>
          </a:solidFill>
        </p:spPr>
        <p:txBody>
          <a:bodyPr vert="horz" wrap="square" lIns="0" tIns="90805" rIns="0" bIns="0" rtlCol="0">
            <a:spAutoFit/>
          </a:bodyPr>
          <a:lstStyle/>
          <a:p>
            <a:pPr marL="158750" marR="1486535">
              <a:lnSpc>
                <a:spcPts val="5260"/>
              </a:lnSpc>
              <a:spcBef>
                <a:spcPts val="715"/>
              </a:spcBef>
            </a:pPr>
            <a:r>
              <a:rPr sz="3600" dirty="0">
                <a:latin typeface="Arial Narrow" panose="020B0606020202030204" pitchFamily="34" charset="0"/>
              </a:rPr>
              <a:t>There is no workflow for  updating the guideline.</a:t>
            </a:r>
            <a:endParaRPr sz="3600">
              <a:latin typeface="Arial Narrow" panose="020B060602020203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62227" y="7489229"/>
            <a:ext cx="5792470" cy="1373774"/>
          </a:xfrm>
          <a:prstGeom prst="rect">
            <a:avLst/>
          </a:prstGeom>
          <a:solidFill>
            <a:srgbClr val="FFFFFF">
              <a:alpha val="83529"/>
            </a:srgbClr>
          </a:solidFill>
        </p:spPr>
        <p:txBody>
          <a:bodyPr vert="horz" wrap="square" lIns="0" tIns="80645" rIns="0" bIns="0" rtlCol="0">
            <a:spAutoFit/>
          </a:bodyPr>
          <a:lstStyle/>
          <a:p>
            <a:pPr marL="158750" marR="1486535">
              <a:lnSpc>
                <a:spcPts val="5260"/>
              </a:lnSpc>
              <a:spcBef>
                <a:spcPts val="635"/>
              </a:spcBef>
            </a:pPr>
            <a:r>
              <a:rPr sz="3600" dirty="0">
                <a:latin typeface="Arial Narrow" panose="020B0606020202030204" pitchFamily="34" charset="0"/>
              </a:rPr>
              <a:t>There is no workflow for  approving changes.</a:t>
            </a:r>
            <a:endParaRPr sz="3600">
              <a:latin typeface="Arial Narrow" panose="020B060602020203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305773" y="6191599"/>
            <a:ext cx="5792470" cy="1696618"/>
          </a:xfrm>
          <a:prstGeom prst="rect">
            <a:avLst/>
          </a:prstGeom>
          <a:solidFill>
            <a:srgbClr val="FFFFFF">
              <a:alpha val="83529"/>
            </a:srgbClr>
          </a:solidFill>
        </p:spPr>
        <p:txBody>
          <a:bodyPr vert="horz" wrap="square" lIns="0" tIns="34290" rIns="0" bIns="0" rtlCol="0">
            <a:spAutoFit/>
          </a:bodyPr>
          <a:lstStyle/>
          <a:p>
            <a:pPr marL="146050" marR="599440">
              <a:lnSpc>
                <a:spcPct val="99500"/>
              </a:lnSpc>
              <a:spcBef>
                <a:spcPts val="270"/>
              </a:spcBef>
            </a:pPr>
            <a:r>
              <a:rPr sz="3600" dirty="0">
                <a:latin typeface="Arial Narrow" panose="020B0606020202030204" pitchFamily="34" charset="0"/>
              </a:rPr>
              <a:t>System to maintain the  guideline and to compile sub-  sets.</a:t>
            </a:r>
            <a:endParaRPr sz="3600">
              <a:latin typeface="Arial Narrow" panose="020B0606020202030204" pitchFamily="34" charset="0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001221" y="3960098"/>
            <a:ext cx="8114665" cy="7367270"/>
            <a:chOff x="6001221" y="3960098"/>
            <a:chExt cx="8114665" cy="7367270"/>
          </a:xfrm>
        </p:grpSpPr>
        <p:sp>
          <p:nvSpPr>
            <p:cNvPr id="18" name="object 18"/>
            <p:cNvSpPr/>
            <p:nvPr/>
          </p:nvSpPr>
          <p:spPr>
            <a:xfrm>
              <a:off x="6011691" y="3970569"/>
              <a:ext cx="956310" cy="7346315"/>
            </a:xfrm>
            <a:custGeom>
              <a:avLst/>
              <a:gdLst/>
              <a:ahLst/>
              <a:cxnLst/>
              <a:rect l="l" t="t" r="r" b="b"/>
              <a:pathLst>
                <a:path w="956309" h="7346315">
                  <a:moveTo>
                    <a:pt x="0" y="0"/>
                  </a:moveTo>
                  <a:lnTo>
                    <a:pt x="0" y="7345840"/>
                  </a:lnTo>
                  <a:lnTo>
                    <a:pt x="956080" y="36729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3600">
                <a:latin typeface="Arial Narrow" panose="020B0606020202030204" pitchFamily="34" charset="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6011692" y="3970569"/>
              <a:ext cx="956310" cy="7346315"/>
            </a:xfrm>
            <a:custGeom>
              <a:avLst/>
              <a:gdLst/>
              <a:ahLst/>
              <a:cxnLst/>
              <a:rect l="l" t="t" r="r" b="b"/>
              <a:pathLst>
                <a:path w="956309" h="7346315">
                  <a:moveTo>
                    <a:pt x="0" y="0"/>
                  </a:moveTo>
                  <a:lnTo>
                    <a:pt x="956080" y="3672920"/>
                  </a:lnTo>
                  <a:lnTo>
                    <a:pt x="0" y="734584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3600">
                <a:latin typeface="Arial Narrow" panose="020B0606020202030204" pitchFamily="34" charset="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3149002" y="3970569"/>
              <a:ext cx="956310" cy="7346315"/>
            </a:xfrm>
            <a:custGeom>
              <a:avLst/>
              <a:gdLst/>
              <a:ahLst/>
              <a:cxnLst/>
              <a:rect l="l" t="t" r="r" b="b"/>
              <a:pathLst>
                <a:path w="956309" h="7346315">
                  <a:moveTo>
                    <a:pt x="0" y="0"/>
                  </a:moveTo>
                  <a:lnTo>
                    <a:pt x="0" y="7345840"/>
                  </a:lnTo>
                  <a:lnTo>
                    <a:pt x="956086" y="36729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3600">
                <a:latin typeface="Arial Narrow" panose="020B0606020202030204" pitchFamily="34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3149009" y="3970569"/>
              <a:ext cx="956310" cy="7346315"/>
            </a:xfrm>
            <a:custGeom>
              <a:avLst/>
              <a:gdLst/>
              <a:ahLst/>
              <a:cxnLst/>
              <a:rect l="l" t="t" r="r" b="b"/>
              <a:pathLst>
                <a:path w="956309" h="7346315">
                  <a:moveTo>
                    <a:pt x="0" y="0"/>
                  </a:moveTo>
                  <a:lnTo>
                    <a:pt x="956080" y="3672920"/>
                  </a:lnTo>
                  <a:lnTo>
                    <a:pt x="0" y="734584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3600">
                <a:latin typeface="Arial Narrow" panose="020B0606020202030204" pitchFamily="34" charset="0"/>
              </a:endParaRPr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085" y="9451081"/>
            <a:ext cx="5772150" cy="1369927"/>
          </a:xfrm>
          <a:prstGeom prst="rect">
            <a:avLst/>
          </a:prstGeom>
          <a:solidFill>
            <a:srgbClr val="FFFFFF">
              <a:alpha val="83529"/>
            </a:srgbClr>
          </a:solidFill>
        </p:spPr>
        <p:txBody>
          <a:bodyPr vert="horz" wrap="square" lIns="0" tIns="76835" rIns="0" bIns="0" rtlCol="0">
            <a:spAutoFit/>
          </a:bodyPr>
          <a:lstStyle/>
          <a:p>
            <a:pPr marL="147955" marR="361950">
              <a:lnSpc>
                <a:spcPts val="5280"/>
              </a:lnSpc>
              <a:spcBef>
                <a:spcPts val="605"/>
              </a:spcBef>
            </a:pPr>
            <a:r>
              <a:rPr sz="3600" dirty="0">
                <a:latin typeface="Arial Narrow" panose="020B0606020202030204" pitchFamily="34" charset="0"/>
              </a:rPr>
              <a:t>Other guidance documents are  published.</a:t>
            </a:r>
            <a:endParaRPr sz="3600">
              <a:latin typeface="Arial Narrow" panose="020B060602020203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62227" y="9469143"/>
            <a:ext cx="5792470" cy="1369286"/>
          </a:xfrm>
          <a:prstGeom prst="rect">
            <a:avLst/>
          </a:prstGeom>
          <a:solidFill>
            <a:srgbClr val="FFFFFF">
              <a:alpha val="83529"/>
            </a:srgbClr>
          </a:solidFill>
        </p:spPr>
        <p:txBody>
          <a:bodyPr vert="horz" wrap="square" lIns="0" tIns="76200" rIns="0" bIns="0" rtlCol="0">
            <a:spAutoFit/>
          </a:bodyPr>
          <a:lstStyle/>
          <a:p>
            <a:pPr marL="158750" marR="1092835">
              <a:lnSpc>
                <a:spcPts val="5280"/>
              </a:lnSpc>
              <a:spcBef>
                <a:spcPts val="600"/>
              </a:spcBef>
            </a:pPr>
            <a:r>
              <a:rPr sz="3600" dirty="0">
                <a:latin typeface="Arial Narrow" panose="020B0606020202030204" pitchFamily="34" charset="0"/>
              </a:rPr>
              <a:t>Time-boxed audits require  definition of subsets.</a:t>
            </a:r>
            <a:endParaRPr sz="360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65461" y="295586"/>
            <a:ext cx="14501989" cy="112210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200" dirty="0"/>
              <a:t>First workflows have been modelled.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466879" y="10514309"/>
            <a:ext cx="18288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spc="-110" dirty="0">
                <a:latin typeface="Arial Narrow"/>
                <a:cs typeface="Arial Narrow"/>
              </a:rPr>
              <a:t>6</a:t>
            </a:r>
            <a:endParaRPr sz="2950">
              <a:latin typeface="Arial Narrow"/>
              <a:cs typeface="Arial Narrow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855943"/>
            <a:ext cx="19930745" cy="9460865"/>
            <a:chOff x="0" y="1855943"/>
            <a:chExt cx="19930745" cy="94608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855943"/>
              <a:ext cx="17504482" cy="94604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7199" y="3480522"/>
              <a:ext cx="15643502" cy="56467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48814" y="3640172"/>
              <a:ext cx="15157297" cy="51634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099020" cy="1856105"/>
          </a:xfrm>
          <a:custGeom>
            <a:avLst/>
            <a:gdLst/>
            <a:ahLst/>
            <a:cxnLst/>
            <a:rect l="l" t="t" r="r" b="b"/>
            <a:pathLst>
              <a:path w="20099020" h="1856105">
                <a:moveTo>
                  <a:pt x="0" y="1855943"/>
                </a:moveTo>
                <a:lnTo>
                  <a:pt x="20098864" y="1855943"/>
                </a:lnTo>
                <a:lnTo>
                  <a:pt x="20098864" y="0"/>
                </a:lnTo>
                <a:lnTo>
                  <a:pt x="0" y="0"/>
                </a:lnTo>
                <a:lnTo>
                  <a:pt x="0" y="185594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3324" y="295586"/>
            <a:ext cx="19082326" cy="102976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600" dirty="0"/>
              <a:t>There is a first version of a data model to ensure consistency.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4943" y="2244354"/>
            <a:ext cx="15406990" cy="867452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099020" cy="1856105"/>
          </a:xfrm>
          <a:custGeom>
            <a:avLst/>
            <a:gdLst/>
            <a:ahLst/>
            <a:cxnLst/>
            <a:rect l="l" t="t" r="r" b="b"/>
            <a:pathLst>
              <a:path w="20099020" h="1856105">
                <a:moveTo>
                  <a:pt x="0" y="1855943"/>
                </a:moveTo>
                <a:lnTo>
                  <a:pt x="20098864" y="1855943"/>
                </a:lnTo>
                <a:lnTo>
                  <a:pt x="20098864" y="0"/>
                </a:lnTo>
                <a:lnTo>
                  <a:pt x="0" y="0"/>
                </a:lnTo>
                <a:lnTo>
                  <a:pt x="0" y="185594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03488" y="295586"/>
            <a:ext cx="13630562" cy="120674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>
                <a:latin typeface="Arial Narrow" panose="020B0606020202030204" pitchFamily="34" charset="0"/>
              </a:rPr>
              <a:t>The next steps have been defined.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2619882"/>
            <a:ext cx="14056994" cy="8320405"/>
          </a:xfrm>
          <a:custGeom>
            <a:avLst/>
            <a:gdLst/>
            <a:ahLst/>
            <a:cxnLst/>
            <a:rect l="l" t="t" r="r" b="b"/>
            <a:pathLst>
              <a:path w="14056994" h="8320405">
                <a:moveTo>
                  <a:pt x="14056652" y="6791655"/>
                </a:moveTo>
                <a:lnTo>
                  <a:pt x="0" y="6791655"/>
                </a:lnTo>
                <a:lnTo>
                  <a:pt x="0" y="8320405"/>
                </a:lnTo>
                <a:lnTo>
                  <a:pt x="14056652" y="8320405"/>
                </a:lnTo>
                <a:lnTo>
                  <a:pt x="14056652" y="6791655"/>
                </a:lnTo>
                <a:close/>
              </a:path>
              <a:path w="14056994" h="8320405">
                <a:moveTo>
                  <a:pt x="14056652" y="5093741"/>
                </a:moveTo>
                <a:lnTo>
                  <a:pt x="0" y="5093741"/>
                </a:lnTo>
                <a:lnTo>
                  <a:pt x="0" y="6622491"/>
                </a:lnTo>
                <a:lnTo>
                  <a:pt x="14056652" y="6622491"/>
                </a:lnTo>
                <a:lnTo>
                  <a:pt x="14056652" y="5093741"/>
                </a:lnTo>
                <a:close/>
              </a:path>
              <a:path w="14056994" h="8320405">
                <a:moveTo>
                  <a:pt x="14056652" y="3395827"/>
                </a:moveTo>
                <a:lnTo>
                  <a:pt x="0" y="3395827"/>
                </a:lnTo>
                <a:lnTo>
                  <a:pt x="0" y="4924577"/>
                </a:lnTo>
                <a:lnTo>
                  <a:pt x="14056652" y="4924577"/>
                </a:lnTo>
                <a:lnTo>
                  <a:pt x="14056652" y="3395827"/>
                </a:lnTo>
                <a:close/>
              </a:path>
              <a:path w="14056994" h="8320405">
                <a:moveTo>
                  <a:pt x="14056652" y="1697913"/>
                </a:moveTo>
                <a:lnTo>
                  <a:pt x="0" y="1697913"/>
                </a:lnTo>
                <a:lnTo>
                  <a:pt x="0" y="3226663"/>
                </a:lnTo>
                <a:lnTo>
                  <a:pt x="14056652" y="3226663"/>
                </a:lnTo>
                <a:lnTo>
                  <a:pt x="14056652" y="1697913"/>
                </a:lnTo>
                <a:close/>
              </a:path>
              <a:path w="14056994" h="8320405">
                <a:moveTo>
                  <a:pt x="14056652" y="0"/>
                </a:moveTo>
                <a:lnTo>
                  <a:pt x="0" y="0"/>
                </a:lnTo>
                <a:lnTo>
                  <a:pt x="0" y="1528749"/>
                </a:lnTo>
                <a:lnTo>
                  <a:pt x="14056652" y="1528749"/>
                </a:lnTo>
                <a:lnTo>
                  <a:pt x="14056652" y="0"/>
                </a:lnTo>
                <a:close/>
              </a:path>
            </a:pathLst>
          </a:custGeom>
          <a:solidFill>
            <a:srgbClr val="FFFFFF">
              <a:alpha val="83529"/>
            </a:srgbClr>
          </a:solidFill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5706" y="2689225"/>
            <a:ext cx="14056994" cy="79354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3600"/>
              </a:spcBef>
            </a:pPr>
            <a:r>
              <a:rPr sz="5400" dirty="0">
                <a:latin typeface="Arial Narrow" panose="020B0606020202030204" pitchFamily="34" charset="0"/>
              </a:rPr>
              <a:t>Finish modeling of data model.</a:t>
            </a:r>
          </a:p>
          <a:p>
            <a:pPr marL="12700" marR="2855595">
              <a:lnSpc>
                <a:spcPct val="150000"/>
              </a:lnSpc>
              <a:spcBef>
                <a:spcPts val="3600"/>
              </a:spcBef>
            </a:pPr>
            <a:r>
              <a:rPr sz="5400" dirty="0">
                <a:latin typeface="Arial Narrow" panose="020B0606020202030204" pitchFamily="34" charset="0"/>
              </a:rPr>
              <a:t>Finish modeling of workflows.  </a:t>
            </a:r>
            <a:endParaRPr lang="en-US" sz="5400" dirty="0">
              <a:latin typeface="Arial Narrow" panose="020B0606020202030204" pitchFamily="34" charset="0"/>
            </a:endParaRPr>
          </a:p>
          <a:p>
            <a:pPr marL="12700" marR="2855595">
              <a:lnSpc>
                <a:spcPct val="150000"/>
              </a:lnSpc>
              <a:spcBef>
                <a:spcPts val="3600"/>
              </a:spcBef>
            </a:pPr>
            <a:r>
              <a:rPr sz="5400" dirty="0">
                <a:latin typeface="Arial Narrow" panose="020B0606020202030204" pitchFamily="34" charset="0"/>
              </a:rPr>
              <a:t>Specify use scenarios</a:t>
            </a:r>
          </a:p>
          <a:p>
            <a:pPr marL="12700" marR="5080">
              <a:lnSpc>
                <a:spcPct val="150000"/>
              </a:lnSpc>
              <a:spcBef>
                <a:spcPts val="3600"/>
              </a:spcBef>
            </a:pPr>
            <a:r>
              <a:rPr sz="5400" dirty="0">
                <a:latin typeface="Arial Narrow" panose="020B0606020202030204" pitchFamily="34" charset="0"/>
              </a:rPr>
              <a:t>Specify system (including UI/UX design)  </a:t>
            </a:r>
            <a:endParaRPr lang="en-US" sz="5400" dirty="0">
              <a:latin typeface="Arial Narrow" panose="020B0606020202030204" pitchFamily="34" charset="0"/>
            </a:endParaRPr>
          </a:p>
          <a:p>
            <a:pPr marL="12700" marR="5080">
              <a:lnSpc>
                <a:spcPct val="150000"/>
              </a:lnSpc>
              <a:spcBef>
                <a:spcPts val="3600"/>
              </a:spcBef>
            </a:pPr>
            <a:r>
              <a:rPr sz="5400" dirty="0">
                <a:latin typeface="Arial Narrow" panose="020B0606020202030204" pitchFamily="34" charset="0"/>
              </a:rPr>
              <a:t>Develop system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38122C5-D3AD-4AB6-8D99-458AFE85A4D5}"/>
</file>

<file path=customXml/itemProps2.xml><?xml version="1.0" encoding="utf-8"?>
<ds:datastoreItem xmlns:ds="http://schemas.openxmlformats.org/officeDocument/2006/customXml" ds:itemID="{84CA5573-6535-4C2B-BCB0-2A52F8684AFB}"/>
</file>

<file path=customXml/itemProps3.xml><?xml version="1.0" encoding="utf-8"?>
<ds:datastoreItem xmlns:ds="http://schemas.openxmlformats.org/officeDocument/2006/customXml" ds:itemID="{507ADA59-FB22-4CA6-B9FD-099B57C9AED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338</Words>
  <Application>Microsoft Office PowerPoint</Application>
  <PresentationFormat>Custom</PresentationFormat>
  <Paragraphs>64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 Narrow</vt:lpstr>
      <vt:lpstr>Calibri</vt:lpstr>
      <vt:lpstr>Office Theme</vt:lpstr>
      <vt:lpstr>PowerPoint Presentation</vt:lpstr>
      <vt:lpstr>PowerPoint Presentation</vt:lpstr>
      <vt:lpstr>A guideline helps to apply ML in healthcare safely and compliant.</vt:lpstr>
      <vt:lpstr>The guideline addresses the relevant stakeholders.</vt:lpstr>
      <vt:lpstr>The guideline gives specific guidance.</vt:lpstr>
      <vt:lpstr>A guideline helps to apply ML in healthcare safely and compliant.</vt:lpstr>
      <vt:lpstr>First workflows have been modelled.</vt:lpstr>
      <vt:lpstr>There is a first version of a data model to ensure consistency.</vt:lpstr>
      <vt:lpstr>The next steps have been defined.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Updated DEL2.2: Good practices for health applications of machine learning: Considerations for manufacturers and regulators – Att.1: Presentation</dc:title>
  <cp:lastModifiedBy>Simão Campos-Neto</cp:lastModifiedBy>
  <cp:revision>3</cp:revision>
  <dcterms:created xsi:type="dcterms:W3CDTF">2021-05-19T11:51:17Z</dcterms:created>
  <dcterms:modified xsi:type="dcterms:W3CDTF">2021-05-19T15:39:31Z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2021-05-19T00:00:00Z</vt:filetime>
  </property>
  <property fmtid="{D5CDD505-2E9C-101B-9397-08002B2CF9AE}" pid="3" name="LastSaved">
    <vt:filetime>2021-05-19T00:00:00Z</vt:filetime>
  </property>
  <property fmtid="{D5CDD505-2E9C-101B-9397-08002B2CF9AE}" pid="4" name="ContentTypeId">
    <vt:lpwstr>0x0101002D863A2280E3F84C93CB7D95B3AE289B</vt:lpwstr>
  </property>
</Properties>
</file>