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8" r:id="rId5"/>
    <p:sldId id="259" r:id="rId6"/>
    <p:sldId id="260" r:id="rId7"/>
    <p:sldId id="270" r:id="rId8"/>
    <p:sldId id="271" r:id="rId9"/>
    <p:sldId id="261" r:id="rId10"/>
    <p:sldId id="263" r:id="rId11"/>
    <p:sldId id="262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7D9D17-D0EF-4C67-BDD3-1EA5601961DE}" v="3" dt="2021-05-18T14:29:15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8" d="100"/>
          <a:sy n="68" d="100"/>
        </p:scale>
        <p:origin x="17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75CBE77D-D8F0-41D6-90A8-90F5F21AE8E0}"/>
    <pc:docChg chg="modSld">
      <pc:chgData name="Campos, Simao" userId="a1bf0726-548b-4db8-a746-2e19b5e24da4" providerId="ADAL" clId="{75CBE77D-D8F0-41D6-90A8-90F5F21AE8E0}" dt="2021-03-18T18:07:05.883" v="20" actId="20577"/>
      <pc:docMkLst>
        <pc:docMk/>
      </pc:docMkLst>
      <pc:sldChg chg="modSp mod">
        <pc:chgData name="Campos, Simao" userId="a1bf0726-548b-4db8-a746-2e19b5e24da4" providerId="ADAL" clId="{75CBE77D-D8F0-41D6-90A8-90F5F21AE8E0}" dt="2021-03-18T18:07:05.883" v="20" actId="20577"/>
        <pc:sldMkLst>
          <pc:docMk/>
          <pc:sldMk cId="610094566" sldId="257"/>
        </pc:sldMkLst>
        <pc:spChg chg="mod">
          <ac:chgData name="Campos, Simao" userId="a1bf0726-548b-4db8-a746-2e19b5e24da4" providerId="ADAL" clId="{75CBE77D-D8F0-41D6-90A8-90F5F21AE8E0}" dt="2021-03-18T18:05:09.227" v="3" actId="20577"/>
          <ac:spMkLst>
            <pc:docMk/>
            <pc:sldMk cId="610094566" sldId="257"/>
            <ac:spMk id="9" creationId="{8C7CA0D1-8B49-4675-8A5E-57C7F64475C1}"/>
          </ac:spMkLst>
        </pc:spChg>
        <pc:spChg chg="mod">
          <ac:chgData name="Campos, Simao" userId="a1bf0726-548b-4db8-a746-2e19b5e24da4" providerId="ADAL" clId="{75CBE77D-D8F0-41D6-90A8-90F5F21AE8E0}" dt="2021-03-18T18:07:05.883" v="20" actId="20577"/>
          <ac:spMkLst>
            <pc:docMk/>
            <pc:sldMk cId="610094566" sldId="257"/>
            <ac:spMk id="10" creationId="{D36F58C8-2F54-4864-94DC-A069EA8D2640}"/>
          </ac:spMkLst>
        </pc:spChg>
        <pc:graphicFrameChg chg="modGraphic">
          <ac:chgData name="Campos, Simao" userId="a1bf0726-548b-4db8-a746-2e19b5e24da4" providerId="ADAL" clId="{75CBE77D-D8F0-41D6-90A8-90F5F21AE8E0}" dt="2021-03-18T18:05:27.456" v="6" actId="14100"/>
          <ac:graphicFrameMkLst>
            <pc:docMk/>
            <pc:sldMk cId="610094566" sldId="257"/>
            <ac:graphicFrameMk id="8" creationId="{77EB9C60-79E2-4E8D-B95B-4EFA5ED6B17E}"/>
          </ac:graphicFrameMkLst>
        </pc:graphicFrameChg>
      </pc:sldChg>
    </pc:docChg>
  </pc:docChgLst>
  <pc:docChgLst>
    <pc:chgData name="Dabiri, Ayda" userId="b37f3988-c176-4be8-807a-107e80ddceeb" providerId="ADAL" clId="{4D7D9D17-D0EF-4C67-BDD3-1EA5601961DE}"/>
    <pc:docChg chg="addSld delSld modSld">
      <pc:chgData name="Dabiri, Ayda" userId="b37f3988-c176-4be8-807a-107e80ddceeb" providerId="ADAL" clId="{4D7D9D17-D0EF-4C67-BDD3-1EA5601961DE}" dt="2021-05-18T14:30:14.181" v="16" actId="20577"/>
      <pc:docMkLst>
        <pc:docMk/>
      </pc:docMkLst>
      <pc:sldChg chg="modSp del">
        <pc:chgData name="Dabiri, Ayda" userId="b37f3988-c176-4be8-807a-107e80ddceeb" providerId="ADAL" clId="{4D7D9D17-D0EF-4C67-BDD3-1EA5601961DE}" dt="2021-05-18T14:29:28.950" v="11" actId="47"/>
        <pc:sldMkLst>
          <pc:docMk/>
          <pc:sldMk cId="610094566" sldId="257"/>
        </pc:sldMkLst>
        <pc:spChg chg="mod">
          <ac:chgData name="Dabiri, Ayda" userId="b37f3988-c176-4be8-807a-107e80ddceeb" providerId="ADAL" clId="{4D7D9D17-D0EF-4C67-BDD3-1EA5601961DE}" dt="2021-05-18T14:28:11.820" v="2" actId="207"/>
          <ac:spMkLst>
            <pc:docMk/>
            <pc:sldMk cId="610094566" sldId="257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4D7D9D17-D0EF-4C67-BDD3-1EA5601961DE}" dt="2021-05-18T14:28:43.901" v="9" actId="20577"/>
          <ac:graphicFrameMkLst>
            <pc:docMk/>
            <pc:sldMk cId="610094566" sldId="257"/>
            <ac:graphicFrameMk id="8" creationId="{77EB9C60-79E2-4E8D-B95B-4EFA5ED6B17E}"/>
          </ac:graphicFrameMkLst>
        </pc:graphicFrameChg>
      </pc:sldChg>
      <pc:sldChg chg="modSp add">
        <pc:chgData name="Dabiri, Ayda" userId="b37f3988-c176-4be8-807a-107e80ddceeb" providerId="ADAL" clId="{4D7D9D17-D0EF-4C67-BDD3-1EA5601961DE}" dt="2021-05-18T14:30:14.181" v="16" actId="20577"/>
        <pc:sldMkLst>
          <pc:docMk/>
          <pc:sldMk cId="3554313511" sldId="258"/>
        </pc:sldMkLst>
        <pc:graphicFrameChg chg="modGraphic">
          <ac:chgData name="Dabiri, Ayda" userId="b37f3988-c176-4be8-807a-107e80ddceeb" providerId="ADAL" clId="{4D7D9D17-D0EF-4C67-BDD3-1EA5601961DE}" dt="2021-05-18T14:30:14.181" v="16" actId="20577"/>
          <ac:graphicFrameMkLst>
            <pc:docMk/>
            <pc:sldMk cId="3554313511" sldId="258"/>
            <ac:graphicFrameMk id="8" creationId="{77EB9C60-79E2-4E8D-B95B-4EFA5ED6B17E}"/>
          </ac:graphicFrameMkLst>
        </pc:graphicFrameChg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1069396111" sldId="259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3936274171" sldId="260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2553664107" sldId="261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4088444835" sldId="262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1316523903" sldId="263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1676889375" sldId="264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1094430355" sldId="265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866770497" sldId="266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669932744" sldId="267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3656117560" sldId="268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3945956381" sldId="270"/>
        </pc:sldMkLst>
      </pc:sldChg>
      <pc:sldChg chg="add">
        <pc:chgData name="Dabiri, Ayda" userId="b37f3988-c176-4be8-807a-107e80ddceeb" providerId="ADAL" clId="{4D7D9D17-D0EF-4C67-BDD3-1EA5601961DE}" dt="2021-05-18T14:29:15.980" v="10"/>
        <pc:sldMkLst>
          <pc:docMk/>
          <pc:sldMk cId="4222339331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tu.int/go/fgai4h/collab" TargetMode="External"/><Relationship Id="rId2" Type="http://schemas.openxmlformats.org/officeDocument/2006/relationships/hyperlink" Target="mailto:markus.wenzel@hhi.fraunhofer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5617030" y="844428"/>
            <a:ext cx="2500748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n-GB" b="1"/>
              <a:t>FGAI4H-L-036-A01</a:t>
            </a:r>
            <a:endParaRPr lang="en-GB" b="1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3883231" y="1209419"/>
            <a:ext cx="4234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/>
              <a:t>E-meeting, 19-21 May 2021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7EB9C60-79E2-4E8D-B95B-4EFA5ED6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236128"/>
              </p:ext>
            </p:extLst>
          </p:nvPr>
        </p:nvGraphicFramePr>
        <p:xfrm>
          <a:off x="777397" y="3174021"/>
          <a:ext cx="7206019" cy="2979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4834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1943733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4107452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600" b="0" i="0" u="none" strike="noStrike" noProof="0" dirty="0"/>
                        <a:t>Markus Wenzel</a:t>
                      </a:r>
                      <a:r>
                        <a:rPr lang="en-GB" sz="1600" b="0" i="0" u="none" strike="noStrike" baseline="30000" noProof="0" dirty="0"/>
                        <a:t>1</a:t>
                      </a:r>
                      <a:r>
                        <a:rPr lang="en-GB" sz="1600" b="0" i="0" u="none" strike="noStrike" noProof="0" dirty="0"/>
                        <a:t>, </a:t>
                      </a:r>
                      <a:r>
                        <a:rPr lang="en-GB" sz="1600" b="0" i="0" u="none" strike="noStrike" noProof="0" dirty="0">
                          <a:latin typeface="+mn-lt"/>
                        </a:rPr>
                        <a:t>David Neumann</a:t>
                      </a:r>
                      <a:r>
                        <a:rPr lang="en-GB" sz="1600" b="0" i="0" u="none" strike="noStrike" baseline="30000" noProof="0" dirty="0"/>
                        <a:t>1</a:t>
                      </a:r>
                      <a:r>
                        <a:rPr lang="en-GB" sz="1600" b="0" i="0" u="none" strike="noStrike" noProof="0" dirty="0"/>
                        <a:t>, </a:t>
                      </a:r>
                      <a:r>
                        <a:rPr lang="en-GB" sz="1600" b="0" i="0" u="none" strike="noStrike" noProof="0" dirty="0">
                          <a:latin typeface="+mn-lt"/>
                        </a:rPr>
                        <a:t>Sandeep Reddy</a:t>
                      </a:r>
                      <a:r>
                        <a:rPr lang="en-GB" sz="1600" b="0" i="0" u="none" strike="noStrike" baseline="30000" noProof="0" dirty="0"/>
                        <a:t>2</a:t>
                      </a:r>
                      <a:r>
                        <a:rPr lang="en-GB" sz="1600" b="0" i="0" u="none" strike="noStrike" noProof="0" dirty="0">
                          <a:latin typeface="+mn-lt"/>
                        </a:rPr>
                        <a:t>, </a:t>
                      </a:r>
                      <a:r>
                        <a:rPr lang="en-GB" sz="1600" b="0" i="0" u="none" strike="noStrike" noProof="0" dirty="0"/>
                        <a:t> </a:t>
                      </a:r>
                      <a:r>
                        <a:rPr lang="en-GB" sz="1600" b="0" i="0" u="none" strike="noStrike" noProof="0" dirty="0">
                          <a:latin typeface="+mn-lt"/>
                        </a:rPr>
                        <a:t>Annika Reinke</a:t>
                      </a:r>
                      <a:r>
                        <a:rPr lang="en-GB" sz="1600" b="0" i="0" u="none" strike="noStrike" baseline="30000" noProof="0" dirty="0"/>
                        <a:t>3</a:t>
                      </a:r>
                      <a:r>
                        <a:rPr lang="en-GB" sz="1600" b="0" i="0" u="none" strike="noStrike" noProof="0" dirty="0">
                          <a:latin typeface="+mn-lt"/>
                        </a:rPr>
                        <a:t>, Manuel Wiesenfarth</a:t>
                      </a:r>
                      <a:r>
                        <a:rPr lang="en-GB" sz="1600" b="0" i="0" u="none" strike="noStrike" baseline="30000" noProof="0" dirty="0"/>
                        <a:t>3</a:t>
                      </a:r>
                      <a:r>
                        <a:rPr lang="en-GB" sz="1600" b="0" i="0" u="none" strike="noStrike" noProof="0" dirty="0">
                          <a:latin typeface="+mn-lt"/>
                        </a:rPr>
                        <a:t>, Alberto Merola</a:t>
                      </a:r>
                      <a:r>
                        <a:rPr lang="en-GB" sz="1600" b="0" i="0" u="none" strike="noStrike" baseline="30000" noProof="0" dirty="0"/>
                        <a:t>4</a:t>
                      </a:r>
                      <a:r>
                        <a:rPr lang="en-GB" sz="1600" b="0" i="0" u="none" strike="noStrike" noProof="0" dirty="0">
                          <a:latin typeface="+mn-lt"/>
                        </a:rPr>
                        <a:t>,  Steffen Vogler</a:t>
                      </a:r>
                      <a:r>
                        <a:rPr lang="en-GB" sz="1600" b="0" i="0" u="none" strike="noStrike" baseline="30000" noProof="0" dirty="0"/>
                        <a:t>5</a:t>
                      </a:r>
                      <a:br>
                        <a:rPr lang="en-GB" sz="1800" b="0" i="0" u="none" strike="noStrike" noProof="0" dirty="0">
                          <a:latin typeface="+mn-lt"/>
                        </a:rPr>
                      </a:br>
                      <a:r>
                        <a:rPr lang="en-GB" sz="1200" b="0" i="0" u="none" strike="noStrike" baseline="30000" noProof="0" dirty="0"/>
                        <a:t>1</a:t>
                      </a:r>
                      <a:r>
                        <a:rPr lang="en-GB" sz="1200" b="0" i="0" u="none" strike="noStrike" noProof="0" dirty="0">
                          <a:latin typeface="+mn-lt"/>
                        </a:rPr>
                        <a:t>Fraunhofer HHI, </a:t>
                      </a:r>
                      <a:r>
                        <a:rPr lang="en-GB" sz="1200" b="0" i="0" u="none" strike="noStrike" baseline="30000" noProof="0" dirty="0">
                          <a:latin typeface="+mn-lt"/>
                        </a:rPr>
                        <a:t>2</a:t>
                      </a:r>
                      <a:r>
                        <a:rPr lang="en-GB" sz="1200" b="0" i="0" u="none" strike="noStrike" noProof="0" dirty="0">
                          <a:latin typeface="+mn-lt"/>
                        </a:rPr>
                        <a:t>Deakin University, </a:t>
                      </a:r>
                      <a:r>
                        <a:rPr lang="en-GB" sz="1200" b="0" i="0" u="none" strike="noStrike" baseline="30000" noProof="0" dirty="0">
                          <a:latin typeface="+mn-lt"/>
                        </a:rPr>
                        <a:t>3</a:t>
                      </a:r>
                      <a:r>
                        <a:rPr lang="en-GB" sz="1200" b="0" i="0" u="none" strike="noStrike" noProof="0" dirty="0">
                          <a:latin typeface="+mn-lt"/>
                        </a:rPr>
                        <a:t>DKFZ, </a:t>
                      </a:r>
                      <a:r>
                        <a:rPr lang="en-GB" sz="1200" b="0" i="0" u="none" strike="noStrike" baseline="30000" noProof="0" dirty="0">
                          <a:latin typeface="+mn-lt"/>
                        </a:rPr>
                        <a:t>4</a:t>
                      </a:r>
                      <a:r>
                        <a:rPr lang="en-GB" sz="1200" b="0" i="0" u="none" strike="noStrike" noProof="0" dirty="0">
                          <a:latin typeface="+mn-lt"/>
                        </a:rPr>
                        <a:t>AICURA, </a:t>
                      </a:r>
                      <a:r>
                        <a:rPr lang="en-GB" sz="1200" b="0" i="0" u="none" strike="noStrike" baseline="30000" noProof="0" dirty="0">
                          <a:latin typeface="+mn-lt"/>
                        </a:rPr>
                        <a:t>5</a:t>
                      </a:r>
                      <a:r>
                        <a:rPr lang="en-GB" sz="1200" b="0" i="0" u="none" strike="noStrike" noProof="0" dirty="0">
                          <a:latin typeface="+mn-lt"/>
                        </a:rPr>
                        <a:t>Bayer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Updated DEL07: AI for Health Evaluation Considerations - Att.1: Presentation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Markus Wenzel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</a:t>
                      </a:r>
                      <a:r>
                        <a:rPr lang="en-US" sz="1800" baseline="0" dirty="0"/>
                        <a:t> markus.wenzel@hhi.fraunhofer.de 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summarizes the content of L-036 with</a:t>
                      </a:r>
                      <a:r>
                        <a:rPr lang="en-US" sz="1800" baseline="0" dirty="0"/>
                        <a:t> the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Updated DEL07: AI for Health Evaluation Considerations</a:t>
                      </a:r>
                      <a:r>
                        <a:rPr lang="en-US" sz="1800" dirty="0"/>
                        <a:t>, for presentation and discussion during the meeting.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313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Benchmarking Platform – R</a:t>
            </a:r>
            <a:r>
              <a:rPr lang="en-GB" noProof="1"/>
              <a:t>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117909"/>
            <a:ext cx="7886700" cy="704210"/>
          </a:xfrm>
        </p:spPr>
        <p:txBody>
          <a:bodyPr>
            <a:normAutofit lnSpcReduction="10000"/>
          </a:bodyPr>
          <a:lstStyle/>
          <a:p>
            <a:r>
              <a:rPr lang="en-GB" sz="1800"/>
              <a:t>System overview (administrative backend · frontend · execution environment)​</a:t>
            </a:r>
          </a:p>
          <a:p>
            <a:r>
              <a:rPr lang="en-GB" sz="1800"/>
              <a:t>General considerations (security · hosting · computing resources · availability)​</a:t>
            </a:r>
            <a:endParaRPr lang="en-GB" sz="1800" dirty="0"/>
          </a:p>
        </p:txBody>
      </p:sp>
      <p:sp>
        <p:nvSpPr>
          <p:cNvPr id="7" name="Rectangle 6"/>
          <p:cNvSpPr/>
          <p:nvPr/>
        </p:nvSpPr>
        <p:spPr>
          <a:xfrm>
            <a:off x="798394" y="1965278"/>
            <a:ext cx="7716956" cy="307074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90" y="2014123"/>
            <a:ext cx="7585364" cy="297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30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from the Scientific Literature and Other Documents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492624"/>
            <a:ext cx="7886700" cy="13310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From 22+ important sources with brief discussion.</a:t>
            </a:r>
          </a:p>
          <a:p>
            <a:r>
              <a:rPr lang="en-US"/>
              <a:t>Please send us literature you find relevant.</a:t>
            </a:r>
            <a:endParaRPr lang="en-US">
              <a:cs typeface="Calibri"/>
            </a:endParaRPr>
          </a:p>
        </p:txBody>
      </p:sp>
      <p:pic>
        <p:nvPicPr>
          <p:cNvPr id="5" name="Graphic 5" descr="A stack of books">
            <a:extLst>
              <a:ext uri="{FF2B5EF4-FFF2-40B4-BE49-F238E27FC236}">
                <a16:creationId xmlns:a16="http://schemas.microsoft.com/office/drawing/2014/main" id="{9483297C-D098-4959-9D1D-DF9A55BA1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3027" y="2067791"/>
            <a:ext cx="2382982" cy="238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70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Status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038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/>
              <a:t>Improved text, included new references, rearranged sections, updated table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Turning vision for AI4H benchmarking platform into practice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See Open Code Initiative, evaluation package, talk yesterday</a:t>
            </a:r>
            <a:endParaRPr lang="en-US" sz="2400" dirty="0">
              <a:cs typeface="Calibri" panose="020F0502020204030204"/>
            </a:endParaRPr>
          </a:p>
        </p:txBody>
      </p:sp>
      <p:pic>
        <p:nvPicPr>
          <p:cNvPr id="4" name="Graphic 4" descr="Refresh outline">
            <a:extLst>
              <a:ext uri="{FF2B5EF4-FFF2-40B4-BE49-F238E27FC236}">
                <a16:creationId xmlns:a16="http://schemas.microsoft.com/office/drawing/2014/main" id="{C5FEE5DE-6ED9-41F4-A522-D2F31DD90B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9600" y="568036"/>
            <a:ext cx="914400" cy="914400"/>
          </a:xfrm>
          <a:prstGeom prst="rect">
            <a:avLst/>
          </a:prstGeom>
        </p:spPr>
      </p:pic>
      <p:pic>
        <p:nvPicPr>
          <p:cNvPr id="6" name="Picture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3A11212-FEED-43DE-8872-4A8D823403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8387" y="3649494"/>
            <a:ext cx="5720559" cy="245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93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Next </a:t>
            </a:r>
            <a:r>
              <a:rPr lang="en-US">
                <a:ea typeface="+mj-lt"/>
                <a:cs typeface="+mj-lt"/>
              </a:rPr>
              <a:t>→ </a:t>
            </a:r>
            <a:endParaRPr lang="en-GB" dirty="0">
              <a:ea typeface="+mj-lt"/>
              <a:cs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Update this intro DEL7.0 based on progress of DEL7.1-5</a:t>
            </a:r>
          </a:p>
          <a:p>
            <a:r>
              <a:rPr lang="en-US" sz="2000"/>
              <a:t>Feedback DEL editors, WGs, TGs, OCI, you?</a:t>
            </a:r>
            <a:endParaRPr lang="en-US" sz="2000">
              <a:cs typeface="Calibri"/>
            </a:endParaRPr>
          </a:p>
          <a:p>
            <a:r>
              <a:rPr lang="en-US" sz="2000" dirty="0">
                <a:hlinkClick r:id="rId2"/>
              </a:rPr>
              <a:t>markus.wenzel@hhi.fraunhofer.de</a:t>
            </a:r>
            <a:r>
              <a:rPr lang="en-US" sz="2000" dirty="0"/>
              <a:t> </a:t>
            </a:r>
          </a:p>
          <a:p>
            <a:r>
              <a:rPr lang="en-US" sz="2000" dirty="0">
                <a:hlinkClick r:id="rId3"/>
              </a:rPr>
              <a:t>https://itu.int/go/fgai4h/collab</a:t>
            </a:r>
            <a:r>
              <a:rPr lang="en-US" sz="2000" dirty="0"/>
              <a:t> → Deliverables → DEL07.docx </a:t>
            </a:r>
          </a:p>
          <a:p>
            <a:r>
              <a:rPr lang="en-GB" sz="2000" dirty="0"/>
              <a:t>Many thanks to my co-authors:</a:t>
            </a:r>
          </a:p>
          <a:p>
            <a:pPr lvl="1"/>
            <a:r>
              <a:rPr lang="en-GB" sz="1800" dirty="0"/>
              <a:t>David Neumann (</a:t>
            </a:r>
            <a:r>
              <a:rPr lang="en-GB" sz="1800" err="1"/>
              <a:t>Fraunhofer</a:t>
            </a:r>
            <a:r>
              <a:rPr lang="en-GB" sz="1800" dirty="0"/>
              <a:t> HHI)</a:t>
            </a:r>
          </a:p>
          <a:p>
            <a:pPr lvl="1"/>
            <a:r>
              <a:rPr lang="en-GB" sz="1800" dirty="0"/>
              <a:t>Sandeep Reddy (Deakin University)</a:t>
            </a:r>
          </a:p>
          <a:p>
            <a:pPr lvl="1"/>
            <a:r>
              <a:rPr lang="en-GB" sz="1800" dirty="0"/>
              <a:t>Annika </a:t>
            </a:r>
            <a:r>
              <a:rPr lang="en-GB" sz="1800" err="1"/>
              <a:t>Reinke</a:t>
            </a:r>
            <a:r>
              <a:rPr lang="en-GB" sz="1800" dirty="0"/>
              <a:t>, Manuel </a:t>
            </a:r>
            <a:r>
              <a:rPr lang="en-GB" sz="1800" err="1"/>
              <a:t>Wiesenfarth</a:t>
            </a:r>
            <a:r>
              <a:rPr lang="en-GB" sz="1800" dirty="0"/>
              <a:t> (DKFZ)</a:t>
            </a:r>
          </a:p>
          <a:p>
            <a:pPr lvl="1"/>
            <a:r>
              <a:rPr lang="en-GB" sz="1800" dirty="0"/>
              <a:t>Alberto </a:t>
            </a:r>
            <a:r>
              <a:rPr lang="en-GB" sz="1800" err="1"/>
              <a:t>Merola</a:t>
            </a:r>
            <a:r>
              <a:rPr lang="en-GB" sz="1800" dirty="0"/>
              <a:t> (AICURA medical)</a:t>
            </a:r>
          </a:p>
          <a:p>
            <a:pPr lvl="1"/>
            <a:r>
              <a:rPr lang="en-GB" sz="1800" dirty="0"/>
              <a:t>Steffen </a:t>
            </a:r>
            <a:r>
              <a:rPr lang="en-GB" sz="1800" err="1"/>
              <a:t>Vogler</a:t>
            </a:r>
            <a:r>
              <a:rPr lang="en-GB" sz="1800" dirty="0"/>
              <a:t> (Bayer)</a:t>
            </a:r>
          </a:p>
        </p:txBody>
      </p:sp>
    </p:spTree>
    <p:extLst>
      <p:ext uri="{BB962C8B-B14F-4D97-AF65-F5344CB8AC3E}">
        <p14:creationId xmlns:p14="http://schemas.microsoft.com/office/powerpoint/2010/main" val="365611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Diagram&#10;&#10;Description automatically generated">
            <a:extLst>
              <a:ext uri="{FF2B5EF4-FFF2-40B4-BE49-F238E27FC236}">
                <a16:creationId xmlns:a16="http://schemas.microsoft.com/office/drawing/2014/main" id="{D2C24BBC-A14B-4C45-9D71-857F006F4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9864"/>
          <a:stretch/>
        </p:blipFill>
        <p:spPr>
          <a:xfrm>
            <a:off x="1114034" y="2030491"/>
            <a:ext cx="5083419" cy="218486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129601" y="2567788"/>
            <a:ext cx="1868916" cy="121418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latin typeface="Frutiger LT Com 55 Roman"/>
              </a:rPr>
              <a:t>predict</a:t>
            </a:r>
          </a:p>
          <a:p>
            <a:r>
              <a:rPr lang="en-US">
                <a:latin typeface="Frutiger LT Com 55 Roman"/>
              </a:rPr>
              <a:t>recognize</a:t>
            </a:r>
          </a:p>
          <a:p>
            <a:r>
              <a:rPr lang="en-US">
                <a:latin typeface="Frutiger LT Com 55 Roman"/>
              </a:rPr>
              <a:t>recommend</a:t>
            </a:r>
          </a:p>
          <a:p>
            <a:r>
              <a:rPr lang="en-US">
                <a:latin typeface="Frutiger LT Com 55 Roman"/>
              </a:rPr>
              <a:t>help to decide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41439" y="4813422"/>
            <a:ext cx="665871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/>
              <a:t>Artificial intelligence and machine learning offer great potential for many applications in healthcare.</a:t>
            </a:r>
            <a:endParaRPr lang="en-US" sz="2000">
              <a:ea typeface="+mn-lt"/>
              <a:cs typeface="+mn-lt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FD9EFB2-D18E-4CB6-8593-4E7CE13B1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Healthcare AI Models</a:t>
            </a:r>
            <a:endParaRPr lang="en-GB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9396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9216" y="1697726"/>
            <a:ext cx="3883030" cy="2635435"/>
          </a:xfrm>
          <a:prstGeom prst="rect">
            <a:avLst/>
          </a:prstGeom>
        </p:spPr>
      </p:pic>
      <p:pic>
        <p:nvPicPr>
          <p:cNvPr id="15" name="Content Placeholder 1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35938" y="1690799"/>
            <a:ext cx="4278149" cy="296868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29874" y="4848027"/>
            <a:ext cx="666771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/>
              <a:t>… are on the rise.</a:t>
            </a:r>
            <a:endParaRPr lang="en-GB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B16457-F8E9-4C51-9B56-C33017AA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Healthcare AI Models</a:t>
            </a:r>
          </a:p>
        </p:txBody>
      </p:sp>
    </p:spTree>
    <p:extLst>
      <p:ext uri="{BB962C8B-B14F-4D97-AF65-F5344CB8AC3E}">
        <p14:creationId xmlns:p14="http://schemas.microsoft.com/office/powerpoint/2010/main" val="393627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FC8336-B479-460E-83D1-6B149EFC3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0093"/>
            <a:ext cx="7886700" cy="208190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en-GB">
                <a:ea typeface="+mn-lt"/>
                <a:cs typeface="+mn-lt"/>
              </a:rPr>
              <a:t>Effective, safe, accurate (on new data), robust, plausible, fair?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endParaRPr lang="en-GB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>
                <a:ea typeface="+mn-lt"/>
                <a:cs typeface="+mn-lt"/>
              </a:rPr>
              <a:t>→ Standards for trustworthy healthcare AI needed</a:t>
            </a:r>
            <a:endParaRPr lang="en-GB">
              <a:cs typeface="Calibri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endParaRPr lang="en-GB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en-GB">
                <a:ea typeface="+mn-lt"/>
                <a:cs typeface="+mn-lt"/>
              </a:rPr>
              <a:t>Careful evaluation plays crucial role.</a:t>
            </a:r>
            <a:endParaRPr lang="en-GB"/>
          </a:p>
        </p:txBody>
      </p:sp>
      <p:pic>
        <p:nvPicPr>
          <p:cNvPr id="2" name="Graphic 2" descr="Clipboard Mixed with solid fill">
            <a:extLst>
              <a:ext uri="{FF2B5EF4-FFF2-40B4-BE49-F238E27FC236}">
                <a16:creationId xmlns:a16="http://schemas.microsoft.com/office/drawing/2014/main" id="{8C71F269-64D2-408C-B49B-00C15678B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0473" y="3311850"/>
            <a:ext cx="540327" cy="54032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A4B1959-F60B-4315-BA6D-4EA92518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Healthcare AI Models</a:t>
            </a:r>
          </a:p>
        </p:txBody>
      </p:sp>
    </p:spTree>
    <p:extLst>
      <p:ext uri="{BB962C8B-B14F-4D97-AF65-F5344CB8AC3E}">
        <p14:creationId xmlns:p14="http://schemas.microsoft.com/office/powerpoint/2010/main" val="394595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Deliverables Series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696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43">
                  <a:extLst>
                    <a:ext uri="{9D8B030D-6E8A-4147-A177-3AD203B41FA5}">
                      <a16:colId xmlns:a16="http://schemas.microsoft.com/office/drawing/2014/main" val="4190669148"/>
                    </a:ext>
                  </a:extLst>
                </a:gridCol>
                <a:gridCol w="3703898">
                  <a:extLst>
                    <a:ext uri="{9D8B030D-6E8A-4147-A177-3AD203B41FA5}">
                      <a16:colId xmlns:a16="http://schemas.microsoft.com/office/drawing/2014/main" val="3152737053"/>
                    </a:ext>
                  </a:extLst>
                </a:gridCol>
                <a:gridCol w="3242355">
                  <a:extLst>
                    <a:ext uri="{9D8B030D-6E8A-4147-A177-3AD203B41FA5}">
                      <a16:colId xmlns:a16="http://schemas.microsoft.com/office/drawing/2014/main" val="1785577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N° 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Editors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565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DEL7.0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AI4H Evaluation Considerations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Markus Wenzel (Fraunhofer)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36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DEL7.1 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AI4H Evaluation Process Description 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Sheng Wu (WHO)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570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DEL7.2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AI Technical Test Specification 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Auss Abood (RKI)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531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DEL7.3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Data + AI Assessment Methods Reference 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Luis Oala (Fraunhofer)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116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DEL7.4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Clinical Evaluation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Naomi Lee (Lancet) et 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712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DEL7.5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Assessment Platform 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u="none" strike="noStrike" noProof="0" dirty="0">
                          <a:solidFill>
                            <a:schemeClr val="tx1"/>
                          </a:solidFill>
                        </a:rPr>
                        <a:t>Steffen Vogler (Bayer) et 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566508"/>
                  </a:ext>
                </a:extLst>
              </a:tr>
            </a:tbl>
          </a:graphicData>
        </a:graphic>
      </p:graphicFrame>
      <p:sp>
        <p:nvSpPr>
          <p:cNvPr id="8" name="Arrow: Right 2">
            <a:extLst>
              <a:ext uri="{FF2B5EF4-FFF2-40B4-BE49-F238E27FC236}">
                <a16:creationId xmlns:a16="http://schemas.microsoft.com/office/drawing/2014/main" id="{8CEFED84-F09F-4333-8B1C-867C5BF13EBD}"/>
              </a:ext>
            </a:extLst>
          </p:cNvPr>
          <p:cNvSpPr/>
          <p:nvPr/>
        </p:nvSpPr>
        <p:spPr>
          <a:xfrm>
            <a:off x="84564" y="2369403"/>
            <a:ext cx="447412" cy="335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3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323" y="2033443"/>
            <a:ext cx="6348846" cy="31899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>
                <a:ea typeface="+mn-lt"/>
                <a:cs typeface="+mn-lt"/>
              </a:rPr>
              <a:t>Overview of deliverables DEL7.1-5</a:t>
            </a:r>
            <a:endParaRPr lang="en-US" sz="2400"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>
                <a:ea typeface="+mn-lt"/>
                <a:cs typeface="+mn-lt"/>
              </a:rPr>
              <a:t>Preliminary evaluation process </a:t>
            </a:r>
          </a:p>
          <a:p>
            <a:pPr marL="514350" indent="-514350">
              <a:buAutoNum type="arabicPeriod"/>
            </a:pPr>
            <a:r>
              <a:rPr lang="en-US" sz="2400" dirty="0">
                <a:ea typeface="+mn-lt"/>
                <a:cs typeface="+mn-lt"/>
              </a:rPr>
              <a:t>Novelty</a:t>
            </a:r>
            <a:endParaRPr lang="en-US" sz="240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2400" dirty="0">
                <a:ea typeface="+mn-lt"/>
                <a:cs typeface="+mn-lt"/>
              </a:rPr>
              <a:t>Standardized model benchmarking </a:t>
            </a:r>
            <a:endParaRPr lang="en-US" sz="240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2400" dirty="0">
                <a:ea typeface="+mn-lt"/>
                <a:cs typeface="+mn-lt"/>
              </a:rPr>
              <a:t>Benchmarking platform requirements</a:t>
            </a:r>
            <a:endParaRPr lang="en-US" sz="240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2400" dirty="0">
                <a:ea typeface="+mn-lt"/>
                <a:cs typeface="+mn-lt"/>
              </a:rPr>
              <a:t>Best practices from literature</a:t>
            </a:r>
            <a:endParaRPr lang="en-US" sz="2400">
              <a:cs typeface="Calibri" panose="020F0502020204030204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A0B9C80-E613-4148-990F-D5F9C5FF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+mj-lt"/>
                <a:cs typeface="+mj-lt"/>
              </a:rPr>
              <a:t>DEL7.0) AI4H Evaluation </a:t>
            </a:r>
            <a:r>
              <a:rPr lang="en-GB" dirty="0">
                <a:ea typeface="+mj-lt"/>
                <a:cs typeface="+mj-lt"/>
              </a:rPr>
              <a:t>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55366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Cyclical Evaluation Process</a:t>
            </a:r>
            <a:br>
              <a:rPr lang="en-GB"/>
            </a:br>
            <a:r>
              <a:rPr lang="en-GB" sz="2000"/>
              <a:t>Preliminary considerations</a:t>
            </a:r>
            <a:endParaRPr lang="en-GB"/>
          </a:p>
        </p:txBody>
      </p:sp>
      <p:pic>
        <p:nvPicPr>
          <p:cNvPr id="6" name="Image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704" y="1663393"/>
            <a:ext cx="4626592" cy="462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2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Novelty</a:t>
            </a:r>
            <a:endParaRPr lang="en-US" dirty="0">
              <a:cs typeface="Calibri Ligh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6468" y="1558337"/>
          <a:ext cx="7037330" cy="3863128"/>
        </p:xfrm>
        <a:graphic>
          <a:graphicData uri="http://schemas.openxmlformats.org/drawingml/2006/table">
            <a:tbl>
              <a:tblPr firstRow="1"/>
              <a:tblGrid>
                <a:gridCol w="415636">
                  <a:extLst>
                    <a:ext uri="{9D8B030D-6E8A-4147-A177-3AD203B41FA5}">
                      <a16:colId xmlns:a16="http://schemas.microsoft.com/office/drawing/2014/main" val="1047118843"/>
                    </a:ext>
                  </a:extLst>
                </a:gridCol>
                <a:gridCol w="2542846">
                  <a:extLst>
                    <a:ext uri="{9D8B030D-6E8A-4147-A177-3AD203B41FA5}">
                      <a16:colId xmlns:a16="http://schemas.microsoft.com/office/drawing/2014/main" val="2224443929"/>
                    </a:ext>
                  </a:extLst>
                </a:gridCol>
                <a:gridCol w="515571">
                  <a:extLst>
                    <a:ext uri="{9D8B030D-6E8A-4147-A177-3AD203B41FA5}">
                      <a16:colId xmlns:a16="http://schemas.microsoft.com/office/drawing/2014/main" val="3229926837"/>
                    </a:ext>
                  </a:extLst>
                </a:gridCol>
                <a:gridCol w="681374">
                  <a:extLst>
                    <a:ext uri="{9D8B030D-6E8A-4147-A177-3AD203B41FA5}">
                      <a16:colId xmlns:a16="http://schemas.microsoft.com/office/drawing/2014/main" val="2742732787"/>
                    </a:ext>
                  </a:extLst>
                </a:gridCol>
                <a:gridCol w="681374">
                  <a:extLst>
                    <a:ext uri="{9D8B030D-6E8A-4147-A177-3AD203B41FA5}">
                      <a16:colId xmlns:a16="http://schemas.microsoft.com/office/drawing/2014/main" val="2122454531"/>
                    </a:ext>
                  </a:extLst>
                </a:gridCol>
                <a:gridCol w="873895">
                  <a:extLst>
                    <a:ext uri="{9D8B030D-6E8A-4147-A177-3AD203B41FA5}">
                      <a16:colId xmlns:a16="http://schemas.microsoft.com/office/drawing/2014/main" val="712062700"/>
                    </a:ext>
                  </a:extLst>
                </a:gridCol>
                <a:gridCol w="681966">
                  <a:extLst>
                    <a:ext uri="{9D8B030D-6E8A-4147-A177-3AD203B41FA5}">
                      <a16:colId xmlns:a16="http://schemas.microsoft.com/office/drawing/2014/main" val="705644998"/>
                    </a:ext>
                  </a:extLst>
                </a:gridCol>
                <a:gridCol w="644668">
                  <a:extLst>
                    <a:ext uri="{9D8B030D-6E8A-4147-A177-3AD203B41FA5}">
                      <a16:colId xmlns:a16="http://schemas.microsoft.com/office/drawing/2014/main" val="3263126616"/>
                    </a:ext>
                  </a:extLst>
                </a:gridCol>
              </a:tblGrid>
              <a:tr h="190222">
                <a:tc rowSpan="2">
                  <a:txBody>
                    <a:bodyPr/>
                    <a:lstStyle/>
                    <a:p>
                      <a:pPr algn="l" rtl="0" fontAlgn="base"/>
                      <a:r>
                        <a:rPr lang="en-US" sz="1600" b="1" i="0" dirty="0">
                          <a:effectLst/>
                          <a:latin typeface="Times New Roman" panose="02020603050405020304" pitchFamily="18" charset="0"/>
                        </a:rPr>
                        <a:t>N° </a:t>
                      </a:r>
                      <a:endParaRPr lang="en-US" sz="3200" b="1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effectLst/>
                          <a:latin typeface="Times New Roman" panose="02020603050405020304" pitchFamily="18" charset="0"/>
                        </a:rPr>
                        <a:t>Aspect</a:t>
                      </a:r>
                      <a:r>
                        <a:rPr lang="en-US" sz="1400" b="1" i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en-US" sz="1400" b="1" i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dirty="0">
                          <a:effectLst/>
                          <a:latin typeface="Times New Roman" panose="02020603050405020304" pitchFamily="18" charset="0"/>
                        </a:rPr>
                        <a:t>(key word; full description in DEL7</a:t>
                      </a:r>
                      <a:r>
                        <a:rPr lang="en-US" sz="1050" b="0" i="0" dirty="0">
                          <a:effectLst/>
                          <a:latin typeface="Calibri" panose="020F0502020204030204" pitchFamily="34" charset="0"/>
                        </a:rPr>
                        <a:t>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 dirty="0">
                          <a:effectLst/>
                          <a:latin typeface="Times New Roman" panose="02020603050405020304" pitchFamily="18" charset="0"/>
                        </a:rPr>
                        <a:t>Phase of Evaluation Cycle</a:t>
                      </a:r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836288"/>
                  </a:ext>
                </a:extLst>
              </a:tr>
              <a:tr h="4929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effectLst/>
                          <a:latin typeface="Times New Roman" panose="02020603050405020304" pitchFamily="18" charset="0"/>
                        </a:rPr>
                        <a:t>Define task </a:t>
                      </a:r>
                      <a:endParaRPr lang="en-GB" sz="2400" b="1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effectLst/>
                          <a:latin typeface="Times New Roman" panose="02020603050405020304" pitchFamily="18" charset="0"/>
                        </a:rPr>
                        <a:t>Define task metrics </a:t>
                      </a:r>
                      <a:endParaRPr lang="en-GB" sz="2400" b="1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effectLst/>
                          <a:latin typeface="Times New Roman" panose="02020603050405020304" pitchFamily="18" charset="0"/>
                        </a:rPr>
                        <a:t>Collect</a:t>
                      </a:r>
                      <a:r>
                        <a:rPr lang="en-GB" sz="900" b="1" i="0" dirty="0"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br>
                        <a:rPr lang="en-GB" sz="900" b="1" i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900" b="1" i="0" dirty="0">
                          <a:effectLst/>
                          <a:latin typeface="Times New Roman" panose="02020603050405020304" pitchFamily="18" charset="0"/>
                        </a:rPr>
                        <a:t>audit test data </a:t>
                      </a:r>
                      <a:endParaRPr lang="en-GB" sz="2400" b="1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effectLst/>
                          <a:latin typeface="Times New Roman" panose="02020603050405020304" pitchFamily="18" charset="0"/>
                        </a:rPr>
                        <a:t>Benchmark</a:t>
                      </a:r>
                      <a:endParaRPr lang="en-GB" sz="2400" b="1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effectLst/>
                          <a:latin typeface="Times New Roman" panose="02020603050405020304" pitchFamily="18" charset="0"/>
                        </a:rPr>
                        <a:t>Evaluate </a:t>
                      </a:r>
                      <a:endParaRPr lang="en-GB" sz="2400" b="1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effectLst/>
                          <a:latin typeface="Times New Roman" panose="02020603050405020304" pitchFamily="18" charset="0"/>
                        </a:rPr>
                        <a:t>Monitor </a:t>
                      </a:r>
                      <a:endParaRPr lang="en-GB" sz="2400" b="1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6435"/>
                  </a:ext>
                </a:extLst>
              </a:tr>
              <a:tr h="35666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1 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Appropriate test data sets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197596"/>
                  </a:ext>
                </a:extLst>
              </a:tr>
              <a:tr h="30911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2 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Internal vs. external validation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328381"/>
                  </a:ext>
                </a:extLst>
              </a:tr>
              <a:tr h="35666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effectLst/>
                          <a:latin typeface="Times New Roman" panose="02020603050405020304" pitchFamily="18" charset="0"/>
                        </a:rPr>
                        <a:t>3 </a:t>
                      </a:r>
                      <a:endParaRPr lang="en-GB" sz="3200" b="0" i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Technical vs. clinical criteria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935130"/>
                  </a:ext>
                </a:extLst>
              </a:tr>
              <a:tr h="30911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effectLst/>
                          <a:latin typeface="Times New Roman" panose="02020603050405020304" pitchFamily="18" charset="0"/>
                        </a:rPr>
                        <a:t>4 </a:t>
                      </a:r>
                      <a:endParaRPr lang="en-GB" sz="3200" b="0" i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Proper benchmarking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405733"/>
                  </a:ext>
                </a:extLst>
              </a:tr>
              <a:tr h="35666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effectLst/>
                          <a:latin typeface="Times New Roman" panose="02020603050405020304" pitchFamily="18" charset="0"/>
                        </a:rPr>
                        <a:t>5 </a:t>
                      </a:r>
                      <a:endParaRPr lang="en-GB" sz="3200" b="0" i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Complex models and settings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520365"/>
                  </a:ext>
                </a:extLst>
              </a:tr>
              <a:tr h="30911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effectLst/>
                          <a:latin typeface="Times New Roman" panose="02020603050405020304" pitchFamily="18" charset="0"/>
                        </a:rPr>
                        <a:t>6 </a:t>
                      </a:r>
                      <a:endParaRPr lang="en-GB" sz="3200" b="0" i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Self-learning algorithms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261024"/>
                  </a:ext>
                </a:extLst>
              </a:tr>
              <a:tr h="35666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effectLst/>
                          <a:latin typeface="Times New Roman" panose="02020603050405020304" pitchFamily="18" charset="0"/>
                        </a:rPr>
                        <a:t>7 </a:t>
                      </a:r>
                      <a:endParaRPr lang="en-GB" sz="3200" b="0" i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Human factors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532442"/>
                  </a:ext>
                </a:extLst>
              </a:tr>
              <a:tr h="35666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effectLst/>
                          <a:latin typeface="Times New Roman" panose="02020603050405020304" pitchFamily="18" charset="0"/>
                        </a:rPr>
                        <a:t>8 </a:t>
                      </a:r>
                      <a:endParaRPr lang="en-GB" sz="3200" b="0" i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effectLst/>
                          <a:latin typeface="Times New Roman" panose="02020603050405020304" pitchFamily="18" charset="0"/>
                        </a:rPr>
                        <a:t>Misuse accurate tools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503928"/>
                  </a:ext>
                </a:extLst>
              </a:tr>
              <a:tr h="35666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effectLst/>
                          <a:latin typeface="Times New Roman" panose="02020603050405020304" pitchFamily="18" charset="0"/>
                        </a:rPr>
                        <a:t>9 </a:t>
                      </a:r>
                      <a:endParaRPr lang="en-GB" sz="3200" b="0" i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0" i="0" dirty="0">
                          <a:effectLst/>
                          <a:latin typeface="Times New Roman" panose="02020603050405020304" pitchFamily="18" charset="0"/>
                        </a:rPr>
                        <a:t>Design of clinical trials with AI </a:t>
                      </a:r>
                      <a:endParaRPr lang="en-US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GB" sz="1600" b="0" i="0" dirty="0">
                        <a:effectLst/>
                        <a:latin typeface="Calibri"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Times New Roman" panose="02020603050405020304" pitchFamily="18" charset="0"/>
                        </a:rPr>
                        <a:t>● </a:t>
                      </a:r>
                      <a:endParaRPr lang="en-GB" sz="3200" b="0" i="0" dirty="0">
                        <a:effectLst/>
                      </a:endParaRP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333" marR="71333" marT="35667" marB="35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582013"/>
                  </a:ext>
                </a:extLst>
              </a:tr>
            </a:tbl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63562556-4152-4AF9-B1C1-F45356CD1D32}"/>
              </a:ext>
            </a:extLst>
          </p:cNvPr>
          <p:cNvSpPr txBox="1"/>
          <p:nvPr/>
        </p:nvSpPr>
        <p:spPr>
          <a:xfrm>
            <a:off x="734291" y="5701146"/>
            <a:ext cx="666403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b="1">
                <a:latin typeface="Calibri Light"/>
              </a:rPr>
              <a:t>Novel/unique aspects of healthAI model validation/evaluation</a:t>
            </a:r>
            <a:r>
              <a:rPr lang="en-GB" b="1" dirty="0">
                <a:latin typeface="Calibri Light"/>
              </a:rPr>
              <a:t>​</a:t>
            </a:r>
            <a:endParaRPr lang="en-GB" b="1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88444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Standardized Benchmarking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800909"/>
            <a:ext cx="7886700" cy="1168235"/>
          </a:xfrm>
        </p:spPr>
        <p:txBody>
          <a:bodyPr>
            <a:normAutofit fontScale="85000" lnSpcReduction="10000"/>
          </a:bodyPr>
          <a:lstStyle/>
          <a:p>
            <a:r>
              <a:rPr lang="en-GB"/>
              <a:t>Independent model validation with standard procedures on separate test data and subsequent clinical evaluation</a:t>
            </a:r>
          </a:p>
          <a:p>
            <a:r>
              <a:rPr lang="en-GB"/>
              <a:t>(1) Closed environment, (2) Via interface , (3) Federated</a:t>
            </a:r>
          </a:p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87" y="1803525"/>
            <a:ext cx="7165085" cy="265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89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766E73A-0C4A-4B49-B841-0535DCC31A6E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1787</TotalTime>
  <Words>595</Words>
  <Application>Microsoft Office PowerPoint</Application>
  <PresentationFormat>On-screen Show (4:3)</PresentationFormat>
  <Paragraphs>150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Arial,Sans-Serif</vt:lpstr>
      <vt:lpstr>等线</vt:lpstr>
      <vt:lpstr>Frutiger LT Com 55 Roman</vt:lpstr>
      <vt:lpstr>Arial</vt:lpstr>
      <vt:lpstr>Calibri</vt:lpstr>
      <vt:lpstr>Calibri Light</vt:lpstr>
      <vt:lpstr>Times New Roman</vt:lpstr>
      <vt:lpstr>Office 主题​​</vt:lpstr>
      <vt:lpstr>PowerPoint Presentation</vt:lpstr>
      <vt:lpstr>Healthcare AI Models</vt:lpstr>
      <vt:lpstr>Healthcare AI Models</vt:lpstr>
      <vt:lpstr>Healthcare AI Models</vt:lpstr>
      <vt:lpstr>Evaluation Deliverables Series</vt:lpstr>
      <vt:lpstr>DEL7.0) AI4H Evaluation Considerations</vt:lpstr>
      <vt:lpstr>Cyclical Evaluation Process Preliminary considerations</vt:lpstr>
      <vt:lpstr>Novelty</vt:lpstr>
      <vt:lpstr>Standardized Benchmarking</vt:lpstr>
      <vt:lpstr>Benchmarking Platform – Requirements</vt:lpstr>
      <vt:lpstr>Best Practices from the Scientific Literature and Other Documents</vt:lpstr>
      <vt:lpstr>Status Update</vt:lpstr>
      <vt:lpstr>Next →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DEL07: AI for Health Evaluation Considerations - Att.1: Presentation</dc:title>
  <dc:creator>Markus Wenzel</dc:creator>
  <cp:lastModifiedBy>Simão Campos-Neto</cp:lastModifiedBy>
  <cp:revision>73</cp:revision>
  <cp:lastPrinted>2019-04-04T08:49:31Z</cp:lastPrinted>
  <dcterms:created xsi:type="dcterms:W3CDTF">2019-03-31T15:53:06Z</dcterms:created>
  <dcterms:modified xsi:type="dcterms:W3CDTF">2021-05-18T15:18:34Z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