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7" r:id="rId5"/>
    <p:sldId id="323" r:id="rId6"/>
    <p:sldId id="324" r:id="rId7"/>
    <p:sldId id="325" r:id="rId8"/>
    <p:sldId id="335" r:id="rId9"/>
    <p:sldId id="337" r:id="rId10"/>
    <p:sldId id="336" r:id="rId11"/>
    <p:sldId id="332" r:id="rId12"/>
    <p:sldId id="326" r:id="rId13"/>
    <p:sldId id="334" r:id="rId14"/>
    <p:sldId id="301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A30EF6AA-183D-40A4-97FE-885DB4835A0C}"/>
    <pc:docChg chg="modSld">
      <pc:chgData name="Dabiri, Ayda" userId="b37f3988-c176-4be8-807a-107e80ddceeb" providerId="ADAL" clId="{A30EF6AA-183D-40A4-97FE-885DB4835A0C}" dt="2021-05-20T12:35:48.365" v="0" actId="20577"/>
      <pc:docMkLst>
        <pc:docMk/>
      </pc:docMkLst>
      <pc:sldChg chg="modSp">
        <pc:chgData name="Dabiri, Ayda" userId="b37f3988-c176-4be8-807a-107e80ddceeb" providerId="ADAL" clId="{A30EF6AA-183D-40A4-97FE-885DB4835A0C}" dt="2021-05-20T12:35:48.365" v="0" actId="20577"/>
        <pc:sldMkLst>
          <pc:docMk/>
          <pc:sldMk cId="309408127" sldId="323"/>
        </pc:sldMkLst>
        <pc:spChg chg="mod">
          <ac:chgData name="Dabiri, Ayda" userId="b37f3988-c176-4be8-807a-107e80ddceeb" providerId="ADAL" clId="{A30EF6AA-183D-40A4-97FE-885DB4835A0C}" dt="2021-05-20T12:35:48.365" v="0" actId="20577"/>
          <ac:spMkLst>
            <pc:docMk/>
            <pc:sldMk cId="309408127" sldId="323"/>
            <ac:spMk id="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08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ad8ffb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ad8ffb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94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76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32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06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56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11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Abdominal </a:t>
            </a:r>
            <a:r>
              <a:rPr lang="de-DE" dirty="0" err="1"/>
              <a:t>pain</a:t>
            </a:r>
            <a:r>
              <a:rPr lang="de-DE" dirty="0"/>
              <a:t> </a:t>
            </a:r>
            <a:r>
              <a:rPr lang="de-DE" dirty="0" err="1"/>
              <a:t>worse</a:t>
            </a:r>
            <a:r>
              <a:rPr lang="de-DE" dirty="0"/>
              <a:t> on </a:t>
            </a:r>
            <a:r>
              <a:rPr lang="de-DE" dirty="0" err="1"/>
              <a:t>motion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117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42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23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55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36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04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10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8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73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8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4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77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2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1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4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hoffmann@ad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tiff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tiff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09083"/>
              </p:ext>
            </p:extLst>
          </p:nvPr>
        </p:nvGraphicFramePr>
        <p:xfrm>
          <a:off x="1864060" y="3010514"/>
          <a:ext cx="8261015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907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839172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09793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TG-Symptom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Topic Driver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Att.3 - 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Presentation (TG-Symptom)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Henry Hoffmann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henry.hoffmann@ada.com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This PPT summarizes the progress made by the topic group on AI-based symptom assessment since meeting K.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944777" y="602812"/>
            <a:ext cx="193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FGAI4H-L-021-A03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7101812" y="972144"/>
            <a:ext cx="277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19-21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388972"/>
            <a:ext cx="8643461" cy="581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</a:t>
            </a:r>
            <a:r>
              <a:rPr lang="de-DE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Ontology</a:t>
            </a:r>
            <a:r>
              <a:rPr lang="de-DE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Work 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work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ontology-based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annotation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tool</a:t>
            </a: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Workshop #4 in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next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weeks</a:t>
            </a: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Search,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hierarchy-selection</a:t>
            </a: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Explicit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attribute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encoding</a:t>
            </a: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Negation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handling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neurological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signs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having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look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at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annotation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SDK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Open Code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Testing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iterating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tool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by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creating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cases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Mapping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toy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-AI </a:t>
            </a:r>
            <a:r>
              <a:rPr lang="de-DE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de-DE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real AIs </a:t>
            </a:r>
            <a:r>
              <a:rPr lang="de-DE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internally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&amp; </a:t>
            </a:r>
            <a:r>
              <a:rPr lang="de-DE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endParaRPr lang="de-DE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Add TDD Chapter 8  (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regulatory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)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Find a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place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for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ontology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endParaRPr lang="de-DE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Start TG-Symptom MMVB 2.2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showcase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Open </a:t>
            </a:r>
            <a:r>
              <a:rPr lang="de-DE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Code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endParaRPr lang="de-DE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Responding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e.g.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questionairs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from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WGs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76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Steps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until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Meeting M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45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562725" y="416690"/>
            <a:ext cx="5261514" cy="20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40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WHO/ITU FG AI4H TG Symptom Assessment</a:t>
            </a:r>
            <a:endParaRPr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K Update</a:t>
            </a:r>
            <a:endParaRPr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de-D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E-meeting, 19–21 May 2021</a:t>
            </a: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559809" y="4255321"/>
            <a:ext cx="5193720" cy="21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8AC579-3394-7940-A28F-0FE5B6B714A6}"/>
              </a:ext>
            </a:extLst>
          </p:cNvPr>
          <p:cNvGrpSpPr/>
          <p:nvPr/>
        </p:nvGrpSpPr>
        <p:grpSpPr>
          <a:xfrm>
            <a:off x="6481395" y="416690"/>
            <a:ext cx="5261514" cy="5971920"/>
            <a:chOff x="6481395" y="416690"/>
            <a:chExt cx="5261514" cy="5971920"/>
          </a:xfrm>
        </p:grpSpPr>
        <p:sp>
          <p:nvSpPr>
            <p:cNvPr id="187" name="Google Shape;187;p30"/>
            <p:cNvSpPr/>
            <p:nvPr/>
          </p:nvSpPr>
          <p:spPr>
            <a:xfrm>
              <a:off x="6481395" y="416690"/>
              <a:ext cx="5261514" cy="597192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1"/>
            </a:p>
          </p:txBody>
        </p:sp>
        <p:pic>
          <p:nvPicPr>
            <p:cNvPr id="188" name="Google Shape;18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7434" y="694596"/>
              <a:ext cx="606595" cy="92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47246" y="2976077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62161" y="2113608"/>
              <a:ext cx="700481" cy="72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30" descr="Babylon health logo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37959" y="2231736"/>
              <a:ext cx="1941972" cy="485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0" descr="Image result for isabelhealthcare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114765" y="2218859"/>
              <a:ext cx="1212844" cy="509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238277" y="1411865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238273" y="3109011"/>
              <a:ext cx="2258544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80073" y="1514965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F3F4352-D7A2-864F-8ADD-31A151C9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7264" y="3755369"/>
              <a:ext cx="2098414" cy="58987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256BE82-CBF2-494D-BE84-D8D0B1F0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88712" y="3706626"/>
              <a:ext cx="832595" cy="958181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035D1E8-FF6C-2049-8843-B8C0ADFC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53921" y="3888950"/>
              <a:ext cx="859071" cy="92318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075E65F-C507-654C-9754-A7D231B6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ACA9E57-1226-6D41-9BC2-B680D108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81773" y="4656424"/>
              <a:ext cx="1871773" cy="692448"/>
            </a:xfrm>
            <a:prstGeom prst="rect">
              <a:avLst/>
            </a:prstGeom>
          </p:spPr>
        </p:pic>
        <p:pic>
          <p:nvPicPr>
            <p:cNvPr id="9" name="Picture 8" descr="A picture containing food, light, drawing&#10;&#10;Description automatically generated">
              <a:extLst>
                <a:ext uri="{FF2B5EF4-FFF2-40B4-BE49-F238E27FC236}">
                  <a16:creationId xmlns:a16="http://schemas.microsoft.com/office/drawing/2014/main" id="{76DF12F4-CCDD-CB43-9C10-B55046AA3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233" y="4331277"/>
              <a:ext cx="1304732" cy="11676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C64E1D-D865-8040-A5E4-06EEFE8D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14619" y="5418312"/>
              <a:ext cx="2236030" cy="86556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A247E0-8CDA-E84D-AD9C-EC553A3A6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896" y="5086223"/>
              <a:ext cx="1030357" cy="103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128729F-83E5-A34C-A3EE-D64BE87313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22382" y="5461486"/>
            <a:ext cx="1444864" cy="5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53" y="2353800"/>
            <a:ext cx="53721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</a:t>
            </a:r>
            <a:r>
              <a:rPr lang="en-US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</a:t>
            </a: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Update for the </a:t>
            </a:r>
          </a:p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“Symptom Assessment”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91254" y="5229758"/>
            <a:ext cx="677702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/>
              <a:t>E-meeting, 19–21 May 2021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19200" y="1302164"/>
            <a:ext cx="10360478" cy="53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4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</a:pPr>
            <a:r>
              <a:rPr lang="en-GB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Mobile/Web Applications – sometimes called ”Symptom Checkers” that </a:t>
            </a: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"/>
                <a:sym typeface="Montserrat Medium"/>
              </a:rPr>
              <a:t>Allo</a:t>
            </a: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 users to enter (INPUT)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Patient information (age, sex, …)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Current presenting Complaints (symptoms, free texts ) </a:t>
            </a: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then engage in a dialog similar to a doctor collecting (INPUT)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symptoms, findings, factors, attributes, (lab, imaging, genetics, …)</a:t>
            </a:r>
            <a:endParaRPr lang="en-GB" sz="24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finally provide the user with (OUTPUT)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Pre-Clinical Triage (emergency, see doctor today, self-care … 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Differential Diagnosis (disease A 93%, B 73% - e.g. in  ICD10, SNOMED CT)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diagnostic tests to perform, treatment advice, explanations</a:t>
            </a:r>
          </a:p>
        </p:txBody>
      </p:sp>
      <p:sp>
        <p:nvSpPr>
          <p:cNvPr id="69" name="Google Shape;69;p15"/>
          <p:cNvSpPr txBox="1"/>
          <p:nvPr/>
        </p:nvSpPr>
        <p:spPr>
          <a:xfrm>
            <a:off x="719201" y="513367"/>
            <a:ext cx="643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AI-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based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Symptom Assessment</a:t>
            </a:r>
          </a:p>
          <a:p>
            <a:pPr>
              <a:buClr>
                <a:srgbClr val="000000"/>
              </a:buClr>
              <a:buSzPts val="1100"/>
            </a:pP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4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1" y="1486905"/>
            <a:ext cx="6409276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A –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Geneva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25-27 September 2018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A-020: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Towards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potential AI4H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diagnostic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self-assessment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 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C – Lausanne, 22-25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2019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created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Approach: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 … MMVB N.0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 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MVB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F –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Zanzibar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2-5 September 2019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AI &amp;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Data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Minimal Minimal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viable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Benchmarking MMVB 1.0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G, H, I, J, K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technical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details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model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2.2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completed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K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encoding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ontology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52381">
              <a:lnSpc>
                <a:spcPct val="115000"/>
              </a:lnSpc>
              <a:buClr>
                <a:srgbClr val="1B335C"/>
              </a:buClr>
              <a:buSzPts val="1200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812760" lvl="1">
              <a:lnSpc>
                <a:spcPct val="115000"/>
              </a:lnSpc>
              <a:buClr>
                <a:srgbClr val="1B335C"/>
              </a:buClr>
              <a:buSzPts val="1200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40" lvl="1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Journey &amp; Approach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95BD3AD6-034B-C94E-B53D-55811CAB5A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970" b="2250"/>
          <a:stretch/>
        </p:blipFill>
        <p:spPr>
          <a:xfrm>
            <a:off x="7563874" y="1548897"/>
            <a:ext cx="4421644" cy="24491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Google Shape;151;p23">
            <a:extLst>
              <a:ext uri="{FF2B5EF4-FFF2-40B4-BE49-F238E27FC236}">
                <a16:creationId xmlns:a16="http://schemas.microsoft.com/office/drawing/2014/main" id="{AFE4248B-995E-F04B-A3C4-FDE6995B07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967" y="4166967"/>
            <a:ext cx="4393551" cy="20828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014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56978"/>
            <a:ext cx="7599610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MMVB 2.2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Meeting 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Based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„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Berlin Model“ 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Special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focus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on Attributes +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Factor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distributions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Benchmarking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platform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Django Backend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JS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React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Frontend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Annotation Tool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Toy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Ais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Ada, Babylon,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Infermedica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Your.MD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(all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cloud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hosted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)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Implementation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work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paused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Focus on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ontology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See in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which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direction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Open Code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group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goes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Benchmarking System</a:t>
            </a:r>
            <a:endParaRPr lang="de-DE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128483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F2B70-9744-0B41-9C1E-DD0529AF7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880"/>
          <a:stretch/>
        </p:blipFill>
        <p:spPr>
          <a:xfrm>
            <a:off x="9048717" y="931707"/>
            <a:ext cx="2888133" cy="1573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7FF32-AAB0-504A-BA79-2CF9E3953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17" y="2620541"/>
            <a:ext cx="2891511" cy="2064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F39A63-C43D-FE43-8B30-691F21BCFF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321"/>
          <a:stretch/>
        </p:blipFill>
        <p:spPr>
          <a:xfrm>
            <a:off x="9048717" y="4756124"/>
            <a:ext cx="2891511" cy="1973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18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56978"/>
            <a:ext cx="7652904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Every Topic Group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member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has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an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own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Benchmarking System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Essential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development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work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Similar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metrics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Similar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cases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Completely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different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encoding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Core Task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Topic Group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Agree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how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encode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data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benchmarking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Simple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diseases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Possible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symptoms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/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findings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Difficult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attributes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Ontology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Work</a:t>
            </a:r>
            <a:endParaRPr lang="de-DE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64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56978"/>
            <a:ext cx="7343132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Continued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work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started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with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workshop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#3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Using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small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abdominal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pain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domain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Doctors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creating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cases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vignettes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all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needed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symptoms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Manual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mapping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symptoms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SNOMED CT</a:t>
            </a: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Worked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good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enough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Decision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test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feasibility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mostly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use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pre-coordinated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SNOMED CT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symptoms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New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annotation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Dedicated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testing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encoding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using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SNOMED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Uses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sub-set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restricted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by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rules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TG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doctors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decided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on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First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round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encoding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tests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-&gt;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looks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promissing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but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would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need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further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improve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be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sure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Ontology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Work</a:t>
            </a:r>
            <a:endParaRPr lang="de-DE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1.png" descr="Table&#10;&#10;Description automatically generated">
            <a:extLst>
              <a:ext uri="{FF2B5EF4-FFF2-40B4-BE49-F238E27FC236}">
                <a16:creationId xmlns:a16="http://schemas.microsoft.com/office/drawing/2014/main" id="{96CC2DED-649B-B649-8FF4-01D47B18CF4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44019" y="1556978"/>
            <a:ext cx="3720698" cy="3298496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79377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70079" y="1633392"/>
            <a:ext cx="7370069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Migration </a:t>
            </a:r>
            <a:r>
              <a:rPr lang="de-DE" sz="24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24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TG-Symptom TDD </a:t>
            </a:r>
            <a:r>
              <a:rPr lang="de-DE" sz="24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continued</a:t>
            </a:r>
            <a:endParaRPr lang="de-DE" sz="24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60 -&gt; 129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pages</a:t>
            </a:r>
            <a:endParaRPr lang="de-DE" sz="24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MMVB 2.0-2.2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summarized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as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on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benchmarking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iteration</a:t>
            </a:r>
            <a:endParaRPr lang="de-DE" sz="24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Chapter 4 –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Ethical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considerations</a:t>
            </a:r>
            <a:endParaRPr lang="de-DE" sz="24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Chapter 5 –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Existing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on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benchmarking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Other FG Interaction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Continued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exchange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Open Code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but TG-Symptom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showcase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not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started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yet</a:t>
            </a:r>
            <a:endParaRPr lang="de-DE" sz="24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Contribution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4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evaluation</a:t>
            </a:r>
            <a:r>
              <a:rPr lang="de-DE" sz="24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WG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Non-Technical Work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endParaRPr lang="en-GB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DB6D7A-7E6B-444A-A99B-9152014C3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632" y="1539943"/>
            <a:ext cx="3628931" cy="51518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01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355097"/>
            <a:ext cx="6466791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Topic Group Members: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sym typeface="Montserrat Medium"/>
              </a:rPr>
              <a:t>Companies (18-1+1):</a:t>
            </a:r>
          </a:p>
          <a:p>
            <a:pPr marL="137154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1DOC3, Ada, Babylon,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Baidu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Barkibu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Deepcare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Infermedica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Inspired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Idea</a:t>
            </a:r>
            <a:r>
              <a:rPr lang="de-DE" altLang="zh-Hans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</a:t>
            </a:r>
            <a:r>
              <a:rPr lang="de-DE" altLang="zh-Hans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Isabel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Healthcare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mfine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MyDoctor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Nivi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PNP,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Symptify</a:t>
            </a:r>
            <a:r>
              <a:rPr lang="de-DE" altLang="zh-Hans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Visiba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Care,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xund.ai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Your.MD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Independent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contributors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(6+1): </a:t>
            </a:r>
          </a:p>
          <a:p>
            <a:pPr marL="137154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Reza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Jarral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, Thomas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Neumark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>
                <a:solidFill>
                  <a:srgbClr val="1B335C"/>
                </a:solidFill>
                <a:latin typeface="Montserrat Medium"/>
              </a:rPr>
              <a:t>Muhammad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</a:rPr>
              <a:t>Murhaba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Pritesh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Mistry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Alejandro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Osornio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Salman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Razzaki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Yura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Perov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fgai4htgsymptom@lists.itu.int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109 (5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 Online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since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K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(All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minutes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protocols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SharePoint)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General 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Topic Group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28EE32-FE85-B54A-9C23-BA007BCDB0C0}"/>
              </a:ext>
            </a:extLst>
          </p:cNvPr>
          <p:cNvGrpSpPr/>
          <p:nvPr/>
        </p:nvGrpSpPr>
        <p:grpSpPr>
          <a:xfrm>
            <a:off x="7497014" y="1607561"/>
            <a:ext cx="4434737" cy="5033512"/>
            <a:chOff x="6481395" y="416690"/>
            <a:chExt cx="5261514" cy="5971920"/>
          </a:xfrm>
        </p:grpSpPr>
        <p:sp>
          <p:nvSpPr>
            <p:cNvPr id="6" name="Google Shape;187;p30">
              <a:extLst>
                <a:ext uri="{FF2B5EF4-FFF2-40B4-BE49-F238E27FC236}">
                  <a16:creationId xmlns:a16="http://schemas.microsoft.com/office/drawing/2014/main" id="{6717FDD6-4C38-C749-91CA-084DCB404C0E}"/>
                </a:ext>
              </a:extLst>
            </p:cNvPr>
            <p:cNvSpPr/>
            <p:nvPr/>
          </p:nvSpPr>
          <p:spPr>
            <a:xfrm>
              <a:off x="6481395" y="416690"/>
              <a:ext cx="5261514" cy="597192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1"/>
            </a:p>
          </p:txBody>
        </p:sp>
        <p:pic>
          <p:nvPicPr>
            <p:cNvPr id="7" name="Google Shape;188;p30">
              <a:extLst>
                <a:ext uri="{FF2B5EF4-FFF2-40B4-BE49-F238E27FC236}">
                  <a16:creationId xmlns:a16="http://schemas.microsoft.com/office/drawing/2014/main" id="{33F434DD-BE2B-5145-AE83-7ACDB9A3C06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7434" y="694596"/>
              <a:ext cx="606595" cy="92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9;p30">
              <a:extLst>
                <a:ext uri="{FF2B5EF4-FFF2-40B4-BE49-F238E27FC236}">
                  <a16:creationId xmlns:a16="http://schemas.microsoft.com/office/drawing/2014/main" id="{FE3CA405-8444-4842-A965-BA13DEE1E2D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47246" y="2976077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90;p30">
              <a:extLst>
                <a:ext uri="{FF2B5EF4-FFF2-40B4-BE49-F238E27FC236}">
                  <a16:creationId xmlns:a16="http://schemas.microsoft.com/office/drawing/2014/main" id="{E61696CB-8BE7-8E4D-868D-CFA709FA2CA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62161" y="2113608"/>
              <a:ext cx="700481" cy="72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91;p30" descr="Babylon health logo">
              <a:extLst>
                <a:ext uri="{FF2B5EF4-FFF2-40B4-BE49-F238E27FC236}">
                  <a16:creationId xmlns:a16="http://schemas.microsoft.com/office/drawing/2014/main" id="{1BC12330-18BD-EC4E-8A27-3C960F71D15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37959" y="2231736"/>
              <a:ext cx="1941972" cy="485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92;p30" descr="Image result for isabelhealthcare">
              <a:extLst>
                <a:ext uri="{FF2B5EF4-FFF2-40B4-BE49-F238E27FC236}">
                  <a16:creationId xmlns:a16="http://schemas.microsoft.com/office/drawing/2014/main" id="{E021A249-21FE-8143-AFFC-C1682FE41A3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114765" y="2218859"/>
              <a:ext cx="1212844" cy="509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3;p30">
              <a:extLst>
                <a:ext uri="{FF2B5EF4-FFF2-40B4-BE49-F238E27FC236}">
                  <a16:creationId xmlns:a16="http://schemas.microsoft.com/office/drawing/2014/main" id="{4AE9C41E-C0C6-FB4F-B570-5081684CBFAB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238277" y="1411865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94;p30">
              <a:extLst>
                <a:ext uri="{FF2B5EF4-FFF2-40B4-BE49-F238E27FC236}">
                  <a16:creationId xmlns:a16="http://schemas.microsoft.com/office/drawing/2014/main" id="{0E8C821E-5D77-634B-867D-4EECAE435DD5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95;p30">
              <a:extLst>
                <a:ext uri="{FF2B5EF4-FFF2-40B4-BE49-F238E27FC236}">
                  <a16:creationId xmlns:a16="http://schemas.microsoft.com/office/drawing/2014/main" id="{294586BD-0FB5-F147-A2F3-9506FFAF5A71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238273" y="3109011"/>
              <a:ext cx="2258544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96;p30">
              <a:extLst>
                <a:ext uri="{FF2B5EF4-FFF2-40B4-BE49-F238E27FC236}">
                  <a16:creationId xmlns:a16="http://schemas.microsoft.com/office/drawing/2014/main" id="{C9566456-709F-FA49-A283-111E37FFD871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80073" y="1514965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rafik 1">
              <a:extLst>
                <a:ext uri="{FF2B5EF4-FFF2-40B4-BE49-F238E27FC236}">
                  <a16:creationId xmlns:a16="http://schemas.microsoft.com/office/drawing/2014/main" id="{EE7034C5-B832-4642-94BC-BE0BC0267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7264" y="3755369"/>
              <a:ext cx="2098414" cy="589877"/>
            </a:xfrm>
            <a:prstGeom prst="rect">
              <a:avLst/>
            </a:prstGeom>
          </p:spPr>
        </p:pic>
        <p:pic>
          <p:nvPicPr>
            <p:cNvPr id="17" name="Grafik 2">
              <a:extLst>
                <a:ext uri="{FF2B5EF4-FFF2-40B4-BE49-F238E27FC236}">
                  <a16:creationId xmlns:a16="http://schemas.microsoft.com/office/drawing/2014/main" id="{BFD3A56B-CDEF-3F4D-B825-F0EE89480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88712" y="3706626"/>
              <a:ext cx="832595" cy="958181"/>
            </a:xfrm>
            <a:prstGeom prst="rect">
              <a:avLst/>
            </a:prstGeom>
          </p:spPr>
        </p:pic>
        <p:pic>
          <p:nvPicPr>
            <p:cNvPr id="18" name="Grafik 3">
              <a:extLst>
                <a:ext uri="{FF2B5EF4-FFF2-40B4-BE49-F238E27FC236}">
                  <a16:creationId xmlns:a16="http://schemas.microsoft.com/office/drawing/2014/main" id="{B24D7B1E-6CDC-7246-A05C-2D7A483E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53921" y="3888950"/>
              <a:ext cx="859071" cy="923181"/>
            </a:xfrm>
            <a:prstGeom prst="rect">
              <a:avLst/>
            </a:prstGeom>
          </p:spPr>
        </p:pic>
        <p:pic>
          <p:nvPicPr>
            <p:cNvPr id="19" name="Grafik 4">
              <a:extLst>
                <a:ext uri="{FF2B5EF4-FFF2-40B4-BE49-F238E27FC236}">
                  <a16:creationId xmlns:a16="http://schemas.microsoft.com/office/drawing/2014/main" id="{E375A71F-E0BB-E04A-86E8-F3B6C92B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</p:spPr>
        </p:pic>
        <p:pic>
          <p:nvPicPr>
            <p:cNvPr id="20" name="Grafik 5">
              <a:extLst>
                <a:ext uri="{FF2B5EF4-FFF2-40B4-BE49-F238E27FC236}">
                  <a16:creationId xmlns:a16="http://schemas.microsoft.com/office/drawing/2014/main" id="{05188DC2-ABA6-2040-BF78-D43563FC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81773" y="4656424"/>
              <a:ext cx="1871773" cy="692448"/>
            </a:xfrm>
            <a:prstGeom prst="rect">
              <a:avLst/>
            </a:prstGeom>
          </p:spPr>
        </p:pic>
        <p:pic>
          <p:nvPicPr>
            <p:cNvPr id="21" name="Picture 20" descr="A picture containing food, light, drawing&#10;&#10;Description automatically generated">
              <a:extLst>
                <a:ext uri="{FF2B5EF4-FFF2-40B4-BE49-F238E27FC236}">
                  <a16:creationId xmlns:a16="http://schemas.microsoft.com/office/drawing/2014/main" id="{BD1B16AE-91C0-9C44-A69D-1D14800A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233" y="4331277"/>
              <a:ext cx="1304732" cy="116764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A7CC3A-6052-7B4D-A798-42DD958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14619" y="5418312"/>
              <a:ext cx="2236030" cy="865560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DE9BC13-4CA0-AC4E-B322-88CED792F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896" y="5086223"/>
              <a:ext cx="1030357" cy="103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B6D9C75-C371-C242-8D8F-2843A4D28D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5709" y="5907384"/>
            <a:ext cx="1444864" cy="5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38CDEB-EFCF-49BC-8170-C6A6C2511F5D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781</Words>
  <Application>Microsoft Office PowerPoint</Application>
  <PresentationFormat>Widescreen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Montserrat</vt:lpstr>
      <vt:lpstr>Montserrat Medium</vt:lpstr>
      <vt:lpstr>Montserrat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(TG-Symptom)</dc:title>
  <dc:creator>Campos, Simao</dc:creator>
  <cp:lastModifiedBy>Dabiri, Ayda</cp:lastModifiedBy>
  <cp:revision>76</cp:revision>
  <cp:lastPrinted>2019-04-04T08:49:31Z</cp:lastPrinted>
  <dcterms:created xsi:type="dcterms:W3CDTF">2019-03-31T15:53:06Z</dcterms:created>
  <dcterms:modified xsi:type="dcterms:W3CDTF">2021-05-20T12:35:50Z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