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4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AB1823-706B-485E-9A67-09B08BC1637A}" v="5" dt="2021-05-21T11:56:40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17" autoAdjust="0"/>
  </p:normalViewPr>
  <p:slideViewPr>
    <p:cSldViewPr snapToGrid="0">
      <p:cViewPr varScale="1">
        <p:scale>
          <a:sx n="63" d="100"/>
          <a:sy n="63" d="100"/>
        </p:scale>
        <p:origin x="1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76C2F6A2-90D3-456A-9336-329D45CCA3A9}"/>
  </pc:docChgLst>
  <pc:docChgLst>
    <pc:chgData name="Simao Ferraz" userId="a1bf0726-548b-4db8-a746-2e19b5e24da4" providerId="ADAL" clId="{69EF09B1-A933-448A-B950-25F8866D31FB}"/>
  </pc:docChgLst>
  <pc:docChgLst>
    <pc:chgData name="Campos, Simao" userId="a1bf0726-548b-4db8-a746-2e19b5e24da4" providerId="ADAL" clId="{4C9FE182-AD50-4CA9-B5B7-B12D5C51583E}"/>
    <pc:docChg chg="modSld">
      <pc:chgData name="Campos, Simao" userId="a1bf0726-548b-4db8-a746-2e19b5e24da4" providerId="ADAL" clId="{4C9FE182-AD50-4CA9-B5B7-B12D5C51583E}" dt="2021-03-18T18:06:53.662" v="11" actId="20577"/>
      <pc:docMkLst>
        <pc:docMk/>
      </pc:docMkLst>
      <pc:sldChg chg="modSp mod">
        <pc:chgData name="Campos, Simao" userId="a1bf0726-548b-4db8-a746-2e19b5e24da4" providerId="ADAL" clId="{4C9FE182-AD50-4CA9-B5B7-B12D5C51583E}" dt="2021-03-18T18:06:53.662" v="11" actId="20577"/>
        <pc:sldMkLst>
          <pc:docMk/>
          <pc:sldMk cId="2344048152" sldId="257"/>
        </pc:sldMkLst>
        <pc:spChg chg="mod">
          <ac:chgData name="Campos, Simao" userId="a1bf0726-548b-4db8-a746-2e19b5e24da4" providerId="ADAL" clId="{4C9FE182-AD50-4CA9-B5B7-B12D5C51583E}" dt="2021-03-18T18:06:34.187" v="1" actId="20577"/>
          <ac:spMkLst>
            <pc:docMk/>
            <pc:sldMk cId="2344048152" sldId="257"/>
            <ac:spMk id="3" creationId="{3AA5875A-E589-402B-B809-F6D4BAA63A02}"/>
          </ac:spMkLst>
        </pc:spChg>
        <pc:spChg chg="mod">
          <ac:chgData name="Campos, Simao" userId="a1bf0726-548b-4db8-a746-2e19b5e24da4" providerId="ADAL" clId="{4C9FE182-AD50-4CA9-B5B7-B12D5C51583E}" dt="2021-03-18T18:06:53.662" v="11" actId="20577"/>
          <ac:spMkLst>
            <pc:docMk/>
            <pc:sldMk cId="2344048152" sldId="257"/>
            <ac:spMk id="4" creationId="{50B7AC7D-3CD4-41C4-9C8C-988494B72852}"/>
          </ac:spMkLst>
        </pc:spChg>
      </pc:sldChg>
    </pc:docChg>
  </pc:docChgLst>
  <pc:docChgLst>
    <pc:chgData name="Dabiri, Ayda" userId="b37f3988-c176-4be8-807a-107e80ddceeb" providerId="ADAL" clId="{CFAB1823-706B-485E-9A67-09B08BC1637A}"/>
    <pc:docChg chg="custSel delSld modSld">
      <pc:chgData name="Dabiri, Ayda" userId="b37f3988-c176-4be8-807a-107e80ddceeb" providerId="ADAL" clId="{CFAB1823-706B-485E-9A67-09B08BC1637A}" dt="2021-05-21T11:56:51.373" v="51" actId="47"/>
      <pc:docMkLst>
        <pc:docMk/>
      </pc:docMkLst>
      <pc:sldChg chg="del">
        <pc:chgData name="Dabiri, Ayda" userId="b37f3988-c176-4be8-807a-107e80ddceeb" providerId="ADAL" clId="{CFAB1823-706B-485E-9A67-09B08BC1637A}" dt="2021-05-21T11:56:51.373" v="51" actId="47"/>
        <pc:sldMkLst>
          <pc:docMk/>
          <pc:sldMk cId="0" sldId="256"/>
        </pc:sldMkLst>
      </pc:sldChg>
      <pc:sldChg chg="modSp">
        <pc:chgData name="Dabiri, Ayda" userId="b37f3988-c176-4be8-807a-107e80ddceeb" providerId="ADAL" clId="{CFAB1823-706B-485E-9A67-09B08BC1637A}" dt="2021-05-21T11:56:49.797" v="50" actId="207"/>
        <pc:sldMkLst>
          <pc:docMk/>
          <pc:sldMk cId="2344048152" sldId="257"/>
        </pc:sldMkLst>
        <pc:spChg chg="mod">
          <ac:chgData name="Dabiri, Ayda" userId="b37f3988-c176-4be8-807a-107e80ddceeb" providerId="ADAL" clId="{CFAB1823-706B-485E-9A67-09B08BC1637A}" dt="2021-05-21T11:56:07.943" v="20" actId="207"/>
          <ac:spMkLst>
            <pc:docMk/>
            <pc:sldMk cId="2344048152" sldId="257"/>
            <ac:spMk id="3" creationId="{3AA5875A-E589-402B-B809-F6D4BAA63A02}"/>
          </ac:spMkLst>
        </pc:spChg>
        <pc:graphicFrameChg chg="mod modGraphic">
          <ac:chgData name="Dabiri, Ayda" userId="b37f3988-c176-4be8-807a-107e80ddceeb" providerId="ADAL" clId="{CFAB1823-706B-485E-9A67-09B08BC1637A}" dt="2021-05-21T11:56:49.797" v="50" actId="207"/>
          <ac:graphicFrameMkLst>
            <pc:docMk/>
            <pc:sldMk cId="2344048152" sldId="257"/>
            <ac:graphicFrameMk id="2" creationId="{11319B83-41D3-459A-A1F4-845662CEA6B8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6" name="Shape 1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171450" indent="-171450">
              <a:buSzPct val="100000"/>
              <a:buChar char="-"/>
            </a:pPr>
            <a:r>
              <a:t>Data: time series data (x-axis is the date, y-axis the occurence e.g. counts of reported cases of infection, or also counts of ocurring symptoms)</a:t>
            </a:r>
          </a:p>
          <a:p>
            <a:pPr marL="171450" indent="-171450">
              <a:buSzPct val="100000"/>
              <a:buChar char="-"/>
            </a:pPr>
            <a:r>
              <a:t>The blue line corresponds to the expected count numbers according to the previous pattern/ the baseline which includes seasonality, trends etc</a:t>
            </a:r>
          </a:p>
          <a:p>
            <a:pPr marL="171450" indent="-171450">
              <a:buSzPct val="100000"/>
              <a:buChar char="-"/>
            </a:pPr>
            <a:r>
              <a:t>The red line gives the upper bound up to which count numbers are still considered to be in the normal range of cases</a:t>
            </a:r>
          </a:p>
          <a:p>
            <a:pPr marL="171450" indent="-171450">
              <a:buSzPct val="100000"/>
              <a:buChar char="-"/>
            </a:pPr>
            <a:r>
              <a:t>The AI detects the peaks which show extreme unexpected counts of cases – for which it produces a warning signal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12071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21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2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5865537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>
              <a:defRPr sz="4000" b="1" cap="all"/>
            </a:lvl1pPr>
          </a:lstStyle>
          <a:p>
            <a:r>
              <a:t>Titeltext</a:t>
            </a:r>
          </a:p>
        </p:txBody>
      </p:sp>
      <p:sp>
        <p:nvSpPr>
          <p:cNvPr id="3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1735567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9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7859177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9" name="Textplatzhalt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1848857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5304722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2508335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Titeltext</a:t>
            </a:r>
          </a:p>
        </p:txBody>
      </p:sp>
      <p:sp>
        <p:nvSpPr>
          <p:cNvPr id="73" name="Textebene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4" name="Textplatzhalt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82431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>
              <a:defRPr sz="2000" b="1"/>
            </a:lvl1pPr>
          </a:lstStyle>
          <a:p>
            <a:r>
              <a:t>Titeltext</a:t>
            </a:r>
          </a:p>
        </p:txBody>
      </p:sp>
      <p:sp>
        <p:nvSpPr>
          <p:cNvPr id="83" name="Bildplatzhalt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8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48061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2021/5/21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706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5245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booda@rk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/>
        </p:nvGraphicFramePr>
        <p:xfrm>
          <a:off x="778564" y="4107794"/>
          <a:ext cx="7077956" cy="342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5082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55016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322707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11319B83-41D3-459A-A1F4-845662CEA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361412"/>
              </p:ext>
            </p:extLst>
          </p:nvPr>
        </p:nvGraphicFramePr>
        <p:xfrm>
          <a:off x="902034" y="2838983"/>
          <a:ext cx="7112397" cy="315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943219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02934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TG-Outbreaks Topic Driver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Att.3 -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Presentation (TG-Outbreaks)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Stéphane Ghozzi,
&amp;
Auss Abbood,
Robert Koch Institute,
Berlin, Germany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US" u="sng" dirty="0">
                          <a:solidFill>
                            <a:schemeClr val="tx1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hlinkClick r:id="" action="ppaction://noactio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ghozzis@rki.de</a:t>
                      </a:r>
                    </a:p>
                    <a:p>
                      <a:pPr algn="l">
                        <a:defRPr sz="1800"/>
                      </a:pPr>
                      <a:endParaRPr lang="en-US" u="sng" dirty="0">
                        <a:solidFill>
                          <a:schemeClr val="tx1"/>
                        </a:solidFill>
                        <a:uFill>
                          <a:solidFill>
                            <a:srgbClr val="0000FF"/>
                          </a:solidFill>
                        </a:uFill>
                        <a:hlinkClick r:id="" action="ppaction://noaction">
                          <a:extLst>
                            <a:ext uri="{A12FA001-AC4F-418D-AE19-62706E023703}">
                              <ahyp:hlinkClr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  <a:p>
                      <a:pPr algn="l">
                        <a:defRPr sz="1800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US" u="sng" dirty="0">
                          <a:solidFill>
                            <a:schemeClr val="tx1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abbooda@rki.de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This PPT contains a brief timeline of TG-Outbreaks until now and experiment results.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  <p:sp>
        <p:nvSpPr>
          <p:cNvPr id="3" name="Rectangle 6">
            <a:extLst>
              <a:ext uri="{FF2B5EF4-FFF2-40B4-BE49-F238E27FC236}">
                <a16:creationId xmlns:a16="http://schemas.microsoft.com/office/drawing/2014/main" id="{3AA5875A-E589-402B-B809-F6D4BAA63A02}"/>
              </a:ext>
            </a:extLst>
          </p:cNvPr>
          <p:cNvSpPr/>
          <p:nvPr/>
        </p:nvSpPr>
        <p:spPr>
          <a:xfrm>
            <a:off x="6420776" y="602812"/>
            <a:ext cx="1933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FGAI4H-L-018-A03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B7AC7D-3CD4-41C4-9C8C-988494B72852}"/>
              </a:ext>
            </a:extLst>
          </p:cNvPr>
          <p:cNvSpPr/>
          <p:nvPr/>
        </p:nvSpPr>
        <p:spPr>
          <a:xfrm>
            <a:off x="5577812" y="972144"/>
            <a:ext cx="2775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19-21 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4048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273953" y="1318321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940661" y="1314869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40659" y="2558923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81958" y="2341198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4073317" y="710675"/>
            <a:ext cx="96917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No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Signal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pSp>
        <p:nvGrpSpPr>
          <p:cNvPr id="105" name="Gruppieren 104">
            <a:extLst>
              <a:ext uri="{FF2B5EF4-FFF2-40B4-BE49-F238E27FC236}">
                <a16:creationId xmlns:a16="http://schemas.microsoft.com/office/drawing/2014/main" id="{4B714603-6849-46FE-90DB-E8C0E457DFAD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43848E97-A3B6-44D5-8C10-B3FE3EDF721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7" name="Textfeld 106">
              <a:extLst>
                <a:ext uri="{FF2B5EF4-FFF2-40B4-BE49-F238E27FC236}">
                  <a16:creationId xmlns:a16="http://schemas.microsoft.com/office/drawing/2014/main" id="{49D6ED17-06E7-43C2-83F1-FDEF665F2941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77047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4073317" y="710675"/>
            <a:ext cx="96917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No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Signal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D9C0C25-74EB-47E6-883E-2CE965190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9577" y="1567383"/>
            <a:ext cx="5964846" cy="451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642160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273953" y="1318321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940661" y="1314869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40659" y="2558923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81958" y="2341198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566900" y="690868"/>
            <a:ext cx="200150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sensitive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119EC86-701B-40CA-879B-1DC18D86991A}"/>
              </a:ext>
            </a:extLst>
          </p:cNvPr>
          <p:cNvSpPr/>
          <p:nvPr/>
        </p:nvSpPr>
        <p:spPr>
          <a:xfrm>
            <a:off x="1581562" y="1153870"/>
            <a:ext cx="5980875" cy="4550260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B36B0A3E-53DC-480C-AE39-D047659FFFD8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DB49B0B1-8FEA-4449-B885-49F4C1AEBC9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55D3E329-F913-4522-B1F1-988A2B4B9303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65061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571246" y="796064"/>
            <a:ext cx="2001508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sensitive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76477169-5F6C-4FD0-A6B2-B44B37BB1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380" y="1453127"/>
            <a:ext cx="6815240" cy="506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05428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273953" y="1318321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940661" y="1314869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40659" y="2558923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81958" y="2341198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566900" y="690868"/>
            <a:ext cx="212654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Three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specific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B36B0A3E-53DC-480C-AE39-D047659FFFD8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DB49B0B1-8FEA-4449-B885-49F4C1AEBC9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55D3E329-F913-4522-B1F1-988A2B4B9303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5" name="Rechteck 4">
            <a:extLst>
              <a:ext uri="{FF2B5EF4-FFF2-40B4-BE49-F238E27FC236}">
                <a16:creationId xmlns:a16="http://schemas.microsoft.com/office/drawing/2014/main" id="{84F686B6-09BB-4DD5-85CB-ACFB6F05B0F5}"/>
              </a:ext>
            </a:extLst>
          </p:cNvPr>
          <p:cNvSpPr/>
          <p:nvPr/>
        </p:nvSpPr>
        <p:spPr>
          <a:xfrm>
            <a:off x="1581562" y="1153870"/>
            <a:ext cx="1190852" cy="2740553"/>
          </a:xfrm>
          <a:prstGeom prst="rect">
            <a:avLst/>
          </a:prstGeom>
          <a:noFill/>
          <a:ln w="25400" cap="flat">
            <a:solidFill>
              <a:srgbClr val="00B05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DC0F2DD-F99D-4059-9C97-7E96696B8861}"/>
              </a:ext>
            </a:extLst>
          </p:cNvPr>
          <p:cNvSpPr/>
          <p:nvPr/>
        </p:nvSpPr>
        <p:spPr>
          <a:xfrm>
            <a:off x="2772414" y="2973445"/>
            <a:ext cx="1213672" cy="1825604"/>
          </a:xfrm>
          <a:prstGeom prst="rect">
            <a:avLst/>
          </a:prstGeom>
          <a:noFill/>
          <a:ln w="25400" cap="flat">
            <a:solidFill>
              <a:srgbClr val="0070C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0A53FA8-C2F6-407F-9765-BDBD2A40B4DE}"/>
              </a:ext>
            </a:extLst>
          </p:cNvPr>
          <p:cNvSpPr/>
          <p:nvPr/>
        </p:nvSpPr>
        <p:spPr>
          <a:xfrm>
            <a:off x="3986086" y="2973445"/>
            <a:ext cx="1190852" cy="920978"/>
          </a:xfrm>
          <a:prstGeom prst="rect">
            <a:avLst/>
          </a:prstGeom>
          <a:noFill/>
          <a:ln w="25400" cap="flat">
            <a:solidFill>
              <a:srgbClr val="0070C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3C5DA1C8-26A0-47B9-94CC-A82C0DC3C3EE}"/>
              </a:ext>
            </a:extLst>
          </p:cNvPr>
          <p:cNvSpPr/>
          <p:nvPr/>
        </p:nvSpPr>
        <p:spPr>
          <a:xfrm>
            <a:off x="5148301" y="2084948"/>
            <a:ext cx="1190852" cy="920978"/>
          </a:xfrm>
          <a:prstGeom prst="rect">
            <a:avLst/>
          </a:prstGeom>
          <a:noFill/>
          <a:ln w="25400" cap="flat">
            <a:solidFill>
              <a:srgbClr val="92D05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591EFC36-52D2-43D2-A4B8-96AFCC176567}"/>
              </a:ext>
            </a:extLst>
          </p:cNvPr>
          <p:cNvSpPr/>
          <p:nvPr/>
        </p:nvSpPr>
        <p:spPr>
          <a:xfrm>
            <a:off x="5176938" y="1151472"/>
            <a:ext cx="1205788" cy="1821973"/>
          </a:xfrm>
          <a:prstGeom prst="rect">
            <a:avLst/>
          </a:prstGeom>
          <a:noFill/>
          <a:ln w="25400" cap="flat">
            <a:solidFill>
              <a:schemeClr val="accent6">
                <a:lumMod val="75000"/>
              </a:schemeClr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3DDBFE04-CED4-4C21-9068-69CC454BF0E9}"/>
              </a:ext>
            </a:extLst>
          </p:cNvPr>
          <p:cNvSpPr/>
          <p:nvPr/>
        </p:nvSpPr>
        <p:spPr>
          <a:xfrm>
            <a:off x="2786539" y="3876473"/>
            <a:ext cx="1190852" cy="920978"/>
          </a:xfrm>
          <a:prstGeom prst="rect">
            <a:avLst/>
          </a:prstGeom>
          <a:noFill/>
          <a:ln w="25400" cap="flat">
            <a:solidFill>
              <a:srgbClr val="0070C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1560671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566900" y="690868"/>
            <a:ext cx="212654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Three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specific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3C91DAC-02E5-452C-B2C0-46609DBE3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997" y="1298519"/>
            <a:ext cx="6782348" cy="500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55727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273953" y="1318321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940661" y="1314869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40659" y="2558923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81958" y="2341198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566900" y="690868"/>
            <a:ext cx="197105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specific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B36B0A3E-53DC-480C-AE39-D047659FFFD8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DB49B0B1-8FEA-4449-B885-49F4C1AEBC9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55D3E329-F913-4522-B1F1-988A2B4B9303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5" name="Rechteck 4">
            <a:extLst>
              <a:ext uri="{FF2B5EF4-FFF2-40B4-BE49-F238E27FC236}">
                <a16:creationId xmlns:a16="http://schemas.microsoft.com/office/drawing/2014/main" id="{84F686B6-09BB-4DD5-85CB-ACFB6F05B0F5}"/>
              </a:ext>
            </a:extLst>
          </p:cNvPr>
          <p:cNvSpPr/>
          <p:nvPr/>
        </p:nvSpPr>
        <p:spPr>
          <a:xfrm>
            <a:off x="1581562" y="1153870"/>
            <a:ext cx="1190852" cy="274055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DC0F2DD-F99D-4059-9C97-7E96696B8861}"/>
              </a:ext>
            </a:extLst>
          </p:cNvPr>
          <p:cNvSpPr/>
          <p:nvPr/>
        </p:nvSpPr>
        <p:spPr>
          <a:xfrm>
            <a:off x="2772414" y="2973445"/>
            <a:ext cx="1213672" cy="1825604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0A53FA8-C2F6-407F-9765-BDBD2A40B4DE}"/>
              </a:ext>
            </a:extLst>
          </p:cNvPr>
          <p:cNvSpPr/>
          <p:nvPr/>
        </p:nvSpPr>
        <p:spPr>
          <a:xfrm>
            <a:off x="3986086" y="2973445"/>
            <a:ext cx="1190852" cy="920978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591EFC36-52D2-43D2-A4B8-96AFCC176567}"/>
              </a:ext>
            </a:extLst>
          </p:cNvPr>
          <p:cNvSpPr/>
          <p:nvPr/>
        </p:nvSpPr>
        <p:spPr>
          <a:xfrm>
            <a:off x="5176938" y="1151472"/>
            <a:ext cx="1205788" cy="1821973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107" name="Rechteck 106">
            <a:extLst>
              <a:ext uri="{FF2B5EF4-FFF2-40B4-BE49-F238E27FC236}">
                <a16:creationId xmlns:a16="http://schemas.microsoft.com/office/drawing/2014/main" id="{3DDBFE04-CED4-4C21-9068-69CC454BF0E9}"/>
              </a:ext>
            </a:extLst>
          </p:cNvPr>
          <p:cNvSpPr/>
          <p:nvPr/>
        </p:nvSpPr>
        <p:spPr>
          <a:xfrm>
            <a:off x="2786539" y="3876473"/>
            <a:ext cx="1190852" cy="920978"/>
          </a:xfrm>
          <a:prstGeom prst="rect">
            <a:avLst/>
          </a:prstGeom>
          <a:noFill/>
          <a:ln w="254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775922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566900" y="690868"/>
            <a:ext cx="197105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One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,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specific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C52CFEB-B2B3-49B2-944F-B47420E9A3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119" y="1403529"/>
            <a:ext cx="6552104" cy="476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7624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87027C-D7F4-4DFF-B3F8-C4D5383E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Outlook	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F25717-9617-45EE-8D00-3843389ADA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Further </a:t>
            </a:r>
            <a:r>
              <a:rPr lang="de-DE" dirty="0" err="1"/>
              <a:t>exploration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epidemiologically</a:t>
            </a:r>
            <a:r>
              <a:rPr lang="de-DE" dirty="0"/>
              <a:t> relevant </a:t>
            </a:r>
            <a:r>
              <a:rPr lang="de-DE" dirty="0" err="1"/>
              <a:t>weighting</a:t>
            </a:r>
            <a:r>
              <a:rPr lang="de-DE" dirty="0"/>
              <a:t> in </a:t>
            </a:r>
            <a:r>
              <a:rPr lang="de-DE" dirty="0" err="1"/>
              <a:t>metric</a:t>
            </a:r>
            <a:endParaRPr lang="de-DE" dirty="0"/>
          </a:p>
          <a:p>
            <a:r>
              <a:rPr lang="de-DE" dirty="0"/>
              <a:t>Test </a:t>
            </a:r>
            <a:r>
              <a:rPr lang="de-DE" dirty="0" err="1"/>
              <a:t>cases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algorithm</a:t>
            </a:r>
            <a:r>
              <a:rPr lang="de-DE" dirty="0"/>
              <a:t> </a:t>
            </a:r>
            <a:r>
              <a:rPr lang="de-DE" dirty="0" err="1"/>
              <a:t>types</a:t>
            </a:r>
            <a:endParaRPr lang="de-D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172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 1"/>
          <p:cNvSpPr txBox="1">
            <a:spLocks noGrp="1"/>
          </p:cNvSpPr>
          <p:nvPr>
            <p:ph type="ctrTitle"/>
          </p:nvPr>
        </p:nvSpPr>
        <p:spPr>
          <a:xfrm>
            <a:off x="683568" y="2132856"/>
            <a:ext cx="7772401" cy="147002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defTabSz="795527">
              <a:defRPr sz="3132">
                <a:solidFill>
                  <a:srgbClr val="808080"/>
                </a:solidFill>
              </a:defRPr>
            </a:pPr>
            <a:r>
              <a:t>Topic Group: </a:t>
            </a:r>
            <a:br/>
            <a:r>
              <a:rPr>
                <a:solidFill>
                  <a:srgbClr val="000000"/>
                </a:solidFill>
              </a:rPr>
              <a:t>Disease Outbreak Detection</a:t>
            </a:r>
            <a:br>
              <a:rPr>
                <a:solidFill>
                  <a:srgbClr val="000000"/>
                </a:solidFill>
              </a:rPr>
            </a:br>
            <a:endParaRPr>
              <a:solidFill>
                <a:srgbClr val="000000"/>
              </a:solidFill>
            </a:endParaRPr>
          </a:p>
        </p:txBody>
      </p:sp>
      <p:sp>
        <p:nvSpPr>
          <p:cNvPr id="102" name="Untertitel 2"/>
          <p:cNvSpPr txBox="1">
            <a:spLocks noGrp="1"/>
          </p:cNvSpPr>
          <p:nvPr>
            <p:ph type="subTitle" sz="quarter" idx="1"/>
          </p:nvPr>
        </p:nvSpPr>
        <p:spPr>
          <a:xfrm>
            <a:off x="907850" y="4365104"/>
            <a:ext cx="7560842" cy="1415009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r>
              <a:rPr dirty="0"/>
              <a:t>Stéphane Ghozzi and Auss Abbood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r>
              <a:rPr dirty="0"/>
              <a:t> Robert Koch-Institute, Berlin, Germany</a:t>
            </a:r>
          </a:p>
          <a:p>
            <a:pPr>
              <a:lnSpc>
                <a:spcPct val="90000"/>
              </a:lnSpc>
              <a:spcBef>
                <a:spcPts val="0"/>
              </a:spcBef>
              <a:defRPr sz="2000"/>
            </a:pPr>
            <a:endParaRPr dirty="0"/>
          </a:p>
          <a:p>
            <a:pPr>
              <a:lnSpc>
                <a:spcPct val="90000"/>
              </a:lnSpc>
              <a:spcBef>
                <a:spcPts val="0"/>
              </a:spcBef>
              <a:defRPr sz="2800"/>
            </a:pPr>
            <a:r>
              <a:rPr dirty="0"/>
              <a:t>Geneva </a:t>
            </a:r>
            <a:r>
              <a:rPr lang="de-DE" sz="2400" dirty="0"/>
              <a:t>21st May, 2021</a:t>
            </a:r>
            <a:endParaRPr dirty="0"/>
          </a:p>
        </p:txBody>
      </p:sp>
      <p:pic>
        <p:nvPicPr>
          <p:cNvPr id="103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35670"/>
            <a:ext cx="4019895" cy="17309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ußzeilenplatzhalter 8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TG Outbreaks- FG-AI4</a:t>
            </a: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L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06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Objective</a:t>
            </a:r>
          </a:p>
        </p:txBody>
      </p:sp>
      <p:sp>
        <p:nvSpPr>
          <p:cNvPr id="107" name="Textfeld 3"/>
          <p:cNvSpPr txBox="1"/>
          <p:nvPr/>
        </p:nvSpPr>
        <p:spPr>
          <a:xfrm>
            <a:off x="842367" y="1759968"/>
            <a:ext cx="1152129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Data</a:t>
            </a:r>
          </a:p>
        </p:txBody>
      </p:sp>
      <p:pic>
        <p:nvPicPr>
          <p:cNvPr id="108" name="Picture 2" descr="Picture 2"/>
          <p:cNvPicPr>
            <a:picLocks noChangeAspect="1"/>
          </p:cNvPicPr>
          <p:nvPr/>
        </p:nvPicPr>
        <p:blipFill>
          <a:blip r:embed="rId3"/>
          <a:srcRect r="40773"/>
          <a:stretch>
            <a:fillRect/>
          </a:stretch>
        </p:blipFill>
        <p:spPr>
          <a:xfrm>
            <a:off x="74520" y="2168660"/>
            <a:ext cx="2370224" cy="2740068"/>
          </a:xfrm>
          <a:prstGeom prst="rect">
            <a:avLst/>
          </a:prstGeom>
          <a:ln w="12700">
            <a:miter lim="400000"/>
          </a:ln>
        </p:spPr>
      </p:pic>
      <p:sp>
        <p:nvSpPr>
          <p:cNvPr id="109" name="Textfeld 2"/>
          <p:cNvSpPr txBox="1"/>
          <p:nvPr/>
        </p:nvSpPr>
        <p:spPr>
          <a:xfrm>
            <a:off x="502919" y="5078750"/>
            <a:ext cx="2223162" cy="1209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i="1">
                <a:solidFill>
                  <a:srgbClr val="0070C0"/>
                </a:solidFill>
              </a:defRPr>
            </a:pPr>
            <a:r>
              <a:rPr kumimoji="0" sz="1800" b="0" i="1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(spatio-)temporal data </a:t>
            </a:r>
            <a:br>
              <a:rPr kumimoji="0" sz="1800" b="0" i="1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</a:b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(reported cases of infection, symptom counts, etc.)</a:t>
            </a:r>
          </a:p>
        </p:txBody>
      </p:sp>
      <p:sp>
        <p:nvSpPr>
          <p:cNvPr id="110" name="Textfeld 4"/>
          <p:cNvSpPr txBox="1"/>
          <p:nvPr/>
        </p:nvSpPr>
        <p:spPr>
          <a:xfrm>
            <a:off x="4036998" y="1759968"/>
            <a:ext cx="1395491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70C0"/>
                </a:solidFill>
              </a:defRPr>
            </a:pP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AI</a:t>
            </a: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task</a:t>
            </a:r>
          </a:p>
        </p:txBody>
      </p:sp>
      <p:grpSp>
        <p:nvGrpSpPr>
          <p:cNvPr id="113" name="Gruppieren 1033"/>
          <p:cNvGrpSpPr/>
          <p:nvPr/>
        </p:nvGrpSpPr>
        <p:grpSpPr>
          <a:xfrm>
            <a:off x="7452320" y="3250588"/>
            <a:ext cx="1152129" cy="1052950"/>
            <a:chOff x="0" y="0"/>
            <a:chExt cx="1152128" cy="1052948"/>
          </a:xfrm>
        </p:grpSpPr>
        <p:sp>
          <p:nvSpPr>
            <p:cNvPr id="111" name="Ellipse 1032"/>
            <p:cNvSpPr/>
            <p:nvPr/>
          </p:nvSpPr>
          <p:spPr>
            <a:xfrm>
              <a:off x="-1" y="-1"/>
              <a:ext cx="1152130" cy="1052950"/>
            </a:xfrm>
            <a:prstGeom prst="ellipse">
              <a:avLst/>
            </a:prstGeom>
            <a:solidFill>
              <a:srgbClr val="F2DCDB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2" name="Textfeld 5"/>
            <p:cNvSpPr txBox="1"/>
            <p:nvPr/>
          </p:nvSpPr>
          <p:spPr>
            <a:xfrm>
              <a:off x="45719" y="239292"/>
              <a:ext cx="106069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FF0000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warning signal</a:t>
              </a:r>
            </a:p>
          </p:txBody>
        </p:sp>
      </p:grpSp>
      <p:grpSp>
        <p:nvGrpSpPr>
          <p:cNvPr id="126" name="Gruppieren 1044"/>
          <p:cNvGrpSpPr/>
          <p:nvPr/>
        </p:nvGrpSpPr>
        <p:grpSpPr>
          <a:xfrm>
            <a:off x="2626300" y="2165335"/>
            <a:ext cx="4354495" cy="2913417"/>
            <a:chOff x="0" y="0"/>
            <a:chExt cx="4354493" cy="2913416"/>
          </a:xfrm>
        </p:grpSpPr>
        <p:grpSp>
          <p:nvGrpSpPr>
            <p:cNvPr id="124" name="Gruppieren 1031"/>
            <p:cNvGrpSpPr/>
            <p:nvPr/>
          </p:nvGrpSpPr>
          <p:grpSpPr>
            <a:xfrm>
              <a:off x="0" y="-1"/>
              <a:ext cx="4354494" cy="2744910"/>
              <a:chOff x="0" y="0"/>
              <a:chExt cx="4354493" cy="2744909"/>
            </a:xfrm>
          </p:grpSpPr>
          <p:pic>
            <p:nvPicPr>
              <p:cNvPr id="114" name="Picture 2" descr="Picture 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4354494" cy="274491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grpSp>
            <p:nvGrpSpPr>
              <p:cNvPr id="123" name="Gruppieren 1030"/>
              <p:cNvGrpSpPr/>
              <p:nvPr/>
            </p:nvGrpSpPr>
            <p:grpSpPr>
              <a:xfrm>
                <a:off x="2596968" y="255553"/>
                <a:ext cx="739263" cy="1867481"/>
                <a:chOff x="0" y="0"/>
                <a:chExt cx="739261" cy="1867480"/>
              </a:xfrm>
            </p:grpSpPr>
            <p:sp>
              <p:nvSpPr>
                <p:cNvPr id="115" name="Gerade Verbindung 16"/>
                <p:cNvSpPr/>
                <p:nvPr/>
              </p:nvSpPr>
              <p:spPr>
                <a:xfrm flipH="1">
                  <a:off x="-1" y="1152127"/>
                  <a:ext cx="1" cy="69290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6" name="Gerade Verbindung 18"/>
                <p:cNvSpPr/>
                <p:nvPr/>
              </p:nvSpPr>
              <p:spPr>
                <a:xfrm flipH="1">
                  <a:off x="144015" y="1008112"/>
                  <a:ext cx="1" cy="85936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erade Verbindung 19"/>
                <p:cNvSpPr/>
                <p:nvPr/>
              </p:nvSpPr>
              <p:spPr>
                <a:xfrm flipH="1">
                  <a:off x="171265" y="695717"/>
                  <a:ext cx="1" cy="117176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" name="Gerade Verbindung 20"/>
                <p:cNvSpPr/>
                <p:nvPr/>
              </p:nvSpPr>
              <p:spPr>
                <a:xfrm flipH="1">
                  <a:off x="216023" y="792087"/>
                  <a:ext cx="1" cy="1052949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9" name="Gerade Verbindung 21"/>
                <p:cNvSpPr/>
                <p:nvPr/>
              </p:nvSpPr>
              <p:spPr>
                <a:xfrm flipH="1">
                  <a:off x="92864" y="0"/>
                  <a:ext cx="1" cy="1861546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0" name="Gerade Verbindung 22"/>
                <p:cNvSpPr/>
                <p:nvPr/>
              </p:nvSpPr>
              <p:spPr>
                <a:xfrm flipH="1">
                  <a:off x="187251" y="665485"/>
                  <a:ext cx="1" cy="1196062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erade Verbindung 30"/>
                <p:cNvSpPr/>
                <p:nvPr/>
              </p:nvSpPr>
              <p:spPr>
                <a:xfrm flipH="1">
                  <a:off x="284835" y="1008111"/>
                  <a:ext cx="1" cy="836925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" name="Gerade Verbindung 35"/>
                <p:cNvSpPr/>
                <p:nvPr/>
              </p:nvSpPr>
              <p:spPr>
                <a:xfrm flipH="1">
                  <a:off x="739261" y="930772"/>
                  <a:ext cx="1" cy="908754"/>
                </a:xfrm>
                <a:prstGeom prst="line">
                  <a:avLst/>
                </a:prstGeom>
                <a:noFill/>
                <a:ln w="9525" cap="flat">
                  <a:solidFill>
                    <a:srgbClr val="FF0000"/>
                  </a:solidFill>
                  <a:prstDash val="solid"/>
                  <a:round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pPr marL="0" marR="0" lvl="0" indent="0" algn="l" defTabSz="914400" rtl="0" eaLnBrk="1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125" name="Geschweifte Klammer links 1037"/>
            <p:cNvSpPr/>
            <p:nvPr/>
          </p:nvSpPr>
          <p:spPr>
            <a:xfrm rot="16200000">
              <a:off x="1962102" y="913593"/>
              <a:ext cx="432049" cy="3567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cubicBezTo>
                    <a:pt x="15635" y="21600"/>
                    <a:pt x="10800" y="21005"/>
                    <a:pt x="10800" y="20271"/>
                  </a:cubicBezTo>
                  <a:lnTo>
                    <a:pt x="10800" y="12038"/>
                  </a:lnTo>
                  <a:cubicBezTo>
                    <a:pt x="10800" y="11304"/>
                    <a:pt x="5965" y="10709"/>
                    <a:pt x="0" y="10709"/>
                  </a:cubicBezTo>
                  <a:cubicBezTo>
                    <a:pt x="5965" y="10709"/>
                    <a:pt x="10800" y="10114"/>
                    <a:pt x="10800" y="9380"/>
                  </a:cubicBezTo>
                  <a:lnTo>
                    <a:pt x="10800" y="1329"/>
                  </a:lnTo>
                  <a:cubicBezTo>
                    <a:pt x="10800" y="595"/>
                    <a:pt x="15635" y="0"/>
                    <a:pt x="21600" y="0"/>
                  </a:cubicBezTo>
                </a:path>
              </a:pathLst>
            </a:custGeom>
            <a:noFill/>
            <a:ln w="9525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127" name="Gerade Verbindung mit Pfeil 49"/>
          <p:cNvSpPr/>
          <p:nvPr/>
        </p:nvSpPr>
        <p:spPr>
          <a:xfrm>
            <a:off x="8100392" y="4430678"/>
            <a:ext cx="1" cy="1137639"/>
          </a:xfrm>
          <a:prstGeom prst="line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txBody>
          <a:bodyPr lIns="45719" rIns="4571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28" name="Textfeld 1041"/>
          <p:cNvSpPr txBox="1"/>
          <p:nvPr/>
        </p:nvSpPr>
        <p:spPr>
          <a:xfrm>
            <a:off x="7422050" y="5661247"/>
            <a:ext cx="1676231" cy="62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hint on potential outbreak event</a:t>
            </a:r>
          </a:p>
        </p:txBody>
      </p:sp>
      <p:grpSp>
        <p:nvGrpSpPr>
          <p:cNvPr id="131" name="Gruppieren 1043"/>
          <p:cNvGrpSpPr/>
          <p:nvPr/>
        </p:nvGrpSpPr>
        <p:grpSpPr>
          <a:xfrm>
            <a:off x="3675484" y="5078750"/>
            <a:ext cx="2269749" cy="625189"/>
            <a:chOff x="0" y="0"/>
            <a:chExt cx="2269747" cy="625187"/>
          </a:xfrm>
        </p:grpSpPr>
        <p:sp>
          <p:nvSpPr>
            <p:cNvPr id="129" name="Textfeld 12"/>
            <p:cNvSpPr txBox="1"/>
            <p:nvPr/>
          </p:nvSpPr>
          <p:spPr>
            <a:xfrm>
              <a:off x="0" y="0"/>
              <a:ext cx="2269748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i="1">
                  <a:solidFill>
                    <a:srgbClr val="0070C0"/>
                  </a:solidFill>
                </a:defRPr>
              </a:pPr>
              <a:r>
                <a:rPr kumimoji="0" sz="1800" b="0" i="1" u="none" strike="noStrike" kern="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Detection of </a:t>
              </a:r>
              <a:r>
                <a:rPr kumimoji="0" sz="1800" b="0" i="1" u="none" strike="noStrike" kern="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aberrant</a:t>
              </a:r>
              <a:r>
                <a:rPr kumimoji="0" sz="1800" b="0" i="1" u="none" strike="noStrike" kern="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 case numbers  </a:t>
              </a:r>
              <a:r>
                <a: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(    )</a:t>
              </a:r>
            </a:p>
          </p:txBody>
        </p:sp>
        <p:sp>
          <p:nvSpPr>
            <p:cNvPr id="130" name="Gleichschenkliges Dreieck 1042"/>
            <p:cNvSpPr/>
            <p:nvPr/>
          </p:nvSpPr>
          <p:spPr>
            <a:xfrm>
              <a:off x="1538548" y="412653"/>
              <a:ext cx="92865" cy="123093"/>
            </a:xfrm>
            <a:prstGeom prst="triangle">
              <a:avLst/>
            </a:pr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C00000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132" name="Gerade Verbindung mit Pfeil 1035"/>
          <p:cNvSpPr/>
          <p:nvPr/>
        </p:nvSpPr>
        <p:spPr>
          <a:xfrm flipV="1">
            <a:off x="6300192" y="4136212"/>
            <a:ext cx="1080121" cy="1020981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3" name="Gerade Verbindung mit Pfeil 60"/>
          <p:cNvSpPr/>
          <p:nvPr/>
        </p:nvSpPr>
        <p:spPr>
          <a:xfrm>
            <a:off x="6732240" y="3806037"/>
            <a:ext cx="648073" cy="1"/>
          </a:xfrm>
          <a:prstGeom prst="line">
            <a:avLst/>
          </a:prstGeom>
          <a:ln w="28575">
            <a:solidFill>
              <a:srgbClr val="FF0000"/>
            </a:solidFill>
            <a:tailEnd type="triangle"/>
          </a:ln>
        </p:spPr>
        <p:txBody>
          <a:bodyPr lIns="45719" rIns="4571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34" name="Foliennummernplatzhalter 9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Objective</a:t>
            </a:r>
          </a:p>
        </p:txBody>
      </p:sp>
      <p:sp>
        <p:nvSpPr>
          <p:cNvPr id="139" name="Textfeld 4"/>
          <p:cNvSpPr txBox="1"/>
          <p:nvPr/>
        </p:nvSpPr>
        <p:spPr>
          <a:xfrm>
            <a:off x="323527" y="2091316"/>
            <a:ext cx="1395492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70C0"/>
                </a:solidFill>
              </a:defRPr>
            </a:pP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AI</a:t>
            </a: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task</a:t>
            </a:r>
          </a:p>
        </p:txBody>
      </p:sp>
      <p:grpSp>
        <p:nvGrpSpPr>
          <p:cNvPr id="142" name="Gruppieren 1033"/>
          <p:cNvGrpSpPr/>
          <p:nvPr/>
        </p:nvGrpSpPr>
        <p:grpSpPr>
          <a:xfrm>
            <a:off x="7452320" y="1969653"/>
            <a:ext cx="1152129" cy="1052949"/>
            <a:chOff x="0" y="0"/>
            <a:chExt cx="1152128" cy="1052948"/>
          </a:xfrm>
        </p:grpSpPr>
        <p:sp>
          <p:nvSpPr>
            <p:cNvPr id="140" name="Ellipse 1032"/>
            <p:cNvSpPr/>
            <p:nvPr/>
          </p:nvSpPr>
          <p:spPr>
            <a:xfrm>
              <a:off x="-1" y="-1"/>
              <a:ext cx="1152130" cy="1052950"/>
            </a:xfrm>
            <a:prstGeom prst="ellipse">
              <a:avLst/>
            </a:prstGeom>
            <a:noFill/>
            <a:ln w="25400" cap="flat">
              <a:solidFill>
                <a:srgbClr val="E6B9B8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D99694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41" name="Textfeld 5"/>
            <p:cNvSpPr txBox="1"/>
            <p:nvPr/>
          </p:nvSpPr>
          <p:spPr>
            <a:xfrm>
              <a:off x="45719" y="239292"/>
              <a:ext cx="1060690" cy="6251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>
                  <a:solidFill>
                    <a:srgbClr val="D99694"/>
                  </a:solidFill>
                </a:defRPr>
              </a:lvl1pPr>
            </a:lstStyle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D99694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warning signal</a:t>
              </a:r>
            </a:p>
          </p:txBody>
        </p:sp>
      </p:grpSp>
      <p:grpSp>
        <p:nvGrpSpPr>
          <p:cNvPr id="153" name="Gruppieren 1031"/>
          <p:cNvGrpSpPr/>
          <p:nvPr/>
        </p:nvGrpSpPr>
        <p:grpSpPr>
          <a:xfrm>
            <a:off x="1763688" y="1268034"/>
            <a:ext cx="4354494" cy="2744910"/>
            <a:chOff x="0" y="0"/>
            <a:chExt cx="4354493" cy="2744909"/>
          </a:xfrm>
        </p:grpSpPr>
        <p:pic>
          <p:nvPicPr>
            <p:cNvPr id="143" name="Picture 2" descr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354494" cy="274491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52" name="Gruppieren 1030"/>
            <p:cNvGrpSpPr/>
            <p:nvPr/>
          </p:nvGrpSpPr>
          <p:grpSpPr>
            <a:xfrm>
              <a:off x="2596968" y="255553"/>
              <a:ext cx="739263" cy="1867481"/>
              <a:chOff x="0" y="0"/>
              <a:chExt cx="739261" cy="1867480"/>
            </a:xfrm>
          </p:grpSpPr>
          <p:sp>
            <p:nvSpPr>
              <p:cNvPr id="144" name="Gerade Verbindung 16"/>
              <p:cNvSpPr/>
              <p:nvPr/>
            </p:nvSpPr>
            <p:spPr>
              <a:xfrm flipH="1">
                <a:off x="-1" y="1152127"/>
                <a:ext cx="1" cy="69290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45" name="Gerade Verbindung 18"/>
              <p:cNvSpPr/>
              <p:nvPr/>
            </p:nvSpPr>
            <p:spPr>
              <a:xfrm flipH="1">
                <a:off x="144015" y="1008112"/>
                <a:ext cx="1" cy="85936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46" name="Gerade Verbindung 19"/>
              <p:cNvSpPr/>
              <p:nvPr/>
            </p:nvSpPr>
            <p:spPr>
              <a:xfrm flipH="1">
                <a:off x="171265" y="695717"/>
                <a:ext cx="1" cy="117176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erade Verbindung 20"/>
              <p:cNvSpPr/>
              <p:nvPr/>
            </p:nvSpPr>
            <p:spPr>
              <a:xfrm flipH="1">
                <a:off x="216023" y="792087"/>
                <a:ext cx="1" cy="1052949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48" name="Gerade Verbindung 21"/>
              <p:cNvSpPr/>
              <p:nvPr/>
            </p:nvSpPr>
            <p:spPr>
              <a:xfrm flipH="1">
                <a:off x="92864" y="0"/>
                <a:ext cx="1" cy="1861546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49" name="Gerade Verbindung 22"/>
              <p:cNvSpPr/>
              <p:nvPr/>
            </p:nvSpPr>
            <p:spPr>
              <a:xfrm flipH="1">
                <a:off x="187251" y="665485"/>
                <a:ext cx="1" cy="1196062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erade Verbindung 30"/>
              <p:cNvSpPr/>
              <p:nvPr/>
            </p:nvSpPr>
            <p:spPr>
              <a:xfrm flipH="1">
                <a:off x="284835" y="1008111"/>
                <a:ext cx="1" cy="836925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  <p:sp>
            <p:nvSpPr>
              <p:cNvPr id="151" name="Gerade Verbindung 35"/>
              <p:cNvSpPr/>
              <p:nvPr/>
            </p:nvSpPr>
            <p:spPr>
              <a:xfrm flipH="1">
                <a:off x="739261" y="930772"/>
                <a:ext cx="1" cy="908754"/>
              </a:xfrm>
              <a:prstGeom prst="line">
                <a:avLst/>
              </a:prstGeom>
              <a:noFill/>
              <a:ln w="9525" cap="flat">
                <a:solidFill>
                  <a:srgbClr val="FF0000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pPr marL="0" marR="0" lvl="0" indent="0" algn="l" defTabSz="9144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4" name="Gerade Verbindung mit Pfeil 49"/>
          <p:cNvSpPr/>
          <p:nvPr/>
        </p:nvSpPr>
        <p:spPr>
          <a:xfrm>
            <a:off x="8100392" y="3149741"/>
            <a:ext cx="1" cy="639299"/>
          </a:xfrm>
          <a:prstGeom prst="line">
            <a:avLst/>
          </a:prstGeom>
          <a:ln w="28575">
            <a:solidFill>
              <a:srgbClr val="E6B9B8"/>
            </a:solidFill>
            <a:prstDash val="dash"/>
            <a:tailEnd type="triangle"/>
          </a:ln>
        </p:spPr>
        <p:txBody>
          <a:bodyPr lIns="45719" rIns="4571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55" name="Textfeld 1041"/>
          <p:cNvSpPr txBox="1"/>
          <p:nvPr/>
        </p:nvSpPr>
        <p:spPr>
          <a:xfrm>
            <a:off x="7347127" y="3843547"/>
            <a:ext cx="1676231" cy="62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rgbClr val="D99694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D99694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hint on potential outbreak event</a:t>
            </a:r>
          </a:p>
        </p:txBody>
      </p:sp>
      <p:sp>
        <p:nvSpPr>
          <p:cNvPr id="156" name="Gerade Verbindung mit Pfeil 45"/>
          <p:cNvSpPr/>
          <p:nvPr/>
        </p:nvSpPr>
        <p:spPr>
          <a:xfrm>
            <a:off x="6012160" y="2510614"/>
            <a:ext cx="1368153" cy="14487"/>
          </a:xfrm>
          <a:prstGeom prst="line">
            <a:avLst/>
          </a:prstGeom>
          <a:ln w="28575">
            <a:solidFill>
              <a:srgbClr val="E6B9B8"/>
            </a:solidFill>
            <a:tailEnd type="triangle"/>
          </a:ln>
        </p:spPr>
        <p:txBody>
          <a:bodyPr lIns="45719" rIns="45719"/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pic>
        <p:nvPicPr>
          <p:cNvPr id="157" name="Picture 2" descr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2512" y="4670354"/>
            <a:ext cx="4954648" cy="2086981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extfeld 33"/>
          <p:cNvSpPr txBox="1"/>
          <p:nvPr/>
        </p:nvSpPr>
        <p:spPr>
          <a:xfrm>
            <a:off x="5896319" y="5053498"/>
            <a:ext cx="1438272" cy="12093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solidFill>
                  <a:srgbClr val="0070C0"/>
                </a:solidFill>
              </a:defRPr>
            </a:pP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Test Data:  </a:t>
            </a:r>
            <a:r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confirmed outbreak labels </a:t>
            </a:r>
          </a:p>
        </p:txBody>
      </p:sp>
      <p:sp>
        <p:nvSpPr>
          <p:cNvPr id="159" name="Gleichschenkliges Dreieck 36"/>
          <p:cNvSpPr/>
          <p:nvPr/>
        </p:nvSpPr>
        <p:spPr>
          <a:xfrm>
            <a:off x="6615454" y="6007465"/>
            <a:ext cx="188794" cy="123092"/>
          </a:xfrm>
          <a:prstGeom prst="triangle">
            <a:avLst/>
          </a:prstGeom>
          <a:solidFill>
            <a:srgbClr val="FFC000"/>
          </a:solidFill>
          <a:ln w="25400">
            <a:solidFill>
              <a:srgbClr val="FFC000"/>
            </a:solidFill>
          </a:ln>
        </p:spPr>
        <p:txBody>
          <a:bodyPr lIns="45719" rIns="45719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C000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60" name="Pfeil nach oben und unten 11"/>
          <p:cNvSpPr/>
          <p:nvPr/>
        </p:nvSpPr>
        <p:spPr>
          <a:xfrm>
            <a:off x="2993532" y="3995542"/>
            <a:ext cx="360041" cy="671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5790"/>
                </a:moveTo>
                <a:lnTo>
                  <a:pt x="10800" y="0"/>
                </a:lnTo>
                <a:lnTo>
                  <a:pt x="21600" y="5790"/>
                </a:lnTo>
                <a:lnTo>
                  <a:pt x="16200" y="5790"/>
                </a:lnTo>
                <a:lnTo>
                  <a:pt x="16200" y="15810"/>
                </a:lnTo>
                <a:lnTo>
                  <a:pt x="21600" y="15810"/>
                </a:lnTo>
                <a:lnTo>
                  <a:pt x="10800" y="21600"/>
                </a:lnTo>
                <a:lnTo>
                  <a:pt x="0" y="15810"/>
                </a:lnTo>
                <a:lnTo>
                  <a:pt x="5400" y="15810"/>
                </a:lnTo>
                <a:lnTo>
                  <a:pt x="5400" y="5790"/>
                </a:lnTo>
                <a:close/>
              </a:path>
            </a:pathLst>
          </a:custGeom>
          <a:solidFill>
            <a:schemeClr val="accent1"/>
          </a:solidFill>
          <a:ln w="25400">
            <a:solidFill>
              <a:srgbClr val="3A5E8A"/>
            </a:solidFill>
          </a:ln>
        </p:spPr>
        <p:txBody>
          <a:bodyPr lIns="45719" rIns="45719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FFFFFF"/>
                </a:solidFill>
              </a:defRPr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61" name="Textfeld 13"/>
          <p:cNvSpPr txBox="1"/>
          <p:nvPr/>
        </p:nvSpPr>
        <p:spPr>
          <a:xfrm>
            <a:off x="323527" y="4120546"/>
            <a:ext cx="2214097" cy="352139"/>
          </a:xfrm>
          <a:prstGeom prst="rect">
            <a:avLst/>
          </a:prstGeom>
          <a:solidFill>
            <a:srgbClr val="DCE6F2"/>
          </a:solidFill>
          <a:ln w="19050">
            <a:solidFill>
              <a:srgbClr val="0070C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Benchmarking</a:t>
            </a:r>
          </a:p>
        </p:txBody>
      </p:sp>
      <p:grpSp>
        <p:nvGrpSpPr>
          <p:cNvPr id="164" name="Gruppieren 43"/>
          <p:cNvGrpSpPr/>
          <p:nvPr/>
        </p:nvGrpSpPr>
        <p:grpSpPr>
          <a:xfrm>
            <a:off x="5896321" y="2585572"/>
            <a:ext cx="1359368" cy="917288"/>
            <a:chOff x="0" y="0"/>
            <a:chExt cx="1359367" cy="917287"/>
          </a:xfrm>
        </p:grpSpPr>
        <p:sp>
          <p:nvSpPr>
            <p:cNvPr id="162" name="Textfeld 44"/>
            <p:cNvSpPr txBox="1"/>
            <p:nvPr/>
          </p:nvSpPr>
          <p:spPr>
            <a:xfrm>
              <a:off x="0" y="0"/>
              <a:ext cx="1359368" cy="9172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i="1">
                  <a:solidFill>
                    <a:srgbClr val="0070C0"/>
                  </a:solidFill>
                </a:defRPr>
              </a:pPr>
              <a:r>
                <a:rPr kumimoji="0" sz="1800" b="0" i="1" u="none" strike="noStrike" kern="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Detection of aberrant numbers  </a:t>
              </a:r>
              <a:r>
                <a: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(    )</a:t>
              </a:r>
            </a:p>
          </p:txBody>
        </p:sp>
        <p:sp>
          <p:nvSpPr>
            <p:cNvPr id="163" name="Gleichschenkliges Dreieck 46"/>
            <p:cNvSpPr/>
            <p:nvPr/>
          </p:nvSpPr>
          <p:spPr>
            <a:xfrm>
              <a:off x="1051944" y="650525"/>
              <a:ext cx="170125" cy="154970"/>
            </a:xfrm>
            <a:prstGeom prst="triangle">
              <a:avLst/>
            </a:prstGeom>
            <a:solidFill>
              <a:srgbClr val="FF0000"/>
            </a:solidFill>
            <a:ln w="25400" cap="flat">
              <a:solidFill>
                <a:srgbClr val="FF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C00000"/>
                  </a:solidFill>
                </a:defRPr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165" name="Foliennummernplatzhalter 3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ußzeilenplatzhalter 3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TG Outbreaks - FG-AI4</a:t>
            </a: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L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3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Timeline</a:t>
            </a:r>
          </a:p>
        </p:txBody>
      </p:sp>
      <p:sp>
        <p:nvSpPr>
          <p:cNvPr id="17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1700"/>
            </a:pPr>
            <a:r>
              <a:rPr lang="en-US" dirty="0"/>
              <a:t>Contacted almost 90 people</a:t>
            </a:r>
          </a:p>
          <a:p>
            <a:pPr>
              <a:spcBef>
                <a:spcPts val="1200"/>
              </a:spcBef>
              <a:defRPr sz="1700"/>
            </a:pPr>
            <a:r>
              <a:rPr lang="en-US" dirty="0"/>
              <a:t>50 people are interested as of now from almost over 20 organizations  and over 15 countries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/>
              <a:t>H</a:t>
            </a:r>
            <a:r>
              <a:rPr lang="en-US" dirty="0" err="1"/>
              <a:t>eld</a:t>
            </a:r>
            <a:r>
              <a:rPr lang="en-US" dirty="0"/>
              <a:t> calls to harmonize ideas and goals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/>
              <a:t>W</a:t>
            </a:r>
            <a:r>
              <a:rPr lang="en-US" dirty="0"/>
              <a:t>rote an extensive review on methods and metrics in outbreak detection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/>
              <a:t>C</a:t>
            </a:r>
            <a:r>
              <a:rPr lang="en-US" dirty="0" err="1"/>
              <a:t>onducted</a:t>
            </a:r>
            <a:r>
              <a:rPr lang="en-US" dirty="0"/>
              <a:t> a survey to find gaps in our review and to find most important use cases</a:t>
            </a:r>
          </a:p>
          <a:p>
            <a:pPr>
              <a:spcBef>
                <a:spcPts val="1200"/>
              </a:spcBef>
              <a:defRPr sz="1700"/>
            </a:pPr>
            <a:endParaRPr lang="en-US" dirty="0"/>
          </a:p>
        </p:txBody>
      </p:sp>
      <p:sp>
        <p:nvSpPr>
          <p:cNvPr id="175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ußzeilenplatzhalter 3"/>
          <p:cNvSpPr txBox="1"/>
          <p:nvPr/>
        </p:nvSpPr>
        <p:spPr>
          <a:xfrm>
            <a:off x="3169920" y="6400413"/>
            <a:ext cx="2804161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1200">
                <a:solidFill>
                  <a:srgbClr val="888888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TG Outbreaks - FG-AI4</a:t>
            </a:r>
            <a:r>
              <a:rPr kumimoji="0" lang="de-DE" sz="1200" b="0" i="0" u="none" strike="noStrike" kern="0" cap="none" spc="0" normalizeH="0" baseline="0" noProof="0" dirty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L</a:t>
            </a:r>
            <a:endParaRPr kumimoji="0" sz="1200" b="0" i="0" u="none" strike="noStrike" kern="0" cap="none" spc="0" normalizeH="0" baseline="0" noProof="0" dirty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173" name="Titel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 err="1"/>
              <a:t>Now</a:t>
            </a:r>
            <a:endParaRPr dirty="0"/>
          </a:p>
        </p:txBody>
      </p:sp>
      <p:sp>
        <p:nvSpPr>
          <p:cNvPr id="174" name="Inhaltsplatzhalter 2"/>
          <p:cNvSpPr txBox="1">
            <a:spLocks noGrp="1"/>
          </p:cNvSpPr>
          <p:nvPr>
            <p:ph type="body" idx="1"/>
          </p:nvPr>
        </p:nvSpPr>
        <p:spPr>
          <a:xfrm>
            <a:off x="467543" y="1628799"/>
            <a:ext cx="8229601" cy="352839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200"/>
              </a:spcBef>
              <a:defRPr sz="1700"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found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existing</a:t>
            </a:r>
            <a:r>
              <a:rPr lang="de-DE" dirty="0"/>
              <a:t> </a:t>
            </a:r>
            <a:r>
              <a:rPr lang="de-DE" dirty="0" err="1"/>
              <a:t>metrics</a:t>
            </a:r>
            <a:r>
              <a:rPr lang="de-DE" dirty="0"/>
              <a:t> </a:t>
            </a:r>
            <a:r>
              <a:rPr lang="de-DE" dirty="0" err="1"/>
              <a:t>cannot</a:t>
            </a:r>
            <a:r>
              <a:rPr lang="de-DE" dirty="0"/>
              <a:t> </a:t>
            </a:r>
            <a:r>
              <a:rPr lang="de-DE" dirty="0" err="1"/>
              <a:t>cover</a:t>
            </a:r>
            <a:r>
              <a:rPr lang="de-DE" dirty="0"/>
              <a:t> all relevant </a:t>
            </a:r>
            <a:r>
              <a:rPr lang="de-DE" dirty="0" err="1"/>
              <a:t>algorithm</a:t>
            </a:r>
            <a:r>
              <a:rPr lang="de-DE" dirty="0"/>
              <a:t> </a:t>
            </a:r>
            <a:r>
              <a:rPr lang="de-DE" dirty="0" err="1"/>
              <a:t>families</a:t>
            </a:r>
            <a:r>
              <a:rPr lang="de-DE" dirty="0"/>
              <a:t> </a:t>
            </a:r>
            <a:r>
              <a:rPr lang="de-DE" dirty="0" err="1"/>
              <a:t>alike</a:t>
            </a:r>
            <a:r>
              <a:rPr lang="de-DE" dirty="0"/>
              <a:t> (e.g. </a:t>
            </a:r>
            <a:r>
              <a:rPr lang="de-DE" dirty="0" err="1"/>
              <a:t>SaTScan</a:t>
            </a:r>
            <a:r>
              <a:rPr lang="de-DE" dirty="0"/>
              <a:t> and </a:t>
            </a:r>
            <a:r>
              <a:rPr lang="de-DE" dirty="0" err="1"/>
              <a:t>Farrington</a:t>
            </a:r>
            <a:r>
              <a:rPr lang="de-DE" dirty="0"/>
              <a:t> flexible)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formulated</a:t>
            </a:r>
            <a:r>
              <a:rPr lang="de-DE" dirty="0"/>
              <a:t> a </a:t>
            </a:r>
            <a:r>
              <a:rPr lang="de-DE" dirty="0" err="1"/>
              <a:t>solution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compare</a:t>
            </a:r>
            <a:r>
              <a:rPr lang="de-DE" dirty="0"/>
              <a:t> </a:t>
            </a:r>
            <a:r>
              <a:rPr lang="de-DE" dirty="0" err="1"/>
              <a:t>performance</a:t>
            </a:r>
            <a:r>
              <a:rPr lang="de-DE" dirty="0"/>
              <a:t> </a:t>
            </a:r>
            <a:r>
              <a:rPr lang="de-DE" dirty="0" err="1"/>
              <a:t>regardless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data</a:t>
            </a:r>
            <a:r>
              <a:rPr lang="de-DE" dirty="0"/>
              <a:t> </a:t>
            </a:r>
            <a:r>
              <a:rPr lang="de-DE" dirty="0" err="1"/>
              <a:t>stratification</a:t>
            </a:r>
            <a:r>
              <a:rPr lang="de-DE" dirty="0"/>
              <a:t> and </a:t>
            </a:r>
            <a:r>
              <a:rPr lang="de-DE" dirty="0" err="1"/>
              <a:t>algorithm</a:t>
            </a:r>
            <a:r>
              <a:rPr lang="de-DE" dirty="0"/>
              <a:t> type</a:t>
            </a:r>
          </a:p>
          <a:p>
            <a:pPr>
              <a:spcBef>
                <a:spcPts val="1200"/>
              </a:spcBef>
              <a:defRPr sz="1700"/>
            </a:pP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arrieved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fine</a:t>
            </a:r>
            <a:r>
              <a:rPr lang="de-DE" dirty="0"/>
              <a:t> </a:t>
            </a:r>
            <a:r>
              <a:rPr lang="de-DE" dirty="0" err="1"/>
              <a:t>tuning</a:t>
            </a:r>
            <a:r>
              <a:rPr lang="de-DE" dirty="0"/>
              <a:t> </a:t>
            </a:r>
            <a:r>
              <a:rPr lang="de-DE" dirty="0" err="1"/>
              <a:t>part</a:t>
            </a:r>
            <a:endParaRPr lang="en-US" dirty="0"/>
          </a:p>
          <a:p>
            <a:pPr>
              <a:spcBef>
                <a:spcPts val="1200"/>
              </a:spcBef>
              <a:defRPr sz="1700"/>
            </a:pPr>
            <a:endParaRPr lang="en-US" dirty="0"/>
          </a:p>
        </p:txBody>
      </p:sp>
      <p:sp>
        <p:nvSpPr>
          <p:cNvPr id="175" name="Foliennummernplatzhalter 4"/>
          <p:cNvSpPr txBox="1">
            <a:spLocks noGrp="1"/>
          </p:cNvSpPr>
          <p:nvPr>
            <p:ph type="sldNum" sz="quarter" idx="2"/>
          </p:nvPr>
        </p:nvSpPr>
        <p:spPr>
          <a:xfrm>
            <a:off x="8505418" y="6414760"/>
            <a:ext cx="181382" cy="248305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836359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352394" y="1320959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894777" y="1318321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21980" y="2515314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51344" y="2305652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2567428" y="712349"/>
            <a:ext cx="400045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p(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d_i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| x) = True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label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distribution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per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cell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pSp>
        <p:nvGrpSpPr>
          <p:cNvPr id="104" name="Gruppieren 103">
            <a:extLst>
              <a:ext uri="{FF2B5EF4-FFF2-40B4-BE49-F238E27FC236}">
                <a16:creationId xmlns:a16="http://schemas.microsoft.com/office/drawing/2014/main" id="{454656E1-2123-4CD9-8730-AF6169534C3B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E14A3FA5-5CA9-43E6-82D7-963DCB50B864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6" name="Textfeld 105">
              <a:extLst>
                <a:ext uri="{FF2B5EF4-FFF2-40B4-BE49-F238E27FC236}">
                  <a16:creationId xmlns:a16="http://schemas.microsoft.com/office/drawing/2014/main" id="{4989233C-67D2-48DA-8DEE-00971D63F995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276597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2854E574-8813-4E26-AC00-BDB3D70B133C}"/>
              </a:ext>
            </a:extLst>
          </p:cNvPr>
          <p:cNvGraphicFramePr>
            <a:graphicFrameLocks noGrp="1"/>
          </p:cNvGraphicFramePr>
          <p:nvPr/>
        </p:nvGraphicFramePr>
        <p:xfrm>
          <a:off x="1581562" y="1153870"/>
          <a:ext cx="5980875" cy="455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6175">
                  <a:extLst>
                    <a:ext uri="{9D8B030D-6E8A-4147-A177-3AD203B41FA5}">
                      <a16:colId xmlns:a16="http://schemas.microsoft.com/office/drawing/2014/main" val="3438891064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52245101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996324276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40779837"/>
                    </a:ext>
                  </a:extLst>
                </a:gridCol>
                <a:gridCol w="1196175">
                  <a:extLst>
                    <a:ext uri="{9D8B030D-6E8A-4147-A177-3AD203B41FA5}">
                      <a16:colId xmlns:a16="http://schemas.microsoft.com/office/drawing/2014/main" val="2670970668"/>
                    </a:ext>
                  </a:extLst>
                </a:gridCol>
              </a:tblGrid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68253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2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5295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3775256"/>
                  </a:ext>
                </a:extLst>
              </a:tr>
              <a:tr h="91005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869395"/>
                  </a:ext>
                </a:extLst>
              </a:tr>
            </a:tbl>
          </a:graphicData>
        </a:graphic>
      </p:graphicFrame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7EC93AD2-CD24-4A21-90A0-C3720C3A8FB3}"/>
              </a:ext>
            </a:extLst>
          </p:cNvPr>
          <p:cNvGrpSpPr/>
          <p:nvPr/>
        </p:nvGrpSpPr>
        <p:grpSpPr>
          <a:xfrm>
            <a:off x="2006417" y="1427516"/>
            <a:ext cx="328921" cy="322343"/>
            <a:chOff x="2131407" y="322342"/>
            <a:chExt cx="328921" cy="322343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id="{08DCB928-82D5-4726-A109-AC3BB96A51A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D2CC4F26-9DF7-4706-90BD-0A9FF3B30031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60FCF3D-6AD6-4D54-804B-72B58127E786}"/>
              </a:ext>
            </a:extLst>
          </p:cNvPr>
          <p:cNvGrpSpPr/>
          <p:nvPr/>
        </p:nvGrpSpPr>
        <p:grpSpPr>
          <a:xfrm>
            <a:off x="2006417" y="2395640"/>
            <a:ext cx="328921" cy="322343"/>
            <a:chOff x="2131407" y="322342"/>
            <a:chExt cx="328921" cy="322343"/>
          </a:xfrm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5AF158BC-25BF-4A03-BC63-4A3A98FC7C4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76BB066E-1309-43D1-944C-36B0BA1264BB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66AAFE0A-FC68-4707-8554-C77842636DCE}"/>
              </a:ext>
            </a:extLst>
          </p:cNvPr>
          <p:cNvGrpSpPr/>
          <p:nvPr/>
        </p:nvGrpSpPr>
        <p:grpSpPr>
          <a:xfrm>
            <a:off x="1993339" y="3267828"/>
            <a:ext cx="328921" cy="322343"/>
            <a:chOff x="2131407" y="322342"/>
            <a:chExt cx="328921" cy="322343"/>
          </a:xfrm>
        </p:grpSpPr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3706DCE5-D021-4D32-ACF2-0608E2F4B32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09143CD0-92A1-4408-8075-7285557D1627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B42DC1EE-B137-44C2-A8AF-A45215D0B60A}"/>
              </a:ext>
            </a:extLst>
          </p:cNvPr>
          <p:cNvGrpSpPr/>
          <p:nvPr/>
        </p:nvGrpSpPr>
        <p:grpSpPr>
          <a:xfrm>
            <a:off x="2006417" y="4235952"/>
            <a:ext cx="328921" cy="322343"/>
            <a:chOff x="2131407" y="322342"/>
            <a:chExt cx="328921" cy="322343"/>
          </a:xfrm>
        </p:grpSpPr>
        <p:sp>
          <p:nvSpPr>
            <p:cNvPr id="17" name="Ellipse 16">
              <a:extLst>
                <a:ext uri="{FF2B5EF4-FFF2-40B4-BE49-F238E27FC236}">
                  <a16:creationId xmlns:a16="http://schemas.microsoft.com/office/drawing/2014/main" id="{B671C04A-C7D5-403A-B94E-3CB5104AC12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A6F819B1-B7FF-4BBA-9DA2-D067EAF1590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34D84039-6311-416F-B66D-1890337BFB65}"/>
              </a:ext>
            </a:extLst>
          </p:cNvPr>
          <p:cNvGrpSpPr/>
          <p:nvPr/>
        </p:nvGrpSpPr>
        <p:grpSpPr>
          <a:xfrm>
            <a:off x="1993418" y="5108141"/>
            <a:ext cx="328921" cy="322343"/>
            <a:chOff x="2131407" y="322342"/>
            <a:chExt cx="328921" cy="322343"/>
          </a:xfrm>
        </p:grpSpPr>
        <p:sp>
          <p:nvSpPr>
            <p:cNvPr id="20" name="Ellipse 19">
              <a:extLst>
                <a:ext uri="{FF2B5EF4-FFF2-40B4-BE49-F238E27FC236}">
                  <a16:creationId xmlns:a16="http://schemas.microsoft.com/office/drawing/2014/main" id="{B28BD75D-548E-4B43-9134-572975A53E3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69754CF6-388C-4C01-8EDD-BA00EB4B0076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D3D10649-19DC-498B-AA09-8F8BBB9FCD7E}"/>
              </a:ext>
            </a:extLst>
          </p:cNvPr>
          <p:cNvGrpSpPr/>
          <p:nvPr/>
        </p:nvGrpSpPr>
        <p:grpSpPr>
          <a:xfrm>
            <a:off x="4403194" y="5115267"/>
            <a:ext cx="328921" cy="322343"/>
            <a:chOff x="2131407" y="322342"/>
            <a:chExt cx="328921" cy="322343"/>
          </a:xfrm>
        </p:grpSpPr>
        <p:sp>
          <p:nvSpPr>
            <p:cNvPr id="23" name="Ellipse 22">
              <a:extLst>
                <a:ext uri="{FF2B5EF4-FFF2-40B4-BE49-F238E27FC236}">
                  <a16:creationId xmlns:a16="http://schemas.microsoft.com/office/drawing/2014/main" id="{7F3D735D-5FD2-45E5-9B17-36DB28E039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4" name="Textfeld 23">
              <a:extLst>
                <a:ext uri="{FF2B5EF4-FFF2-40B4-BE49-F238E27FC236}">
                  <a16:creationId xmlns:a16="http://schemas.microsoft.com/office/drawing/2014/main" id="{C648B6F0-230C-45B6-82DC-98EB1BF7A33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AC3860A-6617-46ED-9AA6-2A8ED8EFF539}"/>
              </a:ext>
            </a:extLst>
          </p:cNvPr>
          <p:cNvGrpSpPr/>
          <p:nvPr/>
        </p:nvGrpSpPr>
        <p:grpSpPr>
          <a:xfrm>
            <a:off x="3207017" y="1410514"/>
            <a:ext cx="328921" cy="322343"/>
            <a:chOff x="2131407" y="322342"/>
            <a:chExt cx="328921" cy="322343"/>
          </a:xfrm>
        </p:grpSpPr>
        <p:sp>
          <p:nvSpPr>
            <p:cNvPr id="26" name="Ellipse 25">
              <a:extLst>
                <a:ext uri="{FF2B5EF4-FFF2-40B4-BE49-F238E27FC236}">
                  <a16:creationId xmlns:a16="http://schemas.microsoft.com/office/drawing/2014/main" id="{880BB62E-3989-4639-824F-04CE15E43879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307CF416-21E6-4DC2-ADC6-ACEA17303CFD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CFFFF306-BF80-49AE-97F5-68F251DC3BFE}"/>
              </a:ext>
            </a:extLst>
          </p:cNvPr>
          <p:cNvGrpSpPr/>
          <p:nvPr/>
        </p:nvGrpSpPr>
        <p:grpSpPr>
          <a:xfrm>
            <a:off x="3207017" y="2399771"/>
            <a:ext cx="328921" cy="322343"/>
            <a:chOff x="2131407" y="322342"/>
            <a:chExt cx="328921" cy="322343"/>
          </a:xfrm>
        </p:grpSpPr>
        <p:sp>
          <p:nvSpPr>
            <p:cNvPr id="29" name="Ellipse 28">
              <a:extLst>
                <a:ext uri="{FF2B5EF4-FFF2-40B4-BE49-F238E27FC236}">
                  <a16:creationId xmlns:a16="http://schemas.microsoft.com/office/drawing/2014/main" id="{935F381F-9C31-4B52-B2E0-BEC4EB31292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0" name="Textfeld 29">
              <a:extLst>
                <a:ext uri="{FF2B5EF4-FFF2-40B4-BE49-F238E27FC236}">
                  <a16:creationId xmlns:a16="http://schemas.microsoft.com/office/drawing/2014/main" id="{66380529-E69A-46CB-983C-80376E472238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52A31C9-AFAF-4241-B043-3DAD0B9A46FA}"/>
              </a:ext>
            </a:extLst>
          </p:cNvPr>
          <p:cNvGrpSpPr/>
          <p:nvPr/>
        </p:nvGrpSpPr>
        <p:grpSpPr>
          <a:xfrm>
            <a:off x="4393444" y="1410514"/>
            <a:ext cx="328921" cy="322343"/>
            <a:chOff x="2131407" y="322342"/>
            <a:chExt cx="328921" cy="32234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A74D3BF3-4BE2-4CD4-AC75-06B4C3FB873F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3D5A3DFC-7979-4138-BE30-87134DAB6712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37" name="Gruppieren 36">
            <a:extLst>
              <a:ext uri="{FF2B5EF4-FFF2-40B4-BE49-F238E27FC236}">
                <a16:creationId xmlns:a16="http://schemas.microsoft.com/office/drawing/2014/main" id="{664FA820-D9F0-44BD-B765-D782DFACBE17}"/>
              </a:ext>
            </a:extLst>
          </p:cNvPr>
          <p:cNvGrpSpPr/>
          <p:nvPr/>
        </p:nvGrpSpPr>
        <p:grpSpPr>
          <a:xfrm>
            <a:off x="4393444" y="2399771"/>
            <a:ext cx="328921" cy="322343"/>
            <a:chOff x="2131407" y="322342"/>
            <a:chExt cx="328921" cy="322343"/>
          </a:xfrm>
        </p:grpSpPr>
        <p:sp>
          <p:nvSpPr>
            <p:cNvPr id="38" name="Ellipse 37">
              <a:extLst>
                <a:ext uri="{FF2B5EF4-FFF2-40B4-BE49-F238E27FC236}">
                  <a16:creationId xmlns:a16="http://schemas.microsoft.com/office/drawing/2014/main" id="{7C9FAC76-6F33-4CBD-BF37-2165472F908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B54BC374-3335-4A84-A6A7-199746DF07F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F7AE76C4-EA73-4B77-876D-B02958D5A869}"/>
              </a:ext>
            </a:extLst>
          </p:cNvPr>
          <p:cNvGrpSpPr/>
          <p:nvPr/>
        </p:nvGrpSpPr>
        <p:grpSpPr>
          <a:xfrm>
            <a:off x="6808662" y="2312854"/>
            <a:ext cx="328921" cy="322343"/>
            <a:chOff x="2131407" y="322342"/>
            <a:chExt cx="328921" cy="322343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BD4A1D0D-2DBC-4CEF-8714-10A50F6EEC5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DB84ED91-BF9C-401A-BD71-DE6387D2772A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3" name="Gruppieren 42">
            <a:extLst>
              <a:ext uri="{FF2B5EF4-FFF2-40B4-BE49-F238E27FC236}">
                <a16:creationId xmlns:a16="http://schemas.microsoft.com/office/drawing/2014/main" id="{18A238B0-83CA-428B-BE71-F06954EBC40F}"/>
              </a:ext>
            </a:extLst>
          </p:cNvPr>
          <p:cNvGrpSpPr/>
          <p:nvPr/>
        </p:nvGrpSpPr>
        <p:grpSpPr>
          <a:xfrm>
            <a:off x="6808662" y="3302111"/>
            <a:ext cx="328921" cy="322343"/>
            <a:chOff x="2131407" y="322342"/>
            <a:chExt cx="328921" cy="322343"/>
          </a:xfrm>
        </p:grpSpPr>
        <p:sp>
          <p:nvSpPr>
            <p:cNvPr id="44" name="Ellipse 43">
              <a:extLst>
                <a:ext uri="{FF2B5EF4-FFF2-40B4-BE49-F238E27FC236}">
                  <a16:creationId xmlns:a16="http://schemas.microsoft.com/office/drawing/2014/main" id="{F44B41D7-F275-49A2-A630-50DF70BB2441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EDF54AD2-A601-4F26-A93E-FD0FEC061B17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6E14E556-6D04-42CB-9522-831B7F8886E1}"/>
              </a:ext>
            </a:extLst>
          </p:cNvPr>
          <p:cNvGrpSpPr/>
          <p:nvPr/>
        </p:nvGrpSpPr>
        <p:grpSpPr>
          <a:xfrm>
            <a:off x="5612486" y="3251899"/>
            <a:ext cx="328921" cy="322343"/>
            <a:chOff x="2131407" y="322342"/>
            <a:chExt cx="328921" cy="322343"/>
          </a:xfrm>
        </p:grpSpPr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2758D0B1-BF05-4164-9DCF-6D406C80553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AB567F60-F7BC-492D-96F9-EAF35970691B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4693C2CC-B85A-4209-A1CB-DB804FD24FC5}"/>
              </a:ext>
            </a:extLst>
          </p:cNvPr>
          <p:cNvGrpSpPr/>
          <p:nvPr/>
        </p:nvGrpSpPr>
        <p:grpSpPr>
          <a:xfrm>
            <a:off x="5612486" y="4241156"/>
            <a:ext cx="328921" cy="322343"/>
            <a:chOff x="2131407" y="322342"/>
            <a:chExt cx="328921" cy="322343"/>
          </a:xfrm>
        </p:grpSpPr>
        <p:sp>
          <p:nvSpPr>
            <p:cNvPr id="50" name="Ellipse 49">
              <a:extLst>
                <a:ext uri="{FF2B5EF4-FFF2-40B4-BE49-F238E27FC236}">
                  <a16:creationId xmlns:a16="http://schemas.microsoft.com/office/drawing/2014/main" id="{5FA94D56-AA4C-449E-9B14-76458BAD6E0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7B6BC78E-CB5F-40E4-B9F6-12A96A2BBE40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2" name="Gruppieren 51">
            <a:extLst>
              <a:ext uri="{FF2B5EF4-FFF2-40B4-BE49-F238E27FC236}">
                <a16:creationId xmlns:a16="http://schemas.microsoft.com/office/drawing/2014/main" id="{F525F468-A528-4B86-8351-1DBC664FC762}"/>
              </a:ext>
            </a:extLst>
          </p:cNvPr>
          <p:cNvGrpSpPr/>
          <p:nvPr/>
        </p:nvGrpSpPr>
        <p:grpSpPr>
          <a:xfrm>
            <a:off x="6817552" y="4267479"/>
            <a:ext cx="328921" cy="322343"/>
            <a:chOff x="2131407" y="322342"/>
            <a:chExt cx="328921" cy="322343"/>
          </a:xfrm>
        </p:grpSpPr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E8D9EC9B-BFD7-4E1A-B9C8-0756E6B58CE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4" name="Textfeld 53">
              <a:extLst>
                <a:ext uri="{FF2B5EF4-FFF2-40B4-BE49-F238E27FC236}">
                  <a16:creationId xmlns:a16="http://schemas.microsoft.com/office/drawing/2014/main" id="{1A9857B9-F336-4595-99BA-114EE74928B3}"/>
                </a:ext>
              </a:extLst>
            </p:cNvPr>
            <p:cNvSpPr txBox="1"/>
            <p:nvPr/>
          </p:nvSpPr>
          <p:spPr>
            <a:xfrm>
              <a:off x="2210427" y="350686"/>
              <a:ext cx="174085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ø</a:t>
              </a:r>
            </a:p>
          </p:txBody>
        </p:sp>
      </p:grpSp>
      <p:grpSp>
        <p:nvGrpSpPr>
          <p:cNvPr id="55" name="Gruppieren 54">
            <a:extLst>
              <a:ext uri="{FF2B5EF4-FFF2-40B4-BE49-F238E27FC236}">
                <a16:creationId xmlns:a16="http://schemas.microsoft.com/office/drawing/2014/main" id="{576C0DCE-5EF9-4AA4-AC4E-2EF47B310F92}"/>
              </a:ext>
            </a:extLst>
          </p:cNvPr>
          <p:cNvGrpSpPr/>
          <p:nvPr/>
        </p:nvGrpSpPr>
        <p:grpSpPr>
          <a:xfrm>
            <a:off x="3207016" y="3252994"/>
            <a:ext cx="328921" cy="322343"/>
            <a:chOff x="2131407" y="322342"/>
            <a:chExt cx="328921" cy="322343"/>
          </a:xfrm>
        </p:grpSpPr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B98C81CF-58AE-4B49-B92C-2CE89F3A25E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57" name="Textfeld 56">
              <a:extLst>
                <a:ext uri="{FF2B5EF4-FFF2-40B4-BE49-F238E27FC236}">
                  <a16:creationId xmlns:a16="http://schemas.microsoft.com/office/drawing/2014/main" id="{8958BD19-02F7-4AD6-8569-16CDDA75EB3F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887FBA9C-F1D0-4673-8D86-12059EE16D29}"/>
              </a:ext>
            </a:extLst>
          </p:cNvPr>
          <p:cNvGrpSpPr/>
          <p:nvPr/>
        </p:nvGrpSpPr>
        <p:grpSpPr>
          <a:xfrm>
            <a:off x="4410942" y="3302110"/>
            <a:ext cx="328921" cy="322343"/>
            <a:chOff x="2131407" y="322342"/>
            <a:chExt cx="328921" cy="322343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DD2E6A2E-D7D1-42F4-B5E8-DB3F54F8304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0" name="Textfeld 59">
              <a:extLst>
                <a:ext uri="{FF2B5EF4-FFF2-40B4-BE49-F238E27FC236}">
                  <a16:creationId xmlns:a16="http://schemas.microsoft.com/office/drawing/2014/main" id="{8F7E8B89-0253-4FDA-85F9-C093F1E57846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1" name="Gruppieren 60">
            <a:extLst>
              <a:ext uri="{FF2B5EF4-FFF2-40B4-BE49-F238E27FC236}">
                <a16:creationId xmlns:a16="http://schemas.microsoft.com/office/drawing/2014/main" id="{58229AE4-9D54-4269-AF11-C0D2DE79E7B8}"/>
              </a:ext>
            </a:extLst>
          </p:cNvPr>
          <p:cNvGrpSpPr/>
          <p:nvPr/>
        </p:nvGrpSpPr>
        <p:grpSpPr>
          <a:xfrm>
            <a:off x="3202594" y="4237195"/>
            <a:ext cx="328921" cy="322343"/>
            <a:chOff x="2131407" y="322342"/>
            <a:chExt cx="328921" cy="322343"/>
          </a:xfrm>
        </p:grpSpPr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8522CB5A-99A6-4DF8-ABE6-32534F958357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DE7BD247-3FE8-4BD2-B00B-B0AF28571AD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1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5AE58311-F567-4D16-85F5-C4C528B9ECB1}"/>
              </a:ext>
            </a:extLst>
          </p:cNvPr>
          <p:cNvGrpSpPr/>
          <p:nvPr/>
        </p:nvGrpSpPr>
        <p:grpSpPr>
          <a:xfrm>
            <a:off x="5273953" y="1318321"/>
            <a:ext cx="328921" cy="322343"/>
            <a:chOff x="2131407" y="322342"/>
            <a:chExt cx="328921" cy="322343"/>
          </a:xfrm>
        </p:grpSpPr>
        <p:sp>
          <p:nvSpPr>
            <p:cNvPr id="65" name="Ellipse 64">
              <a:extLst>
                <a:ext uri="{FF2B5EF4-FFF2-40B4-BE49-F238E27FC236}">
                  <a16:creationId xmlns:a16="http://schemas.microsoft.com/office/drawing/2014/main" id="{90B7094B-759D-410E-85DE-87D589D90E92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6" name="Textfeld 65">
              <a:extLst>
                <a:ext uri="{FF2B5EF4-FFF2-40B4-BE49-F238E27FC236}">
                  <a16:creationId xmlns:a16="http://schemas.microsoft.com/office/drawing/2014/main" id="{4C445A13-4331-481A-A250-AB01D512AC34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67" name="Gruppieren 66">
            <a:extLst>
              <a:ext uri="{FF2B5EF4-FFF2-40B4-BE49-F238E27FC236}">
                <a16:creationId xmlns:a16="http://schemas.microsoft.com/office/drawing/2014/main" id="{1CCED433-1994-4652-B270-1DEAAE55FF54}"/>
              </a:ext>
            </a:extLst>
          </p:cNvPr>
          <p:cNvGrpSpPr/>
          <p:nvPr/>
        </p:nvGrpSpPr>
        <p:grpSpPr>
          <a:xfrm>
            <a:off x="5940661" y="1314869"/>
            <a:ext cx="328921" cy="322343"/>
            <a:chOff x="2131407" y="322342"/>
            <a:chExt cx="328921" cy="322343"/>
          </a:xfrm>
        </p:grpSpPr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3B99B5AB-737A-4021-8FD0-79020FCA443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69" name="Textfeld 68">
              <a:extLst>
                <a:ext uri="{FF2B5EF4-FFF2-40B4-BE49-F238E27FC236}">
                  <a16:creationId xmlns:a16="http://schemas.microsoft.com/office/drawing/2014/main" id="{DB6C3E8D-DC1B-47B5-A0E8-7DA9607BC4E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0" name="Gruppieren 69">
            <a:extLst>
              <a:ext uri="{FF2B5EF4-FFF2-40B4-BE49-F238E27FC236}">
                <a16:creationId xmlns:a16="http://schemas.microsoft.com/office/drawing/2014/main" id="{E8175239-C084-4B4F-BDEF-E9DE3B0AC516}"/>
              </a:ext>
            </a:extLst>
          </p:cNvPr>
          <p:cNvGrpSpPr/>
          <p:nvPr/>
        </p:nvGrpSpPr>
        <p:grpSpPr>
          <a:xfrm>
            <a:off x="5940659" y="2558923"/>
            <a:ext cx="328921" cy="322343"/>
            <a:chOff x="2131407" y="322342"/>
            <a:chExt cx="328921" cy="322343"/>
          </a:xfrm>
        </p:grpSpPr>
        <p:sp>
          <p:nvSpPr>
            <p:cNvPr id="71" name="Ellipse 70">
              <a:extLst>
                <a:ext uri="{FF2B5EF4-FFF2-40B4-BE49-F238E27FC236}">
                  <a16:creationId xmlns:a16="http://schemas.microsoft.com/office/drawing/2014/main" id="{6C894284-B219-4F9C-95A8-117612B7912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2" name="Textfeld 71">
              <a:extLst>
                <a:ext uri="{FF2B5EF4-FFF2-40B4-BE49-F238E27FC236}">
                  <a16:creationId xmlns:a16="http://schemas.microsoft.com/office/drawing/2014/main" id="{7859A1C8-BBA2-4979-A96F-EA3E39961F63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3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3" name="Gruppieren 72">
            <a:extLst>
              <a:ext uri="{FF2B5EF4-FFF2-40B4-BE49-F238E27FC236}">
                <a16:creationId xmlns:a16="http://schemas.microsoft.com/office/drawing/2014/main" id="{DCA79032-F071-4D13-87CE-27F9262F83BA}"/>
              </a:ext>
            </a:extLst>
          </p:cNvPr>
          <p:cNvGrpSpPr/>
          <p:nvPr/>
        </p:nvGrpSpPr>
        <p:grpSpPr>
          <a:xfrm>
            <a:off x="5381958" y="2341198"/>
            <a:ext cx="328921" cy="322343"/>
            <a:chOff x="2131407" y="322342"/>
            <a:chExt cx="328921" cy="322343"/>
          </a:xfrm>
        </p:grpSpPr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D22F25C8-C272-4987-AF22-1A25F1DE4DDC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5" name="Textfeld 74">
              <a:extLst>
                <a:ext uri="{FF2B5EF4-FFF2-40B4-BE49-F238E27FC236}">
                  <a16:creationId xmlns:a16="http://schemas.microsoft.com/office/drawing/2014/main" id="{F208F39D-1716-40E4-A92D-5CDF185C3632}"/>
                </a:ext>
              </a:extLst>
            </p:cNvPr>
            <p:cNvSpPr txBox="1"/>
            <p:nvPr/>
          </p:nvSpPr>
          <p:spPr>
            <a:xfrm>
              <a:off x="2210427" y="350686"/>
              <a:ext cx="170879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j-ea"/>
                  <a:cs typeface="Calibri"/>
                  <a:sym typeface="Calibri"/>
                </a:rPr>
                <a:t>2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6" name="Gruppieren 75">
            <a:extLst>
              <a:ext uri="{FF2B5EF4-FFF2-40B4-BE49-F238E27FC236}">
                <a16:creationId xmlns:a16="http://schemas.microsoft.com/office/drawing/2014/main" id="{BBFF76EA-01C4-4549-83BF-28B2E5296418}"/>
              </a:ext>
            </a:extLst>
          </p:cNvPr>
          <p:cNvGrpSpPr/>
          <p:nvPr/>
        </p:nvGrpSpPr>
        <p:grpSpPr>
          <a:xfrm>
            <a:off x="3198306" y="5090418"/>
            <a:ext cx="328921" cy="322343"/>
            <a:chOff x="2131407" y="322342"/>
            <a:chExt cx="328921" cy="322343"/>
          </a:xfrm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9D4405AD-6F9E-433C-93A3-3688EAB7D61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78" name="Textfeld 77">
              <a:extLst>
                <a:ext uri="{FF2B5EF4-FFF2-40B4-BE49-F238E27FC236}">
                  <a16:creationId xmlns:a16="http://schemas.microsoft.com/office/drawing/2014/main" id="{EE2250A9-40AE-4E1D-ADCF-C5E8D56A238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79" name="Gruppieren 78">
            <a:extLst>
              <a:ext uri="{FF2B5EF4-FFF2-40B4-BE49-F238E27FC236}">
                <a16:creationId xmlns:a16="http://schemas.microsoft.com/office/drawing/2014/main" id="{173AC91A-7A82-4894-B6E8-16A15A8999AF}"/>
              </a:ext>
            </a:extLst>
          </p:cNvPr>
          <p:cNvGrpSpPr/>
          <p:nvPr/>
        </p:nvGrpSpPr>
        <p:grpSpPr>
          <a:xfrm>
            <a:off x="4410940" y="4229921"/>
            <a:ext cx="328921" cy="322343"/>
            <a:chOff x="2131407" y="322342"/>
            <a:chExt cx="328921" cy="322343"/>
          </a:xfrm>
        </p:grpSpPr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FE1FAD50-962C-428E-90BE-22BECFE75110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1" name="Textfeld 80">
              <a:extLst>
                <a:ext uri="{FF2B5EF4-FFF2-40B4-BE49-F238E27FC236}">
                  <a16:creationId xmlns:a16="http://schemas.microsoft.com/office/drawing/2014/main" id="{4545919E-9609-4837-A998-DA40F8252D6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2" name="Gruppieren 81">
            <a:extLst>
              <a:ext uri="{FF2B5EF4-FFF2-40B4-BE49-F238E27FC236}">
                <a16:creationId xmlns:a16="http://schemas.microsoft.com/office/drawing/2014/main" id="{63590562-E0D8-4EDC-82D6-9F9EAF679573}"/>
              </a:ext>
            </a:extLst>
          </p:cNvPr>
          <p:cNvGrpSpPr/>
          <p:nvPr/>
        </p:nvGrpSpPr>
        <p:grpSpPr>
          <a:xfrm>
            <a:off x="5283565" y="4908528"/>
            <a:ext cx="328921" cy="322343"/>
            <a:chOff x="2131407" y="322342"/>
            <a:chExt cx="328921" cy="322343"/>
          </a:xfrm>
        </p:grpSpPr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86FA84B7-F6F8-419F-8F35-D0BEBDF8BB1A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4" name="Textfeld 83">
              <a:extLst>
                <a:ext uri="{FF2B5EF4-FFF2-40B4-BE49-F238E27FC236}">
                  <a16:creationId xmlns:a16="http://schemas.microsoft.com/office/drawing/2014/main" id="{6947BDCF-78D6-4E70-9106-D88A46E2DD1A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F22FB516-4D50-4355-BAED-FDF45CBE498F}"/>
              </a:ext>
            </a:extLst>
          </p:cNvPr>
          <p:cNvGrpSpPr/>
          <p:nvPr/>
        </p:nvGrpSpPr>
        <p:grpSpPr>
          <a:xfrm>
            <a:off x="5786519" y="4908528"/>
            <a:ext cx="328921" cy="322343"/>
            <a:chOff x="2131407" y="322342"/>
            <a:chExt cx="328921" cy="322343"/>
          </a:xfrm>
        </p:grpSpPr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2D2F8050-6F2F-4B30-93A3-8B2150BC5B7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592B4D8C-AB65-4ACE-9A74-5A87CB71A0F7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7039E70A-E3A9-4E4C-829B-8144C120D548}"/>
              </a:ext>
            </a:extLst>
          </p:cNvPr>
          <p:cNvGrpSpPr/>
          <p:nvPr/>
        </p:nvGrpSpPr>
        <p:grpSpPr>
          <a:xfrm>
            <a:off x="5296239" y="5306329"/>
            <a:ext cx="328921" cy="322343"/>
            <a:chOff x="2131407" y="322342"/>
            <a:chExt cx="328921" cy="322343"/>
          </a:xfrm>
        </p:grpSpPr>
        <p:sp>
          <p:nvSpPr>
            <p:cNvPr id="89" name="Ellipse 88">
              <a:extLst>
                <a:ext uri="{FF2B5EF4-FFF2-40B4-BE49-F238E27FC236}">
                  <a16:creationId xmlns:a16="http://schemas.microsoft.com/office/drawing/2014/main" id="{21D25F57-E348-4CF3-A457-315478DA6D2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EBD31ADB-E8AB-48AF-A986-E64861A51E6B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DB256B2A-D97E-4EAD-B2C8-BFB07E736D0C}"/>
              </a:ext>
            </a:extLst>
          </p:cNvPr>
          <p:cNvGrpSpPr/>
          <p:nvPr/>
        </p:nvGrpSpPr>
        <p:grpSpPr>
          <a:xfrm>
            <a:off x="5793581" y="5306328"/>
            <a:ext cx="328921" cy="322343"/>
            <a:chOff x="2131407" y="322342"/>
            <a:chExt cx="328921" cy="322343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B7364B7D-3473-49AF-A2E8-189B6A0FDF66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3" name="Textfeld 92">
              <a:extLst>
                <a:ext uri="{FF2B5EF4-FFF2-40B4-BE49-F238E27FC236}">
                  <a16:creationId xmlns:a16="http://schemas.microsoft.com/office/drawing/2014/main" id="{E9948DEE-771A-4DB3-8020-D304E04D0044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4" name="Gruppieren 93">
            <a:extLst>
              <a:ext uri="{FF2B5EF4-FFF2-40B4-BE49-F238E27FC236}">
                <a16:creationId xmlns:a16="http://schemas.microsoft.com/office/drawing/2014/main" id="{25D0181C-AF56-41C0-BC31-054B44451132}"/>
              </a:ext>
            </a:extLst>
          </p:cNvPr>
          <p:cNvGrpSpPr/>
          <p:nvPr/>
        </p:nvGrpSpPr>
        <p:grpSpPr>
          <a:xfrm>
            <a:off x="7074885" y="4954095"/>
            <a:ext cx="328921" cy="322343"/>
            <a:chOff x="2131407" y="322342"/>
            <a:chExt cx="328921" cy="322343"/>
          </a:xfrm>
        </p:grpSpPr>
        <p:sp>
          <p:nvSpPr>
            <p:cNvPr id="95" name="Ellipse 94">
              <a:extLst>
                <a:ext uri="{FF2B5EF4-FFF2-40B4-BE49-F238E27FC236}">
                  <a16:creationId xmlns:a16="http://schemas.microsoft.com/office/drawing/2014/main" id="{67258482-FF9E-4E57-8161-81879DABB48B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6" name="Textfeld 95">
              <a:extLst>
                <a:ext uri="{FF2B5EF4-FFF2-40B4-BE49-F238E27FC236}">
                  <a16:creationId xmlns:a16="http://schemas.microsoft.com/office/drawing/2014/main" id="{8C297E1C-638F-43F9-85D0-1A065E05309D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97" name="Gruppieren 96">
            <a:extLst>
              <a:ext uri="{FF2B5EF4-FFF2-40B4-BE49-F238E27FC236}">
                <a16:creationId xmlns:a16="http://schemas.microsoft.com/office/drawing/2014/main" id="{EF7C55EE-BF7A-4865-B942-FD14F6C3B67E}"/>
              </a:ext>
            </a:extLst>
          </p:cNvPr>
          <p:cNvGrpSpPr/>
          <p:nvPr/>
        </p:nvGrpSpPr>
        <p:grpSpPr>
          <a:xfrm>
            <a:off x="6522165" y="5251589"/>
            <a:ext cx="328921" cy="322343"/>
            <a:chOff x="2131407" y="322342"/>
            <a:chExt cx="328921" cy="322343"/>
          </a:xfrm>
        </p:grpSpPr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7717A6AC-13A0-4D74-862D-275794EACFCE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99" name="Textfeld 98">
              <a:extLst>
                <a:ext uri="{FF2B5EF4-FFF2-40B4-BE49-F238E27FC236}">
                  <a16:creationId xmlns:a16="http://schemas.microsoft.com/office/drawing/2014/main" id="{4A5D8527-8AFA-4319-82E8-A66F487FEB78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grpSp>
        <p:nvGrpSpPr>
          <p:cNvPr id="100" name="Gruppieren 99">
            <a:extLst>
              <a:ext uri="{FF2B5EF4-FFF2-40B4-BE49-F238E27FC236}">
                <a16:creationId xmlns:a16="http://schemas.microsoft.com/office/drawing/2014/main" id="{7B35ED4B-367E-49C2-882D-7EBB74DE70D8}"/>
              </a:ext>
            </a:extLst>
          </p:cNvPr>
          <p:cNvGrpSpPr/>
          <p:nvPr/>
        </p:nvGrpSpPr>
        <p:grpSpPr>
          <a:xfrm>
            <a:off x="6808662" y="1420390"/>
            <a:ext cx="328921" cy="322343"/>
            <a:chOff x="2131407" y="322342"/>
            <a:chExt cx="328921" cy="322343"/>
          </a:xfrm>
        </p:grpSpPr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83B73941-9D1D-40C8-9F38-B1BC274E0A1D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2" name="Textfeld 101">
              <a:extLst>
                <a:ext uri="{FF2B5EF4-FFF2-40B4-BE49-F238E27FC236}">
                  <a16:creationId xmlns:a16="http://schemas.microsoft.com/office/drawing/2014/main" id="{F1C60DFE-178E-49BB-A1AB-915C6913CFCC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  <p:sp>
        <p:nvSpPr>
          <p:cNvPr id="103" name="Textfeld 102">
            <a:extLst>
              <a:ext uri="{FF2B5EF4-FFF2-40B4-BE49-F238E27FC236}">
                <a16:creationId xmlns:a16="http://schemas.microsoft.com/office/drawing/2014/main" id="{342A9D40-9693-48BC-92AA-A47881EA6EEF}"/>
              </a:ext>
            </a:extLst>
          </p:cNvPr>
          <p:cNvSpPr txBox="1"/>
          <p:nvPr/>
        </p:nvSpPr>
        <p:spPr>
          <a:xfrm>
            <a:off x="3909141" y="697970"/>
            <a:ext cx="131702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Three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signals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92677975-7569-47CF-82F2-C8D6B14FEA24}"/>
              </a:ext>
            </a:extLst>
          </p:cNvPr>
          <p:cNvSpPr/>
          <p:nvPr/>
        </p:nvSpPr>
        <p:spPr>
          <a:xfrm>
            <a:off x="1581562" y="1153870"/>
            <a:ext cx="1200601" cy="905175"/>
          </a:xfrm>
          <a:prstGeom prst="rect">
            <a:avLst/>
          </a:prstGeom>
          <a:noFill/>
          <a:ln w="38100" cap="flat">
            <a:solidFill>
              <a:srgbClr val="00B05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104" name="Rechteck 103">
            <a:extLst>
              <a:ext uri="{FF2B5EF4-FFF2-40B4-BE49-F238E27FC236}">
                <a16:creationId xmlns:a16="http://schemas.microsoft.com/office/drawing/2014/main" id="{D10E8507-C9C0-41EE-97F5-98580829B5DF}"/>
              </a:ext>
            </a:extLst>
          </p:cNvPr>
          <p:cNvSpPr/>
          <p:nvPr/>
        </p:nvSpPr>
        <p:spPr>
          <a:xfrm>
            <a:off x="2784852" y="2951543"/>
            <a:ext cx="2385426" cy="1819978"/>
          </a:xfrm>
          <a:prstGeom prst="rect">
            <a:avLst/>
          </a:prstGeom>
          <a:noFill/>
          <a:ln w="38100" cap="flat">
            <a:solidFill>
              <a:srgbClr val="0070C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105" name="Rechteck 104">
            <a:extLst>
              <a:ext uri="{FF2B5EF4-FFF2-40B4-BE49-F238E27FC236}">
                <a16:creationId xmlns:a16="http://schemas.microsoft.com/office/drawing/2014/main" id="{095B31E4-8CD5-4185-B056-2256DBBC6D96}"/>
              </a:ext>
            </a:extLst>
          </p:cNvPr>
          <p:cNvSpPr/>
          <p:nvPr/>
        </p:nvSpPr>
        <p:spPr>
          <a:xfrm>
            <a:off x="5164715" y="4811557"/>
            <a:ext cx="2404524" cy="859302"/>
          </a:xfrm>
          <a:prstGeom prst="rect">
            <a:avLst/>
          </a:prstGeom>
          <a:noFill/>
          <a:ln w="38100" cap="flat">
            <a:solidFill>
              <a:schemeClr val="accent1">
                <a:lumMod val="60000"/>
                <a:lumOff val="40000"/>
              </a:schemeClr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sp>
        <p:nvSpPr>
          <p:cNvPr id="106" name="Rechteck 105">
            <a:extLst>
              <a:ext uri="{FF2B5EF4-FFF2-40B4-BE49-F238E27FC236}">
                <a16:creationId xmlns:a16="http://schemas.microsoft.com/office/drawing/2014/main" id="{0B154A20-E822-4BCC-B545-CD3CE715F6C9}"/>
              </a:ext>
            </a:extLst>
          </p:cNvPr>
          <p:cNvSpPr/>
          <p:nvPr/>
        </p:nvSpPr>
        <p:spPr>
          <a:xfrm>
            <a:off x="3991019" y="1166730"/>
            <a:ext cx="3578220" cy="2694802"/>
          </a:xfrm>
          <a:prstGeom prst="rect">
            <a:avLst/>
          </a:prstGeom>
          <a:noFill/>
          <a:ln w="38100" cap="flat">
            <a:solidFill>
              <a:schemeClr val="accent6">
                <a:lumMod val="60000"/>
                <a:lumOff val="40000"/>
              </a:schemeClr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pSp>
        <p:nvGrpSpPr>
          <p:cNvPr id="107" name="Gruppieren 106">
            <a:extLst>
              <a:ext uri="{FF2B5EF4-FFF2-40B4-BE49-F238E27FC236}">
                <a16:creationId xmlns:a16="http://schemas.microsoft.com/office/drawing/2014/main" id="{A5F7C052-56CF-4592-9634-5C6BFC44A757}"/>
              </a:ext>
            </a:extLst>
          </p:cNvPr>
          <p:cNvGrpSpPr/>
          <p:nvPr/>
        </p:nvGrpSpPr>
        <p:grpSpPr>
          <a:xfrm>
            <a:off x="5658162" y="1652006"/>
            <a:ext cx="328921" cy="322343"/>
            <a:chOff x="2131407" y="322342"/>
            <a:chExt cx="328921" cy="322343"/>
          </a:xfrm>
        </p:grpSpPr>
        <p:sp>
          <p:nvSpPr>
            <p:cNvPr id="108" name="Ellipse 107">
              <a:extLst>
                <a:ext uri="{FF2B5EF4-FFF2-40B4-BE49-F238E27FC236}">
                  <a16:creationId xmlns:a16="http://schemas.microsoft.com/office/drawing/2014/main" id="{1FC1E40D-DA8F-4094-AB27-63D87C9F1785}"/>
                </a:ext>
              </a:extLst>
            </p:cNvPr>
            <p:cNvSpPr/>
            <p:nvPr/>
          </p:nvSpPr>
          <p:spPr>
            <a:xfrm>
              <a:off x="2131407" y="322342"/>
              <a:ext cx="328921" cy="322343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  <p:sp>
          <p:nvSpPr>
            <p:cNvPr id="109" name="Textfeld 108">
              <a:extLst>
                <a:ext uri="{FF2B5EF4-FFF2-40B4-BE49-F238E27FC236}">
                  <a16:creationId xmlns:a16="http://schemas.microsoft.com/office/drawing/2014/main" id="{CC36CFA6-D16F-486E-85AA-B2C15E6FC2E2}"/>
                </a:ext>
              </a:extLst>
            </p:cNvPr>
            <p:cNvSpPr txBox="1"/>
            <p:nvPr/>
          </p:nvSpPr>
          <p:spPr>
            <a:xfrm>
              <a:off x="2210427" y="350686"/>
              <a:ext cx="172481" cy="2769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lvl="0" indent="0" algn="l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rPr>
                <a:t>X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017944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E0E25F-35E2-4CD0-9137-30874BEF8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358443" cy="706091"/>
          </a:xfrm>
        </p:spPr>
        <p:txBody>
          <a:bodyPr/>
          <a:lstStyle/>
          <a:p>
            <a:r>
              <a:rPr lang="de-DE" dirty="0"/>
              <a:t>Setting</a:t>
            </a:r>
            <a:endParaRPr lang="en-US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D071CA1-4285-4D65-8D3F-0512C50CB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236" y="1782751"/>
            <a:ext cx="3177110" cy="439064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89F6FB3A-4E68-41B8-80B4-8A18C7CC9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7988" y="1138066"/>
            <a:ext cx="2468870" cy="5279180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1D60D52F-35EB-475F-9354-C535FA168EEE}"/>
              </a:ext>
            </a:extLst>
          </p:cNvPr>
          <p:cNvSpPr txBox="1"/>
          <p:nvPr/>
        </p:nvSpPr>
        <p:spPr>
          <a:xfrm>
            <a:off x="1179441" y="1197075"/>
            <a:ext cx="391869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p^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(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d_i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| x) =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predicted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data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label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 per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cell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740933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Larissa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DCD6240-EE37-4EDE-A0D3-26F546F8A01A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1789</TotalTime>
  <Words>620</Words>
  <Application>Microsoft Office PowerPoint</Application>
  <PresentationFormat>On-screen Show (4:3)</PresentationFormat>
  <Paragraphs>273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等线</vt:lpstr>
      <vt:lpstr>Arial</vt:lpstr>
      <vt:lpstr>Calibri</vt:lpstr>
      <vt:lpstr>Calibri Light</vt:lpstr>
      <vt:lpstr>Helvetica</vt:lpstr>
      <vt:lpstr>Office 主题​​</vt:lpstr>
      <vt:lpstr>Larissa</vt:lpstr>
      <vt:lpstr>PowerPoint Presentation</vt:lpstr>
      <vt:lpstr>Topic Group:  Disease Outbreak Detection </vt:lpstr>
      <vt:lpstr>Objective</vt:lpstr>
      <vt:lpstr>Objective</vt:lpstr>
      <vt:lpstr>Timeline</vt:lpstr>
      <vt:lpstr>Now</vt:lpstr>
      <vt:lpstr>Setting</vt:lpstr>
      <vt:lpstr>Setting</vt:lpstr>
      <vt:lpstr>Setting</vt:lpstr>
      <vt:lpstr>Setting</vt:lpstr>
      <vt:lpstr>Setting</vt:lpstr>
      <vt:lpstr>Setting</vt:lpstr>
      <vt:lpstr>Setting</vt:lpstr>
      <vt:lpstr>Setting</vt:lpstr>
      <vt:lpstr>Setting</vt:lpstr>
      <vt:lpstr>Setting</vt:lpstr>
      <vt:lpstr>Setting</vt:lpstr>
      <vt:lpstr>Outlook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Att.3 - Presentation (TG-Outbreaks)</dc:title>
  <dc:creator>Campos, Simao</dc:creator>
  <cp:lastModifiedBy>Dabiri, Ayda</cp:lastModifiedBy>
  <cp:revision>74</cp:revision>
  <cp:lastPrinted>2019-04-04T08:49:31Z</cp:lastPrinted>
  <dcterms:created xsi:type="dcterms:W3CDTF">2019-03-31T15:53:06Z</dcterms:created>
  <dcterms:modified xsi:type="dcterms:W3CDTF">2021-05-21T11:57:28Z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