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2"/>
  </p:notesMasterIdLst>
  <p:sldIdLst>
    <p:sldId id="257" r:id="rId6"/>
    <p:sldId id="258" r:id="rId7"/>
    <p:sldId id="385" r:id="rId8"/>
    <p:sldId id="423" r:id="rId9"/>
    <p:sldId id="424" r:id="rId10"/>
    <p:sldId id="445" r:id="rId11"/>
    <p:sldId id="427" r:id="rId12"/>
    <p:sldId id="430" r:id="rId13"/>
    <p:sldId id="420" r:id="rId14"/>
    <p:sldId id="302" r:id="rId15"/>
    <p:sldId id="448" r:id="rId16"/>
    <p:sldId id="447" r:id="rId17"/>
    <p:sldId id="446" r:id="rId18"/>
    <p:sldId id="449" r:id="rId19"/>
    <p:sldId id="306" r:id="rId20"/>
    <p:sldId id="422" r:id="rId21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614B8F-39F4-4675-A45E-A59B8CDC3966}" v="6" dt="2021-05-20T07:55:06.7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72614B8F-39F4-4675-A45E-A59B8CDC3966}"/>
    <pc:docChg chg="modSld modMainMaster">
      <pc:chgData name="Dabiri, Ayda" userId="b37f3988-c176-4be8-807a-107e80ddceeb" providerId="ADAL" clId="{72614B8F-39F4-4675-A45E-A59B8CDC3966}" dt="2021-05-20T07:54:58.040" v="19"/>
      <pc:docMkLst>
        <pc:docMk/>
      </pc:docMkLst>
      <pc:sldChg chg="modSp">
        <pc:chgData name="Dabiri, Ayda" userId="b37f3988-c176-4be8-807a-107e80ddceeb" providerId="ADAL" clId="{72614B8F-39F4-4675-A45E-A59B8CDC3966}" dt="2021-05-20T07:54:58.040" v="19"/>
        <pc:sldMkLst>
          <pc:docMk/>
          <pc:sldMk cId="2344048152" sldId="257"/>
        </pc:sldMkLst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k cId="2344048152" sldId="257"/>
            <ac:spMk id="3" creationId="{3AA5875A-E589-402B-B809-F6D4BAA63A02}"/>
          </ac:spMkLst>
        </pc:spChg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k cId="2344048152" sldId="257"/>
            <ac:spMk id="4" creationId="{50B7AC7D-3CD4-41C4-9C8C-988494B72852}"/>
          </ac:spMkLst>
        </pc:spChg>
        <pc:graphicFrameChg chg="mod modGraphic">
          <ac:chgData name="Dabiri, Ayda" userId="b37f3988-c176-4be8-807a-107e80ddceeb" providerId="ADAL" clId="{72614B8F-39F4-4675-A45E-A59B8CDC3966}" dt="2021-05-20T07:54:58.040" v="19"/>
          <ac:graphicFrameMkLst>
            <pc:docMk/>
            <pc:sldMk cId="2344048152" sldId="257"/>
            <ac:graphicFrameMk id="2" creationId="{11319B83-41D3-459A-A1F4-845662CEA6B8}"/>
          </ac:graphicFrameMkLst>
        </pc:graphicFrameChg>
        <pc:graphicFrameChg chg="mod">
          <ac:chgData name="Dabiri, Ayda" userId="b37f3988-c176-4be8-807a-107e80ddceeb" providerId="ADAL" clId="{72614B8F-39F4-4675-A45E-A59B8CDC3966}" dt="2021-05-20T07:54:15.997" v="3"/>
          <ac:graphicFrameMkLst>
            <pc:docMk/>
            <pc:sldMk cId="2344048152" sldId="257"/>
            <ac:graphicFrameMk id="12" creationId="{8DE32652-D7F2-421B-9A7B-236BD22F6105}"/>
          </ac:graphicFrameMkLst>
        </pc:graphicFrameChg>
      </pc:sldChg>
      <pc:sldMasterChg chg="modSp modSldLayout">
        <pc:chgData name="Dabiri, Ayda" userId="b37f3988-c176-4be8-807a-107e80ddceeb" providerId="ADAL" clId="{72614B8F-39F4-4675-A45E-A59B8CDC3966}" dt="2021-05-20T07:54:15.997" v="3"/>
        <pc:sldMasterMkLst>
          <pc:docMk/>
          <pc:sldMasterMk cId="2105595329" sldId="2147483660"/>
        </pc:sldMasterMkLst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asterMk cId="2105595329" sldId="2147483660"/>
            <ac:spMk id="2" creationId="{00000000-0000-0000-0000-000000000000}"/>
          </ac:spMkLst>
        </pc:spChg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asterMk cId="2105595329" sldId="2147483660"/>
            <ac:spMk id="3" creationId="{00000000-0000-0000-0000-000000000000}"/>
          </ac:spMkLst>
        </pc:spChg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asterMk cId="2105595329" sldId="2147483660"/>
            <ac:spMk id="4" creationId="{00000000-0000-0000-0000-000000000000}"/>
          </ac:spMkLst>
        </pc:spChg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asterMk cId="2105595329" sldId="2147483660"/>
            <ac:spMk id="5" creationId="{00000000-0000-0000-0000-000000000000}"/>
          </ac:spMkLst>
        </pc:spChg>
        <pc:spChg chg="mod">
          <ac:chgData name="Dabiri, Ayda" userId="b37f3988-c176-4be8-807a-107e80ddceeb" providerId="ADAL" clId="{72614B8F-39F4-4675-A45E-A59B8CDC3966}" dt="2021-05-20T07:54:15.997" v="3"/>
          <ac:spMkLst>
            <pc:docMk/>
            <pc:sldMasterMk cId="2105595329" sldId="2147483660"/>
            <ac:spMk id="6" creationId="{00000000-0000-0000-0000-000000000000}"/>
          </ac:spMkLst>
        </pc:sp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3668864939" sldId="2147483661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3668864939" sldId="2147483661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3668864939" sldId="2147483661"/>
              <ac:spMk id="3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1376907382" sldId="2147483663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376907382" sldId="2147483663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376907382" sldId="2147483663"/>
              <ac:spMk id="3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2985548011" sldId="2147483664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2985548011" sldId="2147483664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2985548011" sldId="2147483664"/>
              <ac:spMk id="4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1055964064" sldId="2147483665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055964064" sldId="2147483665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055964064" sldId="2147483665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055964064" sldId="2147483665"/>
              <ac:spMk id="4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055964064" sldId="2147483665"/>
              <ac:spMk id="5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1055964064" sldId="2147483665"/>
              <ac:spMk id="6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3555716060" sldId="2147483668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3555716060" sldId="2147483668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3555716060" sldId="2147483668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3555716060" sldId="2147483668"/>
              <ac:spMk id="4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706221108" sldId="2147483669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706221108" sldId="2147483669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706221108" sldId="2147483669"/>
              <ac:spMk id="3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706221108" sldId="2147483669"/>
              <ac:spMk id="4" creationId="{00000000-0000-0000-0000-000000000000}"/>
            </ac:spMkLst>
          </pc:spChg>
        </pc:sldLayoutChg>
        <pc:sldLayoutChg chg="modSp">
          <pc:chgData name="Dabiri, Ayda" userId="b37f3988-c176-4be8-807a-107e80ddceeb" providerId="ADAL" clId="{72614B8F-39F4-4675-A45E-A59B8CDC3966}" dt="2021-05-20T07:54:15.997" v="3"/>
          <pc:sldLayoutMkLst>
            <pc:docMk/>
            <pc:sldMasterMk cId="2105595329" sldId="2147483660"/>
            <pc:sldLayoutMk cId="2684311151" sldId="2147483671"/>
          </pc:sldLayoutMkLst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2684311151" sldId="2147483671"/>
              <ac:spMk id="2" creationId="{00000000-0000-0000-0000-000000000000}"/>
            </ac:spMkLst>
          </pc:spChg>
          <pc:spChg chg="mod">
            <ac:chgData name="Dabiri, Ayda" userId="b37f3988-c176-4be8-807a-107e80ddceeb" providerId="ADAL" clId="{72614B8F-39F4-4675-A45E-A59B8CDC3966}" dt="2021-05-20T07:54:15.997" v="3"/>
            <ac:spMkLst>
              <pc:docMk/>
              <pc:sldMasterMk cId="2105595329" sldId="2147483660"/>
              <pc:sldLayoutMk cId="2684311151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Campos, Simao" userId="a1bf0726-548b-4db8-a746-2e19b5e24da4" providerId="ADAL" clId="{76C2F6A2-90D3-456A-9336-329D45CCA3A9}"/>
  </pc:docChgLst>
  <pc:docChgLst>
    <pc:chgData name="Simao Ferraz" userId="a1bf0726-548b-4db8-a746-2e19b5e24da4" providerId="ADAL" clId="{69EF09B1-A933-448A-B950-25F8866D31FB}"/>
  </pc:docChgLst>
  <pc:docChgLst>
    <pc:chgData name="Campos, Simao" userId="a1bf0726-548b-4db8-a746-2e19b5e24da4" providerId="ADAL" clId="{4C9FE182-AD50-4CA9-B5B7-B12D5C51583E}"/>
    <pc:docChg chg="modSld">
      <pc:chgData name="Campos, Simao" userId="a1bf0726-548b-4db8-a746-2e19b5e24da4" providerId="ADAL" clId="{4C9FE182-AD50-4CA9-B5B7-B12D5C51583E}" dt="2021-03-18T18:06:53.662" v="11" actId="20577"/>
      <pc:docMkLst>
        <pc:docMk/>
      </pc:docMkLst>
      <pc:sldChg chg="modSp mod">
        <pc:chgData name="Campos, Simao" userId="a1bf0726-548b-4db8-a746-2e19b5e24da4" providerId="ADAL" clId="{4C9FE182-AD50-4CA9-B5B7-B12D5C51583E}" dt="2021-03-18T18:06:53.662" v="11" actId="20577"/>
        <pc:sldMkLst>
          <pc:docMk/>
          <pc:sldMk cId="2344048152" sldId="257"/>
        </pc:sldMkLst>
        <pc:spChg chg="mod">
          <ac:chgData name="Campos, Simao" userId="a1bf0726-548b-4db8-a746-2e19b5e24da4" providerId="ADAL" clId="{4C9FE182-AD50-4CA9-B5B7-B12D5C51583E}" dt="2021-03-18T18:06:34.187" v="1" actId="20577"/>
          <ac:spMkLst>
            <pc:docMk/>
            <pc:sldMk cId="2344048152" sldId="257"/>
            <ac:spMk id="3" creationId="{3AA5875A-E589-402B-B809-F6D4BAA63A02}"/>
          </ac:spMkLst>
        </pc:spChg>
        <pc:spChg chg="mod">
          <ac:chgData name="Campos, Simao" userId="a1bf0726-548b-4db8-a746-2e19b5e24da4" providerId="ADAL" clId="{4C9FE182-AD50-4CA9-B5B7-B12D5C51583E}" dt="2021-03-18T18:06:53.662" v="11" actId="20577"/>
          <ac:spMkLst>
            <pc:docMk/>
            <pc:sldMk cId="2344048152" sldId="257"/>
            <ac:spMk id="4" creationId="{50B7AC7D-3CD4-41C4-9C8C-988494B728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86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719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1448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774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55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24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111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32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51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9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58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0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61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0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3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641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2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17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5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88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19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30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62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54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66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1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52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3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un@xtend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gai4htgophthalmo@lists.itu.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tg/SitePages/TG-Ophthalmo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fgai4htgophthalmo@lists.itu.in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2302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105228"/>
              </p:ext>
            </p:extLst>
          </p:nvPr>
        </p:nvGraphicFramePr>
        <p:xfrm>
          <a:off x="2426035" y="2838983"/>
          <a:ext cx="7112397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US" sz="1800" dirty="0"/>
                        <a:t> Topic Driver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Att.3 - </a:t>
                      </a:r>
                      <a:r>
                        <a:rPr lang="en-GB" sz="1800" kern="1200" dirty="0">
                          <a:effectLst/>
                        </a:rPr>
                        <a:t>Presentation (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kern="1200" dirty="0">
                          <a:effectLst/>
                        </a:rPr>
                        <a:t>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Arun Shroff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arun@xtend.ai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This PPT summarizes the content of the TDD for the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TG on ophthalmology (L-017-A01)</a:t>
                      </a:r>
                      <a:r>
                        <a:rPr lang="en-US" dirty="0"/>
                        <a:t>, for presentation and discussion during meeting L.</a:t>
                      </a:r>
                      <a:endParaRPr lang="en-GB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7944777" y="602812"/>
            <a:ext cx="1933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FGAI4H-L-017-A03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7101812" y="972144"/>
            <a:ext cx="2775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19-21 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9219" y="257638"/>
            <a:ext cx="5366927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835254" y="1208744"/>
            <a:ext cx="11232091" cy="7652351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B - New York (Nov 2018)</a:t>
            </a:r>
          </a:p>
          <a:p>
            <a:pPr lvl="1"/>
            <a:r>
              <a:rPr lang="en-US" dirty="0"/>
              <a:t>AI for Ophthalmology Use Case submitted in response to the Call for Proposals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C – Lausanne, (Jan 2019)</a:t>
            </a:r>
          </a:p>
          <a:p>
            <a:pPr lvl="1"/>
            <a:r>
              <a:rPr lang="en-US" dirty="0"/>
              <a:t>Topic Group “Ophthalmology” established (2 Members)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D- Shanghai, (Apr 2019)</a:t>
            </a:r>
          </a:p>
          <a:p>
            <a:pPr lvl="1"/>
            <a:r>
              <a:rPr lang="en-US" dirty="0"/>
              <a:t>First version of Topic Description Document (TDD) – Version 1.0 completed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Meeting E to K:  </a:t>
            </a:r>
          </a:p>
          <a:p>
            <a:pPr lvl="1"/>
            <a:r>
              <a:rPr lang="en-US" dirty="0"/>
              <a:t>TDD Revised &amp; Updated during each meeting</a:t>
            </a:r>
          </a:p>
          <a:p>
            <a:pPr lvl="1"/>
            <a:r>
              <a:rPr lang="en-US" dirty="0"/>
              <a:t>New members added</a:t>
            </a:r>
          </a:p>
          <a:p>
            <a:pPr lvl="1"/>
            <a:endParaRPr lang="en-US" dirty="0"/>
          </a:p>
          <a:p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840426" y="221970"/>
            <a:ext cx="67376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TG-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Ophthalmo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 Members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295816" y="1584478"/>
            <a:ext cx="116003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Currently 22 members – From 15 organizations &amp; 8 countries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Dedicated mailing list : </a:t>
            </a:r>
            <a:r>
              <a:rPr kumimoji="0" lang="en-GB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"/>
              </a:rPr>
              <a:t>fgai4htgophthalmo@lists.itu.int​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Mailing List has 35 members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​​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11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062266" y="388224"/>
            <a:ext cx="80674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TG-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Ophthalmo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 Output Documents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425125" y="2074005"/>
            <a:ext cx="1160036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TDD: Topic Group Description Document (FGAI4H-L-017-A02)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Group Call for Participation (FGAI4H-L-017-A01)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Group Collaboration Site: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https://extranet.itu.int/sites/itu-t/focusgroups/ai4h/tg/SitePages/TG-Ophthalmo.aspx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​​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567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321337" y="1325563"/>
            <a:ext cx="11697105" cy="4679230"/>
          </a:xfrm>
        </p:spPr>
        <p:txBody>
          <a:bodyPr wrap="square">
            <a:spAutoFit/>
          </a:bodyPr>
          <a:lstStyle/>
          <a:p>
            <a:pPr lvl="0" fontAlgn="base" hangingPunct="0">
              <a:lnSpc>
                <a:spcPct val="110000"/>
              </a:lnSpc>
            </a:pPr>
            <a:r>
              <a:rPr lang="en-GB" dirty="0">
                <a:solidFill>
                  <a:schemeClr val="accent1"/>
                </a:solidFill>
              </a:rPr>
              <a:t>Working on converting the TDD to the new TDD template (J-105)</a:t>
            </a:r>
          </a:p>
          <a:p>
            <a:pPr fontAlgn="base" hangingPunct="0">
              <a:lnSpc>
                <a:spcPct val="110000"/>
              </a:lnSpc>
            </a:pPr>
            <a:r>
              <a:rPr lang="en-US" dirty="0">
                <a:solidFill>
                  <a:schemeClr val="accent1"/>
                </a:solidFill>
              </a:rPr>
              <a:t>Outreach via Email &amp; Social Media</a:t>
            </a:r>
          </a:p>
          <a:p>
            <a:pPr fontAlgn="base" hangingPunct="0">
              <a:lnSpc>
                <a:spcPct val="110000"/>
              </a:lnSpc>
            </a:pPr>
            <a:r>
              <a:rPr lang="en-US" dirty="0">
                <a:solidFill>
                  <a:schemeClr val="accent1"/>
                </a:solidFill>
              </a:rPr>
              <a:t>Collaborating with WG-DAISAM (Data &amp; AI Solution Assessment Methods)​ to setup benchmarking challenge for TG-</a:t>
            </a:r>
            <a:r>
              <a:rPr lang="en-US" dirty="0" err="1">
                <a:solidFill>
                  <a:schemeClr val="accent1"/>
                </a:solidFill>
              </a:rPr>
              <a:t>Ophthalmo</a:t>
            </a:r>
            <a:r>
              <a:rPr lang="en-US" dirty="0">
                <a:solidFill>
                  <a:schemeClr val="accent1"/>
                </a:solidFill>
              </a:rPr>
              <a:t>:</a:t>
            </a:r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2" fontAlgn="base" hangingPunct="0"/>
            <a:r>
              <a:rPr lang="en-US" sz="2400" dirty="0"/>
              <a:t>Provide a public dataset that can be shared  with participants to train their algorithm</a:t>
            </a:r>
          </a:p>
          <a:p>
            <a:pPr lvl="2" fontAlgn="base" hangingPunct="0"/>
            <a:r>
              <a:rPr lang="en-US" sz="2400" dirty="0"/>
              <a:t>Provide a challenge description with metrics that will be used during the evaluation</a:t>
            </a:r>
          </a:p>
          <a:p>
            <a:pPr lvl="2" fontAlgn="base" hangingPunct="0"/>
            <a:r>
              <a:rPr lang="en-US" sz="2400" dirty="0"/>
              <a:t>Provide a private dataset for evaluation</a:t>
            </a:r>
          </a:p>
          <a:p>
            <a:pPr lvl="1" fontAlgn="base" hangingPunct="0"/>
            <a:endParaRPr lang="en-US" dirty="0">
              <a:solidFill>
                <a:schemeClr val="accent1"/>
              </a:solidFill>
            </a:endParaRPr>
          </a:p>
          <a:p>
            <a:pPr lvl="0" fontAlgn="base" hangingPunct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3087376" y="0"/>
            <a:ext cx="60172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Progress Since Meeting K</a:t>
            </a:r>
          </a:p>
        </p:txBody>
      </p:sp>
    </p:spTree>
    <p:extLst>
      <p:ext uri="{BB962C8B-B14F-4D97-AF65-F5344CB8AC3E}">
        <p14:creationId xmlns:p14="http://schemas.microsoft.com/office/powerpoint/2010/main" val="3004993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980017" y="1354119"/>
            <a:ext cx="10617264" cy="4868512"/>
          </a:xfrm>
        </p:spPr>
        <p:txBody>
          <a:bodyPr wrap="square">
            <a:spAutoFit/>
          </a:bodyPr>
          <a:lstStyle/>
          <a:p>
            <a:pPr lvl="1" fontAlgn="base" hangingPunct="0"/>
            <a:r>
              <a:rPr lang="en-US" sz="2800" dirty="0">
                <a:solidFill>
                  <a:schemeClr val="accent1"/>
                </a:solidFill>
              </a:rPr>
              <a:t>Organizations contacted for datasets for benchmarking: </a:t>
            </a:r>
          </a:p>
          <a:p>
            <a:pPr lvl="2" fontAlgn="base" hangingPunct="0">
              <a:lnSpc>
                <a:spcPct val="100000"/>
              </a:lnSpc>
            </a:pPr>
            <a:r>
              <a:rPr lang="en-US" sz="2800" dirty="0">
                <a:solidFill>
                  <a:schemeClr val="accent1"/>
                </a:solidFill>
              </a:rPr>
              <a:t>EYEPACS, USA - Dr. Jorge </a:t>
            </a:r>
            <a:r>
              <a:rPr lang="en-US" sz="2800" dirty="0" err="1">
                <a:solidFill>
                  <a:schemeClr val="accent1"/>
                </a:solidFill>
              </a:rPr>
              <a:t>Cuadros</a:t>
            </a:r>
            <a:r>
              <a:rPr lang="en-US" sz="2800" dirty="0">
                <a:solidFill>
                  <a:schemeClr val="accent1"/>
                </a:solidFill>
              </a:rPr>
              <a:t> – discussion ongoing</a:t>
            </a:r>
          </a:p>
          <a:p>
            <a:pPr lvl="2" fontAlgn="base" hangingPunct="0">
              <a:lnSpc>
                <a:spcPct val="100000"/>
              </a:lnSpc>
            </a:pPr>
            <a:r>
              <a:rPr lang="en-US" sz="2800" dirty="0">
                <a:solidFill>
                  <a:schemeClr val="accent1"/>
                </a:solidFill>
              </a:rPr>
              <a:t>NHS </a:t>
            </a:r>
            <a:r>
              <a:rPr lang="en-US" sz="2800" dirty="0" err="1">
                <a:solidFill>
                  <a:schemeClr val="accent1"/>
                </a:solidFill>
              </a:rPr>
              <a:t>Moorfields</a:t>
            </a:r>
            <a:r>
              <a:rPr lang="en-US" sz="2800" dirty="0">
                <a:solidFill>
                  <a:schemeClr val="accent1"/>
                </a:solidFill>
              </a:rPr>
              <a:t> Eye Hospital, UK -  Dr. Pearse A Keane, Consultant Ophthalmologist </a:t>
            </a:r>
          </a:p>
          <a:p>
            <a:pPr lvl="2" fontAlgn="base" hangingPunct="0">
              <a:lnSpc>
                <a:spcPct val="100000"/>
              </a:lnSpc>
            </a:pPr>
            <a:r>
              <a:rPr lang="en-US" sz="2800" dirty="0">
                <a:solidFill>
                  <a:schemeClr val="accent1"/>
                </a:solidFill>
              </a:rPr>
              <a:t>INSIGHT UK:  Health Data Research Hub for Eye Health – Dr. Alastair Denniston, Director</a:t>
            </a:r>
          </a:p>
          <a:p>
            <a:pPr lvl="3" fontAlgn="base" hangingPunct="0">
              <a:lnSpc>
                <a:spcPct val="100000"/>
              </a:lnSpc>
            </a:pPr>
            <a:r>
              <a:rPr lang="en-US" sz="2400" dirty="0"/>
              <a:t>Offers large, anonymized sets of patient data for research</a:t>
            </a:r>
          </a:p>
          <a:p>
            <a:pPr lvl="3" fontAlgn="base" hangingPunct="0">
              <a:lnSpc>
                <a:spcPct val="100000"/>
              </a:lnSpc>
            </a:pPr>
            <a:r>
              <a:rPr lang="en-US" sz="2400" dirty="0"/>
              <a:t>Require certain criteria to be met, application process and formal review</a:t>
            </a:r>
          </a:p>
          <a:p>
            <a:pPr lvl="3" fontAlgn="base" hangingPunct="0">
              <a:lnSpc>
                <a:spcPct val="100000"/>
              </a:lnSpc>
            </a:pPr>
            <a:r>
              <a:rPr lang="en-US" sz="2400" dirty="0"/>
              <a:t>Email exchange and discussions are ongoing </a:t>
            </a:r>
          </a:p>
          <a:p>
            <a:pPr marL="1371600" lvl="3" indent="0" fontAlgn="base" hangingPunc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3280026" y="108151"/>
            <a:ext cx="60172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Progress Since Meeting K</a:t>
            </a:r>
          </a:p>
        </p:txBody>
      </p:sp>
    </p:spTree>
    <p:extLst>
      <p:ext uri="{BB962C8B-B14F-4D97-AF65-F5344CB8AC3E}">
        <p14:creationId xmlns:p14="http://schemas.microsoft.com/office/powerpoint/2010/main" val="923118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0862" y="0"/>
            <a:ext cx="3819552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111002"/>
            <a:ext cx="11697105" cy="5200398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Updates to TDD: </a:t>
            </a:r>
          </a:p>
          <a:p>
            <a:pPr lvl="2"/>
            <a:r>
              <a:rPr lang="en-GB" sz="2400" dirty="0"/>
              <a:t>Incorporate new TDD Template</a:t>
            </a:r>
          </a:p>
          <a:p>
            <a:pPr lvl="2"/>
            <a:r>
              <a:rPr lang="en-US" sz="2400" dirty="0"/>
              <a:t>Complete sections on ethics, benchmarking, reporting.</a:t>
            </a:r>
            <a:endParaRPr lang="en-GB" sz="2400" dirty="0"/>
          </a:p>
          <a:p>
            <a:pPr lvl="2"/>
            <a:r>
              <a:rPr lang="en-GB" sz="2400" dirty="0"/>
              <a:t>Split into subtopics</a:t>
            </a:r>
            <a:endParaRPr lang="en-US" sz="2400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Dataset Procurement: </a:t>
            </a:r>
          </a:p>
          <a:p>
            <a:pPr lvl="1"/>
            <a:r>
              <a:rPr lang="en-US" dirty="0"/>
              <a:t>Complete the INSIGHT application for data</a:t>
            </a:r>
          </a:p>
          <a:p>
            <a:r>
              <a:rPr lang="en-US" dirty="0">
                <a:solidFill>
                  <a:schemeClr val="accent1"/>
                </a:solidFill>
              </a:rPr>
              <a:t>Benchmarking:</a:t>
            </a:r>
          </a:p>
          <a:p>
            <a:pPr lvl="1"/>
            <a:r>
              <a:rPr lang="en-US" dirty="0"/>
              <a:t>Work with DISAM to setup benchmarking challenge. </a:t>
            </a:r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Outreach / Community Building</a:t>
            </a:r>
            <a:endParaRPr lang="en-US" dirty="0"/>
          </a:p>
          <a:p>
            <a:pPr lvl="1"/>
            <a:r>
              <a:rPr lang="en-US" dirty="0"/>
              <a:t>Increase engagement from members</a:t>
            </a:r>
          </a:p>
          <a:p>
            <a:pPr lvl="1"/>
            <a:r>
              <a:rPr lang="en-US" dirty="0"/>
              <a:t>Get more experts on board and involved.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L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US" dirty="0"/>
              <a:t>E-meeting, 19 May – 21 May 2021</a:t>
            </a:r>
            <a:endParaRPr lang="en-GB" dirty="0"/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167" y="49123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28" y="951970"/>
            <a:ext cx="10962690" cy="5691383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  <a:p>
            <a:r>
              <a:rPr lang="en-GB" sz="3200" dirty="0">
                <a:solidFill>
                  <a:schemeClr val="accent1"/>
                </a:solidFill>
              </a:rPr>
              <a:t>Standardized benchmarking of artificial intelligence for Ophthalmology.</a:t>
            </a:r>
          </a:p>
          <a:p>
            <a:endParaRPr lang="en-GB" sz="3200" dirty="0">
              <a:solidFill>
                <a:schemeClr val="accent1"/>
              </a:solidFill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Conditions/Sub-topics in this group:</a:t>
            </a:r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lvl="1"/>
            <a:r>
              <a:rPr lang="en-GB" sz="2600" dirty="0"/>
              <a:t>Red Eye  (RE) – (Added Meeting G)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7976" y="557111"/>
            <a:ext cx="5746788" cy="7354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10" y="1356366"/>
            <a:ext cx="10694194" cy="4576790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solidFill>
                  <a:schemeClr val="accent1"/>
                </a:solidFill>
              </a:rPr>
              <a:t>Diabetic Retinopathy (DR)  </a:t>
            </a:r>
          </a:p>
          <a:p>
            <a:pPr lvl="2"/>
            <a:r>
              <a:rPr lang="en-GB" sz="2400" dirty="0"/>
              <a:t>At risk population:  422M worldwide with diabetes (2014)</a:t>
            </a:r>
          </a:p>
          <a:p>
            <a:pPr lvl="2"/>
            <a:r>
              <a:rPr lang="en-GB" sz="2400" dirty="0"/>
              <a:t>35%, 148M have DR</a:t>
            </a:r>
          </a:p>
          <a:p>
            <a:pPr lvl="2"/>
            <a:r>
              <a:rPr lang="en-GB" sz="2400" dirty="0"/>
              <a:t> 11%, 48M have Vision Threatening DR  (64M by 2040)</a:t>
            </a:r>
          </a:p>
          <a:p>
            <a:pPr lvl="2"/>
            <a:r>
              <a:rPr lang="en-GB" sz="2400" dirty="0"/>
              <a:t> Leading cause of blindness among adults worldwide</a:t>
            </a:r>
          </a:p>
          <a:p>
            <a:pPr lvl="2"/>
            <a:endParaRPr lang="en-GB" dirty="0"/>
          </a:p>
          <a:p>
            <a:pPr lvl="1"/>
            <a:r>
              <a:rPr lang="en-US" sz="3200" dirty="0">
                <a:solidFill>
                  <a:schemeClr val="accent1"/>
                </a:solidFill>
              </a:rPr>
              <a:t>Age Related Macular Degeneration (AMD)  </a:t>
            </a:r>
          </a:p>
          <a:p>
            <a:pPr lvl="2"/>
            <a:r>
              <a:rPr lang="en-GB" sz="2400" dirty="0"/>
              <a:t>Damages macula and impairs central vision </a:t>
            </a:r>
          </a:p>
          <a:p>
            <a:pPr lvl="2"/>
            <a:r>
              <a:rPr lang="en-GB" sz="2400" dirty="0"/>
              <a:t>196M by 2020</a:t>
            </a:r>
          </a:p>
          <a:p>
            <a:pPr lvl="2"/>
            <a:r>
              <a:rPr lang="en-GB" sz="2400" dirty="0"/>
              <a:t>Third leading cause of vision loss overall, leading cause for those over 50 </a:t>
            </a:r>
          </a:p>
          <a:p>
            <a:pPr lvl="2"/>
            <a:endParaRPr lang="en-GB" sz="24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882" y="284287"/>
            <a:ext cx="540623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425578"/>
            <a:ext cx="10694194" cy="457679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4600" dirty="0">
                <a:solidFill>
                  <a:schemeClr val="accent1"/>
                </a:solidFill>
              </a:rPr>
              <a:t>Glaucoma (GC)  </a:t>
            </a:r>
          </a:p>
          <a:p>
            <a:pPr lvl="2"/>
            <a:r>
              <a:rPr lang="en-US" sz="3400" dirty="0"/>
              <a:t>Damages optic nerve &amp; leads to vision loss </a:t>
            </a:r>
          </a:p>
          <a:p>
            <a:pPr lvl="2"/>
            <a:r>
              <a:rPr lang="en-US" sz="3400" dirty="0"/>
              <a:t>80M by 2020</a:t>
            </a:r>
          </a:p>
          <a:p>
            <a:pPr lvl="2"/>
            <a:endParaRPr lang="en-GB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Pathological Myopia (PM)  </a:t>
            </a:r>
          </a:p>
          <a:p>
            <a:pPr lvl="2"/>
            <a:r>
              <a:rPr lang="en-GB" sz="3400" dirty="0"/>
              <a:t>Global Prevalence is 0.9%  to 3.1%</a:t>
            </a:r>
          </a:p>
          <a:p>
            <a:pPr lvl="2"/>
            <a:r>
              <a:rPr lang="en-GB" sz="3400" dirty="0"/>
              <a:t>35% of people with myopia have High Myopia, which can develop into PM</a:t>
            </a:r>
          </a:p>
          <a:p>
            <a:pPr lvl="2"/>
            <a:endParaRPr lang="en-GB" sz="2600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Red Eye </a:t>
            </a:r>
            <a:r>
              <a:rPr lang="en-US" sz="3400" i="1" dirty="0">
                <a:solidFill>
                  <a:schemeClr val="accent1"/>
                </a:solidFill>
              </a:rPr>
              <a:t>[Added Meeting G] </a:t>
            </a:r>
          </a:p>
          <a:p>
            <a:pPr lvl="2"/>
            <a:r>
              <a:rPr lang="en-GB" sz="3400" dirty="0"/>
              <a:t>2-3% visits to primary health </a:t>
            </a:r>
            <a:r>
              <a:rPr lang="en-GB" sz="3400" dirty="0" err="1"/>
              <a:t>centers</a:t>
            </a:r>
            <a:r>
              <a:rPr lang="en-GB" sz="3400" dirty="0"/>
              <a:t> &amp; emergency facilities  due to eye problems &amp; majority are due to Red Eye. </a:t>
            </a:r>
          </a:p>
          <a:p>
            <a:pPr lvl="2"/>
            <a:r>
              <a:rPr lang="en-GB" sz="3400" dirty="0"/>
              <a:t>May denote more serious conditions like keratitis, iritis, glaucoma, which could lead to vision loss</a:t>
            </a:r>
          </a:p>
          <a:p>
            <a:pPr marL="914400" lvl="2" indent="0">
              <a:buNone/>
            </a:pPr>
            <a:endParaRPr lang="en-GB" sz="38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9004" y="350745"/>
            <a:ext cx="3246404" cy="1245992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Impact of AI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596737"/>
            <a:ext cx="10694194" cy="457679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 hangingPunct="0"/>
            <a:r>
              <a:rPr lang="en-GB" sz="3200" dirty="0">
                <a:solidFill>
                  <a:schemeClr val="accent1"/>
                </a:solidFill>
              </a:rPr>
              <a:t>Bridge acute shortage of healthcare professionals in LMICs, rural areas.</a:t>
            </a:r>
            <a:endParaRPr lang="en-US" sz="3200" dirty="0">
              <a:solidFill>
                <a:schemeClr val="accent1"/>
              </a:solidFill>
            </a:endParaRPr>
          </a:p>
          <a:p>
            <a:pPr lvl="0" fontAlgn="base" hangingPunct="0"/>
            <a:r>
              <a:rPr lang="en-GB" sz="3200" dirty="0">
                <a:solidFill>
                  <a:schemeClr val="accent1"/>
                </a:solidFill>
              </a:rPr>
              <a:t>Provide earlier detection and prevent vision loss for millions. </a:t>
            </a:r>
          </a:p>
          <a:p>
            <a:pPr lvl="0" fontAlgn="base" hangingPunct="0"/>
            <a:r>
              <a:rPr lang="en-GB" sz="3200" dirty="0">
                <a:solidFill>
                  <a:schemeClr val="accent1"/>
                </a:solidFill>
              </a:rPr>
              <a:t>Decrease healthcare costs via earlier interventions </a:t>
            </a:r>
          </a:p>
          <a:p>
            <a:pPr lvl="0" fontAlgn="base" hangingPunct="0"/>
            <a:r>
              <a:rPr lang="en-GB" sz="3200" dirty="0">
                <a:solidFill>
                  <a:schemeClr val="accent1"/>
                </a:solidFill>
              </a:rPr>
              <a:t>Increase overall efficiency and scalability of current screening methods</a:t>
            </a:r>
            <a:r>
              <a:rPr lang="en-GB" dirty="0"/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6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961" y="324528"/>
            <a:ext cx="7874815" cy="882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>
                <a:solidFill>
                  <a:schemeClr val="accent1"/>
                </a:solidFill>
              </a:rPr>
              <a:t>Binary: </a:t>
            </a:r>
            <a:endParaRPr lang="en-US" sz="3000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  (Optional)</a:t>
            </a:r>
          </a:p>
          <a:p>
            <a:pPr marL="914400" lvl="2" indent="0">
              <a:buNone/>
            </a:pPr>
            <a:r>
              <a:rPr lang="en-US" sz="2600" dirty="0"/>
              <a:t>	1 (Non-referable Retinopathy   = Normal or Mild)</a:t>
            </a:r>
          </a:p>
          <a:p>
            <a:pPr marL="914400" lvl="2" indent="0">
              <a:buNone/>
            </a:pPr>
            <a:r>
              <a:rPr lang="en-US" sz="2600" dirty="0"/>
              <a:t>	2 (Referable Retinopathy  = Moderate, Severe, PDR)</a:t>
            </a:r>
          </a:p>
          <a:p>
            <a:pPr marL="457200" lvl="1" indent="0">
              <a:buNone/>
            </a:pPr>
            <a:r>
              <a:rPr lang="en-US" sz="3600" b="1" dirty="0"/>
              <a:t> </a:t>
            </a:r>
          </a:p>
          <a:p>
            <a:pPr lvl="1"/>
            <a:r>
              <a:rPr lang="en-US" sz="2600" b="1" dirty="0">
                <a:solidFill>
                  <a:schemeClr val="accent1"/>
                </a:solidFill>
              </a:rPr>
              <a:t>Multi-class Classification:</a:t>
            </a:r>
          </a:p>
          <a:p>
            <a:pPr marL="457200" lvl="1" indent="0">
              <a:buNone/>
            </a:pPr>
            <a:endParaRPr lang="en-US" sz="3700" b="1" dirty="0">
              <a:solidFill>
                <a:schemeClr val="accent1"/>
              </a:solidFill>
            </a:endParaRP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Nongradable</a:t>
            </a:r>
            <a:r>
              <a:rPr lang="en-US" sz="2600" dirty="0"/>
              <a:t> Image)  ] (Optional)</a:t>
            </a:r>
          </a:p>
          <a:p>
            <a:pPr marL="1371600" lvl="3" indent="0">
              <a:buNone/>
            </a:pPr>
            <a:r>
              <a:rPr lang="en-US" sz="2600" dirty="0"/>
              <a:t>	1(Normal) </a:t>
            </a:r>
          </a:p>
          <a:p>
            <a:pPr marL="1371600" lvl="3" indent="0">
              <a:buNone/>
            </a:pPr>
            <a:r>
              <a:rPr lang="en-US" sz="2600" dirty="0"/>
              <a:t>	2 (Mild)</a:t>
            </a:r>
          </a:p>
          <a:p>
            <a:pPr marL="1371600" lvl="3" indent="0">
              <a:buNone/>
            </a:pPr>
            <a:r>
              <a:rPr lang="en-US" sz="2600" dirty="0"/>
              <a:t>	3 (Moderate NPDR)</a:t>
            </a:r>
          </a:p>
          <a:p>
            <a:pPr marL="1371600" lvl="3" indent="0">
              <a:buNone/>
            </a:pPr>
            <a:r>
              <a:rPr lang="en-US" sz="2600" dirty="0"/>
              <a:t>	4 (Severe NPDR)</a:t>
            </a:r>
          </a:p>
          <a:p>
            <a:pPr marL="1371600" lvl="3" indent="0">
              <a:buNone/>
            </a:pPr>
            <a:r>
              <a:rPr lang="en-US" sz="2600" dirty="0"/>
              <a:t>	5 (PDR)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25883" y="3070411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2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597" y="415804"/>
            <a:ext cx="10917403" cy="7758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  AMD, GC, PM Classifications</a:t>
            </a:r>
            <a:b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</a:br>
            <a:endParaRPr lang="en-US" dirty="0">
              <a:solidFill>
                <a:schemeClr val="accent1"/>
              </a:solidFill>
              <a:latin typeface="+mn-lt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42" y="1043874"/>
            <a:ext cx="10694194" cy="5636149"/>
          </a:xfrm>
        </p:spPr>
        <p:txBody>
          <a:bodyPr>
            <a:normAutofit fontScale="40000" lnSpcReduction="20000"/>
          </a:bodyPr>
          <a:lstStyle/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AMD: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)]</a:t>
            </a:r>
          </a:p>
          <a:p>
            <a:pPr lvl="3"/>
            <a:r>
              <a:rPr lang="en-US" sz="5000" dirty="0"/>
              <a:t>1 (No/early stage AMD </a:t>
            </a:r>
          </a:p>
          <a:p>
            <a:pPr lvl="3"/>
            <a:r>
              <a:rPr lang="en-US" sz="5000" dirty="0"/>
              <a:t>2 (Intermediate/advanced stage AMD)</a:t>
            </a:r>
          </a:p>
          <a:p>
            <a:pPr marL="914400" lvl="2" indent="0">
              <a:buNone/>
            </a:pPr>
            <a:r>
              <a:rPr lang="en-US" sz="2100" dirty="0"/>
              <a:t>	</a:t>
            </a:r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GC: </a:t>
            </a:r>
          </a:p>
          <a:p>
            <a:pPr lvl="2"/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.]</a:t>
            </a:r>
          </a:p>
          <a:p>
            <a:pPr lvl="3"/>
            <a:r>
              <a:rPr lang="en-US" sz="5000" dirty="0"/>
              <a:t>1 (No GC)</a:t>
            </a:r>
          </a:p>
          <a:p>
            <a:pPr lvl="3"/>
            <a:r>
              <a:rPr lang="en-US" sz="5000" dirty="0"/>
              <a:t>2 (GC)</a:t>
            </a:r>
          </a:p>
          <a:p>
            <a:pPr lvl="3"/>
            <a:r>
              <a:rPr lang="en-US" sz="5000" dirty="0"/>
              <a:t>Optic Disk Segmentation</a:t>
            </a:r>
          </a:p>
          <a:p>
            <a:pPr marL="1371600" lvl="3" indent="0">
              <a:buNone/>
            </a:pPr>
            <a:endParaRPr lang="en-US" sz="5000" dirty="0"/>
          </a:p>
          <a:p>
            <a:pPr marL="914400" lvl="2" indent="0">
              <a:buNone/>
            </a:pPr>
            <a:endParaRPr lang="en-US" sz="2100" dirty="0"/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PM: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100" dirty="0"/>
              <a:t>[0 (Image </a:t>
            </a:r>
            <a:r>
              <a:rPr lang="en-US" sz="5100" dirty="0" err="1"/>
              <a:t>Nongradable</a:t>
            </a:r>
            <a:r>
              <a:rPr lang="en-US" sz="5100" dirty="0"/>
              <a:t>)]</a:t>
            </a:r>
          </a:p>
          <a:p>
            <a:pPr lvl="3"/>
            <a:r>
              <a:rPr lang="en-US" sz="5100" dirty="0"/>
              <a:t>1 (No PM/HM)</a:t>
            </a:r>
          </a:p>
          <a:p>
            <a:pPr lvl="3"/>
            <a:r>
              <a:rPr lang="en-US" sz="5100" dirty="0"/>
              <a:t>2 (HM: high myopia)</a:t>
            </a:r>
          </a:p>
          <a:p>
            <a:pPr lvl="3"/>
            <a:r>
              <a:rPr lang="en-US" sz="5100" dirty="0"/>
              <a:t>3 (PM)</a:t>
            </a:r>
          </a:p>
          <a:p>
            <a:pPr marL="1371600" lvl="3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32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3423394" y="188158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171822" y="946638"/>
            <a:ext cx="9848356" cy="619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Classification Tasks: </a:t>
            </a: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Sensitivity: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True Positive/(True Positive + False Negative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Specificity: 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True Negative/(True Negative + False Positive)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AUC (Area Under ROC);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Sensitivity Vs (1-Specificity) plotted at different points of the model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Accuracy, F1 Score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Cohen’s Kappa / Quadratic Kappa Score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Segmentation Tasks:</a:t>
            </a: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IOU , Dice Coefficient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EACC8C-6442-4F43-900B-3749A996458E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778</Words>
  <Application>Microsoft Office PowerPoint</Application>
  <PresentationFormat>Widescreen</PresentationFormat>
  <Paragraphs>177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等线</vt:lpstr>
      <vt:lpstr>Aharoni</vt:lpstr>
      <vt:lpstr>Arial</vt:lpstr>
      <vt:lpstr>Calibri</vt:lpstr>
      <vt:lpstr>Calibri Light</vt:lpstr>
      <vt:lpstr>Century Gothic</vt:lpstr>
      <vt:lpstr>Times New Roman</vt:lpstr>
      <vt:lpstr>Office 主题​​</vt:lpstr>
      <vt:lpstr>Office Theme</vt:lpstr>
      <vt:lpstr>PowerPoint Presentation</vt:lpstr>
      <vt:lpstr>Meeting L Topic Group Update Ophthalmology (TG-Ophthalmo )</vt:lpstr>
      <vt:lpstr>Topic Group – Ophthalmology </vt:lpstr>
      <vt:lpstr>The Health Challenge </vt:lpstr>
      <vt:lpstr>The Health Challenge </vt:lpstr>
      <vt:lpstr>Impact of AI </vt:lpstr>
      <vt:lpstr>Benchmarking: DR Classifications </vt:lpstr>
      <vt:lpstr>Benchmarking:   AMD, GC, PM Classifications </vt:lpstr>
      <vt:lpstr>PowerPoint Presentation</vt:lpstr>
      <vt:lpstr>Topic Group History</vt:lpstr>
      <vt:lpstr>PowerPoint Presentation</vt:lpstr>
      <vt:lpstr>PowerPoint Presentation</vt:lpstr>
      <vt:lpstr>PowerPoint Presentation</vt:lpstr>
      <vt:lpstr>PowerPoint Presentation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(TG-Ophthalmo)</dc:title>
  <dc:creator>Campos, Simao</dc:creator>
  <cp:lastModifiedBy>Dabiri, Ayda</cp:lastModifiedBy>
  <cp:revision>74</cp:revision>
  <cp:lastPrinted>2019-04-04T08:49:31Z</cp:lastPrinted>
  <dcterms:created xsi:type="dcterms:W3CDTF">2019-03-31T15:53:06Z</dcterms:created>
  <dcterms:modified xsi:type="dcterms:W3CDTF">2021-05-20T07:56:20Z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