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8"/>
  </p:notesMasterIdLst>
  <p:sldIdLst>
    <p:sldId id="257" r:id="rId6"/>
    <p:sldId id="310" r:id="rId7"/>
    <p:sldId id="373" r:id="rId8"/>
    <p:sldId id="363" r:id="rId9"/>
    <p:sldId id="379" r:id="rId10"/>
    <p:sldId id="380" r:id="rId11"/>
    <p:sldId id="381" r:id="rId12"/>
    <p:sldId id="374" r:id="rId13"/>
    <p:sldId id="378" r:id="rId14"/>
    <p:sldId id="377" r:id="rId15"/>
    <p:sldId id="382" r:id="rId16"/>
    <p:sldId id="383" r:id="rId17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8EDFBE-123D-4E65-82F3-91386D3F3A90}" v="6" dt="2021-05-21T09:14:59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pos, Simao" userId="a1bf0726-548b-4db8-a746-2e19b5e24da4" providerId="ADAL" clId="{76C2F6A2-90D3-456A-9336-329D45CCA3A9}"/>
  </pc:docChgLst>
  <pc:docChgLst>
    <pc:chgData name="Simao Ferraz" userId="a1bf0726-548b-4db8-a746-2e19b5e24da4" providerId="ADAL" clId="{69EF09B1-A933-448A-B950-25F8866D31FB}"/>
  </pc:docChgLst>
  <pc:docChgLst>
    <pc:chgData name="Dabiri, Ayda" userId="b37f3988-c176-4be8-807a-107e80ddceeb" providerId="ADAL" clId="{2D8EDFBE-123D-4E65-82F3-91386D3F3A90}"/>
    <pc:docChg chg="delSld modSld modMainMaster">
      <pc:chgData name="Dabiri, Ayda" userId="b37f3988-c176-4be8-807a-107e80ddceeb" providerId="ADAL" clId="{2D8EDFBE-123D-4E65-82F3-91386D3F3A90}" dt="2021-05-21T09:15:03.851" v="5" actId="47"/>
      <pc:docMkLst>
        <pc:docMk/>
      </pc:docMkLst>
      <pc:sldChg chg="modSp">
        <pc:chgData name="Dabiri, Ayda" userId="b37f3988-c176-4be8-807a-107e80ddceeb" providerId="ADAL" clId="{2D8EDFBE-123D-4E65-82F3-91386D3F3A90}" dt="2021-05-21T09:14:59.960" v="4"/>
        <pc:sldMkLst>
          <pc:docMk/>
          <pc:sldMk cId="2344048152" sldId="257"/>
        </pc:sldMkLst>
        <pc:spChg chg="mod">
          <ac:chgData name="Dabiri, Ayda" userId="b37f3988-c176-4be8-807a-107e80ddceeb" providerId="ADAL" clId="{2D8EDFBE-123D-4E65-82F3-91386D3F3A90}" dt="2021-05-21T09:14:53.829" v="3"/>
          <ac:spMkLst>
            <pc:docMk/>
            <pc:sldMk cId="2344048152" sldId="257"/>
            <ac:spMk id="3" creationId="{3AA5875A-E589-402B-B809-F6D4BAA63A02}"/>
          </ac:spMkLst>
        </pc:spChg>
        <pc:spChg chg="mod">
          <ac:chgData name="Dabiri, Ayda" userId="b37f3988-c176-4be8-807a-107e80ddceeb" providerId="ADAL" clId="{2D8EDFBE-123D-4E65-82F3-91386D3F3A90}" dt="2021-05-21T09:14:22.837" v="0"/>
          <ac:spMkLst>
            <pc:docMk/>
            <pc:sldMk cId="2344048152" sldId="257"/>
            <ac:spMk id="4" creationId="{50B7AC7D-3CD4-41C4-9C8C-988494B72852}"/>
          </ac:spMkLst>
        </pc:spChg>
        <pc:graphicFrameChg chg="mod">
          <ac:chgData name="Dabiri, Ayda" userId="b37f3988-c176-4be8-807a-107e80ddceeb" providerId="ADAL" clId="{2D8EDFBE-123D-4E65-82F3-91386D3F3A90}" dt="2021-05-21T09:14:59.960" v="4"/>
          <ac:graphicFrameMkLst>
            <pc:docMk/>
            <pc:sldMk cId="2344048152" sldId="257"/>
            <ac:graphicFrameMk id="2" creationId="{11319B83-41D3-459A-A1F4-845662CEA6B8}"/>
          </ac:graphicFrameMkLst>
        </pc:graphicFrameChg>
        <pc:graphicFrameChg chg="mod">
          <ac:chgData name="Dabiri, Ayda" userId="b37f3988-c176-4be8-807a-107e80ddceeb" providerId="ADAL" clId="{2D8EDFBE-123D-4E65-82F3-91386D3F3A90}" dt="2021-05-21T09:14:22.837" v="0"/>
          <ac:graphicFrameMkLst>
            <pc:docMk/>
            <pc:sldMk cId="2344048152" sldId="257"/>
            <ac:graphicFrameMk id="12" creationId="{8DE32652-D7F2-421B-9A7B-236BD22F6105}"/>
          </ac:graphicFrameMkLst>
        </pc:graphicFrameChg>
      </pc:sldChg>
      <pc:sldChg chg="del">
        <pc:chgData name="Dabiri, Ayda" userId="b37f3988-c176-4be8-807a-107e80ddceeb" providerId="ADAL" clId="{2D8EDFBE-123D-4E65-82F3-91386D3F3A90}" dt="2021-05-21T09:15:03.851" v="5" actId="47"/>
        <pc:sldMkLst>
          <pc:docMk/>
          <pc:sldMk cId="799933465" sldId="258"/>
        </pc:sldMkLst>
      </pc:sldChg>
      <pc:sldMasterChg chg="modSp modSldLayout">
        <pc:chgData name="Dabiri, Ayda" userId="b37f3988-c176-4be8-807a-107e80ddceeb" providerId="ADAL" clId="{2D8EDFBE-123D-4E65-82F3-91386D3F3A90}" dt="2021-05-21T09:14:22.837" v="0"/>
        <pc:sldMasterMkLst>
          <pc:docMk/>
          <pc:sldMasterMk cId="2105595329" sldId="2147483660"/>
        </pc:sldMasterMkLst>
        <pc:spChg chg="mod">
          <ac:chgData name="Dabiri, Ayda" userId="b37f3988-c176-4be8-807a-107e80ddceeb" providerId="ADAL" clId="{2D8EDFBE-123D-4E65-82F3-91386D3F3A90}" dt="2021-05-21T09:14:22.837" v="0"/>
          <ac:spMkLst>
            <pc:docMk/>
            <pc:sldMasterMk cId="2105595329" sldId="2147483660"/>
            <ac:spMk id="2" creationId="{00000000-0000-0000-0000-000000000000}"/>
          </ac:spMkLst>
        </pc:spChg>
        <pc:spChg chg="mod">
          <ac:chgData name="Dabiri, Ayda" userId="b37f3988-c176-4be8-807a-107e80ddceeb" providerId="ADAL" clId="{2D8EDFBE-123D-4E65-82F3-91386D3F3A90}" dt="2021-05-21T09:14:22.837" v="0"/>
          <ac:spMkLst>
            <pc:docMk/>
            <pc:sldMasterMk cId="2105595329" sldId="2147483660"/>
            <ac:spMk id="3" creationId="{00000000-0000-0000-0000-000000000000}"/>
          </ac:spMkLst>
        </pc:spChg>
        <pc:spChg chg="mod">
          <ac:chgData name="Dabiri, Ayda" userId="b37f3988-c176-4be8-807a-107e80ddceeb" providerId="ADAL" clId="{2D8EDFBE-123D-4E65-82F3-91386D3F3A90}" dt="2021-05-21T09:14:22.837" v="0"/>
          <ac:spMkLst>
            <pc:docMk/>
            <pc:sldMasterMk cId="2105595329" sldId="2147483660"/>
            <ac:spMk id="4" creationId="{00000000-0000-0000-0000-000000000000}"/>
          </ac:spMkLst>
        </pc:spChg>
        <pc:spChg chg="mod">
          <ac:chgData name="Dabiri, Ayda" userId="b37f3988-c176-4be8-807a-107e80ddceeb" providerId="ADAL" clId="{2D8EDFBE-123D-4E65-82F3-91386D3F3A90}" dt="2021-05-21T09:14:22.837" v="0"/>
          <ac:spMkLst>
            <pc:docMk/>
            <pc:sldMasterMk cId="2105595329" sldId="2147483660"/>
            <ac:spMk id="5" creationId="{00000000-0000-0000-0000-000000000000}"/>
          </ac:spMkLst>
        </pc:spChg>
        <pc:spChg chg="mod">
          <ac:chgData name="Dabiri, Ayda" userId="b37f3988-c176-4be8-807a-107e80ddceeb" providerId="ADAL" clId="{2D8EDFBE-123D-4E65-82F3-91386D3F3A90}" dt="2021-05-21T09:14:22.837" v="0"/>
          <ac:spMkLst>
            <pc:docMk/>
            <pc:sldMasterMk cId="2105595329" sldId="2147483660"/>
            <ac:spMk id="6" creationId="{00000000-0000-0000-0000-000000000000}"/>
          </ac:spMkLst>
        </pc:spChg>
        <pc:sldLayoutChg chg="modSp">
          <pc:chgData name="Dabiri, Ayda" userId="b37f3988-c176-4be8-807a-107e80ddceeb" providerId="ADAL" clId="{2D8EDFBE-123D-4E65-82F3-91386D3F3A90}" dt="2021-05-21T09:14:22.837" v="0"/>
          <pc:sldLayoutMkLst>
            <pc:docMk/>
            <pc:sldMasterMk cId="2105595329" sldId="2147483660"/>
            <pc:sldLayoutMk cId="3668864939" sldId="2147483661"/>
          </pc:sldLayoutMkLst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3668864939" sldId="2147483661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3668864939" sldId="2147483661"/>
              <ac:spMk id="3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2D8EDFBE-123D-4E65-82F3-91386D3F3A90}" dt="2021-05-21T09:14:22.837" v="0"/>
          <pc:sldLayoutMkLst>
            <pc:docMk/>
            <pc:sldMasterMk cId="2105595329" sldId="2147483660"/>
            <pc:sldLayoutMk cId="1376907382" sldId="2147483663"/>
          </pc:sldLayoutMkLst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1376907382" sldId="2147483663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1376907382" sldId="2147483663"/>
              <ac:spMk id="3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2D8EDFBE-123D-4E65-82F3-91386D3F3A90}" dt="2021-05-21T09:14:22.837" v="0"/>
          <pc:sldLayoutMkLst>
            <pc:docMk/>
            <pc:sldMasterMk cId="2105595329" sldId="2147483660"/>
            <pc:sldLayoutMk cId="2985548011" sldId="2147483664"/>
          </pc:sldLayoutMkLst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2985548011" sldId="2147483664"/>
              <ac:spMk id="3" creationId="{00000000-0000-0000-0000-000000000000}"/>
            </ac:spMkLst>
          </pc:spChg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2985548011" sldId="2147483664"/>
              <ac:spMk id="4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2D8EDFBE-123D-4E65-82F3-91386D3F3A90}" dt="2021-05-21T09:14:22.837" v="0"/>
          <pc:sldLayoutMkLst>
            <pc:docMk/>
            <pc:sldMasterMk cId="2105595329" sldId="2147483660"/>
            <pc:sldLayoutMk cId="1055964064" sldId="2147483665"/>
          </pc:sldLayoutMkLst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1055964064" sldId="2147483665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1055964064" sldId="2147483665"/>
              <ac:spMk id="3" creationId="{00000000-0000-0000-0000-000000000000}"/>
            </ac:spMkLst>
          </pc:spChg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1055964064" sldId="2147483665"/>
              <ac:spMk id="4" creationId="{00000000-0000-0000-0000-000000000000}"/>
            </ac:spMkLst>
          </pc:spChg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1055964064" sldId="2147483665"/>
              <ac:spMk id="5" creationId="{00000000-0000-0000-0000-000000000000}"/>
            </ac:spMkLst>
          </pc:spChg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1055964064" sldId="2147483665"/>
              <ac:spMk id="6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2D8EDFBE-123D-4E65-82F3-91386D3F3A90}" dt="2021-05-21T09:14:22.837" v="0"/>
          <pc:sldLayoutMkLst>
            <pc:docMk/>
            <pc:sldMasterMk cId="2105595329" sldId="2147483660"/>
            <pc:sldLayoutMk cId="3555716060" sldId="2147483668"/>
          </pc:sldLayoutMkLst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3555716060" sldId="2147483668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3555716060" sldId="2147483668"/>
              <ac:spMk id="3" creationId="{00000000-0000-0000-0000-000000000000}"/>
            </ac:spMkLst>
          </pc:spChg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3555716060" sldId="2147483668"/>
              <ac:spMk id="4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2D8EDFBE-123D-4E65-82F3-91386D3F3A90}" dt="2021-05-21T09:14:22.837" v="0"/>
          <pc:sldLayoutMkLst>
            <pc:docMk/>
            <pc:sldMasterMk cId="2105595329" sldId="2147483660"/>
            <pc:sldLayoutMk cId="706221108" sldId="2147483669"/>
          </pc:sldLayoutMkLst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706221108" sldId="2147483669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706221108" sldId="2147483669"/>
              <ac:spMk id="3" creationId="{00000000-0000-0000-0000-000000000000}"/>
            </ac:spMkLst>
          </pc:spChg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706221108" sldId="2147483669"/>
              <ac:spMk id="4" creationId="{00000000-0000-0000-0000-000000000000}"/>
            </ac:spMkLst>
          </pc:spChg>
        </pc:sldLayoutChg>
        <pc:sldLayoutChg chg="modSp">
          <pc:chgData name="Dabiri, Ayda" userId="b37f3988-c176-4be8-807a-107e80ddceeb" providerId="ADAL" clId="{2D8EDFBE-123D-4E65-82F3-91386D3F3A90}" dt="2021-05-21T09:14:22.837" v="0"/>
          <pc:sldLayoutMkLst>
            <pc:docMk/>
            <pc:sldMasterMk cId="2105595329" sldId="2147483660"/>
            <pc:sldLayoutMk cId="2684311151" sldId="2147483671"/>
          </pc:sldLayoutMkLst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2684311151" sldId="2147483671"/>
              <ac:spMk id="2" creationId="{00000000-0000-0000-0000-000000000000}"/>
            </ac:spMkLst>
          </pc:spChg>
          <pc:spChg chg="mod">
            <ac:chgData name="Dabiri, Ayda" userId="b37f3988-c176-4be8-807a-107e80ddceeb" providerId="ADAL" clId="{2D8EDFBE-123D-4E65-82F3-91386D3F3A90}" dt="2021-05-21T09:14:22.837" v="0"/>
            <ac:spMkLst>
              <pc:docMk/>
              <pc:sldMasterMk cId="2105595329" sldId="2147483660"/>
              <pc:sldLayoutMk cId="2684311151" sldId="2147483671"/>
              <ac:spMk id="3" creationId="{00000000-0000-0000-0000-000000000000}"/>
            </ac:spMkLst>
          </pc:spChg>
        </pc:sldLayoutChg>
      </pc:sldMasterChg>
    </pc:docChg>
  </pc:docChgLst>
  <pc:docChgLst>
    <pc:chgData name="Campos, Simao" userId="a1bf0726-548b-4db8-a746-2e19b5e24da4" providerId="ADAL" clId="{4C9FE182-AD50-4CA9-B5B7-B12D5C51583E}"/>
    <pc:docChg chg="modSld">
      <pc:chgData name="Campos, Simao" userId="a1bf0726-548b-4db8-a746-2e19b5e24da4" providerId="ADAL" clId="{4C9FE182-AD50-4CA9-B5B7-B12D5C51583E}" dt="2021-03-18T18:06:53.662" v="11" actId="20577"/>
      <pc:docMkLst>
        <pc:docMk/>
      </pc:docMkLst>
      <pc:sldChg chg="modSp mod">
        <pc:chgData name="Campos, Simao" userId="a1bf0726-548b-4db8-a746-2e19b5e24da4" providerId="ADAL" clId="{4C9FE182-AD50-4CA9-B5B7-B12D5C51583E}" dt="2021-03-18T18:06:53.662" v="11" actId="20577"/>
        <pc:sldMkLst>
          <pc:docMk/>
          <pc:sldMk cId="2344048152" sldId="257"/>
        </pc:sldMkLst>
        <pc:spChg chg="mod">
          <ac:chgData name="Campos, Simao" userId="a1bf0726-548b-4db8-a746-2e19b5e24da4" providerId="ADAL" clId="{4C9FE182-AD50-4CA9-B5B7-B12D5C51583E}" dt="2021-03-18T18:06:34.187" v="1" actId="20577"/>
          <ac:spMkLst>
            <pc:docMk/>
            <pc:sldMk cId="2344048152" sldId="257"/>
            <ac:spMk id="3" creationId="{3AA5875A-E589-402B-B809-F6D4BAA63A02}"/>
          </ac:spMkLst>
        </pc:spChg>
        <pc:spChg chg="mod">
          <ac:chgData name="Campos, Simao" userId="a1bf0726-548b-4db8-a746-2e19b5e24da4" providerId="ADAL" clId="{4C9FE182-AD50-4CA9-B5B7-B12D5C51583E}" dt="2021-03-18T18:06:53.662" v="11" actId="20577"/>
          <ac:spMkLst>
            <pc:docMk/>
            <pc:sldMk cId="2344048152" sldId="257"/>
            <ac:spMk id="4" creationId="{50B7AC7D-3CD4-41C4-9C8C-988494B7285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449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022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db23b2afbe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gdb23b2afbe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505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29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35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997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1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8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2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6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00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1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9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und Text">
  <p:cSld name="Bild und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887756" y="1508788"/>
            <a:ext cx="7968885" cy="4512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404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2pPr>
            <a:lvl3pPr marL="1371600" lvl="2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3pPr>
            <a:lvl4pPr marL="1828800" lvl="3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4pPr>
            <a:lvl5pPr marL="2286000" lvl="4" indent="-3640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>
            <a:spLocks noGrp="1"/>
          </p:cNvSpPr>
          <p:nvPr>
            <p:ph type="pic" idx="2"/>
          </p:nvPr>
        </p:nvSpPr>
        <p:spPr>
          <a:xfrm>
            <a:off x="327835" y="1508787"/>
            <a:ext cx="3360000" cy="4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27835" y="313256"/>
            <a:ext cx="11520000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3"/>
          </p:nvPr>
        </p:nvSpPr>
        <p:spPr>
          <a:xfrm>
            <a:off x="327835" y="836712"/>
            <a:ext cx="115200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667"/>
              <a:buNone/>
              <a:defRPr sz="2667" b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480000" y="6409392"/>
            <a:ext cx="5232000" cy="18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67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6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23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0880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61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82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99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16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2021/5/21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21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2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rath.kherif@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7">
            <a:extLst>
              <a:ext uri="{FF2B5EF4-FFF2-40B4-BE49-F238E27FC236}">
                <a16:creationId xmlns:a16="http://schemas.microsoft.com/office/drawing/2014/main" id="{8DE32652-D7F2-421B-9A7B-236BD22F6105}"/>
              </a:ext>
            </a:extLst>
          </p:cNvPr>
          <p:cNvGraphicFramePr>
            <a:graphicFrameLocks noGrp="1"/>
          </p:cNvGraphicFramePr>
          <p:nvPr/>
        </p:nvGraphicFramePr>
        <p:xfrm>
          <a:off x="2302564" y="4107794"/>
          <a:ext cx="7077956" cy="342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5082">
                  <a:extLst>
                    <a:ext uri="{9D8B030D-6E8A-4147-A177-3AD203B41FA5}">
                      <a16:colId xmlns:a16="http://schemas.microsoft.com/office/drawing/2014/main" val="796392913"/>
                    </a:ext>
                  </a:extLst>
                </a:gridCol>
                <a:gridCol w="2550167">
                  <a:extLst>
                    <a:ext uri="{9D8B030D-6E8A-4147-A177-3AD203B41FA5}">
                      <a16:colId xmlns:a16="http://schemas.microsoft.com/office/drawing/2014/main" val="1325938463"/>
                    </a:ext>
                  </a:extLst>
                </a:gridCol>
                <a:gridCol w="3322707">
                  <a:extLst>
                    <a:ext uri="{9D8B030D-6E8A-4147-A177-3AD203B41FA5}">
                      <a16:colId xmlns:a16="http://schemas.microsoft.com/office/drawing/2014/main" val="59013837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7539626"/>
                  </a:ext>
                </a:extLst>
              </a:tr>
            </a:tbl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1319B83-41D3-459A-A1F4-845662CEA6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402095"/>
              </p:ext>
            </p:extLst>
          </p:nvPr>
        </p:nvGraphicFramePr>
        <p:xfrm>
          <a:off x="2426035" y="2838983"/>
          <a:ext cx="7112397" cy="315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9830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294321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029348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TG-Neuro Topic Driver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Att.3 -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Presentation (TG-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Neuro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Purpose: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/>
                        <a:t>Discussion</a:t>
                      </a:r>
                      <a:endParaRPr lang="en-GB" sz="1800" dirty="0"/>
                    </a:p>
                  </a:txBody>
                  <a:tcPr marL="68580" marR="68580" marT="34290" marB="34290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4458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Ferath Kherif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CHUV - LREN</a:t>
                      </a:r>
                    </a:p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Switzerland</a:t>
                      </a:r>
                    </a:p>
                    <a:p>
                      <a:r>
                        <a:rPr lang="fr-CH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 Lecoultre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Switzerland</a:t>
                      </a: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Ferath.kherif@chuv.ch</a:t>
                      </a:r>
                      <a:r>
                        <a:rPr lang="en-GB" sz="1800" kern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This PPT summarizes the status of work within TG-Neuro, for presentation and discussion during the meeting.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  <p:sp>
        <p:nvSpPr>
          <p:cNvPr id="3" name="Rectangle 6">
            <a:extLst>
              <a:ext uri="{FF2B5EF4-FFF2-40B4-BE49-F238E27FC236}">
                <a16:creationId xmlns:a16="http://schemas.microsoft.com/office/drawing/2014/main" id="{3AA5875A-E589-402B-B809-F6D4BAA63A02}"/>
              </a:ext>
            </a:extLst>
          </p:cNvPr>
          <p:cNvSpPr/>
          <p:nvPr/>
        </p:nvSpPr>
        <p:spPr>
          <a:xfrm>
            <a:off x="7944778" y="602812"/>
            <a:ext cx="1933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FGAI4H-L-</a:t>
            </a:r>
            <a:r>
              <a:rPr lang="en-GB" b="1" dirty="0">
                <a:solidFill>
                  <a:prstClr val="black"/>
                </a:solidFill>
              </a:rPr>
              <a:t>016</a:t>
            </a:r>
            <a:r>
              <a:rPr lang="en-GB" b="1" dirty="0"/>
              <a:t>-A03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B7AC7D-3CD4-41C4-9C8C-988494B72852}"/>
              </a:ext>
            </a:extLst>
          </p:cNvPr>
          <p:cNvSpPr/>
          <p:nvPr/>
        </p:nvSpPr>
        <p:spPr>
          <a:xfrm>
            <a:off x="7101812" y="972144"/>
            <a:ext cx="2775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E-meeting, 19-21 May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048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7368" y="186128"/>
            <a:ext cx="28296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Dementia Use case : Validation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76" t="4257" b="50115"/>
          <a:stretch/>
        </p:blipFill>
        <p:spPr>
          <a:xfrm>
            <a:off x="6295279" y="1217320"/>
            <a:ext cx="4315626" cy="28970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002" y="734938"/>
            <a:ext cx="46346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Clinical utility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(phases 4 and 5).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Patient outcomes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Diagnostic thinking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– does the test confirm or change a diagnosis?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Decision-making guidance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Familial and societal impacts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6278187" y="1828068"/>
            <a:ext cx="4332718" cy="22236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23" y="3176210"/>
            <a:ext cx="4706007" cy="301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4246" y="3849604"/>
            <a:ext cx="52488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Clinical Impact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 20% of cases clinicians reported that the additional information did not change their initial DC.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 36% and in 29% of cases, they felt “somewhat” or “slightly” impacted, respectively.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In 15% of cases, they significantly changed their initial belief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8" name="Google Shape;121;gb75274dd04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67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99;gda7a9fce33_7_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01;gda7a9fce33_7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3963"/>
            <a:ext cx="10420350" cy="74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4387763" y="1935364"/>
            <a:ext cx="6517091" cy="22961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354419" y="4395787"/>
            <a:ext cx="1639018" cy="2462213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222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 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Age prediction and the delta age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(which is the difference between the real age and the predicted age) are creating a lot of interest in their abilities to predict diseases. </a:t>
            </a:r>
            <a:endParaRPr kumimoji="0" lang="fr-CH" sz="1400" b="0" i="0" u="none" strike="noStrike" kern="0" cap="none" spc="0" normalizeH="0" baseline="0" noProof="0" dirty="0">
              <a:ln>
                <a:noFill/>
              </a:ln>
              <a:solidFill>
                <a:srgbClr val="1B222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16031" y="4391948"/>
            <a:ext cx="1364673" cy="116955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222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FPGA hardware acceleration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vs GPU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vs Non-GPU</a:t>
            </a:r>
            <a:endParaRPr kumimoji="0" lang="fr-CH" sz="1400" b="0" i="0" u="none" strike="noStrike" kern="0" cap="none" spc="0" normalizeH="0" baseline="0" noProof="0" dirty="0">
              <a:ln>
                <a:noFill/>
              </a:ln>
              <a:solidFill>
                <a:srgbClr val="1B222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353662" y="4400420"/>
            <a:ext cx="1357925" cy="2031325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222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Brain Features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(Morphemic workflows)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Gray Matter volume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vs Myelin white Matter fiber track</a:t>
            </a:r>
            <a:endParaRPr kumimoji="0" lang="fr-CH" sz="1400" b="0" i="0" u="none" strike="noStrike" kern="0" cap="none" spc="0" normalizeH="0" baseline="0" noProof="0" dirty="0">
              <a:ln>
                <a:noFill/>
              </a:ln>
              <a:solidFill>
                <a:srgbClr val="1B222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5356047" y="3635775"/>
            <a:ext cx="429491" cy="685800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CH" sz="1400" b="0" i="0" u="none" strike="noStrike" kern="0" cap="none" spc="0" normalizeH="0" baseline="0" noProof="0">
              <a:ln>
                <a:noFill/>
              </a:ln>
              <a:solidFill>
                <a:srgbClr val="1B222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6900833" y="3590750"/>
            <a:ext cx="429491" cy="685800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CH" sz="1400" b="0" i="0" u="none" strike="noStrike" kern="0" cap="none" spc="0" normalizeH="0" baseline="0" noProof="0">
              <a:ln>
                <a:noFill/>
              </a:ln>
              <a:solidFill>
                <a:srgbClr val="1B222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8355563" y="3635775"/>
            <a:ext cx="429491" cy="685800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CH" sz="1400" b="0" i="0" u="none" strike="noStrike" kern="0" cap="none" spc="0" normalizeH="0" baseline="0" noProof="0">
              <a:ln>
                <a:noFill/>
              </a:ln>
              <a:solidFill>
                <a:srgbClr val="1B222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9879563" y="3706148"/>
            <a:ext cx="429491" cy="685800"/>
          </a:xfrm>
          <a:prstGeom prst="downArrow">
            <a:avLst/>
          </a:prstGeom>
          <a:solidFill>
            <a:srgbClr val="FFFFFF"/>
          </a:solidFill>
          <a:ln w="25400" cap="flat" cmpd="sng" algn="ctr">
            <a:solidFill>
              <a:srgbClr val="ED7D3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fr-CH" sz="1400" b="0" i="0" u="none" strike="noStrike" kern="0" cap="none" spc="0" normalizeH="0" baseline="0" noProof="0">
              <a:ln>
                <a:noFill/>
              </a:ln>
              <a:solidFill>
                <a:srgbClr val="1B222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49126" y="2762584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CH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Depression</a:t>
            </a:r>
            <a:endParaRPr kumimoji="0" lang="fr-CH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07210" y="3260789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CH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AGE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904127"/>
            <a:ext cx="5117353" cy="3221029"/>
          </a:xfrm>
          <a:prstGeom prst="rect">
            <a:avLst/>
          </a:prstGeom>
        </p:spPr>
      </p:pic>
      <p:sp>
        <p:nvSpPr>
          <p:cNvPr id="19" name="Tytuł 1">
            <a:extLst>
              <a:ext uri="{FF2B5EF4-FFF2-40B4-BE49-F238E27FC236}">
                <a16:creationId xmlns:a16="http://schemas.microsoft.com/office/drawing/2014/main" id="{E0EBE605-F782-4BF8-8B0A-15ACC84AF095}"/>
              </a:ext>
            </a:extLst>
          </p:cNvPr>
          <p:cNvSpPr txBox="1">
            <a:spLocks/>
          </p:cNvSpPr>
          <p:nvPr/>
        </p:nvSpPr>
        <p:spPr>
          <a:xfrm>
            <a:off x="888155" y="3148037"/>
            <a:ext cx="3192070" cy="1051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226"/>
              </a:buClr>
              <a:buSzPts val="1800"/>
              <a:buFont typeface="Arial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Morphemic Brain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226"/>
              </a:buClr>
              <a:buSzPts val="1800"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Leverage the cloud technology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226"/>
              </a:buClr>
              <a:buSzPts val="1800"/>
              <a:buFont typeface="Arial"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1B2226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87763" y="4391948"/>
            <a:ext cx="1875309" cy="160043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B222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Large Data 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1400 Individuals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Age 30-90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700 never suffered depression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1B222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Arial"/>
              </a:rPr>
              <a:t>700 suffered Major Depressive Disorder </a:t>
            </a:r>
            <a:endParaRPr kumimoji="0" lang="fr-CH" sz="1400" b="0" i="0" u="none" strike="noStrike" kern="0" cap="none" spc="0" normalizeH="0" baseline="0" noProof="0" dirty="0">
              <a:ln>
                <a:noFill/>
              </a:ln>
              <a:solidFill>
                <a:srgbClr val="1B2226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635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99;gda7a9fce33_7_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01;gda7a9fce33_7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73963"/>
            <a:ext cx="1042035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863969" y="1856508"/>
            <a:ext cx="1085389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EU and worldwide initiative</a:t>
            </a:r>
          </a:p>
          <a:p>
            <a:pPr marL="914400" marR="0" lvl="1" indent="-45720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Established research contract with Brazil/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Fundação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Cruz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Fiocruz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 </a:t>
            </a:r>
          </a:p>
          <a:p>
            <a:pPr marL="914400" marR="0" lvl="1" indent="-45720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and connect to other partners/platforms (e.g. AD Workbench)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the Data catalogue</a:t>
            </a:r>
          </a:p>
          <a:p>
            <a:pPr marL="457200" marR="0" lvl="0" indent="-45720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MVP data catalogue</a:t>
            </a:r>
          </a:p>
          <a:p>
            <a:pPr marL="457200" marR="0" lvl="0" indent="-457200" algn="l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Federated algorithms &amp; Hybrid cloud infra</a:t>
            </a:r>
          </a:p>
        </p:txBody>
      </p:sp>
    </p:spTree>
    <p:extLst>
      <p:ext uri="{BB962C8B-B14F-4D97-AF65-F5344CB8AC3E}">
        <p14:creationId xmlns:p14="http://schemas.microsoft.com/office/powerpoint/2010/main" val="10638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C9B33-8619-724E-9BEF-3BBF9104A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Aim: </a:t>
            </a:r>
            <a:r>
              <a:rPr lang="en-US" dirty="0"/>
              <a:t>investigate machine learning-based diagnostics for neurodegenerative diseases (Alzheimer's disease, Parkinson's Disease, and related dementia syndromes, which are located within the neurological domain of the DSM V) based on real-world imaging and genetic information.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1">
                    <a:lumMod val="50000"/>
                  </a:schemeClr>
                </a:solidFill>
              </a:rPr>
              <a:t>Relevance: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As the population ages, the chance of becoming demented is on the rise. Current estimates suggest that there are approximately 48 million people worldwide suffering from dementia.</a:t>
            </a:r>
          </a:p>
          <a:p>
            <a:pPr marL="0" indent="0">
              <a:buNone/>
            </a:pPr>
            <a:r>
              <a:rPr lang="en-GB" dirty="0"/>
              <a:t>The social cost of care to 1% of world’s gross domestic product – GDP. </a:t>
            </a:r>
          </a:p>
          <a:p>
            <a:pPr marL="0" indent="0">
              <a:buNone/>
            </a:pPr>
            <a:r>
              <a:rPr lang="en-US" b="1" dirty="0"/>
              <a:t>These statistics led the World Health Organization to classify neurocognitive disorders as a global public health priority. </a:t>
            </a:r>
            <a:endParaRPr lang="en-US" dirty="0"/>
          </a:p>
          <a:p>
            <a:endParaRPr lang="en-GB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7867D-2EB7-FD44-BB52-26A187BB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TG-Neuro </a:t>
            </a:r>
            <a:endParaRPr lang="en-GB" noProof="0" dirty="0"/>
          </a:p>
        </p:txBody>
      </p:sp>
      <p:pic>
        <p:nvPicPr>
          <p:cNvPr id="5" name="Google Shape;121;gb75274dd04_0_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472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7867D-2EB7-FD44-BB52-26A187BB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TG-Neuro </a:t>
            </a:r>
            <a:br>
              <a:rPr lang="en-GB" dirty="0"/>
            </a:br>
            <a:r>
              <a:rPr lang="en-GB" dirty="0"/>
              <a:t>Centralised and federated approach </a:t>
            </a:r>
            <a:endParaRPr lang="en-GB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579864" y="1690688"/>
            <a:ext cx="5109736" cy="18158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Whole Brain images from MRI, PET or CT scans.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Image File Format: DICOM or NIFTI format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Image File Names: Images names will be anonymised to exclude any patient identifying information.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Image Resolution: the images will be supplied in their original resolution as captured from the MRI scanner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864" y="3623211"/>
            <a:ext cx="2885726" cy="30469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Count Vascular lesion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History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Genetic 	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Memory Score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Executive functioning scores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Co-morbidity symptoms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Verbal fluency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Delayed memory scores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Motor scores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Psychiatric</a:t>
            </a: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 questionnaires</a:t>
            </a: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Alcohol Use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Temperature 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5390" y="3659357"/>
            <a:ext cx="2045188" cy="30469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The diagnosis of cognitive disorders an disease severity: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Alzheimer's 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Diseas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	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Mild cognitive impairment (MCI)	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Cognitively normal (CN)	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Other Mixed Dementia (MD)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610578" y="1690688"/>
            <a:ext cx="6275519" cy="4269673"/>
            <a:chOff x="1880973" y="1812588"/>
            <a:chExt cx="7684657" cy="43226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973" y="1812588"/>
              <a:ext cx="7684657" cy="43226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33175" y="1812588"/>
              <a:ext cx="1542553" cy="41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rPr>
                <a:t>HUB</a:t>
              </a:r>
            </a:p>
          </p:txBody>
        </p:sp>
      </p:grpSp>
      <p:pic>
        <p:nvPicPr>
          <p:cNvPr id="12" name="Google Shape;121;gb75274dd0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055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r="10224"/>
          <a:stretch/>
        </p:blipFill>
        <p:spPr bwMode="auto">
          <a:xfrm>
            <a:off x="1548555" y="1165701"/>
            <a:ext cx="3714750" cy="478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486401" y="1578065"/>
            <a:ext cx="6418795" cy="430146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612307" y="120135"/>
            <a:ext cx="32864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Data Catalogue (Dementia Use case)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2307" y="653535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First Metadata Model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1" y="1165701"/>
            <a:ext cx="3318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Dementia and general Population Data </a:t>
            </a:r>
          </a:p>
        </p:txBody>
      </p:sp>
      <p:pic>
        <p:nvPicPr>
          <p:cNvPr id="8" name="Google Shape;121;gb75274dd0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63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MVP: Data sourcing</a:t>
            </a:r>
            <a:endParaRPr sz="3600" dirty="0"/>
          </a:p>
        </p:txBody>
      </p:sp>
      <p:pic>
        <p:nvPicPr>
          <p:cNvPr id="527" name="Google Shape;527;gdb23b2afbe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gdb23b2afbe_4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910" y="1373547"/>
            <a:ext cx="4009328" cy="382753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027" y="1104938"/>
            <a:ext cx="4365937" cy="46735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1297" y="1428431"/>
            <a:ext cx="3473040" cy="371776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9755" y="5129225"/>
            <a:ext cx="2035323" cy="15065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2877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MVP: Data sourcing in Brain diseases</a:t>
            </a:r>
            <a:endParaRPr sz="3600" dirty="0"/>
          </a:p>
        </p:txBody>
      </p:sp>
      <p:pic>
        <p:nvPicPr>
          <p:cNvPr id="527" name="Google Shape;527;gdb23b2afbe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gdb23b2afbe_4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975" y="697300"/>
            <a:ext cx="5839250" cy="597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gdb23b2afbe_4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7800" y="2157400"/>
            <a:ext cx="2623633" cy="20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b="70907"/>
          <a:stretch/>
        </p:blipFill>
        <p:spPr>
          <a:xfrm>
            <a:off x="6211225" y="773963"/>
            <a:ext cx="5336667" cy="15828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-742" t="810" r="742" b="25722"/>
          <a:stretch/>
        </p:blipFill>
        <p:spPr>
          <a:xfrm>
            <a:off x="7650025" y="2788829"/>
            <a:ext cx="4107096" cy="38859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312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b23b2afbe_4_0"/>
          <p:cNvSpPr txBox="1">
            <a:spLocks noGrp="1"/>
          </p:cNvSpPr>
          <p:nvPr>
            <p:ph type="title"/>
          </p:nvPr>
        </p:nvSpPr>
        <p:spPr>
          <a:xfrm>
            <a:off x="240700" y="425"/>
            <a:ext cx="105156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sz="3600" dirty="0"/>
              <a:t>MVP: Data sourcing</a:t>
            </a:r>
            <a:endParaRPr sz="3600" dirty="0"/>
          </a:p>
        </p:txBody>
      </p:sp>
      <p:pic>
        <p:nvPicPr>
          <p:cNvPr id="527" name="Google Shape;527;gdb23b2afbe_4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814" y="1043950"/>
            <a:ext cx="5254441" cy="5356851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6121"/>
          <a:stretch/>
        </p:blipFill>
        <p:spPr>
          <a:xfrm>
            <a:off x="6607280" y="950524"/>
            <a:ext cx="4614419" cy="55919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68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3010" y="458503"/>
            <a:ext cx="3198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Dementia Use case : Explainable AI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32792" y="870545"/>
            <a:ext cx="4746603" cy="219316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82041" y="3063713"/>
            <a:ext cx="4889184" cy="3555051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/>
          <a:stretch>
            <a:fillRect/>
          </a:stretch>
        </p:blipFill>
        <p:spPr>
          <a:xfrm>
            <a:off x="6070059" y="3063714"/>
            <a:ext cx="5175115" cy="3555051"/>
          </a:xfrm>
          <a:prstGeom prst="rect">
            <a:avLst/>
          </a:prstGeom>
        </p:spPr>
      </p:pic>
      <p:pic>
        <p:nvPicPr>
          <p:cNvPr id="12" name="Google Shape;121;gb75274dd04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55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3010" y="458503"/>
            <a:ext cx="31983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Dementia Use case : Explainable AI</a:t>
            </a:r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632792" y="870545"/>
            <a:ext cx="4746603" cy="2193168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782041" y="3063713"/>
            <a:ext cx="4889184" cy="3555051"/>
          </a:xfrm>
          <a:prstGeom prst="rect">
            <a:avLst/>
          </a:prstGeom>
        </p:spPr>
      </p:pic>
      <p:pic>
        <p:nvPicPr>
          <p:cNvPr id="12" name="Google Shape;121;gb75274dd0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9463" y="154838"/>
            <a:ext cx="41052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5128" y="1079770"/>
            <a:ext cx="4480320" cy="527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6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048755-2969-417D-B8C1-0217A01F403A}"/>
</file>

<file path=customXml/itemProps2.xml><?xml version="1.0" encoding="utf-8"?>
<ds:datastoreItem xmlns:ds="http://schemas.openxmlformats.org/officeDocument/2006/customXml" ds:itemID="{8D757891-533E-4B08-9CC2-432445C0232A}"/>
</file>

<file path=customXml/itemProps3.xml><?xml version="1.0" encoding="utf-8"?>
<ds:datastoreItem xmlns:ds="http://schemas.openxmlformats.org/officeDocument/2006/customXml" ds:itemID="{263EDF69-883F-4630-8D5D-47FF3AA110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1789</TotalTime>
  <Words>469</Words>
  <Application>Microsoft Office PowerPoint</Application>
  <PresentationFormat>Widescreen</PresentationFormat>
  <Paragraphs>93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Wingdings</vt:lpstr>
      <vt:lpstr>Office 主题​​</vt:lpstr>
      <vt:lpstr>Office Theme</vt:lpstr>
      <vt:lpstr>PowerPoint Presentation</vt:lpstr>
      <vt:lpstr>TG-Neuro </vt:lpstr>
      <vt:lpstr>TG-Neuro  Centralised and federated approach </vt:lpstr>
      <vt:lpstr>PowerPoint Presentation</vt:lpstr>
      <vt:lpstr>MVP: Data sourcing</vt:lpstr>
      <vt:lpstr>MVP: Data sourcing in Brain diseases</vt:lpstr>
      <vt:lpstr>MVP: Data sourcing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Att.3 - Presentation (TG-Neuro)</dc:title>
  <dc:creator>Campos, Simao</dc:creator>
  <cp:lastModifiedBy>Dabiri, Ayda</cp:lastModifiedBy>
  <cp:revision>74</cp:revision>
  <cp:lastPrinted>2019-04-04T08:49:31Z</cp:lastPrinted>
  <dcterms:created xsi:type="dcterms:W3CDTF">2019-03-31T15:53:06Z</dcterms:created>
  <dcterms:modified xsi:type="dcterms:W3CDTF">2021-05-21T09:16:33Z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