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9"/>
  </p:notesMasterIdLst>
  <p:sldIdLst>
    <p:sldId id="257" r:id="rId6"/>
    <p:sldId id="518" r:id="rId7"/>
    <p:sldId id="523" r:id="rId8"/>
    <p:sldId id="724" r:id="rId9"/>
    <p:sldId id="725" r:id="rId10"/>
    <p:sldId id="726" r:id="rId11"/>
    <p:sldId id="727" r:id="rId12"/>
    <p:sldId id="728" r:id="rId13"/>
    <p:sldId id="729" r:id="rId14"/>
    <p:sldId id="730" r:id="rId15"/>
    <p:sldId id="731" r:id="rId16"/>
    <p:sldId id="732" r:id="rId17"/>
    <p:sldId id="734" r:id="rId1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748245-C392-4A52-AF57-E6EC03F777C1}">
          <p14:sldIdLst>
            <p14:sldId id="257"/>
          </p14:sldIdLst>
        </p14:section>
        <p14:section name="Seção Padrão" id="{AD12D9D1-C6BA-4ED6-8818-BAAE8F3A34CE}">
          <p14:sldIdLst>
            <p14:sldId id="518"/>
            <p14:sldId id="523"/>
            <p14:sldId id="724"/>
            <p14:sldId id="725"/>
            <p14:sldId id="726"/>
            <p14:sldId id="727"/>
            <p14:sldId id="728"/>
            <p14:sldId id="729"/>
            <p14:sldId id="730"/>
            <p14:sldId id="731"/>
            <p14:sldId id="732"/>
            <p14:sldId id="734"/>
          </p14:sldIdLst>
        </p14:section>
        <p14:section name="Seção sem Título" id="{C0D133EA-1C07-47B1-91C9-01FB30EB1F4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8E45E-36D1-4C4E-9A9C-FD4D839793C3}" v="9" dt="2021-05-21T12:16:47.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iri, Ayda" userId="b37f3988-c176-4be8-807a-107e80ddceeb" providerId="ADAL" clId="{F468E45E-36D1-4C4E-9A9C-FD4D839793C3}"/>
    <pc:docChg chg="custSel modSld modMainMaster">
      <pc:chgData name="Dabiri, Ayda" userId="b37f3988-c176-4be8-807a-107e80ddceeb" providerId="ADAL" clId="{F468E45E-36D1-4C4E-9A9C-FD4D839793C3}" dt="2021-05-21T12:16:52.981" v="10" actId="207"/>
      <pc:docMkLst>
        <pc:docMk/>
      </pc:docMkLst>
      <pc:sldChg chg="modSp">
        <pc:chgData name="Dabiri, Ayda" userId="b37f3988-c176-4be8-807a-107e80ddceeb" providerId="ADAL" clId="{F468E45E-36D1-4C4E-9A9C-FD4D839793C3}" dt="2021-05-21T12:16:52.981" v="10" actId="207"/>
        <pc:sldMkLst>
          <pc:docMk/>
          <pc:sldMk cId="2344048152" sldId="257"/>
        </pc:sldMkLst>
        <pc:spChg chg="mod">
          <ac:chgData name="Dabiri, Ayda" userId="b37f3988-c176-4be8-807a-107e80ddceeb" providerId="ADAL" clId="{F468E45E-36D1-4C4E-9A9C-FD4D839793C3}" dt="2021-05-21T12:15:59.270" v="6"/>
          <ac:spMkLst>
            <pc:docMk/>
            <pc:sldMk cId="2344048152" sldId="257"/>
            <ac:spMk id="3" creationId="{3AA5875A-E589-402B-B809-F6D4BAA63A02}"/>
          </ac:spMkLst>
        </pc:spChg>
        <pc:spChg chg="mod">
          <ac:chgData name="Dabiri, Ayda" userId="b37f3988-c176-4be8-807a-107e80ddceeb" providerId="ADAL" clId="{F468E45E-36D1-4C4E-9A9C-FD4D839793C3}" dt="2021-05-21T12:15:59.270" v="6"/>
          <ac:spMkLst>
            <pc:docMk/>
            <pc:sldMk cId="2344048152" sldId="257"/>
            <ac:spMk id="4" creationId="{50B7AC7D-3CD4-41C4-9C8C-988494B72852}"/>
          </ac:spMkLst>
        </pc:spChg>
        <pc:graphicFrameChg chg="mod modGraphic">
          <ac:chgData name="Dabiri, Ayda" userId="b37f3988-c176-4be8-807a-107e80ddceeb" providerId="ADAL" clId="{F468E45E-36D1-4C4E-9A9C-FD4D839793C3}" dt="2021-05-21T12:16:52.981" v="10" actId="207"/>
          <ac:graphicFrameMkLst>
            <pc:docMk/>
            <pc:sldMk cId="2344048152" sldId="257"/>
            <ac:graphicFrameMk id="2" creationId="{11319B83-41D3-459A-A1F4-845662CEA6B8}"/>
          </ac:graphicFrameMkLst>
        </pc:graphicFrameChg>
        <pc:graphicFrameChg chg="mod">
          <ac:chgData name="Dabiri, Ayda" userId="b37f3988-c176-4be8-807a-107e80ddceeb" providerId="ADAL" clId="{F468E45E-36D1-4C4E-9A9C-FD4D839793C3}" dt="2021-05-21T12:15:59.270" v="6"/>
          <ac:graphicFrameMkLst>
            <pc:docMk/>
            <pc:sldMk cId="2344048152" sldId="257"/>
            <ac:graphicFrameMk id="12" creationId="{8DE32652-D7F2-421B-9A7B-236BD22F6105}"/>
          </ac:graphicFrameMkLst>
        </pc:graphicFrameChg>
      </pc:sldChg>
      <pc:sldMasterChg chg="modSp modSldLayout">
        <pc:chgData name="Dabiri, Ayda" userId="b37f3988-c176-4be8-807a-107e80ddceeb" providerId="ADAL" clId="{F468E45E-36D1-4C4E-9A9C-FD4D839793C3}" dt="2021-05-21T12:15:59.270" v="6"/>
        <pc:sldMasterMkLst>
          <pc:docMk/>
          <pc:sldMasterMk cId="2105595329" sldId="2147483660"/>
        </pc:sldMasterMkLst>
        <pc:spChg chg="mod">
          <ac:chgData name="Dabiri, Ayda" userId="b37f3988-c176-4be8-807a-107e80ddceeb" providerId="ADAL" clId="{F468E45E-36D1-4C4E-9A9C-FD4D839793C3}" dt="2021-05-21T12:15:59.270" v="6"/>
          <ac:spMkLst>
            <pc:docMk/>
            <pc:sldMasterMk cId="2105595329" sldId="2147483660"/>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ac:spMk id="3"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ac:spMk id="4"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ac:spMk id="5"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ac:spMk id="6" creationId="{00000000-0000-0000-0000-000000000000}"/>
          </ac:spMkLst>
        </pc:spChg>
        <pc:sldLayoutChg chg="modSp">
          <pc:chgData name="Dabiri, Ayda" userId="b37f3988-c176-4be8-807a-107e80ddceeb" providerId="ADAL" clId="{F468E45E-36D1-4C4E-9A9C-FD4D839793C3}" dt="2021-05-21T12:15:59.270" v="6"/>
          <pc:sldLayoutMkLst>
            <pc:docMk/>
            <pc:sldMasterMk cId="2105595329" sldId="2147483660"/>
            <pc:sldLayoutMk cId="3668864939" sldId="2147483661"/>
          </pc:sldLayoutMkLst>
          <pc:spChg chg="mod">
            <ac:chgData name="Dabiri, Ayda" userId="b37f3988-c176-4be8-807a-107e80ddceeb" providerId="ADAL" clId="{F468E45E-36D1-4C4E-9A9C-FD4D839793C3}" dt="2021-05-21T12:15:59.270" v="6"/>
            <ac:spMkLst>
              <pc:docMk/>
              <pc:sldMasterMk cId="2105595329" sldId="2147483660"/>
              <pc:sldLayoutMk cId="3668864939" sldId="2147483661"/>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3668864939" sldId="2147483661"/>
              <ac:spMk id="3"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1376907382" sldId="2147483663"/>
          </pc:sldLayoutMkLst>
          <pc:spChg chg="mod">
            <ac:chgData name="Dabiri, Ayda" userId="b37f3988-c176-4be8-807a-107e80ddceeb" providerId="ADAL" clId="{F468E45E-36D1-4C4E-9A9C-FD4D839793C3}" dt="2021-05-21T12:15:59.270" v="6"/>
            <ac:spMkLst>
              <pc:docMk/>
              <pc:sldMasterMk cId="2105595329" sldId="2147483660"/>
              <pc:sldLayoutMk cId="1376907382" sldId="2147483663"/>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1376907382" sldId="2147483663"/>
              <ac:spMk id="3"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2985548011" sldId="2147483664"/>
          </pc:sldLayoutMkLst>
          <pc:spChg chg="mod">
            <ac:chgData name="Dabiri, Ayda" userId="b37f3988-c176-4be8-807a-107e80ddceeb" providerId="ADAL" clId="{F468E45E-36D1-4C4E-9A9C-FD4D839793C3}" dt="2021-05-21T12:15:59.270" v="6"/>
            <ac:spMkLst>
              <pc:docMk/>
              <pc:sldMasterMk cId="2105595329" sldId="2147483660"/>
              <pc:sldLayoutMk cId="2985548011" sldId="2147483664"/>
              <ac:spMk id="3"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2985548011" sldId="2147483664"/>
              <ac:spMk id="4"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1055964064" sldId="2147483665"/>
          </pc:sldLayoutMkLst>
          <pc:spChg chg="mod">
            <ac:chgData name="Dabiri, Ayda" userId="b37f3988-c176-4be8-807a-107e80ddceeb" providerId="ADAL" clId="{F468E45E-36D1-4C4E-9A9C-FD4D839793C3}" dt="2021-05-21T12:15:59.270" v="6"/>
            <ac:spMkLst>
              <pc:docMk/>
              <pc:sldMasterMk cId="2105595329" sldId="2147483660"/>
              <pc:sldLayoutMk cId="1055964064" sldId="2147483665"/>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1055964064" sldId="2147483665"/>
              <ac:spMk id="3"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1055964064" sldId="2147483665"/>
              <ac:spMk id="4"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1055964064" sldId="2147483665"/>
              <ac:spMk id="5"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1055964064" sldId="2147483665"/>
              <ac:spMk id="6"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3555716060" sldId="2147483668"/>
          </pc:sldLayoutMkLst>
          <pc:spChg chg="mod">
            <ac:chgData name="Dabiri, Ayda" userId="b37f3988-c176-4be8-807a-107e80ddceeb" providerId="ADAL" clId="{F468E45E-36D1-4C4E-9A9C-FD4D839793C3}" dt="2021-05-21T12:15:59.270" v="6"/>
            <ac:spMkLst>
              <pc:docMk/>
              <pc:sldMasterMk cId="2105595329" sldId="2147483660"/>
              <pc:sldLayoutMk cId="3555716060" sldId="2147483668"/>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3555716060" sldId="2147483668"/>
              <ac:spMk id="3"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3555716060" sldId="2147483668"/>
              <ac:spMk id="4"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706221108" sldId="2147483669"/>
          </pc:sldLayoutMkLst>
          <pc:spChg chg="mod">
            <ac:chgData name="Dabiri, Ayda" userId="b37f3988-c176-4be8-807a-107e80ddceeb" providerId="ADAL" clId="{F468E45E-36D1-4C4E-9A9C-FD4D839793C3}" dt="2021-05-21T12:15:59.270" v="6"/>
            <ac:spMkLst>
              <pc:docMk/>
              <pc:sldMasterMk cId="2105595329" sldId="2147483660"/>
              <pc:sldLayoutMk cId="706221108" sldId="2147483669"/>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706221108" sldId="2147483669"/>
              <ac:spMk id="3"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706221108" sldId="2147483669"/>
              <ac:spMk id="4" creationId="{00000000-0000-0000-0000-000000000000}"/>
            </ac:spMkLst>
          </pc:spChg>
        </pc:sldLayoutChg>
        <pc:sldLayoutChg chg="modSp">
          <pc:chgData name="Dabiri, Ayda" userId="b37f3988-c176-4be8-807a-107e80ddceeb" providerId="ADAL" clId="{F468E45E-36D1-4C4E-9A9C-FD4D839793C3}" dt="2021-05-21T12:15:59.270" v="6"/>
          <pc:sldLayoutMkLst>
            <pc:docMk/>
            <pc:sldMasterMk cId="2105595329" sldId="2147483660"/>
            <pc:sldLayoutMk cId="2684311151" sldId="2147483671"/>
          </pc:sldLayoutMkLst>
          <pc:spChg chg="mod">
            <ac:chgData name="Dabiri, Ayda" userId="b37f3988-c176-4be8-807a-107e80ddceeb" providerId="ADAL" clId="{F468E45E-36D1-4C4E-9A9C-FD4D839793C3}" dt="2021-05-21T12:15:59.270" v="6"/>
            <ac:spMkLst>
              <pc:docMk/>
              <pc:sldMasterMk cId="2105595329" sldId="2147483660"/>
              <pc:sldLayoutMk cId="2684311151" sldId="2147483671"/>
              <ac:spMk id="2" creationId="{00000000-0000-0000-0000-000000000000}"/>
            </ac:spMkLst>
          </pc:spChg>
          <pc:spChg chg="mod">
            <ac:chgData name="Dabiri, Ayda" userId="b37f3988-c176-4be8-807a-107e80ddceeb" providerId="ADAL" clId="{F468E45E-36D1-4C4E-9A9C-FD4D839793C3}" dt="2021-05-21T12:15:59.270" v="6"/>
            <ac:spMkLst>
              <pc:docMk/>
              <pc:sldMasterMk cId="2105595329" sldId="2147483660"/>
              <pc:sldLayoutMk cId="2684311151" sldId="2147483671"/>
              <ac:spMk id="3" creationId="{00000000-0000-0000-0000-000000000000}"/>
            </ac:spMkLst>
          </pc:spChg>
        </pc:sldLayoutChg>
      </pc:sldMasterChg>
    </pc:docChg>
  </pc:docChgLst>
  <pc:docChgLst>
    <pc:chgData name="Campos, Simao" userId="a1bf0726-548b-4db8-a746-2e19b5e24da4" providerId="ADAL" clId="{76C2F6A2-90D3-456A-9336-329D45CCA3A9}"/>
  </pc:docChgLst>
  <pc:docChgLst>
    <pc:chgData name="Simao Ferraz" userId="a1bf0726-548b-4db8-a746-2e19b5e24da4" providerId="ADAL" clId="{69EF09B1-A933-448A-B950-25F8866D31FB}"/>
  </pc:docChgLst>
  <pc:docChgLst>
    <pc:chgData name="Campos, Simao" userId="a1bf0726-548b-4db8-a746-2e19b5e24da4" providerId="ADAL" clId="{4C9FE182-AD50-4CA9-B5B7-B12D5C51583E}"/>
    <pc:docChg chg="modSld">
      <pc:chgData name="Campos, Simao" userId="a1bf0726-548b-4db8-a746-2e19b5e24da4" providerId="ADAL" clId="{4C9FE182-AD50-4CA9-B5B7-B12D5C51583E}" dt="2021-03-18T18:06:53.662" v="11" actId="20577"/>
      <pc:docMkLst>
        <pc:docMk/>
      </pc:docMkLst>
      <pc:sldChg chg="modSp mod">
        <pc:chgData name="Campos, Simao" userId="a1bf0726-548b-4db8-a746-2e19b5e24da4" providerId="ADAL" clId="{4C9FE182-AD50-4CA9-B5B7-B12D5C51583E}" dt="2021-03-18T18:06:53.662" v="11" actId="20577"/>
        <pc:sldMkLst>
          <pc:docMk/>
          <pc:sldMk cId="2344048152" sldId="257"/>
        </pc:sldMkLst>
        <pc:spChg chg="mod">
          <ac:chgData name="Campos, Simao" userId="a1bf0726-548b-4db8-a746-2e19b5e24da4" providerId="ADAL" clId="{4C9FE182-AD50-4CA9-B5B7-B12D5C51583E}" dt="2021-03-18T18:06:34.187" v="1" actId="20577"/>
          <ac:spMkLst>
            <pc:docMk/>
            <pc:sldMk cId="2344048152" sldId="257"/>
            <ac:spMk id="3" creationId="{3AA5875A-E589-402B-B809-F6D4BAA63A02}"/>
          </ac:spMkLst>
        </pc:spChg>
        <pc:spChg chg="mod">
          <ac:chgData name="Campos, Simao" userId="a1bf0726-548b-4db8-a746-2e19b5e24da4" providerId="ADAL" clId="{4C9FE182-AD50-4CA9-B5B7-B12D5C51583E}" dt="2021-03-18T18:06:53.662" v="11" actId="20577"/>
          <ac:spMkLst>
            <pc:docMk/>
            <pc:sldMk cId="2344048152" sldId="257"/>
            <ac:spMk id="4" creationId="{50B7AC7D-3CD4-41C4-9C8C-988494B7285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2021/5/21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F9EAF-E17C-4AC2-AB7F-9C9EEA231DC1}"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9392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2378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12920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36D509C5-BF8A-4D08-A481-71B08401DD48}" type="datetimeFigureOut">
              <a:rPr lang="pt-BR"/>
              <a:pPr>
                <a:defRPr/>
              </a:pPr>
              <a:t>21/05/2021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95D3BB8-F950-4D78-BFC7-DE320DE38731}" type="slidenum">
              <a:rPr lang="pt-BR"/>
              <a:pPr>
                <a:defRPr/>
              </a:pPr>
              <a:t>‹#›</a:t>
            </a:fld>
            <a:endParaRPr lang="pt-BR"/>
          </a:p>
        </p:txBody>
      </p:sp>
    </p:spTree>
    <p:extLst>
      <p:ext uri="{BB962C8B-B14F-4D97-AF65-F5344CB8AC3E}">
        <p14:creationId xmlns:p14="http://schemas.microsoft.com/office/powerpoint/2010/main" val="114426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BC5F4CE1-4220-491E-9A52-6C79B117FC95}" type="datetimeFigureOut">
              <a:rPr lang="pt-BR"/>
              <a:pPr>
                <a:defRPr/>
              </a:pPr>
              <a:t>21/05/2021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D1B0E2E-A648-4C4C-BCC7-EBFD39E9CEBD}" type="slidenum">
              <a:rPr lang="pt-BR"/>
              <a:pPr>
                <a:defRPr/>
              </a:pPr>
              <a:t>‹#›</a:t>
            </a:fld>
            <a:endParaRPr lang="pt-BR"/>
          </a:p>
        </p:txBody>
      </p:sp>
    </p:spTree>
    <p:extLst>
      <p:ext uri="{BB962C8B-B14F-4D97-AF65-F5344CB8AC3E}">
        <p14:creationId xmlns:p14="http://schemas.microsoft.com/office/powerpoint/2010/main" val="155026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A5D0291E-5144-4C65-9B87-AA8CB22BC277}" type="datetimeFigureOut">
              <a:rPr lang="pt-BR"/>
              <a:pPr>
                <a:defRPr/>
              </a:pPr>
              <a:t>21/05/2021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E10B2C-02F9-47E7-8B77-41E6976B27C7}" type="slidenum">
              <a:rPr lang="pt-BR"/>
              <a:pPr>
                <a:defRPr/>
              </a:pPr>
              <a:t>‹#›</a:t>
            </a:fld>
            <a:endParaRPr lang="pt-BR"/>
          </a:p>
        </p:txBody>
      </p:sp>
    </p:spTree>
    <p:extLst>
      <p:ext uri="{BB962C8B-B14F-4D97-AF65-F5344CB8AC3E}">
        <p14:creationId xmlns:p14="http://schemas.microsoft.com/office/powerpoint/2010/main" val="241948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296B97FC-2FF7-46E3-A9BE-BBF86E56A45D}" type="datetimeFigureOut">
              <a:rPr lang="pt-BR"/>
              <a:pPr>
                <a:defRPr/>
              </a:pPr>
              <a:t>21/05/2021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DD47632-BB49-47C3-838A-A4867033644D}" type="slidenum">
              <a:rPr lang="pt-BR"/>
              <a:pPr>
                <a:defRPr/>
              </a:pPr>
              <a:t>‹#›</a:t>
            </a:fld>
            <a:endParaRPr lang="pt-BR"/>
          </a:p>
        </p:txBody>
      </p:sp>
    </p:spTree>
    <p:extLst>
      <p:ext uri="{BB962C8B-B14F-4D97-AF65-F5344CB8AC3E}">
        <p14:creationId xmlns:p14="http://schemas.microsoft.com/office/powerpoint/2010/main" val="55921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9D21F886-4A9F-4CC8-A492-91C02B4F2F7F}" type="datetimeFigureOut">
              <a:rPr lang="pt-BR"/>
              <a:pPr>
                <a:defRPr/>
              </a:pPr>
              <a:t>21/05/2021</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3B30DEFF-6FB8-4625-88BD-471DD767AF1F}" type="slidenum">
              <a:rPr lang="pt-BR"/>
              <a:pPr>
                <a:defRPr/>
              </a:pPr>
              <a:t>‹#›</a:t>
            </a:fld>
            <a:endParaRPr lang="pt-BR"/>
          </a:p>
        </p:txBody>
      </p:sp>
    </p:spTree>
    <p:extLst>
      <p:ext uri="{BB962C8B-B14F-4D97-AF65-F5344CB8AC3E}">
        <p14:creationId xmlns:p14="http://schemas.microsoft.com/office/powerpoint/2010/main" val="156589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p:cNvSpPr>
            <a:spLocks noGrp="1"/>
          </p:cNvSpPr>
          <p:nvPr>
            <p:ph type="dt" sz="half" idx="10"/>
          </p:nvPr>
        </p:nvSpPr>
        <p:spPr/>
        <p:txBody>
          <a:bodyPr/>
          <a:lstStyle>
            <a:lvl1pPr>
              <a:defRPr/>
            </a:lvl1pPr>
          </a:lstStyle>
          <a:p>
            <a:pPr>
              <a:defRPr/>
            </a:pPr>
            <a:fld id="{E8D1CF39-1508-43C8-99F9-D97F5E857416}" type="datetimeFigureOut">
              <a:rPr lang="pt-BR"/>
              <a:pPr>
                <a:defRPr/>
              </a:pPr>
              <a:t>21/05/2021</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A83A954-BE5A-47DB-A605-DA4538390A91}" type="slidenum">
              <a:rPr lang="pt-BR"/>
              <a:pPr>
                <a:defRPr/>
              </a:pPr>
              <a:t>‹#›</a:t>
            </a:fld>
            <a:endParaRPr lang="pt-BR"/>
          </a:p>
        </p:txBody>
      </p:sp>
    </p:spTree>
    <p:extLst>
      <p:ext uri="{BB962C8B-B14F-4D97-AF65-F5344CB8AC3E}">
        <p14:creationId xmlns:p14="http://schemas.microsoft.com/office/powerpoint/2010/main" val="1391036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B1C50998-EC5F-4542-90F2-6A42C9D493EA}" type="datetimeFigureOut">
              <a:rPr lang="pt-BR"/>
              <a:pPr>
                <a:defRPr/>
              </a:pPr>
              <a:t>21/05/2021</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E31E7D8-0C55-4C06-8A3E-82F479616969}" type="slidenum">
              <a:rPr lang="pt-BR"/>
              <a:pPr>
                <a:defRPr/>
              </a:pPr>
              <a:t>‹#›</a:t>
            </a:fld>
            <a:endParaRPr lang="pt-BR"/>
          </a:p>
        </p:txBody>
      </p:sp>
    </p:spTree>
    <p:extLst>
      <p:ext uri="{BB962C8B-B14F-4D97-AF65-F5344CB8AC3E}">
        <p14:creationId xmlns:p14="http://schemas.microsoft.com/office/powerpoint/2010/main" val="1750498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F2B752E-2E13-4241-A288-D377537F0C3D}" type="datetimeFigureOut">
              <a:rPr lang="pt-BR"/>
              <a:pPr>
                <a:defRPr/>
              </a:pPr>
              <a:t>21/05/2021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420F76E-895D-44B7-85A1-7F2E0FA3FD76}" type="slidenum">
              <a:rPr lang="pt-BR"/>
              <a:pPr>
                <a:defRPr/>
              </a:pPr>
              <a:t>‹#›</a:t>
            </a:fld>
            <a:endParaRPr lang="pt-BR"/>
          </a:p>
        </p:txBody>
      </p:sp>
    </p:spTree>
    <p:extLst>
      <p:ext uri="{BB962C8B-B14F-4D97-AF65-F5344CB8AC3E}">
        <p14:creationId xmlns:p14="http://schemas.microsoft.com/office/powerpoint/2010/main" val="313652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8556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3B143F3-1A1F-4BA9-A264-652DCDF38342}" type="datetimeFigureOut">
              <a:rPr lang="pt-BR"/>
              <a:pPr>
                <a:defRPr/>
              </a:pPr>
              <a:t>21/05/2021</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62B0C6F-BCFD-4A34-978E-7F8253E073DE}" type="slidenum">
              <a:rPr lang="pt-BR"/>
              <a:pPr>
                <a:defRPr/>
              </a:pPr>
              <a:t>‹#›</a:t>
            </a:fld>
            <a:endParaRPr lang="pt-BR"/>
          </a:p>
        </p:txBody>
      </p:sp>
    </p:spTree>
    <p:extLst>
      <p:ext uri="{BB962C8B-B14F-4D97-AF65-F5344CB8AC3E}">
        <p14:creationId xmlns:p14="http://schemas.microsoft.com/office/powerpoint/2010/main" val="772311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4BF3C425-6282-43AD-8585-BDF70F98110A}" type="datetimeFigureOut">
              <a:rPr lang="pt-BR"/>
              <a:pPr>
                <a:defRPr/>
              </a:pPr>
              <a:t>21/05/2021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A910193-F430-4FCC-890A-0F0BAFF6C6DB}" type="slidenum">
              <a:rPr lang="pt-BR"/>
              <a:pPr>
                <a:defRPr/>
              </a:pPr>
              <a:t>‹#›</a:t>
            </a:fld>
            <a:endParaRPr lang="pt-BR"/>
          </a:p>
        </p:txBody>
      </p:sp>
    </p:spTree>
    <p:extLst>
      <p:ext uri="{BB962C8B-B14F-4D97-AF65-F5344CB8AC3E}">
        <p14:creationId xmlns:p14="http://schemas.microsoft.com/office/powerpoint/2010/main" val="287455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78EE6F10-9575-4CEA-962E-0121492E02E2}" type="datetimeFigureOut">
              <a:rPr lang="pt-BR"/>
              <a:pPr>
                <a:defRPr/>
              </a:pPr>
              <a:t>21/05/2021</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4BBA6F0-958D-4C7B-BBE3-1F64FCDAEA19}" type="slidenum">
              <a:rPr lang="pt-BR"/>
              <a:pPr>
                <a:defRPr/>
              </a:pPr>
              <a:t>‹#›</a:t>
            </a:fld>
            <a:endParaRPr lang="pt-BR"/>
          </a:p>
        </p:txBody>
      </p:sp>
    </p:spTree>
    <p:extLst>
      <p:ext uri="{BB962C8B-B14F-4D97-AF65-F5344CB8AC3E}">
        <p14:creationId xmlns:p14="http://schemas.microsoft.com/office/powerpoint/2010/main" val="35362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98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5108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201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6609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0394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5266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6533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2021/5/21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62481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título mestre</a:t>
            </a:r>
          </a:p>
        </p:txBody>
      </p:sp>
      <p:sp>
        <p:nvSpPr>
          <p:cNvPr id="1027" name="Espaço Reservado para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592EED-FC45-4970-8CD7-537357737A17}" type="datetimeFigureOut">
              <a:rPr lang="pt-BR"/>
              <a:pPr>
                <a:defRPr/>
              </a:pPr>
              <a:t>21/05/2021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6A2797B-D020-4117-BAB6-9A391965733B}" type="slidenum">
              <a:rPr lang="pt-BR"/>
              <a:pPr>
                <a:defRPr/>
              </a:pPr>
              <a:t>‹#›</a:t>
            </a:fld>
            <a:endParaRPr lang="pt-BR"/>
          </a:p>
        </p:txBody>
      </p:sp>
    </p:spTree>
    <p:extLst>
      <p:ext uri="{BB962C8B-B14F-4D97-AF65-F5344CB8AC3E}">
        <p14:creationId xmlns:p14="http://schemas.microsoft.com/office/powerpoint/2010/main" val="274661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7">
            <a:extLst>
              <a:ext uri="{FF2B5EF4-FFF2-40B4-BE49-F238E27FC236}">
                <a16:creationId xmlns:a16="http://schemas.microsoft.com/office/drawing/2014/main" id="{8DE32652-D7F2-421B-9A7B-236BD22F6105}"/>
              </a:ext>
            </a:extLst>
          </p:cNvPr>
          <p:cNvGraphicFramePr>
            <a:graphicFrameLocks noGrp="1"/>
          </p:cNvGraphicFramePr>
          <p:nvPr/>
        </p:nvGraphicFramePr>
        <p:xfrm>
          <a:off x="2302564" y="4107794"/>
          <a:ext cx="7077956" cy="342900"/>
        </p:xfrm>
        <a:graphic>
          <a:graphicData uri="http://schemas.openxmlformats.org/drawingml/2006/table">
            <a:tbl>
              <a:tblPr firstRow="1" bandRow="1">
                <a:tableStyleId>{2D5ABB26-0587-4C30-8999-92F81FD0307C}</a:tableStyleId>
              </a:tblPr>
              <a:tblGrid>
                <a:gridCol w="1205082">
                  <a:extLst>
                    <a:ext uri="{9D8B030D-6E8A-4147-A177-3AD203B41FA5}">
                      <a16:colId xmlns:a16="http://schemas.microsoft.com/office/drawing/2014/main" val="796392913"/>
                    </a:ext>
                  </a:extLst>
                </a:gridCol>
                <a:gridCol w="2550167">
                  <a:extLst>
                    <a:ext uri="{9D8B030D-6E8A-4147-A177-3AD203B41FA5}">
                      <a16:colId xmlns:a16="http://schemas.microsoft.com/office/drawing/2014/main" val="1325938463"/>
                    </a:ext>
                  </a:extLst>
                </a:gridCol>
                <a:gridCol w="3322707">
                  <a:extLst>
                    <a:ext uri="{9D8B030D-6E8A-4147-A177-3AD203B41FA5}">
                      <a16:colId xmlns:a16="http://schemas.microsoft.com/office/drawing/2014/main" val="590138374"/>
                    </a:ext>
                  </a:extLst>
                </a:gridCol>
              </a:tblGrid>
              <a:tr h="278130">
                <a:tc>
                  <a:txBody>
                    <a:bodyPr/>
                    <a:lstStyle/>
                    <a:p>
                      <a:endParaRPr lang="en-GB"/>
                    </a:p>
                  </a:txBody>
                  <a:tcPr marL="68580" marR="68580" marT="34290" marB="34290"/>
                </a:tc>
                <a:tc>
                  <a:txBody>
                    <a:bodyPr/>
                    <a:lstStyle/>
                    <a:p>
                      <a:endParaRPr lang="en-GB"/>
                    </a:p>
                  </a:txBody>
                  <a:tcPr marL="68580" marR="68580" marT="34290" marB="34290"/>
                </a:tc>
                <a:tc>
                  <a:txBody>
                    <a:bodyPr/>
                    <a:lstStyle/>
                    <a:p>
                      <a:endParaRPr lang="en-GB" dirty="0"/>
                    </a:p>
                  </a:txBody>
                  <a:tcPr marL="68580" marR="68580" marT="34290" marB="34290"/>
                </a:tc>
                <a:extLst>
                  <a:ext uri="{0D108BD9-81ED-4DB2-BD59-A6C34878D82A}">
                    <a16:rowId xmlns:a16="http://schemas.microsoft.com/office/drawing/2014/main" val="1197539626"/>
                  </a:ext>
                </a:extLst>
              </a:tr>
            </a:tbl>
          </a:graphicData>
        </a:graphic>
      </p:graphicFrame>
      <p:graphicFrame>
        <p:nvGraphicFramePr>
          <p:cNvPr id="2" name="Table 2">
            <a:extLst>
              <a:ext uri="{FF2B5EF4-FFF2-40B4-BE49-F238E27FC236}">
                <a16:creationId xmlns:a16="http://schemas.microsoft.com/office/drawing/2014/main" id="{11319B83-41D3-459A-A1F4-845662CEA6B8}"/>
              </a:ext>
            </a:extLst>
          </p:cNvPr>
          <p:cNvGraphicFramePr>
            <a:graphicFrameLocks noGrp="1"/>
          </p:cNvGraphicFramePr>
          <p:nvPr>
            <p:extLst>
              <p:ext uri="{D42A27DB-BD31-4B8C-83A1-F6EECF244321}">
                <p14:modId xmlns:p14="http://schemas.microsoft.com/office/powerpoint/2010/main" val="3315785794"/>
              </p:ext>
            </p:extLst>
          </p:nvPr>
        </p:nvGraphicFramePr>
        <p:xfrm>
          <a:off x="2426035" y="2838983"/>
          <a:ext cx="7112397" cy="233172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943219">
                  <a:extLst>
                    <a:ext uri="{9D8B030D-6E8A-4147-A177-3AD203B41FA5}">
                      <a16:colId xmlns:a16="http://schemas.microsoft.com/office/drawing/2014/main" val="4118390399"/>
                    </a:ext>
                  </a:extLst>
                </a:gridCol>
                <a:gridCol w="302934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t>TG-</a:t>
                      </a:r>
                      <a:r>
                        <a:rPr lang="en-US" sz="1800" b="0" i="0" kern="1200" dirty="0">
                          <a:solidFill>
                            <a:schemeClr val="tx1"/>
                          </a:solidFill>
                          <a:effectLst/>
                          <a:latin typeface="+mn-lt"/>
                          <a:ea typeface="+mn-ea"/>
                          <a:cs typeface="+mn-cs"/>
                        </a:rPr>
                        <a:t>MCH</a:t>
                      </a:r>
                      <a:r>
                        <a:rPr lang="en-US" sz="1800" dirty="0"/>
                        <a:t> Topic Driver</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US" sz="1800" dirty="0"/>
                        <a:t>Att.3 - </a:t>
                      </a:r>
                      <a:r>
                        <a:rPr lang="en-GB" sz="1800" kern="1200" dirty="0">
                          <a:effectLst/>
                        </a:rPr>
                        <a:t>Presentation (</a:t>
                      </a:r>
                      <a:r>
                        <a:rPr lang="en-GB" sz="1800" kern="1200" dirty="0">
                          <a:solidFill>
                            <a:schemeClr val="tx1"/>
                          </a:solidFill>
                          <a:effectLst/>
                        </a:rPr>
                        <a:t>TG-</a:t>
                      </a:r>
                      <a:r>
                        <a:rPr lang="en-US" sz="1800" b="0" i="0" kern="1200" dirty="0">
                          <a:solidFill>
                            <a:schemeClr val="tx1"/>
                          </a:solidFill>
                          <a:effectLst/>
                          <a:latin typeface="+mn-lt"/>
                          <a:ea typeface="+mn-ea"/>
                          <a:cs typeface="+mn-cs"/>
                        </a:rPr>
                        <a:t>MCH</a:t>
                      </a:r>
                      <a:r>
                        <a:rPr lang="en-GB" sz="1800" kern="1200" dirty="0">
                          <a:effectLst/>
                        </a:rPr>
                        <a:t>)</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Alexandre Chiavegatto Filho</a:t>
                      </a:r>
                    </a:p>
                    <a:p>
                      <a:r>
                        <a:rPr lang="en-US" sz="1800" dirty="0"/>
                        <a:t>University of São Paulo, Brazil</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a:t>
                      </a:r>
                      <a:r>
                        <a:rPr lang="en-US" sz="1800" dirty="0">
                          <a:solidFill>
                            <a:schemeClr val="tx1"/>
                          </a:solidFill>
                        </a:rPr>
                        <a:t>: </a:t>
                      </a:r>
                      <a:r>
                        <a:rPr lang="en-GB" sz="1800" kern="1200" dirty="0">
                          <a:solidFill>
                            <a:schemeClr val="tx1"/>
                          </a:solidFill>
                          <a:effectLst/>
                        </a:rPr>
                        <a:t>alexdiasporto@usp.br</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r>
                        <a:rPr lang="en-US" sz="1800" dirty="0"/>
                        <a:t>This PPT summarizes the status of work within TG-</a:t>
                      </a:r>
                      <a:r>
                        <a:rPr lang="en-US" sz="1800" b="0" i="0" kern="1200" dirty="0">
                          <a:solidFill>
                            <a:schemeClr val="tx1"/>
                          </a:solidFill>
                          <a:effectLst/>
                          <a:latin typeface="+mn-lt"/>
                          <a:ea typeface="+mn-ea"/>
                          <a:cs typeface="+mn-cs"/>
                        </a:rPr>
                        <a:t>MCH</a:t>
                      </a:r>
                      <a:r>
                        <a:rPr lang="en-US" sz="1800" dirty="0"/>
                        <a:t>, for presentation and discussion during the meeting.</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
        <p:nvSpPr>
          <p:cNvPr id="3" name="Rectangle 6">
            <a:extLst>
              <a:ext uri="{FF2B5EF4-FFF2-40B4-BE49-F238E27FC236}">
                <a16:creationId xmlns:a16="http://schemas.microsoft.com/office/drawing/2014/main" id="{3AA5875A-E589-402B-B809-F6D4BAA63A02}"/>
              </a:ext>
            </a:extLst>
          </p:cNvPr>
          <p:cNvSpPr/>
          <p:nvPr/>
        </p:nvSpPr>
        <p:spPr>
          <a:xfrm>
            <a:off x="7944777" y="602812"/>
            <a:ext cx="1933479" cy="369332"/>
          </a:xfrm>
          <a:prstGeom prst="rect">
            <a:avLst/>
          </a:prstGeom>
        </p:spPr>
        <p:txBody>
          <a:bodyPr wrap="none">
            <a:spAutoFit/>
          </a:bodyPr>
          <a:lstStyle/>
          <a:p>
            <a:pPr algn="r"/>
            <a:r>
              <a:rPr lang="en-GB" b="1" dirty="0"/>
              <a:t>FGAI4H-L-015-A03</a:t>
            </a:r>
          </a:p>
        </p:txBody>
      </p:sp>
      <p:sp>
        <p:nvSpPr>
          <p:cNvPr id="4" name="Rectangle 3">
            <a:extLst>
              <a:ext uri="{FF2B5EF4-FFF2-40B4-BE49-F238E27FC236}">
                <a16:creationId xmlns:a16="http://schemas.microsoft.com/office/drawing/2014/main" id="{50B7AC7D-3CD4-41C4-9C8C-988494B72852}"/>
              </a:ext>
            </a:extLst>
          </p:cNvPr>
          <p:cNvSpPr/>
          <p:nvPr/>
        </p:nvSpPr>
        <p:spPr>
          <a:xfrm>
            <a:off x="7101812" y="972144"/>
            <a:ext cx="2775376" cy="369332"/>
          </a:xfrm>
          <a:prstGeom prst="rect">
            <a:avLst/>
          </a:prstGeom>
        </p:spPr>
        <p:txBody>
          <a:bodyPr wrap="none">
            <a:spAutoFit/>
          </a:bodyPr>
          <a:lstStyle/>
          <a:p>
            <a:pPr algn="r"/>
            <a:r>
              <a:rPr lang="en-US" dirty="0"/>
              <a:t>E-meeting, 19-21 May 2021</a:t>
            </a:r>
            <a:endParaRPr lang="en-GB" dirty="0"/>
          </a:p>
        </p:txBody>
      </p:sp>
    </p:spTree>
    <p:extLst>
      <p:ext uri="{BB962C8B-B14F-4D97-AF65-F5344CB8AC3E}">
        <p14:creationId xmlns:p14="http://schemas.microsoft.com/office/powerpoint/2010/main" val="234404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70286" y="1762411"/>
            <a:ext cx="11183814" cy="113877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Neonatal mortality prediction with routinely collected data: a machine learning approach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André F.M. Batista, Carmen S.G.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DinizMD</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Eliana A.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Bonilha</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Ichiro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Kawachi</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Alexandre D. P.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Chiavegatto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Filho.</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5" name="Picture 4" descr="Diagram&#10;&#10;Description automatically generated with low confidence">
            <a:extLst>
              <a:ext uri="{FF2B5EF4-FFF2-40B4-BE49-F238E27FC236}">
                <a16:creationId xmlns:a16="http://schemas.microsoft.com/office/drawing/2014/main" id="{8B12FEC2-BA5E-1247-851B-EFA96C88AF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571" y="2972205"/>
            <a:ext cx="5551742" cy="3885795"/>
          </a:xfrm>
          <a:prstGeom prst="rect">
            <a:avLst/>
          </a:prstGeom>
          <a:noFill/>
        </p:spPr>
      </p:pic>
    </p:spTree>
    <p:extLst>
      <p:ext uri="{BB962C8B-B14F-4D97-AF65-F5344CB8AC3E}">
        <p14:creationId xmlns:p14="http://schemas.microsoft.com/office/powerpoint/2010/main" val="123873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70286" y="1762411"/>
            <a:ext cx="11183814" cy="113877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Neonatal mortality prediction with routinely collected data: a machine learning approach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André F.M. Batista, Carmen S.G.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DinizMD</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Eliana A.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Bonilha</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Ichiro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Kawachi</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Alexandre D. P.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Chiavegatto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Filho.</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2">
            <a:extLst>
              <a:ext uri="{FF2B5EF4-FFF2-40B4-BE49-F238E27FC236}">
                <a16:creationId xmlns:a16="http://schemas.microsoft.com/office/drawing/2014/main" id="{72710C68-E9A4-4CDF-980C-7E75EB5D5BCC}"/>
              </a:ext>
            </a:extLst>
          </p:cNvPr>
          <p:cNvSpPr>
            <a:spLocks noChangeArrowheads="1"/>
          </p:cNvSpPr>
          <p:nvPr/>
        </p:nvSpPr>
        <p:spPr bwMode="auto">
          <a:xfrm>
            <a:off x="2002578" y="3187447"/>
            <a:ext cx="146322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6" name="Objeto 5">
            <a:extLst>
              <a:ext uri="{FF2B5EF4-FFF2-40B4-BE49-F238E27FC236}">
                <a16:creationId xmlns:a16="http://schemas.microsoft.com/office/drawing/2014/main" id="{C193A6C4-B87F-4F3E-A00B-C4228213A5D3}"/>
              </a:ext>
            </a:extLst>
          </p:cNvPr>
          <p:cNvGraphicFramePr>
            <a:graphicFrameLocks noChangeAspect="1"/>
          </p:cNvGraphicFramePr>
          <p:nvPr/>
        </p:nvGraphicFramePr>
        <p:xfrm>
          <a:off x="2002578" y="3187448"/>
          <a:ext cx="7384311" cy="2764426"/>
        </p:xfrm>
        <a:graphic>
          <a:graphicData uri="http://schemas.openxmlformats.org/presentationml/2006/ole">
            <mc:AlternateContent xmlns:mc="http://schemas.openxmlformats.org/markup-compatibility/2006">
              <mc:Choice xmlns:v="urn:schemas-microsoft-com:vml" Requires="v">
                <p:oleObj spid="_x0000_s1026" name="Worksheet" r:id="rId3" imgW="6388100" imgH="2448137" progId="Excel.Sheet.12">
                  <p:embed/>
                </p:oleObj>
              </mc:Choice>
              <mc:Fallback>
                <p:oleObj name="Worksheet" r:id="rId3" imgW="6388100" imgH="2448137" progId="Excel.Sheet.12">
                  <p:embed/>
                  <p:pic>
                    <p:nvPicPr>
                      <p:cNvPr id="6" name="Objeto 5">
                        <a:extLst>
                          <a:ext uri="{FF2B5EF4-FFF2-40B4-BE49-F238E27FC236}">
                            <a16:creationId xmlns:a16="http://schemas.microsoft.com/office/drawing/2014/main" id="{C193A6C4-B87F-4F3E-A00B-C4228213A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578" y="3187448"/>
                        <a:ext cx="7384311" cy="2764426"/>
                      </a:xfrm>
                      <a:prstGeom prst="rect">
                        <a:avLst/>
                      </a:prstGeom>
                      <a:noFill/>
                    </p:spPr>
                  </p:pic>
                </p:oleObj>
              </mc:Fallback>
            </mc:AlternateContent>
          </a:graphicData>
        </a:graphic>
      </p:graphicFrame>
    </p:spTree>
    <p:extLst>
      <p:ext uri="{BB962C8B-B14F-4D97-AF65-F5344CB8AC3E}">
        <p14:creationId xmlns:p14="http://schemas.microsoft.com/office/powerpoint/2010/main" val="234282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835789" y="2217542"/>
            <a:ext cx="11183814" cy="3893374"/>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Conclusion:</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IA is a very promising tool for MCH: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Low cost of effective interventions in MCH if warnings come early.</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Important challenges:</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Use routinely-available variables, trained and validated in where they will be applied, do not increase existing inequalities.</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2">
            <a:extLst>
              <a:ext uri="{FF2B5EF4-FFF2-40B4-BE49-F238E27FC236}">
                <a16:creationId xmlns:a16="http://schemas.microsoft.com/office/drawing/2014/main" id="{72710C68-E9A4-4CDF-980C-7E75EB5D5BCC}"/>
              </a:ext>
            </a:extLst>
          </p:cNvPr>
          <p:cNvSpPr>
            <a:spLocks noChangeArrowheads="1"/>
          </p:cNvSpPr>
          <p:nvPr/>
        </p:nvSpPr>
        <p:spPr bwMode="auto">
          <a:xfrm>
            <a:off x="2002578" y="3187447"/>
            <a:ext cx="146322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023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961238" y="4631716"/>
            <a:ext cx="5713412"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http://labdaps.fsp.usp.br</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@SaudenoBR</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@labdaps</a:t>
            </a:r>
          </a:p>
          <a:p>
            <a:pPr marL="0" marR="0" lvl="0" indent="0" algn="l" defTabSz="914400" rtl="0" eaLnBrk="0" fontAlgn="base" latinLnBrk="0" hangingPunct="0">
              <a:lnSpc>
                <a:spcPct val="100000"/>
              </a:lnSpc>
              <a:spcBef>
                <a:spcPct val="0"/>
              </a:spcBef>
              <a:spcAft>
                <a:spcPts val="240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alexdiasporto@usp.br</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1748" name="Picture 2" descr="Resultado de imagem para google chrom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579" y="4409212"/>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Resultado de imagem para twit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36" y="5235285"/>
            <a:ext cx="4206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Resultado de imagem para emai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710" y="6290236"/>
            <a:ext cx="4651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9AADE698-616B-4CE6-9FCA-45ADC0EF879D}"/>
              </a:ext>
            </a:extLst>
          </p:cNvPr>
          <p:cNvSpPr/>
          <p:nvPr/>
        </p:nvSpPr>
        <p:spPr>
          <a:xfrm>
            <a:off x="-95537" y="3701767"/>
            <a:ext cx="5058977" cy="144655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Thank</a:t>
            </a:r>
            <a:r>
              <a:rPr kumimoji="0" lang="pt-BR"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sz="36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pt-BR"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0" fontAlgn="base" latinLnBrk="0" hangingPunct="0">
              <a:lnSpc>
                <a:spcPct val="100000"/>
              </a:lnSpc>
              <a:spcBef>
                <a:spcPct val="0"/>
              </a:spcBef>
              <a:spcAft>
                <a:spcPts val="2400"/>
              </a:spcAft>
              <a:buClrTx/>
              <a:buSzTx/>
              <a:buFontTx/>
              <a:buNone/>
              <a:tabLst/>
              <a:defRPr/>
            </a:pPr>
            <a:r>
              <a:rPr kumimoji="0" lang="pt-BR" sz="28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Alexandre </a:t>
            </a:r>
            <a:r>
              <a:rPr kumimoji="0" lang="pt-BR" sz="2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Chiavegatto</a:t>
            </a:r>
            <a:r>
              <a:rPr kumimoji="0" lang="pt-BR"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Filho</a:t>
            </a:r>
            <a:endParaRPr kumimoji="0" lang="pt-BR" sz="28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m 3">
            <a:extLst>
              <a:ext uri="{FF2B5EF4-FFF2-40B4-BE49-F238E27FC236}">
                <a16:creationId xmlns:a16="http://schemas.microsoft.com/office/drawing/2014/main" id="{76182660-A83E-43C5-ABBB-DDA14C56FC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228" y="436678"/>
            <a:ext cx="3658888" cy="115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São Paulo, Brazil - The detailed weather forecast, long range monthly  outlook, and climate information | Weather Atlas">
            <a:extLst>
              <a:ext uri="{FF2B5EF4-FFF2-40B4-BE49-F238E27FC236}">
                <a16:creationId xmlns:a16="http://schemas.microsoft.com/office/drawing/2014/main" id="{D70B930C-75E1-46C3-992C-5181AFA48C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27" y="1186605"/>
            <a:ext cx="3422397" cy="1964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o usar o Instagram em sala de aula | Desafios da Educação">
            <a:extLst>
              <a:ext uri="{FF2B5EF4-FFF2-40B4-BE49-F238E27FC236}">
                <a16:creationId xmlns:a16="http://schemas.microsoft.com/office/drawing/2014/main" id="{E67395BD-85FD-4F0B-B48D-99E59E524A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4202" y="5689122"/>
            <a:ext cx="602153" cy="5971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5945" y="1644919"/>
            <a:ext cx="6293454" cy="2630664"/>
          </a:xfrm>
          <a:prstGeom prst="rect">
            <a:avLst/>
          </a:prstGeom>
        </p:spPr>
      </p:pic>
    </p:spTree>
    <p:extLst>
      <p:ext uri="{BB962C8B-B14F-4D97-AF65-F5344CB8AC3E}">
        <p14:creationId xmlns:p14="http://schemas.microsoft.com/office/powerpoint/2010/main" val="13937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68E067FA-CE47-4CAA-93DD-9CA8658F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34000" y="0"/>
            <a:ext cx="6858000" cy="6858000"/>
          </a:xfrm>
          <a:prstGeom prst="rect">
            <a:avLst/>
          </a:prstGeom>
        </p:spPr>
      </p:pic>
      <p:grpSp>
        <p:nvGrpSpPr>
          <p:cNvPr id="9" name="Agrupar 8">
            <a:extLst>
              <a:ext uri="{FF2B5EF4-FFF2-40B4-BE49-F238E27FC236}">
                <a16:creationId xmlns:a16="http://schemas.microsoft.com/office/drawing/2014/main" id="{E037BB50-0022-47B0-A4FA-727EA0FEF957}"/>
              </a:ext>
            </a:extLst>
          </p:cNvPr>
          <p:cNvGrpSpPr/>
          <p:nvPr/>
        </p:nvGrpSpPr>
        <p:grpSpPr>
          <a:xfrm>
            <a:off x="887896" y="1682047"/>
            <a:ext cx="6371624" cy="4345831"/>
            <a:chOff x="32441" y="2091481"/>
            <a:chExt cx="6371624" cy="4345831"/>
          </a:xfrm>
        </p:grpSpPr>
        <p:sp>
          <p:nvSpPr>
            <p:cNvPr id="4" name="CaixaDeTexto 3">
              <a:extLst>
                <a:ext uri="{FF2B5EF4-FFF2-40B4-BE49-F238E27FC236}">
                  <a16:creationId xmlns:a16="http://schemas.microsoft.com/office/drawing/2014/main" id="{F8FC5BBB-7923-4590-B11E-80A440585168}"/>
                </a:ext>
              </a:extLst>
            </p:cNvPr>
            <p:cNvSpPr txBox="1"/>
            <p:nvPr/>
          </p:nvSpPr>
          <p:spPr>
            <a:xfrm>
              <a:off x="32441" y="2091481"/>
              <a:ext cx="6371624" cy="1802481"/>
            </a:xfrm>
            <a:prstGeom prst="rect">
              <a:avLst/>
            </a:prstGeom>
            <a:noFill/>
          </p:spPr>
          <p:txBody>
            <a:bodyPr wrap="square" rtlCol="0">
              <a:sp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AI for Maternal </a:t>
              </a:r>
              <a:r>
                <a:rPr kumimoji="0" lang="pt-BR" altLang="en-US" sz="4800" b="0" i="0" u="none" strike="noStrike" kern="1200" cap="none" spc="0" normalizeH="0" baseline="0" noProof="0" dirty="0" err="1">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and</a:t>
              </a: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pt-BR" altLang="en-US" sz="4800" b="0" i="0" u="none" strike="noStrike" kern="1200" cap="none" spc="0" normalizeH="0" baseline="0" noProof="0" dirty="0" err="1">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Child</a:t>
              </a:r>
              <a:r>
                <a:rPr kumimoji="0" lang="pt-BR" altLang="en-US" sz="4800" b="0" i="0"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Health</a:t>
              </a:r>
              <a:endParaRPr kumimoji="0" lang="pt-BR" altLang="en-US" sz="6000" b="0" i="1" u="none" strike="noStrike" kern="1200" cap="none" spc="0" normalizeH="0" baseline="0" noProof="0" dirty="0">
                <a:ln>
                  <a:noFill/>
                </a:ln>
                <a:solidFill>
                  <a:srgbClr val="44546A">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aixaDeTexto 4">
              <a:extLst>
                <a:ext uri="{FF2B5EF4-FFF2-40B4-BE49-F238E27FC236}">
                  <a16:creationId xmlns:a16="http://schemas.microsoft.com/office/drawing/2014/main" id="{E30C5DB0-48A9-4D3B-B008-1AB7B4FE0C52}"/>
                </a:ext>
              </a:extLst>
            </p:cNvPr>
            <p:cNvSpPr txBox="1"/>
            <p:nvPr/>
          </p:nvSpPr>
          <p:spPr>
            <a:xfrm>
              <a:off x="148953" y="4507006"/>
              <a:ext cx="6138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Assoc.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Prof</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.Alexandre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Chiavegatto</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Filho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University</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of</a:t>
              </a:r>
              <a:r>
                <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 São Paulo, </a:t>
              </a:r>
              <a:r>
                <a:rPr kumimoji="0" lang="pt-BR" altLang="en-US" sz="2400" b="0" i="0" u="none" strike="noStrike" kern="1200" cap="none" spc="0" normalizeH="0" baseline="0" noProof="0" dirty="0" err="1">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rPr>
                <a:t>Brazil</a:t>
              </a:r>
              <a:endParaRPr kumimoji="0" lang="pt-BR" altLang="en-US" sz="2400" b="0" i="0" u="none" strike="noStrike" kern="1200" cap="none" spc="0" normalizeH="0" baseline="0" noProof="0" dirty="0">
                <a:ln>
                  <a:noFill/>
                </a:ln>
                <a:solidFill>
                  <a:srgbClr val="44546A">
                    <a:lumMod val="75000"/>
                  </a:srgbClr>
                </a:solidFill>
                <a:effectLst/>
                <a:uLnTx/>
                <a:uFillTx/>
                <a:latin typeface="Century" panose="02040604050505020304" pitchFamily="18" charset="0"/>
                <a:ea typeface="Open Sans" panose="020B0606030504020204" pitchFamily="34" charset="0"/>
                <a:cs typeface="Open Sans" panose="020B0606030504020204" pitchFamily="34" charset="0"/>
              </a:endParaRPr>
            </a:p>
          </p:txBody>
        </p:sp>
        <p:pic>
          <p:nvPicPr>
            <p:cNvPr id="6" name="Picture 2" descr="Resultado de imagem para usp logo">
              <a:extLst>
                <a:ext uri="{FF2B5EF4-FFF2-40B4-BE49-F238E27FC236}">
                  <a16:creationId xmlns:a16="http://schemas.microsoft.com/office/drawing/2014/main" id="{0A151D85-A388-48C9-825F-32EE66D29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9" y="5771859"/>
              <a:ext cx="886998" cy="6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
              <a:extLst>
                <a:ext uri="{FF2B5EF4-FFF2-40B4-BE49-F238E27FC236}">
                  <a16:creationId xmlns:a16="http://schemas.microsoft.com/office/drawing/2014/main" id="{AD5B3854-9188-4DF0-9344-A7A7CE9903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975" y="5763071"/>
              <a:ext cx="1987139" cy="6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4">
              <a:extLst>
                <a:ext uri="{FF2B5EF4-FFF2-40B4-BE49-F238E27FC236}">
                  <a16:creationId xmlns:a16="http://schemas.microsoft.com/office/drawing/2014/main" id="{EB9038C1-F56C-4882-88F1-5727846BE96A}"/>
                </a:ext>
              </a:extLst>
            </p:cNvPr>
            <p:cNvPicPr>
              <a:picLocks noChangeAspect="1"/>
            </p:cNvPicPr>
            <p:nvPr/>
          </p:nvPicPr>
          <p:blipFill>
            <a:blip r:embed="rId5" cstate="print">
              <a:extLst>
                <a:ext uri="{28A0092B-C50C-407E-A947-70E740481C1C}">
                  <a14:useLocalDpi xmlns:a14="http://schemas.microsoft.com/office/drawing/2010/main" val="0"/>
                </a:ext>
              </a:extLst>
            </a:blip>
            <a:srcRect t="19855" b="17513"/>
            <a:stretch>
              <a:fillRect/>
            </a:stretch>
          </p:blipFill>
          <p:spPr bwMode="auto">
            <a:xfrm>
              <a:off x="2046383" y="5834509"/>
              <a:ext cx="926382" cy="4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042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Topic Drivers</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CaixaDeTexto 13">
            <a:extLst>
              <a:ext uri="{FF2B5EF4-FFF2-40B4-BE49-F238E27FC236}">
                <a16:creationId xmlns:a16="http://schemas.microsoft.com/office/drawing/2014/main" id="{F73E99CE-F5E6-4084-8FE2-3B78E64AF041}"/>
              </a:ext>
            </a:extLst>
          </p:cNvPr>
          <p:cNvSpPr txBox="1"/>
          <p:nvPr/>
        </p:nvSpPr>
        <p:spPr>
          <a:xfrm>
            <a:off x="149543" y="5247146"/>
            <a:ext cx="2048622"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err="1">
                <a:ln>
                  <a:noFill/>
                </a:ln>
                <a:solidFill>
                  <a:prstClr val="black"/>
                </a:solidFill>
                <a:effectLst/>
                <a:uLnTx/>
                <a:uFillTx/>
                <a:latin typeface="inherit"/>
                <a:ea typeface="+mn-ea"/>
                <a:cs typeface="+mn-cs"/>
              </a:rPr>
              <a:t>Raghu</a:t>
            </a:r>
            <a:r>
              <a:rPr kumimoji="0" lang="pt-BR" sz="1800" b="0" i="0" u="none" strike="noStrike" kern="1200" cap="none" spc="0" normalizeH="0" baseline="0" noProof="0" dirty="0">
                <a:ln>
                  <a:noFill/>
                </a:ln>
                <a:solidFill>
                  <a:prstClr val="black"/>
                </a:solidFill>
                <a:effectLst/>
                <a:uLnTx/>
                <a:uFillTx/>
                <a:latin typeface="inherit"/>
                <a:ea typeface="+mn-ea"/>
                <a:cs typeface="+mn-cs"/>
              </a:rPr>
              <a:t> </a:t>
            </a:r>
            <a:r>
              <a:rPr kumimoji="0" lang="pt-BR" sz="1800" b="0" i="0" u="none" strike="noStrike" kern="1200" cap="none" spc="0" normalizeH="0" baseline="0" noProof="0" dirty="0" err="1">
                <a:ln>
                  <a:noFill/>
                </a:ln>
                <a:solidFill>
                  <a:prstClr val="black"/>
                </a:solidFill>
                <a:effectLst/>
                <a:uLnTx/>
                <a:uFillTx/>
                <a:latin typeface="inherit"/>
                <a:ea typeface="+mn-ea"/>
                <a:cs typeface="+mn-cs"/>
              </a:rPr>
              <a:t>Dharmaraju</a:t>
            </a:r>
            <a:endParaRPr kumimoji="0" lang="pt-BR" sz="1800" b="0" i="0" u="none" strike="noStrike" kern="1200" cap="none" spc="0" normalizeH="0" baseline="0" noProof="0" dirty="0">
              <a:ln>
                <a:noFill/>
              </a:ln>
              <a:solidFill>
                <a:prstClr val="black"/>
              </a:solidFill>
              <a:effectLst/>
              <a:uLnTx/>
              <a:uFillTx/>
              <a:latin typeface="inheri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Wadhwani</a:t>
            </a:r>
            <a: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AI, </a:t>
            </a:r>
            <a:r>
              <a:rPr kumimoji="0" lang="pt-B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India</a:t>
            </a:r>
            <a:br>
              <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026" name="Picture 2">
            <a:extLst>
              <a:ext uri="{FF2B5EF4-FFF2-40B4-BE49-F238E27FC236}">
                <a16:creationId xmlns:a16="http://schemas.microsoft.com/office/drawing/2014/main" id="{241CD709-7D02-4DA7-9D72-9A53C8B8C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 y="2941999"/>
            <a:ext cx="2256033" cy="225603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a:extLst>
              <a:ext uri="{FF2B5EF4-FFF2-40B4-BE49-F238E27FC236}">
                <a16:creationId xmlns:a16="http://schemas.microsoft.com/office/drawing/2014/main" id="{C9AADEFC-D37B-45D4-ACAD-89694A821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818" y="1846903"/>
            <a:ext cx="1762621" cy="2394094"/>
          </a:xfrm>
          <a:prstGeom prst="rect">
            <a:avLst/>
          </a:prstGeom>
        </p:spPr>
      </p:pic>
      <p:sp>
        <p:nvSpPr>
          <p:cNvPr id="20" name="CaixaDeTexto 19">
            <a:extLst>
              <a:ext uri="{FF2B5EF4-FFF2-40B4-BE49-F238E27FC236}">
                <a16:creationId xmlns:a16="http://schemas.microsoft.com/office/drawing/2014/main" id="{2A4AEA30-424D-40C9-932D-C087025A7F1C}"/>
              </a:ext>
            </a:extLst>
          </p:cNvPr>
          <p:cNvSpPr txBox="1"/>
          <p:nvPr/>
        </p:nvSpPr>
        <p:spPr>
          <a:xfrm>
            <a:off x="2335931" y="4297501"/>
            <a:ext cx="2949013"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inherit"/>
                <a:ea typeface="+mn-ea"/>
                <a:cs typeface="+mn-cs"/>
              </a:rPr>
              <a:t>Alexandre </a:t>
            </a:r>
            <a:r>
              <a:rPr kumimoji="0" lang="pt-BR" sz="1800" b="0" i="0" u="none" strike="noStrike" kern="1200" cap="none" spc="0" normalizeH="0" baseline="0" noProof="0" dirty="0" err="1">
                <a:ln>
                  <a:noFill/>
                </a:ln>
                <a:solidFill>
                  <a:prstClr val="black"/>
                </a:solidFill>
                <a:effectLst/>
                <a:uLnTx/>
                <a:uFillTx/>
                <a:latin typeface="inherit"/>
                <a:ea typeface="+mn-ea"/>
                <a:cs typeface="+mn-cs"/>
              </a:rPr>
              <a:t>Chiavegatto</a:t>
            </a:r>
            <a:r>
              <a:rPr kumimoji="0" lang="pt-BR" sz="1800" b="0" i="0" u="none" strike="noStrike" kern="1200" cap="none" spc="0" normalizeH="0" baseline="0" noProof="0" dirty="0">
                <a:ln>
                  <a:noFill/>
                </a:ln>
                <a:solidFill>
                  <a:prstClr val="black"/>
                </a:solidFill>
                <a:effectLst/>
                <a:uLnTx/>
                <a:uFillTx/>
                <a:latin typeface="inherit"/>
                <a:ea typeface="+mn-ea"/>
                <a:cs typeface="+mn-cs"/>
              </a:rPr>
              <a:t> Filho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err="1">
                <a:ln>
                  <a:noFill/>
                </a:ln>
                <a:solidFill>
                  <a:prstClr val="black"/>
                </a:solidFill>
                <a:effectLst/>
                <a:uLnTx/>
                <a:uFillTx/>
                <a:latin typeface="inherit"/>
                <a:ea typeface="+mn-ea"/>
                <a:cs typeface="+mn-cs"/>
              </a:rPr>
              <a:t>University</a:t>
            </a:r>
            <a:r>
              <a:rPr kumimoji="0" lang="pt-BR" sz="1800" b="0" i="0" u="none" strike="noStrike" kern="1200" cap="none" spc="0" normalizeH="0" baseline="0" noProof="0" dirty="0">
                <a:ln>
                  <a:noFill/>
                </a:ln>
                <a:solidFill>
                  <a:prstClr val="black"/>
                </a:solidFill>
                <a:effectLst/>
                <a:uLnTx/>
                <a:uFillTx/>
                <a:latin typeface="inherit"/>
                <a:ea typeface="+mn-ea"/>
                <a:cs typeface="+mn-cs"/>
              </a:rPr>
              <a:t> </a:t>
            </a:r>
            <a:r>
              <a:rPr kumimoji="0" lang="pt-BR" sz="1800" b="0" i="0" u="none" strike="noStrike" kern="1200" cap="none" spc="0" normalizeH="0" baseline="0" noProof="0" dirty="0" err="1">
                <a:ln>
                  <a:noFill/>
                </a:ln>
                <a:solidFill>
                  <a:prstClr val="black"/>
                </a:solidFill>
                <a:effectLst/>
                <a:uLnTx/>
                <a:uFillTx/>
                <a:latin typeface="inherit"/>
                <a:ea typeface="+mn-ea"/>
                <a:cs typeface="+mn-cs"/>
              </a:rPr>
              <a:t>of</a:t>
            </a:r>
            <a:r>
              <a:rPr kumimoji="0" lang="pt-BR" sz="1800" b="0" i="0" u="none" strike="noStrike" kern="1200" cap="none" spc="0" normalizeH="0" baseline="0" noProof="0" dirty="0">
                <a:ln>
                  <a:noFill/>
                </a:ln>
                <a:solidFill>
                  <a:prstClr val="black"/>
                </a:solidFill>
                <a:effectLst/>
                <a:uLnTx/>
                <a:uFillTx/>
                <a:latin typeface="inherit"/>
                <a:ea typeface="+mn-ea"/>
                <a:cs typeface="+mn-cs"/>
              </a:rPr>
              <a:t> São Paulo, </a:t>
            </a:r>
            <a:r>
              <a:rPr kumimoji="0" lang="pt-BR" sz="1800" b="0" i="0" u="none" strike="noStrike" kern="1200" cap="none" spc="0" normalizeH="0" baseline="0" noProof="0" dirty="0" err="1">
                <a:ln>
                  <a:noFill/>
                </a:ln>
                <a:solidFill>
                  <a:prstClr val="black"/>
                </a:solidFill>
                <a:effectLst/>
                <a:uLnTx/>
                <a:uFillTx/>
                <a:latin typeface="inherit"/>
                <a:ea typeface="+mn-ea"/>
                <a:cs typeface="+mn-cs"/>
              </a:rPr>
              <a:t>Brazil</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1" name="Imagem 20">
            <a:extLst>
              <a:ext uri="{FF2B5EF4-FFF2-40B4-BE49-F238E27FC236}">
                <a16:creationId xmlns:a16="http://schemas.microsoft.com/office/drawing/2014/main" id="{BC1539FA-4FC6-41CE-B80A-6A14D8E7928F}"/>
              </a:ext>
            </a:extLst>
          </p:cNvPr>
          <p:cNvPicPr>
            <a:picLocks noChangeAspect="1"/>
          </p:cNvPicPr>
          <p:nvPr/>
        </p:nvPicPr>
        <p:blipFill>
          <a:blip r:embed="rId4"/>
          <a:stretch>
            <a:fillRect/>
          </a:stretch>
        </p:blipFill>
        <p:spPr>
          <a:xfrm>
            <a:off x="5424958" y="2135451"/>
            <a:ext cx="6572866" cy="3924000"/>
          </a:xfrm>
          <a:prstGeom prst="rect">
            <a:avLst/>
          </a:prstGeom>
        </p:spPr>
      </p:pic>
    </p:spTree>
    <p:extLst>
      <p:ext uri="{BB962C8B-B14F-4D97-AF65-F5344CB8AC3E}">
        <p14:creationId xmlns:p14="http://schemas.microsoft.com/office/powerpoint/2010/main" val="334550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62009" y="2081191"/>
            <a:ext cx="10550769" cy="378565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Improving the health and well-being of mothers, infants, and children is one of the most important public health goals worldwide.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Every day, an estimated 810 women die from causes related to pregnancy or childbirth and over 15,000 children die from preventable diseases.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Despite notable recent improvements for most countries, the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Millenium</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Development Goal (MDG) target for 2015 of reducing child mortality globally by two thirds was not achieved.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Artificial intelligence methods have the potential of improving maternal and child health decisions, especially in low-resource settings.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225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753036" y="2035490"/>
            <a:ext cx="10550769" cy="386259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Potential AI-based applications in MCH:</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Prenatal predictions: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Fetal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growth, final gestational age and incidence of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comorbities</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during pregnancy.</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Risk of maternal,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fetal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and infant mortality.</a:t>
            </a:r>
          </a:p>
          <a:p>
            <a:pPr marL="0" marR="0" lvl="0" indent="457200" algn="l" defTabSz="914400" rtl="0" eaLnBrk="0" fontAlgn="base" latinLnBrk="0" hangingPunct="0">
              <a:lnSpc>
                <a:spcPct val="100000"/>
              </a:lnSpc>
              <a:spcBef>
                <a:spcPts val="60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00050" marR="0" lvl="0" indent="-400050" algn="l" defTabSz="914400" rtl="0" eaLnBrk="0" fontAlgn="base" latinLnBrk="0" hangingPunct="0">
              <a:lnSpc>
                <a:spcPct val="100000"/>
              </a:lnSpc>
              <a:spcBef>
                <a:spcPts val="600"/>
              </a:spcBef>
              <a:spcAft>
                <a:spcPct val="0"/>
              </a:spcAft>
              <a:buClrTx/>
              <a:buSzTx/>
              <a:buFontTx/>
              <a:buAutoNum type="romanLcPeriod" startAt="2"/>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Hospital warning systems for the necessity of labour rooms and neonatal intensive care units.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iii.   Post-natal predictions: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Risk of neonatal and </a:t>
            </a:r>
            <a:r>
              <a:rPr kumimoji="0" lang="en-GB"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postneonatal</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mortality.</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l" defTabSz="914400" rtl="0" eaLnBrk="0" fontAlgn="base" latinLnBrk="0" hangingPunct="0">
              <a:lnSpc>
                <a:spcPct val="100000"/>
              </a:lnSpc>
              <a:spcBef>
                <a:spcPts val="60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	Risk of rehospitalization after childbirth discharge.</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8025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719936" y="2627160"/>
            <a:ext cx="10550769" cy="276998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Avoiding the occurrence of negative child outcomes often involves low-cost interventions.</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But requires an alert early enough to prevent its occurrence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In order to be effective in low-income settings:</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Algorithms need to use routinely-available variables for making predictions.</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Must be trained and validated in these low-income settings.</a:t>
            </a:r>
          </a:p>
          <a:p>
            <a:pPr marL="800100" marR="0" lvl="1" indent="-342900" algn="l" defTabSz="914400" rtl="0" eaLnBrk="0" fontAlgn="base" latinLnBrk="0" hangingPunct="0">
              <a:lnSpc>
                <a:spcPct val="100000"/>
              </a:lnSpc>
              <a:spcBef>
                <a:spcPts val="600"/>
              </a:spcBef>
              <a:spcAft>
                <a:spcPct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Do not increase existing inequalities (if they work better for higher income patients).</a:t>
            </a: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4978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74423" y="2287880"/>
            <a:ext cx="10550769" cy="361637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Previous studies: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2019 study used machine learning to predict postpartum hospital admission in the first 12 weeks after delivery found a high predictive performance for hospitalization from hypertensive disorders (AUC = 0.879) (Betts et al., 2019). </a:t>
            </a: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 analysis from 2020 found that machine learning was able to predict height-for-age z-scores in children from a rural area of Pakistan (Harrison et al., 2020). </a:t>
            </a:r>
          </a:p>
          <a:p>
            <a:pPr marL="285750" marR="0" lvl="0" indent="-285750" algn="l" defTabSz="914400" rtl="0" eaLnBrk="0" fontAlgn="base" latinLnBrk="0" hangingPunct="0">
              <a:lnSpc>
                <a:spcPct val="100000"/>
              </a:lnSpc>
              <a:spcBef>
                <a:spcPts val="600"/>
              </a:spcBef>
              <a:spcAft>
                <a:spcPct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more recent study from 2021 fond that machine learning algorithms were able to predict with reasonable accuracy the risk of readmission for complications of hypertensive disorders of pregnancy (Hoffman et al., 2021).</a:t>
            </a:r>
            <a:endParaRPr kumimoji="0" lang="pt-B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28421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70286" y="1762411"/>
            <a:ext cx="11183814" cy="113877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Neonatal mortality prediction with routinely collected data: a machine learning approach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André F.M. Batista, Carmen S.G.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DinizMD</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Eliana A.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Bonilha</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Ichiro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Kawachi</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Alexandre D. P.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Chiavegatto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Filho.</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CaixaDeTexto 3">
            <a:extLst>
              <a:ext uri="{FF2B5EF4-FFF2-40B4-BE49-F238E27FC236}">
                <a16:creationId xmlns:a16="http://schemas.microsoft.com/office/drawing/2014/main" id="{36254182-C9A4-4A80-86D3-7707F8850D95}"/>
              </a:ext>
            </a:extLst>
          </p:cNvPr>
          <p:cNvSpPr txBox="1"/>
          <p:nvPr/>
        </p:nvSpPr>
        <p:spPr>
          <a:xfrm>
            <a:off x="753035" y="3053517"/>
            <a:ext cx="10923149"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Goal: to predict the risk of neonatal mortality using only data routinely available from birth records in the largest city of the Americas.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probabilistic linkage of every birth record occurring in the municipality of São Paulo, Brazil, between 2012 e 2017 was performed with the death records from 2012 to 2018 (1,202,843 births and 447,687 deaths)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Births from 2012 and 2016 (N = 941,308; or 83.44% of the total) were used to train five different machine learning algorithms, while births occurring in 2017 (N = 186,854; or 16.56% of the total) were used to test their predictive performance on new unseen data.</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067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AI for Maternal and Child Health</a:t>
            </a:r>
            <a:endParaRPr kumimoji="0" lang="pt-B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CaixaDeTexto 1">
            <a:extLst>
              <a:ext uri="{FF2B5EF4-FFF2-40B4-BE49-F238E27FC236}">
                <a16:creationId xmlns:a16="http://schemas.microsoft.com/office/drawing/2014/main" id="{3348776B-C831-4132-A741-39920B4FC865}"/>
              </a:ext>
            </a:extLst>
          </p:cNvPr>
          <p:cNvSpPr txBox="1"/>
          <p:nvPr/>
        </p:nvSpPr>
        <p:spPr>
          <a:xfrm>
            <a:off x="670286" y="1762411"/>
            <a:ext cx="11183814" cy="113877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Neonatal mortality prediction with routinely collected data: a machine learning approach</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André F.M. Batista, Carmen S.G.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DinizMD</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Eliana A.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Bonilha</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Ichiro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Kawachi</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Alexandre D. P.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Chiavegatto</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Filho.</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CaixaDeTexto 3">
            <a:extLst>
              <a:ext uri="{FF2B5EF4-FFF2-40B4-BE49-F238E27FC236}">
                <a16:creationId xmlns:a16="http://schemas.microsoft.com/office/drawing/2014/main" id="{36254182-C9A4-4A80-86D3-7707F8850D95}"/>
              </a:ext>
            </a:extLst>
          </p:cNvPr>
          <p:cNvSpPr txBox="1"/>
          <p:nvPr/>
        </p:nvSpPr>
        <p:spPr>
          <a:xfrm>
            <a:off x="753036" y="2830089"/>
            <a:ext cx="10923149" cy="36933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best performance was obtained by the extreme gradient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boostingted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trees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XGBoost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algorithm, with a very high AUC of 0.97 and F1-score of 0.55.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5% births with the highest predicted risk of neonatal death included more than 90% of the actual neonatal deaths. On the other hand, there were no deaths among the 5% births with the lowest predicted risk.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There were no significant differences in predictive performance for vulnerable subgroups.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use of a smaller number of variables (WHO’s five minimum perinatal indicators) decreased overall performance but the results still remained high (AUC of 0.91).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With the addition of only three more variables, we achieved the same predictive performance (AUC of 0.97) as using all the 23 variables originally available from the Brazilian birth records.</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3109637"/>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03F51-71C1-492B-86AF-0D0482AC8A20}"/>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1789</TotalTime>
  <Words>840</Words>
  <Application>Microsoft Office PowerPoint</Application>
  <PresentationFormat>Widescreen</PresentationFormat>
  <Paragraphs>98</Paragraphs>
  <Slides>13</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4" baseType="lpstr">
      <vt:lpstr>等线</vt:lpstr>
      <vt:lpstr>Arial</vt:lpstr>
      <vt:lpstr>Calibri</vt:lpstr>
      <vt:lpstr>Calibri Light</vt:lpstr>
      <vt:lpstr>Century</vt:lpstr>
      <vt:lpstr>inherit</vt:lpstr>
      <vt:lpstr>Open Sans</vt:lpstr>
      <vt:lpstr>Times New Roman</vt:lpstr>
      <vt:lpstr>Office 主题​​</vt:lpstr>
      <vt:lpstr>Tema do Office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(TG-MCH)</dc:title>
  <dc:creator>Campos, Simao</dc:creator>
  <cp:lastModifiedBy>Dabiri, Ayda</cp:lastModifiedBy>
  <cp:revision>74</cp:revision>
  <cp:lastPrinted>2019-04-04T08:49:31Z</cp:lastPrinted>
  <dcterms:created xsi:type="dcterms:W3CDTF">2019-03-31T15:53:06Z</dcterms:created>
  <dcterms:modified xsi:type="dcterms:W3CDTF">2021-05-21T12:18:05Z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