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7" r:id="rId5"/>
    <p:sldId id="258" r:id="rId6"/>
    <p:sldId id="317" r:id="rId7"/>
    <p:sldId id="305" r:id="rId8"/>
    <p:sldId id="284" r:id="rId9"/>
    <p:sldId id="273" r:id="rId10"/>
    <p:sldId id="302" r:id="rId11"/>
    <p:sldId id="306" r:id="rId12"/>
    <p:sldId id="283" r:id="rId13"/>
    <p:sldId id="307" r:id="rId14"/>
    <p:sldId id="309" r:id="rId15"/>
    <p:sldId id="308" r:id="rId16"/>
    <p:sldId id="304" r:id="rId17"/>
    <p:sldId id="318" r:id="rId18"/>
    <p:sldId id="285" r:id="rId19"/>
    <p:sldId id="312" r:id="rId20"/>
    <p:sldId id="268" r:id="rId21"/>
    <p:sldId id="316" r:id="rId22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2CEE44-2CD1-4AA5-939E-409617B6D46B}" v="5" dt="2021-05-14T15:44:04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1E2CEE44-2CD1-4AA5-939E-409617B6D46B}"/>
    <pc:docChg chg="custSel addSld modSld">
      <pc:chgData name="Dabiri, Ayda" userId="b37f3988-c176-4be8-807a-107e80ddceeb" providerId="ADAL" clId="{1E2CEE44-2CD1-4AA5-939E-409617B6D46B}" dt="2021-05-14T15:44:04.293" v="18"/>
      <pc:docMkLst>
        <pc:docMk/>
      </pc:docMkLst>
      <pc:sldChg chg="modSp">
        <pc:chgData name="Dabiri, Ayda" userId="b37f3988-c176-4be8-807a-107e80ddceeb" providerId="ADAL" clId="{1E2CEE44-2CD1-4AA5-939E-409617B6D46B}" dt="2021-05-14T15:43:58.112" v="17"/>
        <pc:sldMkLst>
          <pc:docMk/>
          <pc:sldMk cId="2344048152" sldId="257"/>
        </pc:sldMkLst>
        <pc:spChg chg="mod">
          <ac:chgData name="Dabiri, Ayda" userId="b37f3988-c176-4be8-807a-107e80ddceeb" providerId="ADAL" clId="{1E2CEE44-2CD1-4AA5-939E-409617B6D46B}" dt="2021-05-14T15:42:57.811" v="2" actId="207"/>
          <ac:spMkLst>
            <pc:docMk/>
            <pc:sldMk cId="2344048152" sldId="257"/>
            <ac:spMk id="3" creationId="{3AA5875A-E589-402B-B809-F6D4BAA63A02}"/>
          </ac:spMkLst>
        </pc:spChg>
        <pc:graphicFrameChg chg="mod modGraphic">
          <ac:chgData name="Dabiri, Ayda" userId="b37f3988-c176-4be8-807a-107e80ddceeb" providerId="ADAL" clId="{1E2CEE44-2CD1-4AA5-939E-409617B6D46B}" dt="2021-05-14T15:43:58.112" v="17"/>
          <ac:graphicFrameMkLst>
            <pc:docMk/>
            <pc:sldMk cId="2344048152" sldId="257"/>
            <ac:graphicFrameMk id="2" creationId="{11319B83-41D3-459A-A1F4-845662CEA6B8}"/>
          </ac:graphicFrameMkLst>
        </pc:graphicFrameChg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3831429465" sldId="258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2792683098" sldId="268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2597216202" sldId="273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1965068813" sldId="283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1985547786" sldId="284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1281618139" sldId="285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863144078" sldId="302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1741222994" sldId="304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548575437" sldId="305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2096800931" sldId="306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1566512747" sldId="307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4034663337" sldId="308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2051780771" sldId="309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819345691" sldId="312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2173147040" sldId="316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3616114629" sldId="317"/>
        </pc:sldMkLst>
      </pc:sldChg>
      <pc:sldChg chg="add">
        <pc:chgData name="Dabiri, Ayda" userId="b37f3988-c176-4be8-807a-107e80ddceeb" providerId="ADAL" clId="{1E2CEE44-2CD1-4AA5-939E-409617B6D46B}" dt="2021-05-14T15:44:04.293" v="18"/>
        <pc:sldMkLst>
          <pc:docMk/>
          <pc:sldMk cId="2384347894" sldId="318"/>
        </pc:sldMkLst>
      </pc:sldChg>
    </pc:docChg>
  </pc:docChgLst>
  <pc:docChgLst>
    <pc:chgData name="Campos, Simao" userId="a1bf0726-548b-4db8-a746-2e19b5e24da4" providerId="ADAL" clId="{76C2F6A2-90D3-456A-9336-329D45CCA3A9}"/>
  </pc:docChgLst>
  <pc:docChgLst>
    <pc:chgData name="Simao Ferraz" userId="a1bf0726-548b-4db8-a746-2e19b5e24da4" providerId="ADAL" clId="{69EF09B1-A933-448A-B950-25F8866D31FB}"/>
  </pc:docChgLst>
  <pc:docChgLst>
    <pc:chgData name="Campos, Simao" userId="a1bf0726-548b-4db8-a746-2e19b5e24da4" providerId="ADAL" clId="{4C9FE182-AD50-4CA9-B5B7-B12D5C51583E}"/>
    <pc:docChg chg="modSld">
      <pc:chgData name="Campos, Simao" userId="a1bf0726-548b-4db8-a746-2e19b5e24da4" providerId="ADAL" clId="{4C9FE182-AD50-4CA9-B5B7-B12D5C51583E}" dt="2021-03-18T18:06:53.662" v="11" actId="20577"/>
      <pc:docMkLst>
        <pc:docMk/>
      </pc:docMkLst>
      <pc:sldChg chg="modSp mod">
        <pc:chgData name="Campos, Simao" userId="a1bf0726-548b-4db8-a746-2e19b5e24da4" providerId="ADAL" clId="{4C9FE182-AD50-4CA9-B5B7-B12D5C51583E}" dt="2021-03-18T18:06:53.662" v="11" actId="20577"/>
        <pc:sldMkLst>
          <pc:docMk/>
          <pc:sldMk cId="2344048152" sldId="257"/>
        </pc:sldMkLst>
        <pc:spChg chg="mod">
          <ac:chgData name="Campos, Simao" userId="a1bf0726-548b-4db8-a746-2e19b5e24da4" providerId="ADAL" clId="{4C9FE182-AD50-4CA9-B5B7-B12D5C51583E}" dt="2021-03-18T18:06:34.187" v="1" actId="20577"/>
          <ac:spMkLst>
            <pc:docMk/>
            <pc:sldMk cId="2344048152" sldId="257"/>
            <ac:spMk id="3" creationId="{3AA5875A-E589-402B-B809-F6D4BAA63A02}"/>
          </ac:spMkLst>
        </pc:spChg>
        <pc:spChg chg="mod">
          <ac:chgData name="Campos, Simao" userId="a1bf0726-548b-4db8-a746-2e19b5e24da4" providerId="ADAL" clId="{4C9FE182-AD50-4CA9-B5B7-B12D5C51583E}" dt="2021-03-18T18:06:53.662" v="11" actId="20577"/>
          <ac:spMkLst>
            <pc:docMk/>
            <pc:sldMk cId="2344048152" sldId="257"/>
            <ac:spMk id="4" creationId="{50B7AC7D-3CD4-41C4-9C8C-988494B728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8815b59a9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8815b59a9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3678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87b0d93ce_3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87b0d93ce_3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Why this Topic Group? Context, WHO/ITU necessity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Global Problem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opportunity (and the challenge) | What is Symptom Assessment? How might it help?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The case for benchmarking? Why needed?</a:t>
            </a:r>
            <a:endParaRPr sz="1400">
              <a:solidFill>
                <a:srgbClr val="1B335C"/>
              </a:solidFill>
              <a:latin typeface="Noto Sans"/>
              <a:ea typeface="Noto Sans"/>
              <a:cs typeface="Noto Sans"/>
              <a:sym typeface="Noto Sans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B335C"/>
              </a:buClr>
              <a:buSzPts val="1400"/>
              <a:buFont typeface="Noto Sans"/>
              <a:buChar char="●"/>
            </a:pPr>
            <a:r>
              <a:rPr lang="en" sz="1400">
                <a:solidFill>
                  <a:srgbClr val="1B335C"/>
                </a:solidFill>
                <a:latin typeface="Noto Sans"/>
                <a:ea typeface="Noto Sans"/>
                <a:cs typeface="Noto Sans"/>
                <a:sym typeface="Noto Sans"/>
              </a:rPr>
              <a:t>How the Topic Group can help, what outcomes might feed into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20098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995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4D365-7F6C-4B40-A7A5-43A44F7575E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16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8815b59a9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8815b59a9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1683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a932a427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a932a427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06665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a932a427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a932a427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9313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6336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1ad8ffb74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1ad8ffb74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5638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302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rk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dalab.lri.fr/competitions/775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g.nakasirose@gmail.com" TargetMode="External"/><Relationship Id="rId2" Type="http://schemas.openxmlformats.org/officeDocument/2006/relationships/hyperlink" Target="mailto:fgai4htgmalaria@lists.itu.int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ho.org/hq/index.php?lang=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778564" y="4107794"/>
          <a:ext cx="7077956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319B83-41D3-459A-A1F4-845662CEA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812523"/>
              </p:ext>
            </p:extLst>
          </p:nvPr>
        </p:nvGraphicFramePr>
        <p:xfrm>
          <a:off x="902034" y="2838983"/>
          <a:ext cx="7112397" cy="260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TG-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Malaria</a:t>
                      </a:r>
                      <a:r>
                        <a:rPr lang="en-US" sz="1800" dirty="0"/>
                        <a:t> Topic Driver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Att.3 - </a:t>
                      </a:r>
                      <a:r>
                        <a:rPr lang="en-GB" sz="1800" kern="1200" dirty="0">
                          <a:effectLst/>
                        </a:rPr>
                        <a:t>Presentation (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TG-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Malaria</a:t>
                      </a:r>
                      <a:r>
                        <a:rPr lang="en-GB" sz="1800" kern="1200" dirty="0">
                          <a:effectLst/>
                        </a:rPr>
                        <a:t>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Rose Nakasi</a:t>
                      </a:r>
                    </a:p>
                    <a:p>
                      <a:r>
                        <a:rPr lang="en-US" sz="1800" dirty="0"/>
                        <a:t>Makerere University</a:t>
                      </a:r>
                    </a:p>
                    <a:p>
                      <a:r>
                        <a:rPr lang="en-US" sz="1800" dirty="0"/>
                        <a:t>Uganda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fr-CH" sz="1800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g.nakasirose@gmail.com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This PPT summarizes the status of work within TG-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Malaria</a:t>
                      </a:r>
                      <a:r>
                        <a:rPr lang="en-US" sz="1800" dirty="0"/>
                        <a:t>, for presentation and discussion during the meeting.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3AA5875A-E589-402B-B809-F6D4BAA63A02}"/>
              </a:ext>
            </a:extLst>
          </p:cNvPr>
          <p:cNvSpPr/>
          <p:nvPr/>
        </p:nvSpPr>
        <p:spPr>
          <a:xfrm>
            <a:off x="6420776" y="602812"/>
            <a:ext cx="1933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FGAI4H-L-014-A03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7AC7D-3CD4-41C4-9C8C-988494B72852}"/>
              </a:ext>
            </a:extLst>
          </p:cNvPr>
          <p:cNvSpPr/>
          <p:nvPr/>
        </p:nvSpPr>
        <p:spPr>
          <a:xfrm>
            <a:off x="5577812" y="972144"/>
            <a:ext cx="2775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19-21 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04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505534" y="1466753"/>
            <a:ext cx="7536000" cy="4735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Add new public dataset of thin blood smear dataset</a:t>
            </a:r>
            <a:endParaRPr sz="20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20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well annotated dataset of thin blood smear images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20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total of 27,558 images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20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Infected and uninfected cells</a:t>
            </a:r>
            <a:endParaRPr sz="20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Adding support for deep learning library (</a:t>
            </a:r>
            <a:r>
              <a:rPr lang="en" sz="2000" b="1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pytorch</a:t>
            </a: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and </a:t>
            </a:r>
            <a:r>
              <a:rPr lang="en" sz="2000" b="1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tensorflow</a:t>
            </a:r>
            <a:r>
              <a:rPr lang="en" sz="20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)</a:t>
            </a:r>
          </a:p>
          <a:p>
            <a:pPr marL="9143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20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C</a:t>
            </a:r>
            <a:r>
              <a:rPr lang="en" sz="20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classification tasks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sym typeface="Montserrat"/>
              </a:rPr>
              <a:t>Setting up time budget for up-to 1 hour/submission</a:t>
            </a:r>
            <a:r>
              <a:rPr lang="en-GB" sz="2000" b="1" dirty="0">
                <a:solidFill>
                  <a:srgbClr val="1B335C"/>
                </a:solidFill>
                <a:sym typeface="Montserrat"/>
              </a:rPr>
              <a:t>n</a:t>
            </a:r>
            <a:r>
              <a:rPr lang="en" sz="2000" b="1" dirty="0">
                <a:solidFill>
                  <a:srgbClr val="1B335C"/>
                </a:solidFill>
                <a:sym typeface="Montserrat"/>
              </a:rPr>
              <a:t>.</a:t>
            </a:r>
          </a:p>
          <a:p>
            <a:pPr marL="9143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dirty="0">
                <a:solidFill>
                  <a:srgbClr val="1B335C"/>
                </a:solidFill>
                <a:sym typeface="Montserrat"/>
              </a:rPr>
              <a:t>To allow for heavy submissions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2000" b="1" dirty="0">
                <a:solidFill>
                  <a:srgbClr val="1B335C"/>
                </a:solidFill>
                <a:sym typeface="Montserrat"/>
              </a:rPr>
              <a:t>Adding support for uploading dataset</a:t>
            </a:r>
          </a:p>
          <a:p>
            <a:pPr marL="9143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2000" dirty="0"/>
              <a:t>Towards crowdsourcing</a:t>
            </a:r>
            <a:endParaRPr lang="en-UG" sz="2000" dirty="0"/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05533" y="655253"/>
            <a:ext cx="7182199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Second Benchmarking platform-V2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66512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DBE5-87A5-9B4D-BE0E-A127C6DC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User interface for the challenge</a:t>
            </a:r>
            <a:br>
              <a:rPr lang="en-GB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</a:br>
            <a:endParaRPr lang="en-U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7DE50-396D-2844-B591-B301CD440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500" y="1258578"/>
            <a:ext cx="8520600" cy="4555200"/>
          </a:xfrm>
        </p:spPr>
        <p:txBody>
          <a:bodyPr/>
          <a:lstStyle/>
          <a:p>
            <a:r>
              <a:rPr lang="en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Benchmarking-Malaria platform with </a:t>
            </a:r>
            <a:r>
              <a:rPr lang="en" dirty="0" err="1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codalab</a:t>
            </a:r>
            <a:endParaRPr lang="de-DE" sz="24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825497" lvl="2">
              <a:lnSpc>
                <a:spcPct val="150000"/>
              </a:lnSpc>
              <a:buClr>
                <a:srgbClr val="1B335C"/>
              </a:buClr>
            </a:pPr>
            <a:r>
              <a:rPr lang="en-US" u="sng" dirty="0">
                <a:hlinkClick r:id="rId2"/>
              </a:rPr>
              <a:t>https://codalab.lri.fr/competitions/775</a:t>
            </a:r>
            <a:endParaRPr lang="en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endParaRPr lang="en-US" dirty="0"/>
          </a:p>
          <a:p>
            <a:endParaRPr lang="en-U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2DC47F-8AE4-B441-8B20-03BECE08BA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89" y="2590800"/>
            <a:ext cx="8211411" cy="3461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780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4856-E144-7749-B01E-726977A6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>
                <a:solidFill>
                  <a:srgbClr val="FF0000"/>
                </a:solidFill>
                <a:sym typeface="Montserrat"/>
              </a:rPr>
              <a:t>Support for uploading dataset</a:t>
            </a:r>
            <a:br>
              <a:rPr lang="en" b="1" dirty="0">
                <a:solidFill>
                  <a:srgbClr val="FF0000"/>
                </a:solidFill>
                <a:sym typeface="Montserrat"/>
              </a:rPr>
            </a:br>
            <a:endParaRPr lang="en-UG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0759A-7D84-1646-8DDE-EB5C975159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G" dirty="0"/>
          </a:p>
          <a:p>
            <a:endParaRPr lang="en-U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301DD-4FF3-F24C-AB53-7439D6B2CAA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40" y="1851378"/>
            <a:ext cx="7395316" cy="409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63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CE518-188F-5141-9356-34BFD2AD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>
                <a:solidFill>
                  <a:srgbClr val="FF0000"/>
                </a:solidFill>
                <a:latin typeface="+mn-lt"/>
                <a:sym typeface="Montserrat Medium"/>
              </a:rPr>
              <a:t>Scoring </a:t>
            </a:r>
            <a:r>
              <a:rPr lang="de-DE" sz="3200" dirty="0" err="1">
                <a:solidFill>
                  <a:srgbClr val="FF0000"/>
                </a:solidFill>
                <a:latin typeface="+mn-lt"/>
                <a:sym typeface="Montserrat Medium"/>
              </a:rPr>
              <a:t>metrices</a:t>
            </a:r>
            <a:endParaRPr lang="en-US" sz="3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7A346-1E76-944C-BFCE-5DB9DAA57A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r>
              <a:rPr lang="en" sz="1600" dirty="0">
                <a:solidFill>
                  <a:srgbClr val="1B335C"/>
                </a:solidFill>
                <a:sym typeface="Montserrat Medium"/>
              </a:rPr>
              <a:t>Preliminary results</a:t>
            </a: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32547D-B112-3A47-B562-904C4CA65B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87" y="2382145"/>
            <a:ext cx="6756237" cy="362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22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539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en-GB" sz="1600" dirty="0"/>
              <a:t>We achieved a second version attempt on the benchmarking platform,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Outcomes;</a:t>
            </a:r>
          </a:p>
          <a:p>
            <a:pPr lvl="0"/>
            <a:endParaRPr lang="en-GB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Received participant feedback from  benchmarking V2 challenge </a:t>
            </a:r>
          </a:p>
          <a:p>
            <a:pPr marL="1014413" lvl="2" indent="-214313">
              <a:buFont typeface="Wingdings" pitchFamily="2" charset="2"/>
              <a:buChar char="§"/>
            </a:pPr>
            <a:r>
              <a:rPr lang="en-GB" sz="1600" dirty="0"/>
              <a:t>Few participants</a:t>
            </a:r>
          </a:p>
          <a:p>
            <a:pPr marL="800100" lvl="2"/>
            <a:endParaRPr lang="en-GB" sz="1600" dirty="0"/>
          </a:p>
          <a:p>
            <a:pPr lvl="1"/>
            <a:endParaRPr lang="en-US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Platform can ably assess performance of AI models</a:t>
            </a:r>
          </a:p>
          <a:p>
            <a:pPr marL="557213" lvl="1" indent="-214313">
              <a:buFont typeface="Wingdings" pitchFamily="2" charset="2"/>
              <a:buChar char="§"/>
            </a:pPr>
            <a:r>
              <a:rPr lang="en-US" sz="1600" dirty="0"/>
              <a:t>Platform allows for upload of microscopy blood smear image datasets</a:t>
            </a:r>
          </a:p>
        </p:txBody>
      </p:sp>
      <p:sp>
        <p:nvSpPr>
          <p:cNvPr id="76" name="Google Shape;76;p16"/>
          <p:cNvSpPr txBox="1"/>
          <p:nvPr/>
        </p:nvSpPr>
        <p:spPr>
          <a:xfrm>
            <a:off x="539400" y="1089875"/>
            <a:ext cx="8457843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First Malaria challenge outcomes</a:t>
            </a:r>
          </a:p>
        </p:txBody>
      </p:sp>
    </p:spTree>
    <p:extLst>
      <p:ext uri="{BB962C8B-B14F-4D97-AF65-F5344CB8AC3E}">
        <p14:creationId xmlns:p14="http://schemas.microsoft.com/office/powerpoint/2010/main" val="2384347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539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/>
            <a:r>
              <a:rPr lang="en-GB" sz="1600" dirty="0"/>
              <a:t>We have achieved outcomes from our first benchmarking challenge;</a:t>
            </a:r>
          </a:p>
          <a:p>
            <a:pPr lvl="0"/>
            <a:endParaRPr lang="en-GB" sz="1600" dirty="0"/>
          </a:p>
          <a:p>
            <a:pPr lvl="0"/>
            <a:r>
              <a:rPr lang="en-GB" sz="1600" dirty="0"/>
              <a:t>Our next set of activities include;</a:t>
            </a:r>
          </a:p>
          <a:p>
            <a:pPr lvl="0"/>
            <a:endParaRPr lang="en-GB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Creating a new challenge to a wider community</a:t>
            </a:r>
          </a:p>
          <a:p>
            <a:pPr marL="1014413" lvl="2" indent="-214313">
              <a:buFont typeface="Wingdings" pitchFamily="2" charset="2"/>
              <a:buChar char="§"/>
            </a:pPr>
            <a:r>
              <a:rPr lang="en-GB" sz="1600" dirty="0"/>
              <a:t>Logistics needed</a:t>
            </a:r>
          </a:p>
          <a:p>
            <a:pPr lvl="1"/>
            <a:endParaRPr lang="en-US" sz="1600" dirty="0"/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Investigate possibility for scaling to object detection tasks. </a:t>
            </a:r>
          </a:p>
          <a:p>
            <a:pPr marL="557213" lvl="1" indent="-214313">
              <a:buFont typeface="Wingdings" pitchFamily="2" charset="2"/>
              <a:buChar char="§"/>
            </a:pPr>
            <a:r>
              <a:rPr lang="en-GB" sz="1600" dirty="0"/>
              <a:t>Iterate with other versions for benchmarking AI solutions and gain insights</a:t>
            </a:r>
          </a:p>
          <a:p>
            <a:pPr marL="1014413" lvl="2" indent="-214313">
              <a:buFont typeface="Wingdings" pitchFamily="2" charset="2"/>
              <a:buChar char="§"/>
            </a:pPr>
            <a:r>
              <a:rPr lang="en-GB" sz="1600" dirty="0"/>
              <a:t>FG-</a:t>
            </a:r>
            <a:r>
              <a:rPr lang="en-GB" sz="1600" dirty="0" err="1"/>
              <a:t>EvalAI</a:t>
            </a:r>
            <a:r>
              <a:rPr lang="en-GB" sz="1600" dirty="0"/>
              <a:t> platform</a:t>
            </a:r>
            <a:r>
              <a:rPr lang="en-US" sz="1600" dirty="0"/>
              <a:t> </a:t>
            </a:r>
          </a:p>
        </p:txBody>
      </p:sp>
      <p:sp>
        <p:nvSpPr>
          <p:cNvPr id="76" name="Google Shape;76;p16"/>
          <p:cNvSpPr txBox="1"/>
          <p:nvPr/>
        </p:nvSpPr>
        <p:spPr>
          <a:xfrm>
            <a:off x="539400" y="1089875"/>
            <a:ext cx="8457843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Next benchmarking  iterations</a:t>
            </a:r>
          </a:p>
        </p:txBody>
      </p:sp>
    </p:spTree>
    <p:extLst>
      <p:ext uri="{BB962C8B-B14F-4D97-AF65-F5344CB8AC3E}">
        <p14:creationId xmlns:p14="http://schemas.microsoft.com/office/powerpoint/2010/main" val="1281618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/>
        </p:nvSpPr>
        <p:spPr>
          <a:xfrm>
            <a:off x="539400" y="2053775"/>
            <a:ext cx="7845900" cy="3997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52396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</a:pPr>
            <a:endParaRPr lang="de-DE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Data Collection</a:t>
            </a:r>
          </a:p>
          <a:p>
            <a:pPr marL="914389" lvl="1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Undisclosed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datasets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needed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for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testinng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Updates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to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TDD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TG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building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89" lvl="1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Encourage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TG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member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participation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89" lvl="1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Get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more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experts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involved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152396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</a:pPr>
            <a:endParaRPr lang="de-DE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497525" y="1242275"/>
            <a:ext cx="62892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Next TG steps</a:t>
            </a:r>
            <a:endParaRPr sz="3200" dirty="0">
              <a:solidFill>
                <a:srgbClr val="FF0000"/>
              </a:solidFill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81934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0000"/>
                </a:solidFill>
                <a:latin typeface="+mn-lt"/>
                <a:sym typeface="Montserrat Medium"/>
              </a:rPr>
              <a:t>Call for participation</a:t>
            </a:r>
            <a:endParaRPr lang="de-DE" sz="5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2125266"/>
            <a:ext cx="7029450" cy="332660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sz="2400" dirty="0"/>
              <a:t>Participation can be in form of:</a:t>
            </a:r>
            <a:endParaRPr lang="en-GB" sz="2400" dirty="0"/>
          </a:p>
          <a:p>
            <a:pPr lvl="0">
              <a:lnSpc>
                <a:spcPct val="110000"/>
              </a:lnSpc>
            </a:pPr>
            <a:r>
              <a:rPr lang="en-GB" sz="2400" dirty="0"/>
              <a:t>Provision of quality labelled data</a:t>
            </a:r>
          </a:p>
          <a:p>
            <a:pPr lvl="0">
              <a:lnSpc>
                <a:spcPct val="110000"/>
              </a:lnSpc>
            </a:pPr>
            <a:r>
              <a:rPr lang="en-GB" sz="2400" b="1" dirty="0"/>
              <a:t>AI models </a:t>
            </a:r>
            <a:r>
              <a:rPr lang="en-GB" sz="2400" dirty="0"/>
              <a:t>and algorithms for benchmarking task on malaria</a:t>
            </a:r>
          </a:p>
          <a:p>
            <a:pPr lvl="0">
              <a:lnSpc>
                <a:spcPct val="110000"/>
              </a:lnSpc>
            </a:pPr>
            <a:r>
              <a:rPr lang="en-GB" sz="2400" b="1" dirty="0"/>
              <a:t>General support </a:t>
            </a:r>
            <a:r>
              <a:rPr lang="en-GB" sz="2400" dirty="0"/>
              <a:t>on different aspects of this topic</a:t>
            </a:r>
            <a:r>
              <a:rPr lang="de-DE" sz="2400" dirty="0"/>
              <a:t> </a:t>
            </a:r>
            <a:r>
              <a:rPr lang="en-GB" sz="2400" dirty="0"/>
              <a:t>(data, methods, benchmarking, etc.)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683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193-412D-0E42-9B1D-F9A1CB31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sym typeface="Montserrat Medium"/>
              </a:rPr>
              <a:t>Contact us</a:t>
            </a:r>
            <a:endParaRPr lang="en-U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A05B3-00C7-1C48-AC13-5D3D9733A7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endParaRPr lang="en-UG" dirty="0"/>
          </a:p>
          <a:p>
            <a:endParaRPr lang="en-UG" dirty="0"/>
          </a:p>
          <a:p>
            <a:r>
              <a:rPr lang="en-UG" dirty="0"/>
              <a:t>TG-Malaria</a:t>
            </a:r>
          </a:p>
          <a:p>
            <a:pPr lvl="1"/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  <a:hlinkClick r:id="rId2"/>
              </a:rPr>
              <a:t>fgai4htgmalaria@lists.itu.int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596886" lvl="1" indent="0">
              <a:buNone/>
            </a:pPr>
            <a:endParaRPr lang="en-UG" dirty="0"/>
          </a:p>
          <a:p>
            <a:r>
              <a:rPr lang="en-UG" dirty="0"/>
              <a:t>TG-Driver</a:t>
            </a:r>
          </a:p>
          <a:p>
            <a:pPr lvl="1"/>
            <a:r>
              <a:rPr lang="en-GB" dirty="0">
                <a:hlinkClick r:id="rId3"/>
              </a:rPr>
              <a:t>g.nakasirose@gmail.com</a:t>
            </a:r>
            <a:endParaRPr lang="en-GB" dirty="0"/>
          </a:p>
          <a:p>
            <a:pPr marL="596886" lvl="1" indent="0">
              <a:buNone/>
            </a:pPr>
            <a:endParaRPr lang="en-UG" dirty="0"/>
          </a:p>
          <a:p>
            <a:pPr marL="596886" lvl="1" indent="0">
              <a:buNone/>
            </a:pP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17314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55676" y="2456893"/>
            <a:ext cx="5829300" cy="1102519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bg1">
                    <a:lumMod val="50000"/>
                  </a:schemeClr>
                </a:solidFill>
              </a:rPr>
              <a:t>Topic Group-Malaria: </a:t>
            </a:r>
            <a:br>
              <a:rPr lang="en-US" sz="3000" dirty="0"/>
            </a:br>
            <a:r>
              <a:rPr lang="en-US" sz="2100" dirty="0"/>
              <a:t>AI based detection of Malaria-an update</a:t>
            </a:r>
            <a:endParaRPr lang="de-DE" sz="21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3888" y="4131078"/>
            <a:ext cx="5670630" cy="106125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1500" dirty="0"/>
              <a:t>Rose </a:t>
            </a:r>
            <a:r>
              <a:rPr lang="de-DE" sz="1500" dirty="0" err="1"/>
              <a:t>Nakasi</a:t>
            </a:r>
            <a:endParaRPr lang="de-DE" sz="1500" dirty="0"/>
          </a:p>
          <a:p>
            <a:pPr>
              <a:spcBef>
                <a:spcPts val="0"/>
              </a:spcBef>
            </a:pPr>
            <a:r>
              <a:rPr lang="de-DE" sz="1500" dirty="0" err="1"/>
              <a:t>Makerere</a:t>
            </a:r>
            <a:r>
              <a:rPr lang="de-DE" sz="1500" dirty="0"/>
              <a:t> University, Uganda</a:t>
            </a:r>
          </a:p>
          <a:p>
            <a:pPr>
              <a:spcBef>
                <a:spcPts val="0"/>
              </a:spcBef>
            </a:pPr>
            <a:endParaRPr lang="de-DE" sz="1500" dirty="0"/>
          </a:p>
          <a:p>
            <a:pPr>
              <a:spcBef>
                <a:spcPts val="0"/>
              </a:spcBef>
            </a:pPr>
            <a:r>
              <a:rPr lang="en-GB" dirty="0"/>
              <a:t>E-meeting, 19</a:t>
            </a:r>
            <a:r>
              <a:rPr lang="en-GB" baseline="30000" dirty="0"/>
              <a:t>th</a:t>
            </a:r>
            <a:r>
              <a:rPr lang="en-GB" dirty="0"/>
              <a:t> – 21</a:t>
            </a:r>
            <a:r>
              <a:rPr lang="en-GB" baseline="30000" dirty="0"/>
              <a:t>st</a:t>
            </a:r>
            <a:r>
              <a:rPr lang="en-GB" dirty="0"/>
              <a:t>  May 2021</a:t>
            </a:r>
            <a:endParaRPr lang="de-DE" sz="2100" dirty="0"/>
          </a:p>
        </p:txBody>
      </p:sp>
      <p:sp>
        <p:nvSpPr>
          <p:cNvPr id="4" name="AutoShape 2" descr="https://webmail.rki.de/owa/service.svc/s/,DanaInfo=exch.rki.local,SSL+GetFileAttachment?id=AAMkADFmMTE3MmQ4LTY0ZmYtNDgwNi1iMjA0LWMwNWU4YzczZWQ4YQBGAAAAAAD29GB4I1dwQqFf8Hq%2B08ebBwCoZ89X6BDhRraWkPBcwe3BAAAAAAEMAACoZ89X6BDhRraWkPBcwe3BAABYZfQMAAABEgAQAFu0x6BcRCdMsraoTS%2BhpzQ%3D&amp;X-OWA-CANARY=vKRRU9UZ706adxz8WZea-EtJOFNlMNcIBDYcl1_V24ofeAcyc1uEO9Jh10g3unBOLBX3RwAqZfU."/>
          <p:cNvSpPr>
            <a:spLocks noChangeAspect="1" noChangeArrowheads="1"/>
          </p:cNvSpPr>
          <p:nvPr/>
        </p:nvSpPr>
        <p:spPr bwMode="auto">
          <a:xfrm>
            <a:off x="1259681" y="28576"/>
            <a:ext cx="4029075" cy="173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de-DE" sz="1350"/>
          </a:p>
        </p:txBody>
      </p:sp>
      <p:pic>
        <p:nvPicPr>
          <p:cNvPr id="1028" name="Picture 4" descr="C:\Users\fischerma\Desktop\Pictur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6" y="884002"/>
            <a:ext cx="3014921" cy="1298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2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387000" y="1964998"/>
            <a:ext cx="7384500" cy="3593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350" b="1" dirty="0">
                <a:ea typeface="Montserrat"/>
                <a:cs typeface="Montserrat"/>
                <a:sym typeface="Montserrat"/>
              </a:rPr>
              <a:t>Malaria burden in endemic Countries</a:t>
            </a:r>
            <a:endParaRPr sz="1350" b="1" dirty="0">
              <a:ea typeface="Montserrat"/>
              <a:cs typeface="Montserrat"/>
              <a:sym typeface="Montserrat"/>
            </a:endParaRP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/>
              <a:t>Accounts for over 3.4 billion cases globally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/>
              <a:t> Lack of enough trained lab technicians</a:t>
            </a:r>
          </a:p>
          <a:p>
            <a:pPr marL="1241304" lvl="3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/>
              <a:t>1.72 microscopes per 100,000 population, but only 0.85 </a:t>
            </a:r>
            <a:r>
              <a:rPr lang="en-US" sz="1350" dirty="0" err="1"/>
              <a:t>Microscopists</a:t>
            </a:r>
            <a:r>
              <a:rPr lang="en-US" sz="1350" dirty="0"/>
              <a:t> per 100,000</a:t>
            </a:r>
            <a:endParaRPr sz="1350" i="1" dirty="0"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350" b="1" dirty="0">
                <a:ea typeface="Montserrat"/>
                <a:cs typeface="Montserrat"/>
                <a:sym typeface="Montserrat"/>
              </a:rPr>
              <a:t>Gold standard diagnosis(microscopy) challenge</a:t>
            </a:r>
            <a:endParaRPr sz="1350" b="1" dirty="0">
              <a:ea typeface="Montserrat"/>
              <a:cs typeface="Montserrat"/>
              <a:sym typeface="Montserrat"/>
            </a:endParaRP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/>
              <a:t>SOP requires not to view more than 30 slides a day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/>
              <a:t>Less diagnosis throughput</a:t>
            </a:r>
          </a:p>
          <a:p>
            <a:pPr marL="898404" lvl="2" indent="-212604">
              <a:spcBef>
                <a:spcPts val="744"/>
              </a:spcBef>
              <a:buFont typeface="Arial" charset="0"/>
              <a:buChar char="•"/>
            </a:pPr>
            <a:r>
              <a:rPr lang="en-US" sz="1350" dirty="0">
                <a:ea typeface="Gill Sans"/>
                <a:cs typeface="Gill Sans"/>
                <a:sym typeface="Gill Sans"/>
              </a:rPr>
              <a:t>Variations in individual expert judgment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350" b="1" dirty="0">
                <a:ea typeface="Montserrat"/>
                <a:cs typeface="Montserrat"/>
                <a:sym typeface="Montserrat"/>
              </a:rPr>
              <a:t>AI </a:t>
            </a:r>
            <a:r>
              <a:rPr lang="en-US" sz="1350" b="1" dirty="0">
                <a:ea typeface="Montserrat"/>
                <a:cs typeface="Montserrat"/>
                <a:sym typeface="Montserrat"/>
              </a:rPr>
              <a:t>solution</a:t>
            </a:r>
            <a:endParaRPr sz="1350" b="1" dirty="0"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350" dirty="0">
                <a:ea typeface="Montserrat Medium"/>
                <a:cs typeface="Montserrat Medium"/>
                <a:sym typeface="Montserrat Medium"/>
              </a:rPr>
              <a:t>Supports image analysis </a:t>
            </a:r>
            <a:r>
              <a:rPr lang="en-GB" sz="1350" dirty="0"/>
              <a:t>and has potential to improve the timeliness and accuracy</a:t>
            </a:r>
            <a:endParaRPr sz="1350" dirty="0"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350" b="1" dirty="0">
                <a:ea typeface="Montserrat"/>
                <a:cs typeface="Montserrat"/>
                <a:sym typeface="Montserrat"/>
              </a:rPr>
              <a:t>There is need to;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350" dirty="0" err="1">
                <a:ea typeface="Montserrat Medium"/>
                <a:cs typeface="Montserrat Medium"/>
                <a:sym typeface="Montserrat"/>
              </a:rPr>
              <a:t>Standardise</a:t>
            </a:r>
            <a:r>
              <a:rPr lang="en-US" sz="1350" dirty="0">
                <a:ea typeface="Montserrat Medium"/>
                <a:cs typeface="Montserrat Medium"/>
                <a:sym typeface="Montserrat"/>
              </a:rPr>
              <a:t> benchmarking AI solutions for the detection of Malaria</a:t>
            </a:r>
            <a:endParaRPr lang="en-US" sz="1350" dirty="0"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15000"/>
              </a:lnSpc>
              <a:spcBef>
                <a:spcPts val="1200"/>
              </a:spcBef>
            </a:pPr>
            <a:endParaRPr dirty="0">
              <a:solidFill>
                <a:schemeClr val="dk1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>
              <a:lnSpc>
                <a:spcPct val="150000"/>
              </a:lnSpc>
              <a:spcBef>
                <a:spcPts val="1200"/>
              </a:spcBef>
            </a:pPr>
            <a:endParaRPr dirty="0">
              <a:solidFill>
                <a:srgbClr val="1B335C"/>
              </a:solidFill>
              <a:ea typeface="Noto Sans"/>
              <a:cs typeface="Noto Sans"/>
              <a:sym typeface="Noto Sans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387000" y="1402750"/>
            <a:ext cx="6758700" cy="7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endParaRPr sz="28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2800" dirty="0">
              <a:solidFill>
                <a:srgbClr val="3BA1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r>
              <a:rPr lang="en-US" sz="28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Background</a:t>
            </a:r>
            <a:endParaRPr sz="28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SzPts val="1100"/>
            </a:pPr>
            <a:endParaRPr sz="28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61611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9F5C7-E173-C448-B70F-8780202E2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Digital imaging for malaria diagnosis</a:t>
            </a:r>
            <a:br>
              <a:rPr lang="en-US" dirty="0"/>
            </a:br>
            <a:endParaRPr lang="en-U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EBC68-8BC5-794D-983C-A8A0C0B194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297" indent="0">
              <a:buNone/>
            </a:pPr>
            <a:r>
              <a:rPr lang="en-UG" dirty="0"/>
              <a:t>Setup</a:t>
            </a:r>
          </a:p>
        </p:txBody>
      </p:sp>
      <p:pic>
        <p:nvPicPr>
          <p:cNvPr id="4" name="Google Shape;563;p73">
            <a:extLst>
              <a:ext uri="{FF2B5EF4-FFF2-40B4-BE49-F238E27FC236}">
                <a16:creationId xmlns:a16="http://schemas.microsoft.com/office/drawing/2014/main" id="{F9DCEE4D-4112-BA42-9FDC-6473D0BA0F82}"/>
              </a:ext>
            </a:extLst>
          </p:cNvPr>
          <p:cNvPicPr preferRelativeResize="0"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045" y="2133601"/>
            <a:ext cx="5554134" cy="395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857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/>
        </p:nvSpPr>
        <p:spPr>
          <a:xfrm>
            <a:off x="539400" y="1979275"/>
            <a:ext cx="7536000" cy="36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Quality datasets needed</a:t>
            </a:r>
            <a:endParaRPr sz="1600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Have more datasets for training and testing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Wingdings" pitchFamily="2" charset="2"/>
              <a:buChar char="§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Well</a:t>
            </a: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labelled datasets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endParaRPr sz="16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latin typeface="Montserrat"/>
                <a:ea typeface="Montserrat"/>
                <a:cs typeface="Montserrat"/>
                <a:sym typeface="Montserrat"/>
              </a:rPr>
              <a:t>Solution</a:t>
            </a: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AI models and approaches related to malaria detection.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Suggestions on scoring metrics.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Improvements on the benchmarking framework.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Support to the group on different aspects (data, methods, benchmarking, etc.) of this topic</a:t>
            </a:r>
            <a:endParaRPr lang="en-US" sz="1600" dirty="0"/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GB" sz="1600" dirty="0"/>
              <a:t>Extension of the solution to improve disease surveillance and prediction. </a:t>
            </a:r>
            <a:endParaRPr lang="en-US" sz="1600" dirty="0"/>
          </a:p>
          <a:p>
            <a:pPr marL="1257278" lvl="2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Heterogeneous Data </a:t>
            </a:r>
            <a:r>
              <a:rPr lang="en-US" sz="1600" dirty="0">
                <a:solidFill>
                  <a:srgbClr val="1B335C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needed</a:t>
            </a:r>
            <a:endParaRPr sz="2400" dirty="0">
              <a:solidFill>
                <a:srgbClr val="1B335C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marL="914378">
              <a:lnSpc>
                <a:spcPct val="115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11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39401" y="1089875"/>
            <a:ext cx="48225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-US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TG-Malaria activities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85547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85899" y="1062450"/>
            <a:ext cx="6172200" cy="540000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rgbClr val="FF0000"/>
                </a:solidFill>
              </a:rPr>
              <a:t>Topic Group </a:t>
            </a:r>
            <a:r>
              <a:rPr lang="de-DE" dirty="0" err="1">
                <a:solidFill>
                  <a:srgbClr val="FF0000"/>
                </a:solidFill>
              </a:rPr>
              <a:t>members</a:t>
            </a:r>
            <a:r>
              <a:rPr lang="de-DE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85901" y="1538791"/>
          <a:ext cx="6210689" cy="4790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1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Name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Affiliation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1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DE" sz="1400" dirty="0">
                          <a:effectLst/>
                        </a:rPr>
                        <a:t>Philippe Verstraete</a:t>
                      </a: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Co-founder of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Milan and Associates, Italy</a:t>
                      </a:r>
                      <a:endParaRPr lang="de-D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Moro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de-DE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Researcher, science &amp; medical writer. Co-founder of AI Scope, Spain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Helmi Zakariah.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Cofounder of AIME company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Malaysia</a:t>
                      </a:r>
                      <a:endParaRPr lang="en-A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Martha Shaka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Researcher at University of Dodoma, Tanzania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 Rivière Cinnamond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Advisor and Pubic Health Expert under Health Emergency Information &amp; Risk Assessment Department with </a:t>
                      </a:r>
                      <a:r>
                        <a:rPr lang="en-GB" sz="14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PAHO/WHO.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Rigveda Kadam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Senior Access Officer, FIND,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Switetzerland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1932138299"/>
                  </a:ext>
                </a:extLst>
              </a:tr>
              <a:tr h="528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Seda Yerlikaya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AU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Scientific Officer,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FIND,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Switetzerland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39343945"/>
                  </a:ext>
                </a:extLst>
              </a:tr>
              <a:tr h="4840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Herilalaina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RAKOTOARISON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de-DE" sz="1400" dirty="0">
                        <a:effectLst/>
                      </a:endParaRP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PhD student in Machine learning from the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Université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Paris-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Saclay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949577839"/>
                  </a:ext>
                </a:extLst>
              </a:tr>
              <a:tr h="484061">
                <a:tc>
                  <a:txBody>
                    <a:bodyPr/>
                    <a:lstStyle/>
                    <a:p>
                      <a:r>
                        <a:rPr lang="en-UG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Fetulhak Abdurahman</a:t>
                      </a:r>
                    </a:p>
                  </a:txBody>
                  <a:tcPr marL="28259" marR="282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</a:rPr>
                        <a:t>Lecturer at </a:t>
                      </a:r>
                      <a:r>
                        <a:rPr lang="en-UG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Jimma University, Ethiopia</a:t>
                      </a:r>
                      <a:r>
                        <a:rPr lang="en-UG" sz="14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</a:endParaRPr>
                    </a:p>
                  </a:txBody>
                  <a:tcPr marL="28259" marR="28259" marT="0" marB="0"/>
                </a:tc>
                <a:extLst>
                  <a:ext uri="{0D108BD9-81ED-4DB2-BD59-A6C34878D82A}">
                    <a16:rowId xmlns:a16="http://schemas.microsoft.com/office/drawing/2014/main" val="2287831019"/>
                  </a:ext>
                </a:extLst>
              </a:tr>
            </a:tbl>
          </a:graphicData>
        </a:graphic>
      </p:graphicFrame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 for Outbreak Detection - FG-AI4H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79AD-181E-4AD8-BA5F-947560023B1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21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/>
        </p:nvSpPr>
        <p:spPr>
          <a:xfrm>
            <a:off x="539400" y="2053775"/>
            <a:ext cx="7845900" cy="360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endParaRPr lang="de-DE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Holding bi-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weekly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online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meetings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to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discuss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benchmarking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improvements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Launched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benchmarking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challenge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Drafted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and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submitted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a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conference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paper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on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our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benchmarking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platform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Joined WG-CE meeting on LMIC-considerations</a:t>
            </a:r>
            <a:endParaRPr lang="de-DE" dirty="0">
              <a:solidFill>
                <a:schemeClr val="accent1">
                  <a:lumMod val="50000"/>
                </a:schemeClr>
              </a:solidFill>
              <a:ea typeface="Montserrat"/>
              <a:cs typeface="Montserrat"/>
              <a:sym typeface="Montserrat"/>
            </a:endParaRPr>
          </a:p>
          <a:p>
            <a:pPr marL="457189" indent="-304793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  <a:buFont typeface="Montserrat"/>
              <a:buChar char="●"/>
            </a:pP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Updates available in TDD (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follows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the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new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 TDD </a:t>
            </a:r>
            <a:r>
              <a:rPr lang="de-DE" dirty="0" err="1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template</a:t>
            </a:r>
            <a:r>
              <a:rPr lang="de-DE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)</a:t>
            </a:r>
          </a:p>
          <a:p>
            <a:pPr marL="152396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200"/>
            </a:pPr>
            <a:endParaRPr lang="de-DE" b="1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497525" y="1242275"/>
            <a:ext cx="6289200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Updates since meeting K</a:t>
            </a:r>
            <a:endParaRPr sz="3200" dirty="0">
              <a:solidFill>
                <a:srgbClr val="FF0000"/>
              </a:solidFill>
              <a:ea typeface="Montserrat"/>
              <a:cs typeface="Montserrat"/>
              <a:sym typeface="Montserrat"/>
            </a:endParaRPr>
          </a:p>
          <a:p>
            <a:pPr>
              <a:spcBef>
                <a:spcPts val="300"/>
              </a:spcBef>
              <a:buClr>
                <a:schemeClr val="dk1"/>
              </a:buClr>
              <a:buSzPts val="1100"/>
            </a:pPr>
            <a:endParaRPr sz="3600" dirty="0">
              <a:solidFill>
                <a:srgbClr val="3BA1FF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863144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6C1DF-406E-9241-8668-B521AB5E6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TG-Malaria Online meetings</a:t>
            </a:r>
            <a:br>
              <a:rPr lang="en-GB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</a:br>
            <a:endParaRPr lang="en-U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40D92-B208-8B4A-895B-6126FFA3C0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478" indent="-317492">
              <a:lnSpc>
                <a:spcPct val="115000"/>
              </a:lnSpc>
              <a:buClr>
                <a:srgbClr val="1B335C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Online Skype meetings</a:t>
            </a:r>
            <a:endParaRPr lang="de-DE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Platform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beta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testing</a:t>
            </a:r>
            <a:endParaRPr lang="de-DE" sz="2000" dirty="0">
              <a:solidFill>
                <a:srgbClr val="1B335C"/>
              </a:solidFill>
              <a:sym typeface="Montserrat Medium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>
                <a:solidFill>
                  <a:srgbClr val="1B335C"/>
                </a:solidFill>
                <a:sym typeface="Montserrat Medium"/>
              </a:rPr>
              <a:t>*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Launching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the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challenge</a:t>
            </a:r>
            <a:endParaRPr lang="de-DE" sz="2000" dirty="0">
              <a:solidFill>
                <a:srgbClr val="1B335C"/>
              </a:solidFill>
              <a:sym typeface="Montserrat Medium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Discussions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on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the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outcomes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of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the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challenge</a:t>
            </a:r>
            <a:endParaRPr lang="de-DE" sz="2000" dirty="0">
              <a:solidFill>
                <a:srgbClr val="1B335C"/>
              </a:solidFill>
              <a:sym typeface="Montserrat Medium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>
                <a:solidFill>
                  <a:srgbClr val="1B335C"/>
                </a:solidFill>
                <a:sym typeface="Montserrat Medium"/>
              </a:rPr>
              <a:t>Writing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and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submiting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a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conference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paper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on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the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outcomes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of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the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challenge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.</a:t>
            </a: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r>
              <a:rPr lang="de-DE" sz="2000" dirty="0">
                <a:solidFill>
                  <a:srgbClr val="1B335C"/>
                </a:solidFill>
                <a:sym typeface="Montserrat Medium"/>
              </a:rPr>
              <a:t>Held a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meeting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with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the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FG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to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discuss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possibilities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of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iterating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our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use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case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with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the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FG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evaluation</a:t>
            </a:r>
            <a:r>
              <a:rPr lang="de-DE" sz="2000" dirty="0">
                <a:solidFill>
                  <a:srgbClr val="1B335C"/>
                </a:solidFill>
                <a:sym typeface="Montserrat Medium"/>
              </a:rPr>
              <a:t> </a:t>
            </a:r>
            <a:r>
              <a:rPr lang="de-DE" sz="2000" dirty="0" err="1">
                <a:solidFill>
                  <a:srgbClr val="1B335C"/>
                </a:solidFill>
                <a:sym typeface="Montserrat Medium"/>
              </a:rPr>
              <a:t>platform</a:t>
            </a:r>
            <a:endParaRPr lang="de-DE" sz="2000" dirty="0">
              <a:solidFill>
                <a:srgbClr val="1B335C"/>
              </a:solidFill>
              <a:sym typeface="Montserrat Medium"/>
            </a:endParaRPr>
          </a:p>
          <a:p>
            <a:pPr lvl="1">
              <a:lnSpc>
                <a:spcPct val="115000"/>
              </a:lnSpc>
              <a:buClr>
                <a:srgbClr val="1B335C"/>
              </a:buClr>
              <a:buFont typeface="Montserrat Medium"/>
              <a:buChar char="○"/>
            </a:pPr>
            <a:endParaRPr lang="de-DE" sz="2000" dirty="0">
              <a:solidFill>
                <a:srgbClr val="1B335C"/>
              </a:solidFill>
              <a:sym typeface="Montserrat Medium"/>
            </a:endParaRP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096800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/>
        </p:nvSpPr>
        <p:spPr>
          <a:xfrm>
            <a:off x="539400" y="1400632"/>
            <a:ext cx="7929686" cy="45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39697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</a:pPr>
            <a:r>
              <a:rPr lang="en-GB" sz="1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First Benchmarking Platform v1</a:t>
            </a:r>
            <a:endParaRPr lang="en"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139697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Our first benchmarking attempt required the following;</a:t>
            </a:r>
          </a:p>
          <a:p>
            <a:pPr marL="457189" indent="-317492">
              <a:lnSpc>
                <a:spcPct val="115000"/>
              </a:lnSpc>
              <a:spcBef>
                <a:spcPts val="1200"/>
              </a:spcBef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Inputs</a:t>
            </a: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 well annotated dataset of thick blood smear images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AI models to be submitted to the benchmarking platform</a:t>
            </a:r>
            <a:endParaRPr sz="16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Outputs</a:t>
            </a:r>
            <a:endParaRPr sz="1600" b="1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Performance of AI</a:t>
            </a:r>
            <a:endParaRPr lang="en-US" sz="1600" dirty="0">
              <a:solidFill>
                <a:srgbClr val="1B335C"/>
              </a:solidFill>
              <a:ea typeface="Montserrat Medium"/>
              <a:cs typeface="Montserrat Medium"/>
              <a:sym typeface="Montserrat Medium"/>
            </a:endParaRP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-US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Scores &amp; Metrics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ROC AUC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Precision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 recall </a:t>
            </a:r>
          </a:p>
          <a:p>
            <a:pPr marL="914378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 Medium"/>
              <a:buChar char="○"/>
            </a:pPr>
            <a:r>
              <a:rPr lang="en-US" sz="1600" dirty="0">
                <a:solidFill>
                  <a:srgbClr val="1B335C"/>
                </a:solidFill>
                <a:ea typeface="Montserrat Medium"/>
                <a:cs typeface="Montserrat Medium"/>
                <a:sym typeface="Montserrat Medium"/>
              </a:rPr>
              <a:t>Average precision</a:t>
            </a:r>
          </a:p>
          <a:p>
            <a:pPr marL="457189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b="1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Report</a:t>
            </a:r>
            <a:endParaRPr lang="en" sz="160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 marL="800089" lvl="1" indent="-317492">
              <a:lnSpc>
                <a:spcPct val="115000"/>
              </a:lnSpc>
              <a:buClr>
                <a:srgbClr val="1B335C"/>
              </a:buClr>
              <a:buSzPts val="1400"/>
              <a:buFont typeface="Montserrat"/>
              <a:buChar char="●"/>
            </a:pPr>
            <a:r>
              <a:rPr lang="en" sz="1600" dirty="0">
                <a:solidFill>
                  <a:srgbClr val="1B335C"/>
                </a:solidFill>
                <a:ea typeface="Montserrat"/>
                <a:cs typeface="Montserrat"/>
                <a:sym typeface="Montserrat"/>
              </a:rPr>
              <a:t>Performance of AI models</a:t>
            </a:r>
            <a:endParaRPr sz="1600" dirty="0">
              <a:solidFill>
                <a:srgbClr val="1B335C"/>
              </a:solidFill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sz="2400" dirty="0">
              <a:solidFill>
                <a:srgbClr val="1B335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39400" y="589132"/>
            <a:ext cx="6290377" cy="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buClr>
                <a:srgbClr val="000000"/>
              </a:buClr>
              <a:buSzPts val="1100"/>
            </a:pPr>
            <a:r>
              <a:rPr lang="en" sz="3600" dirty="0">
                <a:solidFill>
                  <a:srgbClr val="FF0000"/>
                </a:solidFill>
                <a:ea typeface="Montserrat Medium"/>
                <a:cs typeface="Montserrat Medium"/>
                <a:sym typeface="Montserrat Medium"/>
              </a:rPr>
              <a:t>Building Benchmarking Platforms</a:t>
            </a:r>
            <a:endParaRPr sz="3600" dirty="0">
              <a:solidFill>
                <a:srgbClr val="FF0000"/>
              </a:solidFill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65068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4909D6-5505-44E6-8636-133B8E411564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835</Words>
  <Application>Microsoft Office PowerPoint</Application>
  <PresentationFormat>On-screen Show (4:3)</PresentationFormat>
  <Paragraphs>170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等线</vt:lpstr>
      <vt:lpstr>Arial</vt:lpstr>
      <vt:lpstr>Calibri</vt:lpstr>
      <vt:lpstr>Calibri Light</vt:lpstr>
      <vt:lpstr>Montserrat</vt:lpstr>
      <vt:lpstr>Montserrat Medium</vt:lpstr>
      <vt:lpstr>Noto Sans</vt:lpstr>
      <vt:lpstr>Wingdings</vt:lpstr>
      <vt:lpstr>Office 主题​​</vt:lpstr>
      <vt:lpstr>PowerPoint Presentation</vt:lpstr>
      <vt:lpstr>Topic Group-Malaria:  AI based detection of Malaria-an update</vt:lpstr>
      <vt:lpstr>PowerPoint Presentation</vt:lpstr>
      <vt:lpstr>Digital imaging for malaria diagnosis </vt:lpstr>
      <vt:lpstr>PowerPoint Presentation</vt:lpstr>
      <vt:lpstr>Topic Group members:</vt:lpstr>
      <vt:lpstr>PowerPoint Presentation</vt:lpstr>
      <vt:lpstr>TG-Malaria Online meetings </vt:lpstr>
      <vt:lpstr>PowerPoint Presentation</vt:lpstr>
      <vt:lpstr>PowerPoint Presentation</vt:lpstr>
      <vt:lpstr>User interface for the challenge </vt:lpstr>
      <vt:lpstr>Support for uploading dataset </vt:lpstr>
      <vt:lpstr>Scoring metrices</vt:lpstr>
      <vt:lpstr>PowerPoint Presentation</vt:lpstr>
      <vt:lpstr>PowerPoint Presentation</vt:lpstr>
      <vt:lpstr>PowerPoint Presentation</vt:lpstr>
      <vt:lpstr>Call for participation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Presentation (TG-Malaria)</dc:title>
  <dc:creator>Campos, Simao</dc:creator>
  <cp:lastModifiedBy>Dabiri, Ayda</cp:lastModifiedBy>
  <cp:revision>74</cp:revision>
  <cp:lastPrinted>2019-04-04T08:49:31Z</cp:lastPrinted>
  <dcterms:created xsi:type="dcterms:W3CDTF">2019-03-31T15:53:06Z</dcterms:created>
  <dcterms:modified xsi:type="dcterms:W3CDTF">2021-05-14T15:45:04Z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