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3"/>
  </p:notesMasterIdLst>
  <p:sldIdLst>
    <p:sldId id="257" r:id="rId6"/>
    <p:sldId id="256" r:id="rId7"/>
    <p:sldId id="258" r:id="rId8"/>
    <p:sldId id="259" r:id="rId9"/>
    <p:sldId id="260" r:id="rId10"/>
    <p:sldId id="266" r:id="rId11"/>
    <p:sldId id="286" r:id="rId12"/>
    <p:sldId id="278" r:id="rId13"/>
    <p:sldId id="279" r:id="rId14"/>
    <p:sldId id="284" r:id="rId15"/>
    <p:sldId id="280" r:id="rId16"/>
    <p:sldId id="281" r:id="rId17"/>
    <p:sldId id="283" r:id="rId18"/>
    <p:sldId id="282" r:id="rId19"/>
    <p:sldId id="285" r:id="rId20"/>
    <p:sldId id="275" r:id="rId21"/>
    <p:sldId id="276" r:id="rId22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E13D6-805B-45F1-9753-BE602CF95B30}" v="14" dt="2021-05-21T08:41:36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6C2F6A2-90D3-456A-9336-329D45CCA3A9}"/>
  </pc:docChgLst>
  <pc:docChgLst>
    <pc:chgData name="Simao Ferraz" userId="a1bf0726-548b-4db8-a746-2e19b5e24da4" providerId="ADAL" clId="{69EF09B1-A933-448A-B950-25F8866D31FB}"/>
  </pc:docChgLst>
  <pc:docChgLst>
    <pc:chgData name="Campos, Simao" userId="a1bf0726-548b-4db8-a746-2e19b5e24da4" providerId="ADAL" clId="{4C9FE182-AD50-4CA9-B5B7-B12D5C51583E}"/>
    <pc:docChg chg="modSld">
      <pc:chgData name="Campos, Simao" userId="a1bf0726-548b-4db8-a746-2e19b5e24da4" providerId="ADAL" clId="{4C9FE182-AD50-4CA9-B5B7-B12D5C51583E}" dt="2021-03-18T18:06:53.662" v="11" actId="20577"/>
      <pc:docMkLst>
        <pc:docMk/>
      </pc:docMkLst>
      <pc:sldChg chg="modSp mod">
        <pc:chgData name="Campos, Simao" userId="a1bf0726-548b-4db8-a746-2e19b5e24da4" providerId="ADAL" clId="{4C9FE182-AD50-4CA9-B5B7-B12D5C51583E}" dt="2021-03-18T18:06:53.662" v="11" actId="20577"/>
        <pc:sldMkLst>
          <pc:docMk/>
          <pc:sldMk cId="2344048152" sldId="257"/>
        </pc:sldMkLst>
        <pc:spChg chg="mod">
          <ac:chgData name="Campos, Simao" userId="a1bf0726-548b-4db8-a746-2e19b5e24da4" providerId="ADAL" clId="{4C9FE182-AD50-4CA9-B5B7-B12D5C51583E}" dt="2021-03-18T18:06:34.187" v="1" actId="20577"/>
          <ac:spMkLst>
            <pc:docMk/>
            <pc:sldMk cId="2344048152" sldId="257"/>
            <ac:spMk id="3" creationId="{3AA5875A-E589-402B-B809-F6D4BAA63A02}"/>
          </ac:spMkLst>
        </pc:spChg>
        <pc:spChg chg="mod">
          <ac:chgData name="Campos, Simao" userId="a1bf0726-548b-4db8-a746-2e19b5e24da4" providerId="ADAL" clId="{4C9FE182-AD50-4CA9-B5B7-B12D5C51583E}" dt="2021-03-18T18:06:53.662" v="11" actId="20577"/>
          <ac:spMkLst>
            <pc:docMk/>
            <pc:sldMk cId="2344048152" sldId="257"/>
            <ac:spMk id="4" creationId="{50B7AC7D-3CD4-41C4-9C8C-988494B72852}"/>
          </ac:spMkLst>
        </pc:spChg>
      </pc:sldChg>
    </pc:docChg>
  </pc:docChgLst>
  <pc:docChgLst>
    <pc:chgData name="Dabiri, Ayda" userId="b37f3988-c176-4be8-807a-107e80ddceeb" providerId="ADAL" clId="{80BE13D6-805B-45F1-9753-BE602CF95B30}"/>
    <pc:docChg chg="undo custSel modSld modMainMaster">
      <pc:chgData name="Dabiri, Ayda" userId="b37f3988-c176-4be8-807a-107e80ddceeb" providerId="ADAL" clId="{80BE13D6-805B-45F1-9753-BE602CF95B30}" dt="2021-05-21T08:41:52.008" v="24" actId="1076"/>
      <pc:docMkLst>
        <pc:docMk/>
      </pc:docMkLst>
      <pc:sldChg chg="modSp">
        <pc:chgData name="Dabiri, Ayda" userId="b37f3988-c176-4be8-807a-107e80ddceeb" providerId="ADAL" clId="{80BE13D6-805B-45F1-9753-BE602CF95B30}" dt="2021-05-21T08:41:52.008" v="24" actId="1076"/>
        <pc:sldMkLst>
          <pc:docMk/>
          <pc:sldMk cId="2344048152" sldId="257"/>
        </pc:sldMkLst>
        <pc:spChg chg="mod">
          <ac:chgData name="Dabiri, Ayda" userId="b37f3988-c176-4be8-807a-107e80ddceeb" providerId="ADAL" clId="{80BE13D6-805B-45F1-9753-BE602CF95B30}" dt="2021-05-21T08:39:37.156" v="3" actId="207"/>
          <ac:spMkLst>
            <pc:docMk/>
            <pc:sldMk cId="2344048152" sldId="257"/>
            <ac:spMk id="3" creationId="{3AA5875A-E589-402B-B809-F6D4BAA63A02}"/>
          </ac:spMkLst>
        </pc:spChg>
        <pc:spChg chg="mod">
          <ac:chgData name="Dabiri, Ayda" userId="b37f3988-c176-4be8-807a-107e80ddceeb" providerId="ADAL" clId="{80BE13D6-805B-45F1-9753-BE602CF95B30}" dt="2021-05-21T08:39:30.495" v="0"/>
          <ac:spMkLst>
            <pc:docMk/>
            <pc:sldMk cId="2344048152" sldId="257"/>
            <ac:spMk id="4" creationId="{50B7AC7D-3CD4-41C4-9C8C-988494B72852}"/>
          </ac:spMkLst>
        </pc:spChg>
        <pc:graphicFrameChg chg="mod modGraphic">
          <ac:chgData name="Dabiri, Ayda" userId="b37f3988-c176-4be8-807a-107e80ddceeb" providerId="ADAL" clId="{80BE13D6-805B-45F1-9753-BE602CF95B30}" dt="2021-05-21T08:41:52.008" v="24" actId="1076"/>
          <ac:graphicFrameMkLst>
            <pc:docMk/>
            <pc:sldMk cId="2344048152" sldId="257"/>
            <ac:graphicFrameMk id="2" creationId="{11319B83-41D3-459A-A1F4-845662CEA6B8}"/>
          </ac:graphicFrameMkLst>
        </pc:graphicFrameChg>
        <pc:graphicFrameChg chg="mod">
          <ac:chgData name="Dabiri, Ayda" userId="b37f3988-c176-4be8-807a-107e80ddceeb" providerId="ADAL" clId="{80BE13D6-805B-45F1-9753-BE602CF95B30}" dt="2021-05-21T08:39:30.495" v="0"/>
          <ac:graphicFrameMkLst>
            <pc:docMk/>
            <pc:sldMk cId="2344048152" sldId="257"/>
            <ac:graphicFrameMk id="12" creationId="{8DE32652-D7F2-421B-9A7B-236BD22F6105}"/>
          </ac:graphicFrameMkLst>
        </pc:graphicFrameChg>
      </pc:sldChg>
      <pc:sldMasterChg chg="modSp modSldLayout">
        <pc:chgData name="Dabiri, Ayda" userId="b37f3988-c176-4be8-807a-107e80ddceeb" providerId="ADAL" clId="{80BE13D6-805B-45F1-9753-BE602CF95B30}" dt="2021-05-21T08:39:30.495" v="0"/>
        <pc:sldMasterMkLst>
          <pc:docMk/>
          <pc:sldMasterMk cId="2105595329" sldId="2147483660"/>
        </pc:sldMasterMkLst>
        <pc:spChg chg="mod">
          <ac:chgData name="Dabiri, Ayda" userId="b37f3988-c176-4be8-807a-107e80ddceeb" providerId="ADAL" clId="{80BE13D6-805B-45F1-9753-BE602CF95B30}" dt="2021-05-21T08:39:30.495" v="0"/>
          <ac:spMkLst>
            <pc:docMk/>
            <pc:sldMasterMk cId="2105595329" sldId="2147483660"/>
            <ac:spMk id="2" creationId="{00000000-0000-0000-0000-000000000000}"/>
          </ac:spMkLst>
        </pc:spChg>
        <pc:spChg chg="mod">
          <ac:chgData name="Dabiri, Ayda" userId="b37f3988-c176-4be8-807a-107e80ddceeb" providerId="ADAL" clId="{80BE13D6-805B-45F1-9753-BE602CF95B30}" dt="2021-05-21T08:39:30.495" v="0"/>
          <ac:spMkLst>
            <pc:docMk/>
            <pc:sldMasterMk cId="2105595329" sldId="2147483660"/>
            <ac:spMk id="3" creationId="{00000000-0000-0000-0000-000000000000}"/>
          </ac:spMkLst>
        </pc:spChg>
        <pc:spChg chg="mod">
          <ac:chgData name="Dabiri, Ayda" userId="b37f3988-c176-4be8-807a-107e80ddceeb" providerId="ADAL" clId="{80BE13D6-805B-45F1-9753-BE602CF95B30}" dt="2021-05-21T08:39:30.495" v="0"/>
          <ac:spMkLst>
            <pc:docMk/>
            <pc:sldMasterMk cId="2105595329" sldId="2147483660"/>
            <ac:spMk id="4" creationId="{00000000-0000-0000-0000-000000000000}"/>
          </ac:spMkLst>
        </pc:spChg>
        <pc:spChg chg="mod">
          <ac:chgData name="Dabiri, Ayda" userId="b37f3988-c176-4be8-807a-107e80ddceeb" providerId="ADAL" clId="{80BE13D6-805B-45F1-9753-BE602CF95B30}" dt="2021-05-21T08:39:30.495" v="0"/>
          <ac:spMkLst>
            <pc:docMk/>
            <pc:sldMasterMk cId="2105595329" sldId="2147483660"/>
            <ac:spMk id="5" creationId="{00000000-0000-0000-0000-000000000000}"/>
          </ac:spMkLst>
        </pc:spChg>
        <pc:spChg chg="mod">
          <ac:chgData name="Dabiri, Ayda" userId="b37f3988-c176-4be8-807a-107e80ddceeb" providerId="ADAL" clId="{80BE13D6-805B-45F1-9753-BE602CF95B30}" dt="2021-05-21T08:39:30.495" v="0"/>
          <ac:spMkLst>
            <pc:docMk/>
            <pc:sldMasterMk cId="2105595329" sldId="2147483660"/>
            <ac:spMk id="6" creationId="{00000000-0000-0000-0000-000000000000}"/>
          </ac:spMkLst>
        </pc:spChg>
        <pc:sldLayoutChg chg="modSp">
          <pc:chgData name="Dabiri, Ayda" userId="b37f3988-c176-4be8-807a-107e80ddceeb" providerId="ADAL" clId="{80BE13D6-805B-45F1-9753-BE602CF95B30}" dt="2021-05-21T08:39:30.495" v="0"/>
          <pc:sldLayoutMkLst>
            <pc:docMk/>
            <pc:sldMasterMk cId="2105595329" sldId="2147483660"/>
            <pc:sldLayoutMk cId="3668864939" sldId="2147483661"/>
          </pc:sldLayoutMkLst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3668864939" sldId="2147483661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3668864939" sldId="2147483661"/>
              <ac:spMk id="3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80BE13D6-805B-45F1-9753-BE602CF95B30}" dt="2021-05-21T08:39:30.495" v="0"/>
          <pc:sldLayoutMkLst>
            <pc:docMk/>
            <pc:sldMasterMk cId="2105595329" sldId="2147483660"/>
            <pc:sldLayoutMk cId="1376907382" sldId="2147483663"/>
          </pc:sldLayoutMkLst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1376907382" sldId="2147483663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1376907382" sldId="2147483663"/>
              <ac:spMk id="3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80BE13D6-805B-45F1-9753-BE602CF95B30}" dt="2021-05-21T08:39:30.495" v="0"/>
          <pc:sldLayoutMkLst>
            <pc:docMk/>
            <pc:sldMasterMk cId="2105595329" sldId="2147483660"/>
            <pc:sldLayoutMk cId="2985548011" sldId="2147483664"/>
          </pc:sldLayoutMkLst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2985548011" sldId="2147483664"/>
              <ac:spMk id="3" creationId="{00000000-0000-0000-0000-000000000000}"/>
            </ac:spMkLst>
          </pc:spChg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2985548011" sldId="2147483664"/>
              <ac:spMk id="4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80BE13D6-805B-45F1-9753-BE602CF95B30}" dt="2021-05-21T08:39:30.495" v="0"/>
          <pc:sldLayoutMkLst>
            <pc:docMk/>
            <pc:sldMasterMk cId="2105595329" sldId="2147483660"/>
            <pc:sldLayoutMk cId="1055964064" sldId="2147483665"/>
          </pc:sldLayoutMkLst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1055964064" sldId="2147483665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1055964064" sldId="2147483665"/>
              <ac:spMk id="3" creationId="{00000000-0000-0000-0000-000000000000}"/>
            </ac:spMkLst>
          </pc:spChg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1055964064" sldId="2147483665"/>
              <ac:spMk id="4" creationId="{00000000-0000-0000-0000-000000000000}"/>
            </ac:spMkLst>
          </pc:spChg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1055964064" sldId="2147483665"/>
              <ac:spMk id="5" creationId="{00000000-0000-0000-0000-000000000000}"/>
            </ac:spMkLst>
          </pc:spChg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1055964064" sldId="2147483665"/>
              <ac:spMk id="6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80BE13D6-805B-45F1-9753-BE602CF95B30}" dt="2021-05-21T08:39:30.495" v="0"/>
          <pc:sldLayoutMkLst>
            <pc:docMk/>
            <pc:sldMasterMk cId="2105595329" sldId="2147483660"/>
            <pc:sldLayoutMk cId="3555716060" sldId="2147483668"/>
          </pc:sldLayoutMkLst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3555716060" sldId="2147483668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3555716060" sldId="2147483668"/>
              <ac:spMk id="3" creationId="{00000000-0000-0000-0000-000000000000}"/>
            </ac:spMkLst>
          </pc:spChg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3555716060" sldId="2147483668"/>
              <ac:spMk id="4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80BE13D6-805B-45F1-9753-BE602CF95B30}" dt="2021-05-21T08:39:30.495" v="0"/>
          <pc:sldLayoutMkLst>
            <pc:docMk/>
            <pc:sldMasterMk cId="2105595329" sldId="2147483660"/>
            <pc:sldLayoutMk cId="706221108" sldId="2147483669"/>
          </pc:sldLayoutMkLst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706221108" sldId="2147483669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706221108" sldId="2147483669"/>
              <ac:spMk id="3" creationId="{00000000-0000-0000-0000-000000000000}"/>
            </ac:spMkLst>
          </pc:spChg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706221108" sldId="2147483669"/>
              <ac:spMk id="4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80BE13D6-805B-45F1-9753-BE602CF95B30}" dt="2021-05-21T08:39:30.495" v="0"/>
          <pc:sldLayoutMkLst>
            <pc:docMk/>
            <pc:sldMasterMk cId="2105595329" sldId="2147483660"/>
            <pc:sldLayoutMk cId="2684311151" sldId="2147483671"/>
          </pc:sldLayoutMkLst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2684311151" sldId="2147483671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80BE13D6-805B-45F1-9753-BE602CF95B30}" dt="2021-05-21T08:39:30.495" v="0"/>
            <ac:spMkLst>
              <pc:docMk/>
              <pc:sldMasterMk cId="2105595329" sldId="2147483660"/>
              <pc:sldLayoutMk cId="2684311151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C6B75-B550-47B5-8DA7-E8BD24C5A8AB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98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C6B75-B550-47B5-8DA7-E8BD24C5A8AB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09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90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48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84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87F80A-6FD0-4A83-9C71-D1FE94C2F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6C1555-3331-4B1C-AB8A-11943994B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3E5405-EE52-49D5-95E5-E0297E63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559CF0-8BA1-4BC0-8670-73A7DB2B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A0869D-CC5F-4D8F-BAB4-FCF346B7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3C0E2-785B-4CC5-A33D-ACF37858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2C9F5B-064E-4F6F-B684-89D28FAA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71CAF-F620-43B8-9E2A-8316DA99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70CD41-F159-40CE-9F62-69169F88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728715-8770-43B2-B6EB-D78AF811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4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BB0B25-7798-48F7-9B03-C3F7C140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ECD6DC-96D1-4FEB-B239-9E919277D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CF5CBC-D451-42F0-B3C5-1A9E6DA3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3F5B5A-09E0-46FC-9931-62119784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CB2695-01D5-4CDA-A1C8-E7677EFB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28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EBBD6-51E8-43E9-9B42-5B8BAAE4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BB57F1-8329-4D28-B263-2A114C67A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7F7513-C385-4BC4-BF5C-E106874B5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5B3D99-ED76-42EC-8652-42B1C5F7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66F608-4AE8-4215-B645-B9041D82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5A6C76-F0E1-4B6F-9727-9CC71F3F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80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816CC0-4378-4BED-B39F-35F9C67D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D9313C-6B03-4AA8-92D6-DBCCA3F3A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250C42-A124-43E8-BDBD-B3BC986ED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B68D7D-D70E-423B-B6D7-F5076F5F2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D0FFE92-4135-470E-9CBE-5C437216E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F772E71-0270-4925-B40B-C8DF7A2F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F2B7D6A-FAA4-43AC-82FB-FDC6F41A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89B6B5-73FD-4E84-A1FB-C5207EC5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40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94488-76CE-483D-8150-219E7FA0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86FA511-5266-4E85-BF92-44F574C8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7F7AA7-474D-4310-87AF-4388CA59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791FBC-CE40-45C5-93E2-89D81080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83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751D215-575F-4D0E-82D1-F6B21317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5710F6-DAF2-46A7-BD56-60ADAF73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9BE68C-2A7F-4D7C-893E-5F8D0F73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48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FF7AC1-38D1-420F-AF05-74FA9613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BF38BD-0FA0-4271-8941-CBBF3CFA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CFD58B-8372-4C2F-AC5A-C97EA7830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0D7182-B0EE-4FF7-9F60-C2CADD98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1BA6A9-384B-41EE-8545-725B8FDD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A0AE4A-B29D-4DFA-8566-A1F9F5FD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18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916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771C36-8BEF-4A1E-A2DC-FBB9DD1F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AF8F25-B62A-49C6-81C2-F6E99E3A0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7EC4FF-B1FF-437F-BA02-4E8502708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462CAC-74CE-4335-B208-2B25D597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B8363D-9F45-4B50-9B38-2377DFD7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B532B6-58AD-4FE4-A6E4-84E74664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84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24DCD-5AFD-4DEA-A2EA-A934D9FB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B1AE29-0651-491F-A3C1-7018E0D3E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D15F16-4840-44BC-9544-7A55AB12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ADB8DE-F2C2-4EDC-9CF8-F3345121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EF6F67-292D-40F6-901D-37BF18E9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0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8FCBC7-A239-4495-8E51-2DFDB617F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F5F723-C201-458A-8B11-D10F883BA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3CD62C-3AEF-41F1-9621-6E35057E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7AC38A-5392-4A00-8E3C-E59965E5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12FD03-97EC-4472-9412-23D8FAC0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2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83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13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71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90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06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45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40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9F27453-83D8-442A-BCA1-56C0690D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C42994-584A-418B-844E-A7FCDD5D6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4B566D-9A3B-4EBC-9745-20757664F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2117-2C95-4CF8-9A4C-FFD42D1768B2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6A9EA5-9588-4307-800D-990B723E0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9097D1-0980-4A44-993B-01C010168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60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erpaolo.palumbo@unibo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es.sousa@fraunhofer.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2aging.org/" TargetMode="External"/><Relationship Id="rId5" Type="http://schemas.openxmlformats.org/officeDocument/2006/relationships/hyperlink" Target="http://inchiantistudy.net/wp/" TargetMode="Externa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2aging.org/" TargetMode="External"/><Relationship Id="rId5" Type="http://schemas.openxmlformats.org/officeDocument/2006/relationships/hyperlink" Target="http://inchiantistudy.net/wp/" TargetMode="Externa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fgai4htgfalls@lists.itu.int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/>
        </p:nvGraphicFramePr>
        <p:xfrm>
          <a:off x="2302564" y="4107794"/>
          <a:ext cx="7077956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082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2550167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3322707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319B83-41D3-459A-A1F4-845662CE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56140"/>
              </p:ext>
            </p:extLst>
          </p:nvPr>
        </p:nvGraphicFramePr>
        <p:xfrm>
          <a:off x="2397460" y="2530454"/>
          <a:ext cx="7651415" cy="349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6213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16627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25892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TG-Falls Topic Driver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(TG-Falls)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Pierpaolo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Palumbo </a:t>
                      </a:r>
                      <a:b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TG-Falls Topic Driver </a:t>
                      </a:r>
                      <a:b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Bologna, Italy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pierpaolo.palumbo@unibo.it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  <a:p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Inês Sousa Associação Fraunhofer Portugal Research – Fraunhofer AICOS, Portugal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ines.sousa@fraunhofer.pt</a:t>
                      </a: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3173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This PPT summarizes the status of work within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TG-Falls</a:t>
                      </a:r>
                      <a:r>
                        <a:rPr lang="en-US" sz="1800" dirty="0"/>
                        <a:t>, for presentation and discussion during the meeting.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3AA5875A-E589-402B-B809-F6D4BAA63A02}"/>
              </a:ext>
            </a:extLst>
          </p:cNvPr>
          <p:cNvSpPr/>
          <p:nvPr/>
        </p:nvSpPr>
        <p:spPr>
          <a:xfrm>
            <a:off x="7944777" y="602812"/>
            <a:ext cx="1933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FGAI4H-L-012-A03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7AC7D-3CD4-41C4-9C8C-988494B72852}"/>
              </a:ext>
            </a:extLst>
          </p:cNvPr>
          <p:cNvSpPr/>
          <p:nvPr/>
        </p:nvSpPr>
        <p:spPr>
          <a:xfrm>
            <a:off x="7101812" y="972144"/>
            <a:ext cx="2775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19-21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4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Database with solid fill">
            <a:extLst>
              <a:ext uri="{FF2B5EF4-FFF2-40B4-BE49-F238E27FC236}">
                <a16:creationId xmlns:a16="http://schemas.microsoft.com/office/drawing/2014/main" id="{6834116E-C1B9-4BF0-A212-71A58F650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2017" y="1915576"/>
            <a:ext cx="721760" cy="721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BDD58A-559E-4681-AD2A-CCA22CA6355F}"/>
              </a:ext>
            </a:extLst>
          </p:cNvPr>
          <p:cNvSpPr txBox="1"/>
          <p:nvPr/>
        </p:nvSpPr>
        <p:spPr>
          <a:xfrm>
            <a:off x="849897" y="2915113"/>
            <a:ext cx="179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.csv, .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.sav, .sas7bdat, .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Rdata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9C9A2-D7DD-4EDC-8C92-6051D2240D65}"/>
              </a:ext>
            </a:extLst>
          </p:cNvPr>
          <p:cNvSpPr txBox="1"/>
          <p:nvPr/>
        </p:nvSpPr>
        <p:spPr>
          <a:xfrm>
            <a:off x="988599" y="2091790"/>
            <a:ext cx="151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FI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048C7F5-1A26-41DB-979F-CBAF447BDD94}"/>
              </a:ext>
            </a:extLst>
          </p:cNvPr>
          <p:cNvSpPr/>
          <p:nvPr/>
        </p:nvSpPr>
        <p:spPr>
          <a:xfrm rot="16200000">
            <a:off x="3664157" y="2054466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BBA28A-D477-485D-9474-E60C541C0D1A}"/>
              </a:ext>
            </a:extLst>
          </p:cNvPr>
          <p:cNvSpPr/>
          <p:nvPr/>
        </p:nvSpPr>
        <p:spPr>
          <a:xfrm rot="16200000">
            <a:off x="3297107" y="2113303"/>
            <a:ext cx="2650726" cy="635793"/>
          </a:xfrm>
          <a:prstGeom prst="round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Harmonization script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FI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0C7DBA-2788-42DC-B0BB-E1DE6D0E5E3D}"/>
              </a:ext>
            </a:extLst>
          </p:cNvPr>
          <p:cNvSpPr txBox="1"/>
          <p:nvPr/>
        </p:nvSpPr>
        <p:spPr>
          <a:xfrm>
            <a:off x="5610256" y="2023913"/>
            <a:ext cx="249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Harmonized dataset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FI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D25EF63D-7B33-4771-A8C5-6383B93A1572}"/>
              </a:ext>
            </a:extLst>
          </p:cNvPr>
          <p:cNvSpPr/>
          <p:nvPr/>
        </p:nvSpPr>
        <p:spPr>
          <a:xfrm rot="16200000">
            <a:off x="5161771" y="2021965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54A2EE-1E50-4864-95F5-9F1E906AB9BF}"/>
              </a:ext>
            </a:extLst>
          </p:cNvPr>
          <p:cNvSpPr txBox="1"/>
          <p:nvPr/>
        </p:nvSpPr>
        <p:spPr>
          <a:xfrm>
            <a:off x="793278" y="4693415"/>
            <a:ext cx="340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datasets are already partly harmonized [1]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(see effort by RAND Corporation)</a:t>
            </a:r>
            <a:endParaRPr kumimoji="0" lang="en-FI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F0C71-ACDA-44D3-AD81-119D4A26FCA5}"/>
              </a:ext>
            </a:extLst>
          </p:cNvPr>
          <p:cNvSpPr txBox="1"/>
          <p:nvPr/>
        </p:nvSpPr>
        <p:spPr>
          <a:xfrm>
            <a:off x="6166773" y="2732795"/>
            <a:ext cx="194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Records</a:t>
            </a:r>
            <a:endParaRPr kumimoji="0" lang="en-FI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FB588C-F5D5-42D4-B011-716F941357E7}"/>
              </a:ext>
            </a:extLst>
          </p:cNvPr>
          <p:cNvSpPr txBox="1"/>
          <p:nvPr/>
        </p:nvSpPr>
        <p:spPr>
          <a:xfrm>
            <a:off x="10724150" y="3402347"/>
            <a:ext cx="112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input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202190-8AD0-432F-89F0-DFBC9DC460F8}"/>
              </a:ext>
            </a:extLst>
          </p:cNvPr>
          <p:cNvSpPr txBox="1"/>
          <p:nvPr/>
        </p:nvSpPr>
        <p:spPr>
          <a:xfrm>
            <a:off x="10724150" y="5059476"/>
            <a:ext cx="112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0A9DD014-656C-46C6-A818-AC9C18C30C63}"/>
              </a:ext>
            </a:extLst>
          </p:cNvPr>
          <p:cNvCxnSpPr>
            <a:endCxn id="28" idx="1"/>
          </p:cNvCxnSpPr>
          <p:nvPr/>
        </p:nvCxnSpPr>
        <p:spPr>
          <a:xfrm rot="16200000" flipH="1">
            <a:off x="5771158" y="2521845"/>
            <a:ext cx="536169" cy="2550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AC1985A-CDBF-49E8-9327-D78AC40F9774}"/>
              </a:ext>
            </a:extLst>
          </p:cNvPr>
          <p:cNvSpPr txBox="1"/>
          <p:nvPr/>
        </p:nvSpPr>
        <p:spPr>
          <a:xfrm>
            <a:off x="7303492" y="2754423"/>
            <a:ext cx="28452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Identified set of risk factors (age, sex, comorbidities, drugs, etc.)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 signals (TUG, quiet standing,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falls experienced in a given time window after baseline assessment [3]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FE36571-EA24-4746-A776-3BED1599AA2A}"/>
              </a:ext>
            </a:extLst>
          </p:cNvPr>
          <p:cNvCxnSpPr/>
          <p:nvPr/>
        </p:nvCxnSpPr>
        <p:spPr>
          <a:xfrm flipV="1">
            <a:off x="1669320" y="4185584"/>
            <a:ext cx="0" cy="5209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Brace 61">
            <a:extLst>
              <a:ext uri="{FF2B5EF4-FFF2-40B4-BE49-F238E27FC236}">
                <a16:creationId xmlns:a16="http://schemas.microsoft.com/office/drawing/2014/main" id="{9705E811-AC00-416C-89F9-F7BDEAE9DAFD}"/>
              </a:ext>
            </a:extLst>
          </p:cNvPr>
          <p:cNvSpPr/>
          <p:nvPr/>
        </p:nvSpPr>
        <p:spPr>
          <a:xfrm>
            <a:off x="10192871" y="2819416"/>
            <a:ext cx="289473" cy="15265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832A52D3-5D8D-4876-B4F6-CAA1C3EA4C84}"/>
              </a:ext>
            </a:extLst>
          </p:cNvPr>
          <p:cNvSpPr/>
          <p:nvPr/>
        </p:nvSpPr>
        <p:spPr>
          <a:xfrm>
            <a:off x="10192872" y="4768981"/>
            <a:ext cx="306585" cy="10508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D34FAEE-8206-4ADD-91D2-4368E59B6919}"/>
              </a:ext>
            </a:extLst>
          </p:cNvPr>
          <p:cNvSpPr txBox="1"/>
          <p:nvPr/>
        </p:nvSpPr>
        <p:spPr>
          <a:xfrm>
            <a:off x="0" y="5868791"/>
            <a:ext cx="12184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https://g2aging.org/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Deandrea, S.,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Lucenteforte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Bravi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F.,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Foschi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R., La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Vecchia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C., &amp; Negri, E. (2010). Risk Factors for Falls in Community-dwelling Older People: A Systematic Review and Meta-analysis. Epidemiology, 21(5), 658–668.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[3] Lamb, S. E.,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Jørstad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-Stein, E. C., Hauer, K., &amp; Becker, C. (2005). Development of a common outcome data set for fall injury prevention trials: the Prevention of Falls Network Europe consensus.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Journal of the American Geriatrics Society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(9), 1618–1622. https://doi.org/10.1111/j.1532-5415.2005.53455.x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785B506-1D94-49C3-B228-6C037BF7B3E3}"/>
              </a:ext>
            </a:extLst>
          </p:cNvPr>
          <p:cNvCxnSpPr>
            <a:cxnSpLocks/>
          </p:cNvCxnSpPr>
          <p:nvPr/>
        </p:nvCxnSpPr>
        <p:spPr>
          <a:xfrm flipV="1">
            <a:off x="6648239" y="4159308"/>
            <a:ext cx="641737" cy="1141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91AC371-7308-4515-9070-F2B13EB309D0}"/>
              </a:ext>
            </a:extLst>
          </p:cNvPr>
          <p:cNvSpPr txBox="1"/>
          <p:nvPr/>
        </p:nvSpPr>
        <p:spPr>
          <a:xfrm>
            <a:off x="4637465" y="4031695"/>
            <a:ext cx="201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datasets will not have IMU signals</a:t>
            </a:r>
            <a:endParaRPr kumimoji="0" lang="en-FI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F0C5BD5-646D-42E7-84F5-A0658C79F38C}"/>
              </a:ext>
            </a:extLst>
          </p:cNvPr>
          <p:cNvSpPr txBox="1"/>
          <p:nvPr/>
        </p:nvSpPr>
        <p:spPr>
          <a:xfrm>
            <a:off x="9549608" y="1013693"/>
            <a:ext cx="2010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systematic reviews already identified (e.g. [2])</a:t>
            </a:r>
            <a:endParaRPr kumimoji="0" lang="en-FI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B700882-6EF6-4EA5-8F0F-F21F2BBE58B8}"/>
              </a:ext>
            </a:extLst>
          </p:cNvPr>
          <p:cNvCxnSpPr>
            <a:cxnSpLocks/>
          </p:cNvCxnSpPr>
          <p:nvPr/>
        </p:nvCxnSpPr>
        <p:spPr>
          <a:xfrm flipH="1">
            <a:off x="9287838" y="1795976"/>
            <a:ext cx="523540" cy="978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itolo 1">
            <a:extLst>
              <a:ext uri="{FF2B5EF4-FFF2-40B4-BE49-F238E27FC236}">
                <a16:creationId xmlns:a16="http://schemas.microsoft.com/office/drawing/2014/main" id="{309AD799-796A-42C9-AE76-E3D88517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System architecture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D9428-EF32-4039-A842-F82540430638}"/>
              </a:ext>
            </a:extLst>
          </p:cNvPr>
          <p:cNvSpPr txBox="1"/>
          <p:nvPr/>
        </p:nvSpPr>
        <p:spPr>
          <a:xfrm>
            <a:off x="4724359" y="4921353"/>
            <a:ext cx="2010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harmonization</a:t>
            </a:r>
            <a:endParaRPr kumimoji="0" lang="en-FI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8E9CF4-A902-401B-A573-22DAAD6C9583}"/>
              </a:ext>
            </a:extLst>
          </p:cNvPr>
          <p:cNvCxnSpPr>
            <a:cxnSpLocks/>
          </p:cNvCxnSpPr>
          <p:nvPr/>
        </p:nvCxnSpPr>
        <p:spPr>
          <a:xfrm flipV="1">
            <a:off x="6723132" y="5011034"/>
            <a:ext cx="641737" cy="1141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94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BFB588C-F5D5-42D4-B011-716F941357E7}"/>
              </a:ext>
            </a:extLst>
          </p:cNvPr>
          <p:cNvSpPr txBox="1"/>
          <p:nvPr/>
        </p:nvSpPr>
        <p:spPr>
          <a:xfrm>
            <a:off x="3613905" y="2970831"/>
            <a:ext cx="112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input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202190-8AD0-432F-89F0-DFBC9DC460F8}"/>
              </a:ext>
            </a:extLst>
          </p:cNvPr>
          <p:cNvSpPr txBox="1"/>
          <p:nvPr/>
        </p:nvSpPr>
        <p:spPr>
          <a:xfrm>
            <a:off x="3686352" y="4627960"/>
            <a:ext cx="112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C1985A-CDBF-49E8-9327-D78AC40F9774}"/>
              </a:ext>
            </a:extLst>
          </p:cNvPr>
          <p:cNvSpPr txBox="1"/>
          <p:nvPr/>
        </p:nvSpPr>
        <p:spPr>
          <a:xfrm>
            <a:off x="265694" y="2322907"/>
            <a:ext cx="28452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Identified set of risk factors (age, sex, comorbidities, drugs, etc.) [2]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 signals (TUG, quiet standing,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falls experienced in a given time window after baseline assessment [3]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9705E811-AC00-416C-89F9-F7BDEAE9DAFD}"/>
              </a:ext>
            </a:extLst>
          </p:cNvPr>
          <p:cNvSpPr/>
          <p:nvPr/>
        </p:nvSpPr>
        <p:spPr>
          <a:xfrm>
            <a:off x="3155073" y="2387900"/>
            <a:ext cx="289473" cy="15265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832A52D3-5D8D-4876-B4F6-CAA1C3EA4C84}"/>
              </a:ext>
            </a:extLst>
          </p:cNvPr>
          <p:cNvSpPr/>
          <p:nvPr/>
        </p:nvSpPr>
        <p:spPr>
          <a:xfrm>
            <a:off x="3155074" y="4337465"/>
            <a:ext cx="306585" cy="10508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phic 20" descr="Artificial Intelligence outline">
            <a:extLst>
              <a:ext uri="{FF2B5EF4-FFF2-40B4-BE49-F238E27FC236}">
                <a16:creationId xmlns:a16="http://schemas.microsoft.com/office/drawing/2014/main" id="{804A187A-12E0-48E5-8ECF-440A78565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0245" y="2810939"/>
            <a:ext cx="680469" cy="6804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9C3B42-527C-4095-B50B-7BA1090D1245}"/>
              </a:ext>
            </a:extLst>
          </p:cNvPr>
          <p:cNvSpPr txBox="1"/>
          <p:nvPr/>
        </p:nvSpPr>
        <p:spPr>
          <a:xfrm>
            <a:off x="6117027" y="2996192"/>
            <a:ext cx="112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output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FC9EDB-0808-4C72-A72E-C6B74BD87233}"/>
              </a:ext>
            </a:extLst>
          </p:cNvPr>
          <p:cNvSpPr txBox="1"/>
          <p:nvPr/>
        </p:nvSpPr>
        <p:spPr>
          <a:xfrm>
            <a:off x="6907658" y="1932491"/>
            <a:ext cx="479460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Either: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probability of falling at least once in a future time window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expected number of falls in a future time window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ordered, fuzzy label for the risk of falling (e.g., low, medium, high)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Optionally, suggestions on possible preventive actions to take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FB3DD85-98C4-4FC2-B7AD-FCF8E8B3CAB7}"/>
              </a:ext>
            </a:extLst>
          </p:cNvPr>
          <p:cNvSpPr/>
          <p:nvPr/>
        </p:nvSpPr>
        <p:spPr>
          <a:xfrm rot="16200000">
            <a:off x="4632109" y="2980836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1CC66CB1-D4D6-4B7A-A2FF-B9A761F77171}"/>
              </a:ext>
            </a:extLst>
          </p:cNvPr>
          <p:cNvSpPr/>
          <p:nvPr/>
        </p:nvSpPr>
        <p:spPr>
          <a:xfrm rot="16200000">
            <a:off x="5761815" y="3015404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0605CF0D-812F-4EE7-AE90-F2209AFA08F3}"/>
              </a:ext>
            </a:extLst>
          </p:cNvPr>
          <p:cNvSpPr/>
          <p:nvPr/>
        </p:nvSpPr>
        <p:spPr>
          <a:xfrm>
            <a:off x="7162851" y="2003454"/>
            <a:ext cx="111253" cy="24144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FE33F5B8-D522-4C91-B4C3-BC748AC0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Benchmarking platform – AI input and output</a:t>
            </a:r>
          </a:p>
        </p:txBody>
      </p:sp>
    </p:spTree>
    <p:extLst>
      <p:ext uri="{BB962C8B-B14F-4D97-AF65-F5344CB8AC3E}">
        <p14:creationId xmlns:p14="http://schemas.microsoft.com/office/powerpoint/2010/main" val="351378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BFB588C-F5D5-42D4-B011-716F941357E7}"/>
              </a:ext>
            </a:extLst>
          </p:cNvPr>
          <p:cNvSpPr txBox="1"/>
          <p:nvPr/>
        </p:nvSpPr>
        <p:spPr>
          <a:xfrm>
            <a:off x="3613905" y="2282469"/>
            <a:ext cx="112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input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202190-8AD0-432F-89F0-DFBC9DC460F8}"/>
              </a:ext>
            </a:extLst>
          </p:cNvPr>
          <p:cNvSpPr txBox="1"/>
          <p:nvPr/>
        </p:nvSpPr>
        <p:spPr>
          <a:xfrm>
            <a:off x="3708619" y="4170195"/>
            <a:ext cx="112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C1985A-CDBF-49E8-9327-D78AC40F9774}"/>
              </a:ext>
            </a:extLst>
          </p:cNvPr>
          <p:cNvSpPr txBox="1"/>
          <p:nvPr/>
        </p:nvSpPr>
        <p:spPr>
          <a:xfrm>
            <a:off x="265694" y="1634545"/>
            <a:ext cx="2845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Identified set of risk factors (age, sex, comorbidities, drugs, etc.) [2]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 signals (TUG, quiet standing,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falls experienced in a given time window after baseline assessment [3]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9705E811-AC00-416C-89F9-F7BDEAE9DAFD}"/>
              </a:ext>
            </a:extLst>
          </p:cNvPr>
          <p:cNvSpPr/>
          <p:nvPr/>
        </p:nvSpPr>
        <p:spPr>
          <a:xfrm>
            <a:off x="3155073" y="1699538"/>
            <a:ext cx="289473" cy="15265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832A52D3-5D8D-4876-B4F6-CAA1C3EA4C84}"/>
              </a:ext>
            </a:extLst>
          </p:cNvPr>
          <p:cNvSpPr/>
          <p:nvPr/>
        </p:nvSpPr>
        <p:spPr>
          <a:xfrm>
            <a:off x="3155073" y="3829452"/>
            <a:ext cx="306585" cy="10508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phic 20" descr="Artificial Intelligence outline">
            <a:extLst>
              <a:ext uri="{FF2B5EF4-FFF2-40B4-BE49-F238E27FC236}">
                <a16:creationId xmlns:a16="http://schemas.microsoft.com/office/drawing/2014/main" id="{804A187A-12E0-48E5-8ECF-440A78565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0245" y="2122577"/>
            <a:ext cx="680469" cy="6804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9C3B42-527C-4095-B50B-7BA1090D1245}"/>
              </a:ext>
            </a:extLst>
          </p:cNvPr>
          <p:cNvSpPr txBox="1"/>
          <p:nvPr/>
        </p:nvSpPr>
        <p:spPr>
          <a:xfrm>
            <a:off x="6117027" y="2307830"/>
            <a:ext cx="112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output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FC9EDB-0808-4C72-A72E-C6B74BD87233}"/>
              </a:ext>
            </a:extLst>
          </p:cNvPr>
          <p:cNvSpPr txBox="1"/>
          <p:nvPr/>
        </p:nvSpPr>
        <p:spPr>
          <a:xfrm>
            <a:off x="6907658" y="1244129"/>
            <a:ext cx="479460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Either: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probability of falling at least once in a future time window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expected number of falls in a future time window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ordered, fuzzy label for the risk of falling (e.g., low, medium, high)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Optionally, suggestions on possible preventive actions to take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FB3DD85-98C4-4FC2-B7AD-FCF8E8B3CAB7}"/>
              </a:ext>
            </a:extLst>
          </p:cNvPr>
          <p:cNvSpPr/>
          <p:nvPr/>
        </p:nvSpPr>
        <p:spPr>
          <a:xfrm rot="16200000">
            <a:off x="4632109" y="2292474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1CC66CB1-D4D6-4B7A-A2FF-B9A761F77171}"/>
              </a:ext>
            </a:extLst>
          </p:cNvPr>
          <p:cNvSpPr/>
          <p:nvPr/>
        </p:nvSpPr>
        <p:spPr>
          <a:xfrm rot="16200000">
            <a:off x="5761815" y="2327042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0605CF0D-812F-4EE7-AE90-F2209AFA08F3}"/>
              </a:ext>
            </a:extLst>
          </p:cNvPr>
          <p:cNvSpPr/>
          <p:nvPr/>
        </p:nvSpPr>
        <p:spPr>
          <a:xfrm>
            <a:off x="7162851" y="1315092"/>
            <a:ext cx="111253" cy="24144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FE33F5B8-D522-4C91-B4C3-BC748AC0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Benchmarking platform – Scores and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C86D85-7E44-41AD-B43C-07824C3D3008}"/>
                  </a:ext>
                </a:extLst>
              </p:cNvPr>
              <p:cNvSpPr txBox="1"/>
              <p:nvPr/>
            </p:nvSpPr>
            <p:spPr>
              <a:xfrm>
                <a:off x="6245117" y="5454214"/>
                <a:ext cx="3890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[</m:t>
                      </m:r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𝑃𝑒𝑟𝑓𝑜𝑟𝑚𝑎𝑛𝑐𝑒</m:t>
                      </m:r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𝑖𝑛𝑑𝑖𝑐𝑒𝑠</m:t>
                      </m:r>
                      <m:d>
                        <m:dPr>
                          <m:ctrlPr>
                            <a:rPr kumimoji="0" lang="en-GB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𝐷𝑎𝑡𝑎𝑠𝑒𝑡</m:t>
                          </m:r>
                          <m:r>
                            <a:rPr kumimoji="0" lang="en-GB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GB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n-GB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𝐴𝐼</m:t>
                          </m:r>
                          <m:r>
                            <a:rPr kumimoji="0" lang="en-GB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GB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𝑠𝑦𝑠𝑡𝑒𝑚</m:t>
                          </m:r>
                          <m:r>
                            <a:rPr kumimoji="0" lang="en-GB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e>
                      </m:d>
                      <m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C86D85-7E44-41AD-B43C-07824C3D3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117" y="5454214"/>
                <a:ext cx="3890881" cy="369332"/>
              </a:xfrm>
              <a:prstGeom prst="rect">
                <a:avLst/>
              </a:prstGeom>
              <a:blipFill>
                <a:blip r:embed="rId4"/>
                <a:stretch>
                  <a:fillRect l="-12207" r="-10955" b="-1666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F652950-7D0A-4110-9CD4-C67ADA6C2646}"/>
              </a:ext>
            </a:extLst>
          </p:cNvPr>
          <p:cNvSpPr/>
          <p:nvPr/>
        </p:nvSpPr>
        <p:spPr>
          <a:xfrm>
            <a:off x="7890553" y="4180469"/>
            <a:ext cx="369869" cy="36932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B999E59F-5ED1-4EBD-98CA-EC3030C205FC}"/>
              </a:ext>
            </a:extLst>
          </p:cNvPr>
          <p:cNvSpPr/>
          <p:nvPr/>
        </p:nvSpPr>
        <p:spPr>
          <a:xfrm rot="16200000">
            <a:off x="5969474" y="2788556"/>
            <a:ext cx="349322" cy="3184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BD773ADF-7F55-4E9B-B9E4-112230F08658}"/>
              </a:ext>
            </a:extLst>
          </p:cNvPr>
          <p:cNvSpPr/>
          <p:nvPr/>
        </p:nvSpPr>
        <p:spPr>
          <a:xfrm>
            <a:off x="7896233" y="3760343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EDB36350-9B2C-4F26-87AA-9BBE22698BCF}"/>
              </a:ext>
            </a:extLst>
          </p:cNvPr>
          <p:cNvSpPr/>
          <p:nvPr/>
        </p:nvSpPr>
        <p:spPr>
          <a:xfrm>
            <a:off x="7890553" y="4678168"/>
            <a:ext cx="355002" cy="551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EE067-AD50-4661-897D-748E1FCBAAF4}"/>
              </a:ext>
            </a:extLst>
          </p:cNvPr>
          <p:cNvSpPr txBox="1"/>
          <p:nvPr/>
        </p:nvSpPr>
        <p:spPr>
          <a:xfrm>
            <a:off x="5030245" y="5874336"/>
            <a:ext cx="7052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figures of merit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Discriminative ability (AUC), calibration (calibration curves,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MSE)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(No calibration indices if AI output is not probabilistic)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83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6575-21BE-42DE-A458-273E9A0D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Benchmarking platform – </a:t>
            </a:r>
            <a:r>
              <a:rPr lang="en-GB" sz="3600" dirty="0"/>
              <a:t>Benchmarking process</a:t>
            </a:r>
            <a:endParaRPr lang="en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F4105-C4B1-424E-AA30-60DE2CEA5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applicants receive information on the AI task, datasets, documentation</a:t>
            </a:r>
          </a:p>
          <a:p>
            <a:r>
              <a:rPr lang="en-GB" dirty="0"/>
              <a:t>The applicants submit their AI algorithms to test and a declaration of not having accessed those data before</a:t>
            </a:r>
          </a:p>
          <a:p>
            <a:endParaRPr lang="en-GB" dirty="0"/>
          </a:p>
          <a:p>
            <a:r>
              <a:rPr lang="en-GB" dirty="0"/>
              <a:t>Q: how much this process will be shared among all TGs of the FG?</a:t>
            </a:r>
          </a:p>
          <a:p>
            <a:pPr lvl="1"/>
            <a:r>
              <a:rPr lang="en-GB" dirty="0"/>
              <a:t>Technological platform</a:t>
            </a:r>
          </a:p>
          <a:p>
            <a:pPr lvl="1"/>
            <a:r>
              <a:rPr lang="en-GB" dirty="0"/>
              <a:t>Rules</a:t>
            </a:r>
          </a:p>
          <a:p>
            <a:pPr lvl="1"/>
            <a:r>
              <a:rPr lang="en-GB" dirty="0"/>
              <a:t>Time schedule</a:t>
            </a:r>
          </a:p>
          <a:p>
            <a:pPr lvl="1"/>
            <a:r>
              <a:rPr lang="en-GB" dirty="0"/>
              <a:t>Result publication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1747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A827668-63F7-4233-AF96-72D8AC328C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9149" y="766887"/>
          <a:ext cx="7787811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399">
                  <a:extLst>
                    <a:ext uri="{9D8B030D-6E8A-4147-A177-3AD203B41FA5}">
                      <a16:colId xmlns:a16="http://schemas.microsoft.com/office/drawing/2014/main" val="1812469367"/>
                    </a:ext>
                  </a:extLst>
                </a:gridCol>
                <a:gridCol w="1713582">
                  <a:extLst>
                    <a:ext uri="{9D8B030D-6E8A-4147-A177-3AD203B41FA5}">
                      <a16:colId xmlns:a16="http://schemas.microsoft.com/office/drawing/2014/main" val="323099389"/>
                    </a:ext>
                  </a:extLst>
                </a:gridCol>
                <a:gridCol w="978861">
                  <a:extLst>
                    <a:ext uri="{9D8B030D-6E8A-4147-A177-3AD203B41FA5}">
                      <a16:colId xmlns:a16="http://schemas.microsoft.com/office/drawing/2014/main" val="3973607965"/>
                    </a:ext>
                  </a:extLst>
                </a:gridCol>
                <a:gridCol w="2075379">
                  <a:extLst>
                    <a:ext uri="{9D8B030D-6E8A-4147-A177-3AD203B41FA5}">
                      <a16:colId xmlns:a16="http://schemas.microsoft.com/office/drawing/2014/main" val="4246197399"/>
                    </a:ext>
                  </a:extLst>
                </a:gridCol>
                <a:gridCol w="1633590">
                  <a:extLst>
                    <a:ext uri="{9D8B030D-6E8A-4147-A177-3AD203B41FA5}">
                      <a16:colId xmlns:a16="http://schemas.microsoft.com/office/drawing/2014/main" val="109006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Study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Country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Clinical, sensor data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Available to us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9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FallSensing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Portugal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400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 + sensor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5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InCHIANTI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Italy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800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 + sensor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7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HRS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20,900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901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MHAS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Mexico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14,700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04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ELSA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UK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10,000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40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SHARE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Europe + Israel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77,000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16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KLoSA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Korea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6,900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99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IFLS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Indonesia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?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871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TILDA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Ireland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6,400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57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CHARLS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China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19,800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26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LASI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India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72,000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53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CRELES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Costa Rica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2,000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45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ELSI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Brazil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?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1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MARS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Malesia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6,000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5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JSTAR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Japan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4,000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063530"/>
                  </a:ext>
                </a:extLst>
              </a:tr>
            </a:tbl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448B875C-0389-4C82-BD79-D1879776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60" y="91116"/>
            <a:ext cx="10515600" cy="721760"/>
          </a:xfrm>
        </p:spPr>
        <p:txBody>
          <a:bodyPr>
            <a:normAutofit/>
          </a:bodyPr>
          <a:lstStyle/>
          <a:p>
            <a:r>
              <a:rPr lang="en-US" sz="3600" dirty="0"/>
              <a:t>Benchmarking platform – Dataset acquisition</a:t>
            </a:r>
            <a:endParaRPr lang="en-GB" sz="3600" dirty="0"/>
          </a:p>
        </p:txBody>
      </p:sp>
      <p:pic>
        <p:nvPicPr>
          <p:cNvPr id="5" name="Content Placeholder 4" descr="Database with solid fill">
            <a:extLst>
              <a:ext uri="{FF2B5EF4-FFF2-40B4-BE49-F238E27FC236}">
                <a16:creationId xmlns:a16="http://schemas.microsoft.com/office/drawing/2014/main" id="{CC61E1B5-60C2-4B73-B200-F90F6960A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93951"/>
            <a:ext cx="721760" cy="721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290594-AEFF-45C1-A57C-05C8F9A7A244}"/>
              </a:ext>
            </a:extLst>
          </p:cNvPr>
          <p:cNvSpPr txBox="1"/>
          <p:nvPr/>
        </p:nvSpPr>
        <p:spPr>
          <a:xfrm>
            <a:off x="9020710" y="5116307"/>
            <a:ext cx="30719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A. C. Martins et al., JMIR Res.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2018.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L.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Ferrucci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J. Am.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Soc., 2000.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http://inchiantistudy.net/wp/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[3]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https://g2aging.org/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Gateway to Global Aging Data, Produced by the Program on Global Aging, Health &amp; Policy, University of Southern California with funding from the National Institute on Aging (R01 AG030153) </a:t>
            </a:r>
            <a:endParaRPr kumimoji="0" lang="en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E0C55-D250-4B89-95CB-C5A278C820C9}"/>
              </a:ext>
            </a:extLst>
          </p:cNvPr>
          <p:cNvSpPr txBox="1"/>
          <p:nvPr/>
        </p:nvSpPr>
        <p:spPr>
          <a:xfrm rot="16200000">
            <a:off x="-466186" y="4117369"/>
            <a:ext cx="169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HRS family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5613493-268B-4B2E-9BDE-7372BE70E06B}"/>
              </a:ext>
            </a:extLst>
          </p:cNvPr>
          <p:cNvSpPr/>
          <p:nvPr/>
        </p:nvSpPr>
        <p:spPr>
          <a:xfrm>
            <a:off x="616452" y="1880171"/>
            <a:ext cx="287676" cy="48201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A827668-63F7-4233-AF96-72D8AC328C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9149" y="766887"/>
          <a:ext cx="7787811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399">
                  <a:extLst>
                    <a:ext uri="{9D8B030D-6E8A-4147-A177-3AD203B41FA5}">
                      <a16:colId xmlns:a16="http://schemas.microsoft.com/office/drawing/2014/main" val="1812469367"/>
                    </a:ext>
                  </a:extLst>
                </a:gridCol>
                <a:gridCol w="1713582">
                  <a:extLst>
                    <a:ext uri="{9D8B030D-6E8A-4147-A177-3AD203B41FA5}">
                      <a16:colId xmlns:a16="http://schemas.microsoft.com/office/drawing/2014/main" val="323099389"/>
                    </a:ext>
                  </a:extLst>
                </a:gridCol>
                <a:gridCol w="978861">
                  <a:extLst>
                    <a:ext uri="{9D8B030D-6E8A-4147-A177-3AD203B41FA5}">
                      <a16:colId xmlns:a16="http://schemas.microsoft.com/office/drawing/2014/main" val="3973607965"/>
                    </a:ext>
                  </a:extLst>
                </a:gridCol>
                <a:gridCol w="2075379">
                  <a:extLst>
                    <a:ext uri="{9D8B030D-6E8A-4147-A177-3AD203B41FA5}">
                      <a16:colId xmlns:a16="http://schemas.microsoft.com/office/drawing/2014/main" val="4246197399"/>
                    </a:ext>
                  </a:extLst>
                </a:gridCol>
                <a:gridCol w="1633590">
                  <a:extLst>
                    <a:ext uri="{9D8B030D-6E8A-4147-A177-3AD203B41FA5}">
                      <a16:colId xmlns:a16="http://schemas.microsoft.com/office/drawing/2014/main" val="109006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Study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Country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Clinical, sensor data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Available to us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9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FallSensing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Portugal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400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 + sensor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5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InCHIANTI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Italy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800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 + sensor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7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HRS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20,900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901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MHAS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Mexico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14,700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04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ELSA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UK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10,000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40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SHARE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Europe + Israel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77,000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16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KLoSA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Korea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6,900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99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IFLS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Indonesia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?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871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TILDA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Ireland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6,400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57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CHARLS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China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19,800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26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LASI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India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72,000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53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CRELES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Costa Rica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2,000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45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ELSI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Brazil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?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1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MARS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Malesia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6,000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5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JSTAR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Japan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≈</a:t>
                      </a:r>
                      <a:r>
                        <a:rPr lang="en-GB" dirty="0"/>
                        <a:t>4,000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yet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063530"/>
                  </a:ext>
                </a:extLst>
              </a:tr>
            </a:tbl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448B875C-0389-4C82-BD79-D1879776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60" y="91116"/>
            <a:ext cx="10515600" cy="721760"/>
          </a:xfrm>
        </p:spPr>
        <p:txBody>
          <a:bodyPr>
            <a:normAutofit/>
          </a:bodyPr>
          <a:lstStyle/>
          <a:p>
            <a:r>
              <a:rPr lang="en-US" sz="3600" dirty="0"/>
              <a:t>Benchmarking platform – Dataset acquisition</a:t>
            </a:r>
            <a:endParaRPr lang="en-GB" sz="3600" dirty="0"/>
          </a:p>
        </p:txBody>
      </p:sp>
      <p:pic>
        <p:nvPicPr>
          <p:cNvPr id="5" name="Content Placeholder 4" descr="Database with solid fill">
            <a:extLst>
              <a:ext uri="{FF2B5EF4-FFF2-40B4-BE49-F238E27FC236}">
                <a16:creationId xmlns:a16="http://schemas.microsoft.com/office/drawing/2014/main" id="{CC61E1B5-60C2-4B73-B200-F90F6960A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93951"/>
            <a:ext cx="721760" cy="721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290594-AEFF-45C1-A57C-05C8F9A7A244}"/>
              </a:ext>
            </a:extLst>
          </p:cNvPr>
          <p:cNvSpPr txBox="1"/>
          <p:nvPr/>
        </p:nvSpPr>
        <p:spPr>
          <a:xfrm>
            <a:off x="9020710" y="5116307"/>
            <a:ext cx="30719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A. C. Martins et al., JMIR Res.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2018.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L.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Ferrucci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J. Am.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Soc., 2000.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http://inchiantistudy.net/wp/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[3]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https://g2aging.org/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Gateway to Global Aging Data, Produced by the Program on Global Aging, Health &amp; Policy, University of Southern California with funding from the National Institute on Aging (R01 AG030153) </a:t>
            </a:r>
            <a:endParaRPr kumimoji="0" lang="en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E0C55-D250-4B89-95CB-C5A278C820C9}"/>
              </a:ext>
            </a:extLst>
          </p:cNvPr>
          <p:cNvSpPr txBox="1"/>
          <p:nvPr/>
        </p:nvSpPr>
        <p:spPr>
          <a:xfrm rot="16200000">
            <a:off x="-466186" y="4117369"/>
            <a:ext cx="169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HRS family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5613493-268B-4B2E-9BDE-7372BE70E06B}"/>
              </a:ext>
            </a:extLst>
          </p:cNvPr>
          <p:cNvSpPr/>
          <p:nvPr/>
        </p:nvSpPr>
        <p:spPr>
          <a:xfrm>
            <a:off x="616452" y="1880171"/>
            <a:ext cx="287676" cy="48201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79333-4C60-449A-9C5F-6E5F5F8F006B}"/>
              </a:ext>
            </a:extLst>
          </p:cNvPr>
          <p:cNvSpPr txBox="1"/>
          <p:nvPr/>
        </p:nvSpPr>
        <p:spPr>
          <a:xfrm>
            <a:off x="9575515" y="1003029"/>
            <a:ext cx="2291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 for applications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Details on data handling and processing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schedule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08B0883-016C-4A05-97E9-045425494DC5}"/>
              </a:ext>
            </a:extLst>
          </p:cNvPr>
          <p:cNvSpPr/>
          <p:nvPr/>
        </p:nvSpPr>
        <p:spPr>
          <a:xfrm rot="20990927">
            <a:off x="9061807" y="527223"/>
            <a:ext cx="1448656" cy="602934"/>
          </a:xfrm>
          <a:custGeom>
            <a:avLst/>
            <a:gdLst>
              <a:gd name="connsiteX0" fmla="*/ 1448656 w 1448656"/>
              <a:gd name="connsiteY0" fmla="*/ 602934 h 602934"/>
              <a:gd name="connsiteX1" fmla="*/ 1017141 w 1448656"/>
              <a:gd name="connsiteY1" fmla="*/ 17307 h 602934"/>
              <a:gd name="connsiteX2" fmla="*/ 0 w 1448656"/>
              <a:gd name="connsiteY2" fmla="*/ 212516 h 60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8656" h="602934">
                <a:moveTo>
                  <a:pt x="1448656" y="602934"/>
                </a:moveTo>
                <a:cubicBezTo>
                  <a:pt x="1353620" y="342655"/>
                  <a:pt x="1258584" y="82377"/>
                  <a:pt x="1017141" y="17307"/>
                </a:cubicBezTo>
                <a:cubicBezTo>
                  <a:pt x="775698" y="-47763"/>
                  <a:pt x="387849" y="82376"/>
                  <a:pt x="0" y="212516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076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7E295-961F-4182-8FE3-BFC7712E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2C8FCD-2E1C-4C9E-A88E-89C988F6A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intra-TG collaboration, collaboration with WGs</a:t>
            </a:r>
          </a:p>
          <a:p>
            <a:r>
              <a:rPr lang="en-US" dirty="0"/>
              <a:t>Complete the TDD</a:t>
            </a:r>
          </a:p>
          <a:p>
            <a:r>
              <a:rPr lang="en-US" dirty="0"/>
              <a:t>Applications for data access</a:t>
            </a:r>
          </a:p>
          <a:p>
            <a:r>
              <a:rPr lang="en-US" dirty="0"/>
              <a:t>Harmonization scripts</a:t>
            </a:r>
          </a:p>
          <a:p>
            <a:r>
              <a:rPr lang="en-US" dirty="0"/>
              <a:t>EU Falls Festival April 4-5, 2022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5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A0C17-EA0D-4DE4-88C4-093A9095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3748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0E291-586A-43E8-8FBB-0E7D51C92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AI4H TG-Falls</a:t>
            </a:r>
            <a:r>
              <a:rPr lang="en-US" dirty="0"/>
              <a:t> among the elderly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1C58F54-BDBE-4E69-9214-894769C92E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May 2021</a:t>
            </a:r>
          </a:p>
        </p:txBody>
      </p:sp>
    </p:spTree>
    <p:extLst>
      <p:ext uri="{BB962C8B-B14F-4D97-AF65-F5344CB8AC3E}">
        <p14:creationId xmlns:p14="http://schemas.microsoft.com/office/powerpoint/2010/main" val="45687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4A27EE-3F18-442B-A0A5-A1234A2B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F4CFF-5067-4384-9C13-15DD34131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About the topic group</a:t>
            </a:r>
          </a:p>
          <a:p>
            <a:r>
              <a:rPr lang="en-US" dirty="0"/>
              <a:t>Subtopic, AI task</a:t>
            </a:r>
          </a:p>
          <a:p>
            <a:r>
              <a:rPr lang="en-US" dirty="0"/>
              <a:t>State of the art</a:t>
            </a:r>
          </a:p>
          <a:p>
            <a:r>
              <a:rPr lang="en-US" dirty="0"/>
              <a:t>Benchmarking platform</a:t>
            </a:r>
          </a:p>
          <a:p>
            <a:pPr lvl="1"/>
            <a:r>
              <a:rPr lang="en-US" dirty="0"/>
              <a:t>System architecture</a:t>
            </a:r>
          </a:p>
          <a:p>
            <a:pPr lvl="1"/>
            <a:r>
              <a:rPr lang="en-US" dirty="0"/>
              <a:t>AI input and output</a:t>
            </a:r>
          </a:p>
          <a:p>
            <a:pPr lvl="1"/>
            <a:r>
              <a:rPr lang="en-US" dirty="0"/>
              <a:t>Score metrics</a:t>
            </a:r>
          </a:p>
          <a:p>
            <a:pPr lvl="1"/>
            <a:r>
              <a:rPr lang="en-US" dirty="0"/>
              <a:t>Benchmarking process</a:t>
            </a:r>
          </a:p>
          <a:p>
            <a:pPr lvl="1"/>
            <a:r>
              <a:rPr lang="en-US" dirty="0"/>
              <a:t>Dataset acquisition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0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A1F16-24D6-40EC-A3F4-41204821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4CB3AF9-588A-4C1B-98F3-92438D039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443856"/>
            <a:ext cx="6668470" cy="4673098"/>
          </a:xfr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416E47C8-653B-4C2F-ACB8-749BBBC042EA}"/>
              </a:ext>
            </a:extLst>
          </p:cNvPr>
          <p:cNvSpPr/>
          <p:nvPr/>
        </p:nvSpPr>
        <p:spPr>
          <a:xfrm>
            <a:off x="6664960" y="4724400"/>
            <a:ext cx="1209040" cy="95504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9D4BEF6-237E-4C80-9E2F-2FC0B1E75B85}"/>
              </a:ext>
            </a:extLst>
          </p:cNvPr>
          <p:cNvSpPr/>
          <p:nvPr/>
        </p:nvSpPr>
        <p:spPr>
          <a:xfrm>
            <a:off x="7782560" y="4043740"/>
            <a:ext cx="2742415" cy="955040"/>
          </a:xfrm>
          <a:custGeom>
            <a:avLst/>
            <a:gdLst>
              <a:gd name="connsiteX0" fmla="*/ 0 w 3190240"/>
              <a:gd name="connsiteY0" fmla="*/ 843220 h 843220"/>
              <a:gd name="connsiteX1" fmla="*/ 1452880 w 3190240"/>
              <a:gd name="connsiteY1" fmla="*/ 71060 h 843220"/>
              <a:gd name="connsiteX2" fmla="*/ 3190240 w 3190240"/>
              <a:gd name="connsiteY2" fmla="*/ 81220 h 84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0240" h="843220">
                <a:moveTo>
                  <a:pt x="0" y="843220"/>
                </a:moveTo>
                <a:cubicBezTo>
                  <a:pt x="460586" y="520640"/>
                  <a:pt x="921173" y="198060"/>
                  <a:pt x="1452880" y="71060"/>
                </a:cubicBezTo>
                <a:cubicBezTo>
                  <a:pt x="1984587" y="-55940"/>
                  <a:pt x="2587413" y="12640"/>
                  <a:pt x="3190240" y="81220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066FAA-61B2-4A42-ADC0-5EFA758AEC77}"/>
              </a:ext>
            </a:extLst>
          </p:cNvPr>
          <p:cNvSpPr txBox="1"/>
          <p:nvPr/>
        </p:nvSpPr>
        <p:spPr>
          <a:xfrm>
            <a:off x="10392895" y="3901440"/>
            <a:ext cx="884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4DEF97-6183-4749-9796-04E1BF7F9324}"/>
              </a:ext>
            </a:extLst>
          </p:cNvPr>
          <p:cNvSpPr txBox="1"/>
          <p:nvPr/>
        </p:nvSpPr>
        <p:spPr>
          <a:xfrm>
            <a:off x="254000" y="638048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Burden of Disease, 2019, https://vizhub.healthdata.org/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91FE9-D09D-4859-80EE-0B9C7FA0FFFD}"/>
              </a:ext>
            </a:extLst>
          </p:cNvPr>
          <p:cNvSpPr txBox="1"/>
          <p:nvPr/>
        </p:nvSpPr>
        <p:spPr>
          <a:xfrm>
            <a:off x="513708" y="1962364"/>
            <a:ext cx="2393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 are common, multifactorial, burdensome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 are preventable (RR 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≈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0.7-0.8)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42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5F3AB0-7B76-428C-808D-ED4B0838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topic group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A8ECC4-3A54-456C-B405-FAF95E321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42695"/>
          </a:xfrm>
        </p:spPr>
        <p:txBody>
          <a:bodyPr>
            <a:normAutofit/>
          </a:bodyPr>
          <a:lstStyle/>
          <a:p>
            <a:r>
              <a:rPr lang="en-US" dirty="0"/>
              <a:t>Meeting B (Lausanne) – meeting L (e-meeting)</a:t>
            </a:r>
          </a:p>
          <a:p>
            <a:r>
              <a:rPr lang="en-GB" u="sng" dirty="0">
                <a:hlinkClick r:id="rId2"/>
              </a:rPr>
              <a:t>fgai4htgfalls@lists.itu.int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3FB0C74-98AB-4196-8119-478D002A9663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3169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(contributors or showing interest)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Inês Sousa, Fraunhofer AICOS, Portugal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Pierpaolo Palumbo, University of Bologna, Italy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Stefania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Bandinelli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SOC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Geriatria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USL Toscana Centro, Italy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Barry Greene, Chief Technology Officer, Kinesis Health Technologies, Ireland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Arnab Paul, CEO Patient Planet, WHO Roster of Expert –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DigitalHealth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India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Salman Khan, Assistant Professor in the department of electrical engineering, University of Engineering and Technology Peshawar, Pakistan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 van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Schooten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PhD, Human Frontier Science Program Postdoctoral Fellow, Conjoint Senior Lecturer, UNSW Medicine, UNSW Ageing Futures Institute, Australia</a:t>
            </a:r>
          </a:p>
        </p:txBody>
      </p:sp>
    </p:spTree>
    <p:extLst>
      <p:ext uri="{BB962C8B-B14F-4D97-AF65-F5344CB8AC3E}">
        <p14:creationId xmlns:p14="http://schemas.microsoft.com/office/powerpoint/2010/main" val="212387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9990-BA8B-416F-A1EF-77355DBB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Subtopic, AI tasks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0E2599-B6EB-42E1-BE49-9DFB1A5FF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spcBef>
                <a:spcPts val="0"/>
              </a:spcBef>
              <a:tabLst>
                <a:tab pos="0" algn="l"/>
              </a:tabLst>
            </a:pPr>
            <a:r>
              <a:rPr lang="en-US" sz="3200" dirty="0"/>
              <a:t>Fall prediction: </a:t>
            </a:r>
          </a:p>
          <a:p>
            <a:pPr marL="914400" lvl="2" indent="-457200">
              <a:spcBef>
                <a:spcPts val="0"/>
              </a:spcBef>
              <a:tabLst>
                <a:tab pos="0" algn="l"/>
              </a:tabLst>
            </a:pPr>
            <a:r>
              <a:rPr lang="en-GB" sz="2400" dirty="0"/>
              <a:t>Subject-specific risk score of falling, within a given time window in the future, given information about the subject’s risk factors for falls and/or their balance or motor ability</a:t>
            </a:r>
          </a:p>
          <a:p>
            <a:pPr marL="457200" lvl="1" indent="-457200">
              <a:spcBef>
                <a:spcPts val="0"/>
              </a:spcBef>
              <a:tabLst>
                <a:tab pos="0" algn="l"/>
              </a:tabLst>
            </a:pPr>
            <a:r>
              <a:rPr lang="it-IT" sz="3200" strike="sngStrike" dirty="0"/>
              <a:t>F</a:t>
            </a:r>
            <a:r>
              <a:rPr lang="en-GB" sz="3200" strike="sngStrike" dirty="0"/>
              <a:t>all detection</a:t>
            </a:r>
            <a:endParaRPr lang="en-US" sz="3200" strike="sngStrike" dirty="0"/>
          </a:p>
        </p:txBody>
      </p:sp>
    </p:spTree>
    <p:extLst>
      <p:ext uri="{BB962C8B-B14F-4D97-AF65-F5344CB8AC3E}">
        <p14:creationId xmlns:p14="http://schemas.microsoft.com/office/powerpoint/2010/main" val="99096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9">
            <a:extLst>
              <a:ext uri="{FF2B5EF4-FFF2-40B4-BE49-F238E27FC236}">
                <a16:creationId xmlns:a16="http://schemas.microsoft.com/office/drawing/2014/main" id="{1948DFA5-7CC6-488E-8D2D-AB73FEE43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02" y="365125"/>
            <a:ext cx="3334818" cy="2331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563CC-2696-4F5C-82D2-16E83848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of the art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CB87-E0A3-4CEA-9B59-082170572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53737" cy="3619678"/>
          </a:xfrm>
        </p:spPr>
        <p:txBody>
          <a:bodyPr>
            <a:normAutofit fontScale="92500"/>
          </a:bodyPr>
          <a:lstStyle/>
          <a:p>
            <a:r>
              <a:rPr lang="en-GB" dirty="0"/>
              <a:t>Traditional tools: Timed Up and Go Test (TUG), Tinetti Scale</a:t>
            </a:r>
          </a:p>
          <a:p>
            <a:r>
              <a:rPr lang="en-GB" dirty="0"/>
              <a:t>Guidelines (AGS/BGS, NICE, etc.) screening algorithms</a:t>
            </a:r>
          </a:p>
          <a:p>
            <a:r>
              <a:rPr lang="en-GB" dirty="0"/>
              <a:t>Different AI models proposed</a:t>
            </a:r>
          </a:p>
          <a:p>
            <a:pPr lvl="1"/>
            <a:r>
              <a:rPr lang="en-GB" dirty="0"/>
              <a:t>Clinical variables</a:t>
            </a:r>
          </a:p>
          <a:p>
            <a:pPr lvl="1"/>
            <a:r>
              <a:rPr lang="en-GB" dirty="0"/>
              <a:t>Sensor variables</a:t>
            </a:r>
          </a:p>
          <a:p>
            <a:r>
              <a:rPr lang="en-GB" dirty="0"/>
              <a:t>Few models validated (AUC 0.62-0.69)</a:t>
            </a:r>
          </a:p>
          <a:p>
            <a:r>
              <a:rPr lang="en-GB" dirty="0"/>
              <a:t>Potential impact: decrease of </a:t>
            </a:r>
            <a:r>
              <a:rPr lang="en-FI" dirty="0"/>
              <a:t>≈</a:t>
            </a:r>
            <a:r>
              <a:rPr lang="en-GB" dirty="0"/>
              <a:t>15-20% NNT</a:t>
            </a:r>
            <a:endParaRPr lang="en-FI" dirty="0"/>
          </a:p>
        </p:txBody>
      </p:sp>
      <p:pic>
        <p:nvPicPr>
          <p:cNvPr id="5" name="Immagine 3">
            <a:extLst>
              <a:ext uri="{FF2B5EF4-FFF2-40B4-BE49-F238E27FC236}">
                <a16:creationId xmlns:a16="http://schemas.microsoft.com/office/drawing/2014/main" id="{FE2FE6FD-0E52-4ADF-A7AF-618FEACC7C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02" y="2831197"/>
            <a:ext cx="3038166" cy="30380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4">
            <a:extLst>
              <a:ext uri="{FF2B5EF4-FFF2-40B4-BE49-F238E27FC236}">
                <a16:creationId xmlns:a16="http://schemas.microsoft.com/office/drawing/2014/main" id="{8A2ECEFD-C827-4AC5-898F-BBF337C8B88B}"/>
              </a:ext>
            </a:extLst>
          </p:cNvPr>
          <p:cNvSpPr txBox="1"/>
          <p:nvPr/>
        </p:nvSpPr>
        <p:spPr>
          <a:xfrm>
            <a:off x="166041" y="5473005"/>
            <a:ext cx="1157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D. Schoene et al., J. Am.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Soc., 2013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E. Barry et al., BMC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[3] Panel of Falls in Older Persons American Geriatrics Society and British Geriatrics Society, J. Am.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Soc., 2011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[4] A. Tiedemann,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Inj. Prev.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[5] P. Palumbo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 Am. Med. Dir. Assoc.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2016.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[6] G. V.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BMJ Open,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[7] P. Palumbo et al., 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Aging Clin. Exp. Res.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7E2A-0AB8-4204-A7C3-2F586A260A9F}"/>
              </a:ext>
            </a:extLst>
          </p:cNvPr>
          <p:cNvSpPr txBox="1"/>
          <p:nvPr/>
        </p:nvSpPr>
        <p:spPr>
          <a:xfrm>
            <a:off x="9787490" y="4800033"/>
            <a:ext cx="1967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 = 0.57 (0.54-0.59)</a:t>
            </a:r>
            <a:endParaRPr kumimoji="0" lang="en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41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atabase with solid fill">
            <a:extLst>
              <a:ext uri="{FF2B5EF4-FFF2-40B4-BE49-F238E27FC236}">
                <a16:creationId xmlns:a16="http://schemas.microsoft.com/office/drawing/2014/main" id="{92D62273-7D8A-4A9D-B674-6285F5BDD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9869" y="2794572"/>
            <a:ext cx="721760" cy="721760"/>
          </a:xfrm>
        </p:spPr>
      </p:pic>
      <p:pic>
        <p:nvPicPr>
          <p:cNvPr id="6" name="Content Placeholder 4" descr="Database with solid fill">
            <a:extLst>
              <a:ext uri="{FF2B5EF4-FFF2-40B4-BE49-F238E27FC236}">
                <a16:creationId xmlns:a16="http://schemas.microsoft.com/office/drawing/2014/main" id="{6834116E-C1B9-4BF0-A212-71A58F650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9869" y="3559568"/>
            <a:ext cx="721760" cy="721760"/>
          </a:xfrm>
          <a:prstGeom prst="rect">
            <a:avLst/>
          </a:prstGeom>
        </p:spPr>
      </p:pic>
      <p:pic>
        <p:nvPicPr>
          <p:cNvPr id="7" name="Content Placeholder 4" descr="Database with solid fill">
            <a:extLst>
              <a:ext uri="{FF2B5EF4-FFF2-40B4-BE49-F238E27FC236}">
                <a16:creationId xmlns:a16="http://schemas.microsoft.com/office/drawing/2014/main" id="{560D17C3-8BD0-4FDB-9141-1D803585F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9869" y="4825430"/>
            <a:ext cx="721760" cy="721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BDD58A-559E-4681-AD2A-CCA22CA6355F}"/>
              </a:ext>
            </a:extLst>
          </p:cNvPr>
          <p:cNvSpPr txBox="1"/>
          <p:nvPr/>
        </p:nvSpPr>
        <p:spPr>
          <a:xfrm>
            <a:off x="2463655" y="4428164"/>
            <a:ext cx="594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34561-8492-402F-A962-115DE67AEC67}"/>
              </a:ext>
            </a:extLst>
          </p:cNvPr>
          <p:cNvSpPr txBox="1"/>
          <p:nvPr/>
        </p:nvSpPr>
        <p:spPr>
          <a:xfrm>
            <a:off x="1072359" y="2890813"/>
            <a:ext cx="106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 1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9C9A2-D7DD-4EDC-8C92-6051D2240D65}"/>
              </a:ext>
            </a:extLst>
          </p:cNvPr>
          <p:cNvSpPr txBox="1"/>
          <p:nvPr/>
        </p:nvSpPr>
        <p:spPr>
          <a:xfrm>
            <a:off x="1072359" y="3735782"/>
            <a:ext cx="106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 2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1809C-B53F-4882-A07C-5007C594D3BE}"/>
              </a:ext>
            </a:extLst>
          </p:cNvPr>
          <p:cNvSpPr txBox="1"/>
          <p:nvPr/>
        </p:nvSpPr>
        <p:spPr>
          <a:xfrm>
            <a:off x="1047958" y="5001644"/>
            <a:ext cx="111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 n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A0DA76-03D2-4003-BE0D-ABFB9BBB5F28}"/>
              </a:ext>
            </a:extLst>
          </p:cNvPr>
          <p:cNvSpPr/>
          <p:nvPr/>
        </p:nvSpPr>
        <p:spPr>
          <a:xfrm>
            <a:off x="3811711" y="2702105"/>
            <a:ext cx="4643920" cy="284508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E9281CD-19A1-4858-8FD8-E263F503AD49}"/>
              </a:ext>
            </a:extLst>
          </p:cNvPr>
          <p:cNvSpPr/>
          <p:nvPr/>
        </p:nvSpPr>
        <p:spPr>
          <a:xfrm rot="16200000">
            <a:off x="3328825" y="2973005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048C7F5-1A26-41DB-979F-CBAF447BDD94}"/>
              </a:ext>
            </a:extLst>
          </p:cNvPr>
          <p:cNvSpPr/>
          <p:nvPr/>
        </p:nvSpPr>
        <p:spPr>
          <a:xfrm rot="16200000">
            <a:off x="3292009" y="3698458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09E278D-DBB1-4125-847E-B1570559C36E}"/>
              </a:ext>
            </a:extLst>
          </p:cNvPr>
          <p:cNvSpPr/>
          <p:nvPr/>
        </p:nvSpPr>
        <p:spPr>
          <a:xfrm rot="16200000">
            <a:off x="3358339" y="4991639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5D9DE83-5223-4A26-A899-8C43D8048A6B}"/>
              </a:ext>
            </a:extLst>
          </p:cNvPr>
          <p:cNvSpPr/>
          <p:nvPr/>
        </p:nvSpPr>
        <p:spPr>
          <a:xfrm>
            <a:off x="5063445" y="2282922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4DD38F9-00D1-4C8E-AF15-BF677ADCFA61}"/>
              </a:ext>
            </a:extLst>
          </p:cNvPr>
          <p:cNvSpPr/>
          <p:nvPr/>
        </p:nvSpPr>
        <p:spPr>
          <a:xfrm>
            <a:off x="5910796" y="2282922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E27DF8D-F04A-4434-8613-501DC7584C83}"/>
              </a:ext>
            </a:extLst>
          </p:cNvPr>
          <p:cNvSpPr/>
          <p:nvPr/>
        </p:nvSpPr>
        <p:spPr>
          <a:xfrm>
            <a:off x="7702595" y="2282922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428A98-86FC-437D-8871-6796DA4E5FBA}"/>
              </a:ext>
            </a:extLst>
          </p:cNvPr>
          <p:cNvSpPr txBox="1"/>
          <p:nvPr/>
        </p:nvSpPr>
        <p:spPr>
          <a:xfrm>
            <a:off x="4313477" y="1085054"/>
            <a:ext cx="136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system 1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phic 20" descr="Artificial Intelligence outline">
            <a:extLst>
              <a:ext uri="{FF2B5EF4-FFF2-40B4-BE49-F238E27FC236}">
                <a16:creationId xmlns:a16="http://schemas.microsoft.com/office/drawing/2014/main" id="{B87B95AE-D589-4985-9C2A-D0A9548D8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6683" y="1485742"/>
            <a:ext cx="680469" cy="6804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3225B1-D12E-4CF3-9F67-5002F3066B5C}"/>
              </a:ext>
            </a:extLst>
          </p:cNvPr>
          <p:cNvSpPr txBox="1"/>
          <p:nvPr/>
        </p:nvSpPr>
        <p:spPr>
          <a:xfrm>
            <a:off x="5576108" y="1085054"/>
            <a:ext cx="136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system 2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Graphic 22" descr="Artificial Intelligence outline">
            <a:extLst>
              <a:ext uri="{FF2B5EF4-FFF2-40B4-BE49-F238E27FC236}">
                <a16:creationId xmlns:a16="http://schemas.microsoft.com/office/drawing/2014/main" id="{54E1581A-67D5-42FA-BDF8-E5425DEE2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222" y="1485742"/>
            <a:ext cx="680469" cy="680469"/>
          </a:xfrm>
          <a:prstGeom prst="rect">
            <a:avLst/>
          </a:prstGeom>
        </p:spPr>
      </p:pic>
      <p:pic>
        <p:nvPicPr>
          <p:cNvPr id="24" name="Graphic 23" descr="Artificial Intelligence outline">
            <a:extLst>
              <a:ext uri="{FF2B5EF4-FFF2-40B4-BE49-F238E27FC236}">
                <a16:creationId xmlns:a16="http://schemas.microsoft.com/office/drawing/2014/main" id="{A9C95EE3-E860-45AC-8583-ED258D0FB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7005" y="1485742"/>
            <a:ext cx="680469" cy="6804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021830C-3DA5-47BF-ACCA-49CB4408D36A}"/>
              </a:ext>
            </a:extLst>
          </p:cNvPr>
          <p:cNvSpPr txBox="1"/>
          <p:nvPr/>
        </p:nvSpPr>
        <p:spPr>
          <a:xfrm>
            <a:off x="7159530" y="1079814"/>
            <a:ext cx="136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system m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9B7DF9-C9D0-4E84-9B07-A4356818531D}"/>
              </a:ext>
            </a:extLst>
          </p:cNvPr>
          <p:cNvSpPr txBox="1"/>
          <p:nvPr/>
        </p:nvSpPr>
        <p:spPr>
          <a:xfrm>
            <a:off x="6731474" y="1625921"/>
            <a:ext cx="594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538AE9AF-3338-4704-9BD4-50FA18BC52AF}"/>
              </a:ext>
            </a:extLst>
          </p:cNvPr>
          <p:cNvSpPr/>
          <p:nvPr/>
        </p:nvSpPr>
        <p:spPr>
          <a:xfrm>
            <a:off x="5910795" y="5679233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39D4B2-0E23-4CA6-83A2-8ED0A023FD82}"/>
              </a:ext>
            </a:extLst>
          </p:cNvPr>
          <p:cNvSpPr txBox="1"/>
          <p:nvPr/>
        </p:nvSpPr>
        <p:spPr>
          <a:xfrm>
            <a:off x="9348788" y="1359592"/>
            <a:ext cx="2623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reference screening algorithms (e.g. time for TUG)</a:t>
            </a:r>
            <a:endParaRPr kumimoji="0" lang="en-FI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EA03BE-478A-410A-84C1-03849263EAE5}"/>
              </a:ext>
            </a:extLst>
          </p:cNvPr>
          <p:cNvCxnSpPr>
            <a:stCxn id="30" idx="1"/>
          </p:cNvCxnSpPr>
          <p:nvPr/>
        </p:nvCxnSpPr>
        <p:spPr>
          <a:xfrm flipH="1">
            <a:off x="8815227" y="1821257"/>
            <a:ext cx="5335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 descr="Document outline">
            <a:extLst>
              <a:ext uri="{FF2B5EF4-FFF2-40B4-BE49-F238E27FC236}">
                <a16:creationId xmlns:a16="http://schemas.microsoft.com/office/drawing/2014/main" id="{91725B4D-2EEB-4B1F-B805-2FB28D88E0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5222" y="5624833"/>
            <a:ext cx="9144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4ACEDF0-802E-4183-8C86-71F88A99ED55}"/>
              </a:ext>
            </a:extLst>
          </p:cNvPr>
          <p:cNvSpPr txBox="1"/>
          <p:nvPr/>
        </p:nvSpPr>
        <p:spPr>
          <a:xfrm>
            <a:off x="9082007" y="6553782"/>
            <a:ext cx="1849693" cy="36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 publication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82383D-E729-4060-9BCC-79B0EC2C9126}"/>
              </a:ext>
            </a:extLst>
          </p:cNvPr>
          <p:cNvSpPr txBox="1"/>
          <p:nvPr/>
        </p:nvSpPr>
        <p:spPr>
          <a:xfrm>
            <a:off x="4987310" y="6518685"/>
            <a:ext cx="223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 matrix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AD1DD35-8891-4ABF-B377-EFB753DDE832}"/>
                  </a:ext>
                </a:extLst>
              </p:cNvPr>
              <p:cNvSpPr txBox="1"/>
              <p:nvPr/>
            </p:nvSpPr>
            <p:spPr>
              <a:xfrm>
                <a:off x="4200560" y="6080941"/>
                <a:ext cx="3890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[</m:t>
                      </m:r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𝑃𝑒𝑟𝑓𝑜𝑟𝑚𝑎𝑛𝑐𝑒</m:t>
                      </m:r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𝑖𝑛𝑑𝑖𝑐𝑒𝑠</m:t>
                      </m:r>
                      <m:d>
                        <m:dPr>
                          <m:ctrlPr>
                            <a:rPr kumimoji="0" lang="en-GB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𝐷𝑎𝑡𝑎𝑠𝑒𝑡</m:t>
                          </m:r>
                          <m:r>
                            <a:rPr kumimoji="0" lang="en-GB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GB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n-GB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𝐴𝐼</m:t>
                          </m:r>
                          <m:r>
                            <a:rPr kumimoji="0" lang="en-GB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GB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𝑠𝑦𝑠𝑡𝑒𝑚</m:t>
                          </m:r>
                          <m:r>
                            <a:rPr kumimoji="0" lang="en-GB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e>
                      </m:d>
                      <m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AD1DD35-8891-4ABF-B377-EFB753DDE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60" y="6080941"/>
                <a:ext cx="3890881" cy="369332"/>
              </a:xfrm>
              <a:prstGeom prst="rect">
                <a:avLst/>
              </a:prstGeom>
              <a:blipFill>
                <a:blip r:embed="rId8"/>
                <a:stretch>
                  <a:fillRect l="-12226" r="-11129" b="-1666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Down 41">
            <a:extLst>
              <a:ext uri="{FF2B5EF4-FFF2-40B4-BE49-F238E27FC236}">
                <a16:creationId xmlns:a16="http://schemas.microsoft.com/office/drawing/2014/main" id="{0E47AFC2-68BA-4DB2-9133-B027EC8F60FA}"/>
              </a:ext>
            </a:extLst>
          </p:cNvPr>
          <p:cNvSpPr/>
          <p:nvPr/>
        </p:nvSpPr>
        <p:spPr>
          <a:xfrm rot="16200000">
            <a:off x="8563432" y="6103117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DB2661-CDF4-4F63-8B37-3A3460225D11}"/>
              </a:ext>
            </a:extLst>
          </p:cNvPr>
          <p:cNvSpPr txBox="1"/>
          <p:nvPr/>
        </p:nvSpPr>
        <p:spPr>
          <a:xfrm>
            <a:off x="5052012" y="3873119"/>
            <a:ext cx="223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Benchmarking platform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BBA28A-D477-485D-9474-E60C541C0D1A}"/>
              </a:ext>
            </a:extLst>
          </p:cNvPr>
          <p:cNvSpPr/>
          <p:nvPr/>
        </p:nvSpPr>
        <p:spPr>
          <a:xfrm rot="16200000">
            <a:off x="2924959" y="3757295"/>
            <a:ext cx="2650726" cy="635793"/>
          </a:xfrm>
          <a:prstGeom prst="round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Harmonization scripts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id="{F1490845-D356-4110-A557-318647A1B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Benchmarking platform – 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410880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Database with solid fill">
            <a:extLst>
              <a:ext uri="{FF2B5EF4-FFF2-40B4-BE49-F238E27FC236}">
                <a16:creationId xmlns:a16="http://schemas.microsoft.com/office/drawing/2014/main" id="{6834116E-C1B9-4BF0-A212-71A58F650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2017" y="1915576"/>
            <a:ext cx="721760" cy="721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BDD58A-559E-4681-AD2A-CCA22CA6355F}"/>
              </a:ext>
            </a:extLst>
          </p:cNvPr>
          <p:cNvSpPr txBox="1"/>
          <p:nvPr/>
        </p:nvSpPr>
        <p:spPr>
          <a:xfrm>
            <a:off x="849897" y="2915113"/>
            <a:ext cx="179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.csv, .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.sav, .sas7bdat, .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Rdata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9C9A2-D7DD-4EDC-8C92-6051D2240D65}"/>
              </a:ext>
            </a:extLst>
          </p:cNvPr>
          <p:cNvSpPr txBox="1"/>
          <p:nvPr/>
        </p:nvSpPr>
        <p:spPr>
          <a:xfrm>
            <a:off x="988599" y="2091790"/>
            <a:ext cx="151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FI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048C7F5-1A26-41DB-979F-CBAF447BDD94}"/>
              </a:ext>
            </a:extLst>
          </p:cNvPr>
          <p:cNvSpPr/>
          <p:nvPr/>
        </p:nvSpPr>
        <p:spPr>
          <a:xfrm rot="16200000">
            <a:off x="3664157" y="2054466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BBA28A-D477-485D-9474-E60C541C0D1A}"/>
              </a:ext>
            </a:extLst>
          </p:cNvPr>
          <p:cNvSpPr/>
          <p:nvPr/>
        </p:nvSpPr>
        <p:spPr>
          <a:xfrm rot="16200000">
            <a:off x="3297107" y="2113303"/>
            <a:ext cx="2650726" cy="635793"/>
          </a:xfrm>
          <a:prstGeom prst="round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Harmonization script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FI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0C7DBA-2788-42DC-B0BB-E1DE6D0E5E3D}"/>
              </a:ext>
            </a:extLst>
          </p:cNvPr>
          <p:cNvSpPr txBox="1"/>
          <p:nvPr/>
        </p:nvSpPr>
        <p:spPr>
          <a:xfrm>
            <a:off x="5610256" y="2023913"/>
            <a:ext cx="249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Harmonized dataset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FI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D25EF63D-7B33-4771-A8C5-6383B93A1572}"/>
              </a:ext>
            </a:extLst>
          </p:cNvPr>
          <p:cNvSpPr/>
          <p:nvPr/>
        </p:nvSpPr>
        <p:spPr>
          <a:xfrm rot="16200000">
            <a:off x="5161771" y="2021965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F0C71-ACDA-44D3-AD81-119D4A26FCA5}"/>
              </a:ext>
            </a:extLst>
          </p:cNvPr>
          <p:cNvSpPr txBox="1"/>
          <p:nvPr/>
        </p:nvSpPr>
        <p:spPr>
          <a:xfrm>
            <a:off x="6166773" y="2732795"/>
            <a:ext cx="194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Records</a:t>
            </a:r>
            <a:endParaRPr kumimoji="0" lang="en-FI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FB588C-F5D5-42D4-B011-716F941357E7}"/>
              </a:ext>
            </a:extLst>
          </p:cNvPr>
          <p:cNvSpPr txBox="1"/>
          <p:nvPr/>
        </p:nvSpPr>
        <p:spPr>
          <a:xfrm>
            <a:off x="10724150" y="3402347"/>
            <a:ext cx="112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input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202190-8AD0-432F-89F0-DFBC9DC460F8}"/>
              </a:ext>
            </a:extLst>
          </p:cNvPr>
          <p:cNvSpPr txBox="1"/>
          <p:nvPr/>
        </p:nvSpPr>
        <p:spPr>
          <a:xfrm>
            <a:off x="10724150" y="5059476"/>
            <a:ext cx="112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0A9DD014-656C-46C6-A818-AC9C18C30C63}"/>
              </a:ext>
            </a:extLst>
          </p:cNvPr>
          <p:cNvCxnSpPr>
            <a:endCxn id="28" idx="1"/>
          </p:cNvCxnSpPr>
          <p:nvPr/>
        </p:nvCxnSpPr>
        <p:spPr>
          <a:xfrm rot="16200000" flipH="1">
            <a:off x="5771158" y="2521845"/>
            <a:ext cx="536169" cy="2550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AC1985A-CDBF-49E8-9327-D78AC40F9774}"/>
              </a:ext>
            </a:extLst>
          </p:cNvPr>
          <p:cNvSpPr txBox="1"/>
          <p:nvPr/>
        </p:nvSpPr>
        <p:spPr>
          <a:xfrm>
            <a:off x="7303492" y="2754423"/>
            <a:ext cx="28452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Identified set of risk factors (age, sex, comorbidities, drugs, etc.)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 signals (TUG, quiet standing,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falls experienced in a given time window after baseline assessment [3]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9705E811-AC00-416C-89F9-F7BDEAE9DAFD}"/>
              </a:ext>
            </a:extLst>
          </p:cNvPr>
          <p:cNvSpPr/>
          <p:nvPr/>
        </p:nvSpPr>
        <p:spPr>
          <a:xfrm>
            <a:off x="10192871" y="2819416"/>
            <a:ext cx="289473" cy="15265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832A52D3-5D8D-4876-B4F6-CAA1C3EA4C84}"/>
              </a:ext>
            </a:extLst>
          </p:cNvPr>
          <p:cNvSpPr/>
          <p:nvPr/>
        </p:nvSpPr>
        <p:spPr>
          <a:xfrm>
            <a:off x="10192872" y="4768981"/>
            <a:ext cx="306585" cy="10508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D34FAEE-8206-4ADD-91D2-4368E59B6919}"/>
              </a:ext>
            </a:extLst>
          </p:cNvPr>
          <p:cNvSpPr txBox="1"/>
          <p:nvPr/>
        </p:nvSpPr>
        <p:spPr>
          <a:xfrm>
            <a:off x="-3" y="5836528"/>
            <a:ext cx="12184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https://g2aging.org/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Deandrea, S.,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Lucenteforte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Bravi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F.,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Foschi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R., La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Vecchia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C., &amp; Negri, E. (2010). Risk Factors for Falls in Community-dwelling Older People: A Systematic Review and Meta-analysis. Epidemiology, 21(5), 658–668.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[3] Lamb, S. E.,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Jørstad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-Stein, E. C., Hauer, K., &amp; Becker, C. (2005). Development of a common outcome data set for fall injury prevention trials: the Prevention of Falls Network Europe consensus.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Journal of the American Geriatrics Society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(9), 1618–1622. https://doi.org/10.1111/j.1532-5415.2005.53455.x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itolo 1">
            <a:extLst>
              <a:ext uri="{FF2B5EF4-FFF2-40B4-BE49-F238E27FC236}">
                <a16:creationId xmlns:a16="http://schemas.microsoft.com/office/drawing/2014/main" id="{309AD799-796A-42C9-AE76-E3D88517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Benchmarking platform – 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275014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820821-7E72-458D-AE4F-125B3395B989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</TotalTime>
  <Words>1768</Words>
  <Application>Microsoft Office PowerPoint</Application>
  <PresentationFormat>Widescreen</PresentationFormat>
  <Paragraphs>342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Cambria Math</vt:lpstr>
      <vt:lpstr>Office 主题​​</vt:lpstr>
      <vt:lpstr>Tema di Office</vt:lpstr>
      <vt:lpstr>PowerPoint Presentation</vt:lpstr>
      <vt:lpstr>AI4H TG-Falls among the elderly</vt:lpstr>
      <vt:lpstr>Outline</vt:lpstr>
      <vt:lpstr>Introduction</vt:lpstr>
      <vt:lpstr>About the topic group</vt:lpstr>
      <vt:lpstr>Subtopic, AI tasks</vt:lpstr>
      <vt:lpstr>State of the art</vt:lpstr>
      <vt:lpstr>Benchmarking platform – System architecture</vt:lpstr>
      <vt:lpstr>Benchmarking platform – System architecture</vt:lpstr>
      <vt:lpstr>System architecture</vt:lpstr>
      <vt:lpstr>Benchmarking platform – AI input and output</vt:lpstr>
      <vt:lpstr>Benchmarking platform – Scores and metrics</vt:lpstr>
      <vt:lpstr>Benchmarking platform – Benchmarking process</vt:lpstr>
      <vt:lpstr>Benchmarking platform – Dataset acquisition</vt:lpstr>
      <vt:lpstr>Benchmarking platform – Dataset acquisition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(TG-Falls)</dc:title>
  <dc:creator>Campos, Simao</dc:creator>
  <cp:lastModifiedBy>Dabiri, Ayda</cp:lastModifiedBy>
  <cp:revision>74</cp:revision>
  <cp:lastPrinted>2019-04-04T08:49:31Z</cp:lastPrinted>
  <dcterms:created xsi:type="dcterms:W3CDTF">2019-03-31T15:53:06Z</dcterms:created>
  <dcterms:modified xsi:type="dcterms:W3CDTF">2021-05-21T08:42:31Z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