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318" r:id="rId4"/>
    <p:sldId id="261" r:id="rId5"/>
    <p:sldId id="319" r:id="rId6"/>
    <p:sldId id="273" r:id="rId7"/>
    <p:sldId id="320" r:id="rId8"/>
    <p:sldId id="321" r:id="rId9"/>
    <p:sldId id="323" r:id="rId10"/>
    <p:sldId id="324" r:id="rId11"/>
    <p:sldId id="28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3898" autoAdjust="0"/>
  </p:normalViewPr>
  <p:slideViewPr>
    <p:cSldViewPr snapToGrid="0" snapToObjects="1">
      <p:cViewPr varScale="1">
        <p:scale>
          <a:sx n="103" d="100"/>
          <a:sy n="103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73111-CE7C-A74E-85C4-55A5EE63B996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4B03-CD21-474D-8A8A-002BD5981E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48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1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3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74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66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56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23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2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34B03-CD21-474D-8A8A-002BD5981EF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68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baseline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D1C27-84FB-8B44-86A4-A786DA786E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40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66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84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52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0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54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7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49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7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2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8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EC55-0226-0544-9D12-E6B804A296C7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CDEDC-C285-5847-86D4-3B57DEBAC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995852" y="547127"/>
            <a:ext cx="15523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350" b="1" dirty="0"/>
              <a:t>FG-AI4H-L-004-A01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311434" y="784115"/>
            <a:ext cx="22367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50" dirty="0"/>
              <a:t>E-meeting, 19 – 21 May 2021</a:t>
            </a:r>
            <a:endParaRPr lang="en-GB" sz="1350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20372"/>
              </p:ext>
            </p:extLst>
          </p:nvPr>
        </p:nvGraphicFramePr>
        <p:xfrm>
          <a:off x="566531" y="2806743"/>
          <a:ext cx="7444410" cy="2692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03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18019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07117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18187">
                <a:tc>
                  <a:txBody>
                    <a:bodyPr/>
                    <a:lstStyle/>
                    <a:p>
                      <a:r>
                        <a:rPr lang="en-US" sz="1400" b="1" dirty="0"/>
                        <a:t>Source: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18187">
                <a:tc>
                  <a:txBody>
                    <a:bodyPr/>
                    <a:lstStyle/>
                    <a:p>
                      <a:r>
                        <a:rPr lang="en-US" sz="1400" b="1" dirty="0"/>
                        <a:t>Title: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sv-SE" sz="15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DEL10 - Att.1: Presentation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18187">
                <a:tc>
                  <a:txBody>
                    <a:bodyPr/>
                    <a:lstStyle/>
                    <a:p>
                      <a:r>
                        <a:rPr lang="en-US" sz="1400" b="1" dirty="0"/>
                        <a:t>Purpose:</a:t>
                      </a:r>
                      <a:endParaRPr lang="en-GB" sz="1400" b="1" dirty="0"/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18187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019333">
                <a:tc>
                  <a:txBody>
                    <a:bodyPr/>
                    <a:lstStyle/>
                    <a:p>
                      <a:r>
                        <a:rPr lang="en-US" sz="1400" b="1" dirty="0"/>
                        <a:t>Abstract: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This PPT contains a presentation of DEL 10_0 “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 10_0: AI4H use cases: Topic Description Documents” found in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L-004.</a:t>
                      </a:r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55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40A8C-B8E7-9548-9EC2-4506668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7948"/>
            <a:ext cx="7886700" cy="541703"/>
          </a:xfrm>
        </p:spPr>
        <p:txBody>
          <a:bodyPr>
            <a:normAutofit fontScale="90000"/>
          </a:bodyPr>
          <a:lstStyle/>
          <a:p>
            <a:r>
              <a:rPr lang="de-DE" dirty="0"/>
              <a:t>Topic groups &amp; Peer-Review Process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9407C1-28C2-F147-9B72-F6DB8606F28F}"/>
              </a:ext>
            </a:extLst>
          </p:cNvPr>
          <p:cNvSpPr/>
          <p:nvPr/>
        </p:nvSpPr>
        <p:spPr>
          <a:xfrm>
            <a:off x="628650" y="58340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002AF1-A899-2444-BB4B-736043B6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08" y="582004"/>
            <a:ext cx="2084676" cy="4271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FD326E7-1B81-B744-B81F-6F4DD2069856}"/>
              </a:ext>
            </a:extLst>
          </p:cNvPr>
          <p:cNvSpPr/>
          <p:nvPr/>
        </p:nvSpPr>
        <p:spPr>
          <a:xfrm>
            <a:off x="1308273" y="2681217"/>
            <a:ext cx="7341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800" dirty="0"/>
              <a:t>Peer-review process of deliverables/TDDs</a:t>
            </a:r>
          </a:p>
          <a:p>
            <a:endParaRPr lang="de-DE" sz="2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800" dirty="0"/>
              <a:t>Internal </a:t>
            </a:r>
            <a:r>
              <a:rPr lang="de-DE" sz="2800" dirty="0" err="1"/>
              <a:t>review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800" dirty="0" err="1"/>
              <a:t>Requires</a:t>
            </a:r>
            <a:r>
              <a:rPr lang="de-DE" sz="2800" dirty="0"/>
              <a:t> </a:t>
            </a:r>
            <a:r>
              <a:rPr lang="de-DE" sz="2800" dirty="0" err="1"/>
              <a:t>updated</a:t>
            </a:r>
            <a:r>
              <a:rPr lang="de-DE" sz="2800" dirty="0"/>
              <a:t> TDD-template </a:t>
            </a:r>
          </a:p>
        </p:txBody>
      </p:sp>
    </p:spTree>
    <p:extLst>
      <p:ext uri="{BB962C8B-B14F-4D97-AF65-F5344CB8AC3E}">
        <p14:creationId xmlns:p14="http://schemas.microsoft.com/office/powerpoint/2010/main" val="384258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B99B-BB88-B340-A8CE-BEB44DAF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0C84B-85A4-F04A-A591-E6AC0909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135731"/>
            <a:ext cx="961355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+mj-lt"/>
              </a:rPr>
              <a:t>For </a:t>
            </a:r>
            <a:r>
              <a:rPr lang="de-DE" sz="2000" dirty="0" err="1">
                <a:latin typeface="+mj-lt"/>
              </a:rPr>
              <a:t>any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feedback</a:t>
            </a:r>
            <a:r>
              <a:rPr lang="de-DE" sz="2000" dirty="0">
                <a:latin typeface="+mj-lt"/>
              </a:rPr>
              <a:t> and </a:t>
            </a:r>
            <a:r>
              <a:rPr lang="de-DE" sz="2000" dirty="0" err="1">
                <a:latin typeface="+mj-lt"/>
              </a:rPr>
              <a:t>questions</a:t>
            </a:r>
            <a:r>
              <a:rPr lang="de-DE" sz="2000" dirty="0">
                <a:latin typeface="+mj-lt"/>
              </a:rPr>
              <a:t>, please contact: </a:t>
            </a:r>
            <a:r>
              <a:rPr lang="de-DE" sz="2000" dirty="0">
                <a:latin typeface="+mj-lt"/>
                <a:hlinkClick r:id="rId2"/>
              </a:rPr>
              <a:t>eva.weicken@hhi.fraunhofer.de</a:t>
            </a:r>
            <a:r>
              <a:rPr lang="de-DE" sz="2000" dirty="0">
                <a:latin typeface="+mj-lt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F21241-3911-DC4D-B8AF-E576038C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632" cy="52763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41FAF4-B5CE-FC4B-985D-9DE6B2361DD0}"/>
              </a:ext>
            </a:extLst>
          </p:cNvPr>
          <p:cNvSpPr/>
          <p:nvPr/>
        </p:nvSpPr>
        <p:spPr>
          <a:xfrm>
            <a:off x="2" y="5427845"/>
            <a:ext cx="6307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err="1"/>
              <a:t>Thank</a:t>
            </a:r>
            <a:r>
              <a:rPr lang="de-DE" sz="4000" dirty="0"/>
              <a:t>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163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60" y="1137181"/>
            <a:ext cx="8491941" cy="809632"/>
          </a:xfrm>
        </p:spPr>
        <p:txBody>
          <a:bodyPr>
            <a:normAutofit/>
          </a:bodyPr>
          <a:lstStyle/>
          <a:p>
            <a:r>
              <a:rPr lang="en-US" dirty="0"/>
              <a:t>FG-AI4H Topic groups by May 2021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C5E17C5-2324-0843-985C-B9173FBB171E}"/>
              </a:ext>
            </a:extLst>
          </p:cNvPr>
          <p:cNvSpPr txBox="1"/>
          <p:nvPr/>
        </p:nvSpPr>
        <p:spPr>
          <a:xfrm>
            <a:off x="653576" y="512554"/>
            <a:ext cx="8490424" cy="6463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200" dirty="0"/>
              <a:t> </a:t>
            </a:r>
          </a:p>
          <a:p>
            <a:endParaRPr lang="de-DE" sz="1200" dirty="0"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7E6CD4-0825-5948-A97C-A4266783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58" y="384841"/>
            <a:ext cx="2084676" cy="4271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5647486-914E-8F44-ABA6-1A2110FE3597}"/>
              </a:ext>
            </a:extLst>
          </p:cNvPr>
          <p:cNvSpPr/>
          <p:nvPr/>
        </p:nvSpPr>
        <p:spPr>
          <a:xfrm>
            <a:off x="404922" y="5481683"/>
            <a:ext cx="898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558" indent="-269558"/>
            <a:r>
              <a:rPr lang="en-US" sz="2400" dirty="0">
                <a:ea typeface="+mn-lt"/>
                <a:cs typeface="+mn-lt"/>
              </a:rPr>
              <a:t>define benchmarking standards of AI tools for a specific health topic</a:t>
            </a:r>
            <a:endParaRPr lang="en-US" sz="2400" i="1" dirty="0"/>
          </a:p>
        </p:txBody>
      </p:sp>
      <p:pic>
        <p:nvPicPr>
          <p:cNvPr id="16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8E8096F4-FAC0-0243-8F48-BA916EBE1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00" b="24012"/>
          <a:stretch/>
        </p:blipFill>
        <p:spPr>
          <a:xfrm>
            <a:off x="1441552" y="2397889"/>
            <a:ext cx="5508821" cy="2750037"/>
          </a:xfrm>
          <a:prstGeom prst="rect">
            <a:avLst/>
          </a:prstGeom>
        </p:spPr>
      </p:pic>
      <p:pic>
        <p:nvPicPr>
          <p:cNvPr id="17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7528F73D-EF1F-8B45-BA9A-8471AA71E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468" r="83500" b="-304"/>
          <a:stretch/>
        </p:blipFill>
        <p:spPr>
          <a:xfrm>
            <a:off x="7024499" y="2329552"/>
            <a:ext cx="895599" cy="923130"/>
          </a:xfrm>
          <a:prstGeom prst="rect">
            <a:avLst/>
          </a:prstGeom>
        </p:spPr>
      </p:pic>
      <p:pic>
        <p:nvPicPr>
          <p:cNvPr id="19" name="Picture 7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0092D3A-9635-FC4C-87D8-39EFDD689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0" t="74545" r="48000" b="-303"/>
          <a:stretch/>
        </p:blipFill>
        <p:spPr>
          <a:xfrm>
            <a:off x="6977480" y="4151517"/>
            <a:ext cx="1056325" cy="952697"/>
          </a:xfrm>
          <a:prstGeom prst="rect">
            <a:avLst/>
          </a:prstGeom>
        </p:spPr>
      </p:pic>
      <p:pic>
        <p:nvPicPr>
          <p:cNvPr id="20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399D597F-7A8A-E542-A282-DC8862A72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74772" r="67100" b="-608"/>
          <a:stretch/>
        </p:blipFill>
        <p:spPr>
          <a:xfrm>
            <a:off x="6924891" y="3240463"/>
            <a:ext cx="948186" cy="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EC7-0C13-F445-B8F1-AB88A65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291"/>
            <a:ext cx="788670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Topic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C18-C2B3-164F-9435-07F9B221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5017"/>
            <a:ext cx="7886700" cy="3557783"/>
          </a:xfrm>
        </p:spPr>
        <p:txBody>
          <a:bodyPr>
            <a:normAutofit/>
          </a:bodyPr>
          <a:lstStyle/>
          <a:p>
            <a:r>
              <a:rPr lang="en-US" sz="2600" dirty="0"/>
              <a:t>Dedicated to a </a:t>
            </a:r>
            <a:r>
              <a:rPr lang="en-US" sz="2600" b="1" dirty="0"/>
              <a:t>specific health use case </a:t>
            </a:r>
            <a:r>
              <a:rPr lang="en-US" sz="2600" dirty="0"/>
              <a:t>in the context of AI</a:t>
            </a:r>
          </a:p>
          <a:p>
            <a:r>
              <a:rPr lang="en-US" sz="2600" dirty="0"/>
              <a:t>Aim at producing </a:t>
            </a:r>
            <a:r>
              <a:rPr lang="en-US" sz="2600" b="1" dirty="0"/>
              <a:t>evidence</a:t>
            </a:r>
            <a:r>
              <a:rPr lang="en-US" sz="2600" dirty="0"/>
              <a:t> and </a:t>
            </a:r>
            <a:r>
              <a:rPr lang="en-US" sz="2600" b="1" dirty="0"/>
              <a:t>case studies</a:t>
            </a:r>
          </a:p>
          <a:p>
            <a:r>
              <a:rPr lang="en-US" sz="2600" dirty="0"/>
              <a:t>bringing together </a:t>
            </a:r>
            <a:r>
              <a:rPr lang="en-US" sz="2600" b="1" dirty="0"/>
              <a:t>experts</a:t>
            </a:r>
            <a:r>
              <a:rPr lang="en-US" sz="2600" dirty="0"/>
              <a:t> and </a:t>
            </a:r>
            <a:r>
              <a:rPr lang="en-US" sz="2600" b="1" dirty="0"/>
              <a:t>data</a:t>
            </a:r>
          </a:p>
          <a:p>
            <a:r>
              <a:rPr lang="en-US" sz="2600" dirty="0"/>
              <a:t>Propose </a:t>
            </a:r>
            <a:r>
              <a:rPr lang="en-US" sz="2600" b="1" dirty="0"/>
              <a:t>procedures to benchmark </a:t>
            </a:r>
            <a:r>
              <a:rPr lang="en-US" sz="2600" dirty="0"/>
              <a:t>AI models for a given task within a health topic </a:t>
            </a:r>
          </a:p>
          <a:p>
            <a:r>
              <a:rPr lang="en-US" sz="2600" dirty="0"/>
              <a:t>Draft </a:t>
            </a:r>
            <a:r>
              <a:rPr lang="en-US" sz="2600" b="1" dirty="0"/>
              <a:t>topic description documents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FE7BA-D2DD-4F42-AD2B-A34FF3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7" y="365128"/>
            <a:ext cx="2084676" cy="4271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2BD4117-9A7D-7742-9FD9-F61898A91F49}"/>
              </a:ext>
            </a:extLst>
          </p:cNvPr>
          <p:cNvSpPr txBox="1"/>
          <p:nvPr/>
        </p:nvSpPr>
        <p:spPr>
          <a:xfrm>
            <a:off x="464877" y="365128"/>
            <a:ext cx="4843710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</a:t>
            </a:r>
          </a:p>
        </p:txBody>
      </p:sp>
    </p:spTree>
    <p:extLst>
      <p:ext uri="{BB962C8B-B14F-4D97-AF65-F5344CB8AC3E}">
        <p14:creationId xmlns:p14="http://schemas.microsoft.com/office/powerpoint/2010/main" val="14541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88" y="1234080"/>
            <a:ext cx="7247949" cy="48174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Description Document (TDD)</a:t>
            </a:r>
            <a:endParaRPr lang="de-DE" dirty="0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>
            <a:off x="4772040" y="3184807"/>
            <a:ext cx="625063" cy="453526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5145293" y="4945846"/>
            <a:ext cx="372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TDDs: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deliverables No. 10.1 – 10.21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DBEF2DC-CA9E-B94E-9EC9-68CFB5BF0CD7}"/>
              </a:ext>
            </a:extLst>
          </p:cNvPr>
          <p:cNvSpPr/>
          <p:nvPr/>
        </p:nvSpPr>
        <p:spPr>
          <a:xfrm>
            <a:off x="600486" y="50291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23D86F-CF14-4246-9952-CFB126B8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29666"/>
            <a:ext cx="2084676" cy="4271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346E92-75F3-B440-A5C2-8D487E6A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775" y="2325537"/>
            <a:ext cx="2050755" cy="13663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E1545BC-6AA9-8546-B37F-072A0C92A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73" y="2728415"/>
            <a:ext cx="2050755" cy="13663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B53DAE4-0EE2-6049-8DF3-C45F23F2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905" y="3085045"/>
            <a:ext cx="2050755" cy="136631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355FB8B-8593-5348-AAF3-96564E7DA9D4}"/>
              </a:ext>
            </a:extLst>
          </p:cNvPr>
          <p:cNvSpPr txBox="1"/>
          <p:nvPr/>
        </p:nvSpPr>
        <p:spPr>
          <a:xfrm>
            <a:off x="600488" y="4368377"/>
            <a:ext cx="42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21 Topic groups create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AD2972-391E-1543-B04C-C880192D4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9" y="2570505"/>
            <a:ext cx="3887419" cy="16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75" y="1000350"/>
            <a:ext cx="7247949" cy="48174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Description Document (TDD)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DBEF2DC-CA9E-B94E-9EC9-68CFB5BF0CD7}"/>
              </a:ext>
            </a:extLst>
          </p:cNvPr>
          <p:cNvSpPr/>
          <p:nvPr/>
        </p:nvSpPr>
        <p:spPr>
          <a:xfrm>
            <a:off x="650173" y="37933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23D86F-CF14-4246-9952-CFB126B8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84" y="379331"/>
            <a:ext cx="2084676" cy="4271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66A43C-4383-D949-889E-B6D31DB23AF6}"/>
              </a:ext>
            </a:extLst>
          </p:cNvPr>
          <p:cNvSpPr txBox="1"/>
          <p:nvPr/>
        </p:nvSpPr>
        <p:spPr>
          <a:xfrm>
            <a:off x="792181" y="3522096"/>
            <a:ext cx="731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/>
              <a:t>TDD </a:t>
            </a:r>
            <a:r>
              <a:rPr lang="de-DE" sz="2400" dirty="0" err="1"/>
              <a:t>includes</a:t>
            </a:r>
            <a:r>
              <a:rPr lang="de-DE" sz="2400" dirty="0"/>
              <a:t>: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DE" sz="2400" dirty="0"/>
              <a:t>Background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DE" sz="2400" dirty="0"/>
              <a:t>Features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DE" sz="2400" dirty="0"/>
              <a:t>Operations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DE" sz="2400" dirty="0"/>
              <a:t>Considerations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/>
              <a:t>Iterative process, </a:t>
            </a:r>
            <a:r>
              <a:rPr lang="de-DE" sz="2400" dirty="0" err="1"/>
              <a:t>updates</a:t>
            </a:r>
            <a:r>
              <a:rPr lang="de-DE" sz="2400" dirty="0"/>
              <a:t> </a:t>
            </a:r>
            <a:r>
              <a:rPr lang="de-DE" sz="2400" dirty="0" err="1"/>
              <a:t>presented</a:t>
            </a:r>
            <a:r>
              <a:rPr lang="de-DE" sz="2400" dirty="0"/>
              <a:t> at each </a:t>
            </a:r>
            <a:r>
              <a:rPr lang="de-DE" sz="2400" dirty="0" err="1"/>
              <a:t>meeting</a:t>
            </a:r>
            <a:endParaRPr lang="de-DE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/>
              <a:t>Same TDD-template for all topic groups (Update J-105)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A5A52D-8924-EA47-AB37-FDDB103E1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067" y="1482092"/>
            <a:ext cx="4815716" cy="1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9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75" y="1175823"/>
            <a:ext cx="8493827" cy="528227"/>
          </a:xfrm>
        </p:spPr>
        <p:txBody>
          <a:bodyPr>
            <a:normAutofit fontScale="90000"/>
          </a:bodyPr>
          <a:lstStyle/>
          <a:p>
            <a:r>
              <a:rPr lang="en-US" dirty="0"/>
              <a:t>FG-AI4H topic groups + working groups</a:t>
            </a:r>
            <a:endParaRPr lang="de-D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1D626AE-143F-D349-B513-459CAD032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87" t="20780" r="41948" b="16537"/>
          <a:stretch/>
        </p:blipFill>
        <p:spPr>
          <a:xfrm>
            <a:off x="1751854" y="1949864"/>
            <a:ext cx="5849951" cy="405786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89A1C1-FFCC-FF49-9481-7A4A6951F7E2}"/>
              </a:ext>
            </a:extLst>
          </p:cNvPr>
          <p:cNvSpPr txBox="1"/>
          <p:nvPr/>
        </p:nvSpPr>
        <p:spPr>
          <a:xfrm>
            <a:off x="1751852" y="6253545"/>
            <a:ext cx="4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Features </a:t>
            </a:r>
            <a:r>
              <a:rPr lang="de-DE" sz="900" dirty="0" err="1"/>
              <a:t>from</a:t>
            </a:r>
            <a:r>
              <a:rPr lang="de-DE" sz="900" dirty="0"/>
              <a:t> </a:t>
            </a:r>
            <a:r>
              <a:rPr lang="de-DE" sz="900" dirty="0" err="1"/>
              <a:t>both</a:t>
            </a:r>
            <a:r>
              <a:rPr lang="de-DE" sz="900" dirty="0"/>
              <a:t> groups </a:t>
            </a:r>
            <a:r>
              <a:rPr lang="de-DE" sz="900" dirty="0" err="1"/>
              <a:t>is</a:t>
            </a:r>
            <a:r>
              <a:rPr lang="de-DE" sz="900" dirty="0"/>
              <a:t> “Ad Hoc group on Digital technologies for COVID Health Emergency (AHG-DT4HE)”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5A14F3-DB55-2146-AA37-02DDAE75726C}"/>
              </a:ext>
            </a:extLst>
          </p:cNvPr>
          <p:cNvSpPr/>
          <p:nvPr/>
        </p:nvSpPr>
        <p:spPr>
          <a:xfrm>
            <a:off x="650173" y="50291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3EED3E-033F-244C-B320-00F9F526C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51" y="398970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6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9071"/>
            <a:ext cx="8712191" cy="528227"/>
          </a:xfrm>
        </p:spPr>
        <p:txBody>
          <a:bodyPr>
            <a:normAutofit fontScale="90000"/>
          </a:bodyPr>
          <a:lstStyle/>
          <a:p>
            <a:r>
              <a:rPr lang="en-US" dirty="0"/>
              <a:t>FG-AI4H topic groups collaboration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F62736-B54A-4249-9E87-0360F86C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7297"/>
            <a:ext cx="8302860" cy="4319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Open Code Initiative </a:t>
            </a:r>
          </a:p>
          <a:p>
            <a:pPr marL="0" indent="0">
              <a:buNone/>
            </a:pPr>
            <a:r>
              <a:rPr lang="de-DE" sz="2200" dirty="0"/>
              <a:t>e.g., TG-Ophthalmo, TG-Malaria, TG-Dental, TG-Symptoms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WG-DAISAM</a:t>
            </a:r>
            <a:r>
              <a:rPr lang="de-DE" sz="2200" dirty="0"/>
              <a:t> </a:t>
            </a:r>
          </a:p>
          <a:p>
            <a:pPr marL="0" indent="0">
              <a:buNone/>
            </a:pPr>
            <a:r>
              <a:rPr lang="de-DE" sz="2200" dirty="0"/>
              <a:t>Paper "ML4H-auditing: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paper</a:t>
            </a:r>
            <a:r>
              <a:rPr lang="de-DE" sz="2200" dirty="0"/>
              <a:t> to </a:t>
            </a:r>
            <a:r>
              <a:rPr lang="de-DE" sz="2200" dirty="0" err="1"/>
              <a:t>practice</a:t>
            </a:r>
            <a:r>
              <a:rPr lang="de-DE" sz="2200" dirty="0"/>
              <a:t>“ &gt; TG-Ophthalmo</a:t>
            </a:r>
            <a:r>
              <a:rPr lang="de-DE" sz="2200"/>
              <a:t>, TG-Neuro</a:t>
            </a:r>
          </a:p>
          <a:p>
            <a:pPr marL="0" indent="0">
              <a:buNone/>
            </a:pP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WG-CE</a:t>
            </a:r>
            <a:r>
              <a:rPr lang="de-DE" sz="2200" dirty="0"/>
              <a:t> </a:t>
            </a:r>
          </a:p>
          <a:p>
            <a:pPr marL="0" indent="0">
              <a:buNone/>
            </a:pPr>
            <a:r>
              <a:rPr lang="de-DE" sz="2200" dirty="0"/>
              <a:t>“LMIC </a:t>
            </a:r>
            <a:r>
              <a:rPr lang="de-DE" sz="2200" dirty="0" err="1"/>
              <a:t>meeting</a:t>
            </a:r>
            <a:r>
              <a:rPr lang="de-DE" sz="2200" dirty="0"/>
              <a:t>“ &gt; TG-Malaria, TG-Radiology, TG-MCH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5A14F3-DB55-2146-AA37-02DDAE75726C}"/>
              </a:ext>
            </a:extLst>
          </p:cNvPr>
          <p:cNvSpPr/>
          <p:nvPr/>
        </p:nvSpPr>
        <p:spPr>
          <a:xfrm>
            <a:off x="628650" y="51442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3EED3E-033F-244C-B320-00F9F526C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35" y="341181"/>
            <a:ext cx="2084676" cy="4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40A8C-B8E7-9548-9EC2-4506668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72" y="875637"/>
            <a:ext cx="7886700" cy="541703"/>
          </a:xfrm>
        </p:spPr>
        <p:txBody>
          <a:bodyPr>
            <a:normAutofit fontScale="90000"/>
          </a:bodyPr>
          <a:lstStyle/>
          <a:p>
            <a:r>
              <a:rPr lang="de-DE" dirty="0"/>
              <a:t>Overview status-update topic groups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9407C1-28C2-F147-9B72-F6DB8606F28F}"/>
              </a:ext>
            </a:extLst>
          </p:cNvPr>
          <p:cNvSpPr/>
          <p:nvPr/>
        </p:nvSpPr>
        <p:spPr>
          <a:xfrm>
            <a:off x="628650" y="47642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002AF1-A899-2444-BB4B-736043B6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69" y="330750"/>
            <a:ext cx="2084676" cy="427163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25A5BA7-C244-B748-B334-F713309BD087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1465577"/>
          <a:ext cx="8175795" cy="529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684">
                  <a:extLst>
                    <a:ext uri="{9D8B030D-6E8A-4147-A177-3AD203B41FA5}">
                      <a16:colId xmlns:a16="http://schemas.microsoft.com/office/drawing/2014/main" val="2707224448"/>
                    </a:ext>
                  </a:extLst>
                </a:gridCol>
                <a:gridCol w="2160476">
                  <a:extLst>
                    <a:ext uri="{9D8B030D-6E8A-4147-A177-3AD203B41FA5}">
                      <a16:colId xmlns:a16="http://schemas.microsoft.com/office/drawing/2014/main" val="2486211281"/>
                    </a:ext>
                  </a:extLst>
                </a:gridCol>
                <a:gridCol w="2047358">
                  <a:extLst>
                    <a:ext uri="{9D8B030D-6E8A-4147-A177-3AD203B41FA5}">
                      <a16:colId xmlns:a16="http://schemas.microsoft.com/office/drawing/2014/main" val="2215583623"/>
                    </a:ext>
                  </a:extLst>
                </a:gridCol>
                <a:gridCol w="1705599">
                  <a:extLst>
                    <a:ext uri="{9D8B030D-6E8A-4147-A177-3AD203B41FA5}">
                      <a16:colId xmlns:a16="http://schemas.microsoft.com/office/drawing/2014/main" val="648852961"/>
                    </a:ext>
                  </a:extLst>
                </a:gridCol>
                <a:gridCol w="1591678">
                  <a:extLst>
                    <a:ext uri="{9D8B030D-6E8A-4147-A177-3AD203B41FA5}">
                      <a16:colId xmlns:a16="http://schemas.microsoft.com/office/drawing/2014/main" val="245373855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N°</a:t>
                      </a:r>
                      <a:endParaRPr lang="de-D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Topic group</a:t>
                      </a:r>
                      <a:endParaRPr lang="de-D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Topic driver(s)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Document (latest version)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Comment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1494523081"/>
                  </a:ext>
                </a:extLst>
              </a:tr>
              <a:tr h="1123948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10_01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Use of AI in cardiovascular disease management (TG-Cardio)</a:t>
                      </a:r>
                      <a:endParaRPr lang="de-DE" sz="1200">
                        <a:effectLst/>
                      </a:endParaRP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including clinical predictions sub-topic: cardiovascular disease risk prediction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Benjamin Muthambi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K-006-A01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(including subtopic cardiovascular risk prediction)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Needs content for subtopic on cardiac image analysis. 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4236299755"/>
                  </a:ext>
                </a:extLst>
              </a:tr>
              <a:tr h="56197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Dermatology (TG-Derma)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(Maria Vasconcelos)</a:t>
                      </a:r>
                      <a:endParaRPr lang="de-DE" sz="12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&gt; Weihong Huang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[same as meeting E]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K-007-A01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Change of TG-drivers </a:t>
                      </a:r>
                      <a:endParaRPr lang="de-DE" sz="1200" dirty="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 Pending transfer to updated TDD-template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1056884742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Diagnosis of bacterial infection and anti-microbial resistance (TG-Bacteria)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Nada Malou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[initial TDD]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K-008-A01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2098647213"/>
                  </a:ext>
                </a:extLst>
              </a:tr>
              <a:tr h="56197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Falls among the elderly (TG-Falls)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(Inês Sousa)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&gt; Pierpaolo Palumbo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K-012-A01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Temporary change of TG-drivers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3373384678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Histopathology (TG-Histo)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Frederick Klauschen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[same as meeting I]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K-013-A01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3793695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Malaria detection (TG-Malaria)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Rose Nakasi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K-014-A01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1971804556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Maternal and Child Health (TG-MCH)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Raghu Dharmaraju &amp; Alexandre Chiavegatto Filho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[same as meeting H]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K-015-A01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3327845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Neurological disorders (TG-Neuro)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Marc Lecoultre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K-016-A01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26429748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10_09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Ophthalmology (TG-Ophthalmo)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Arun Shroff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K-017-A01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809999578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Outbreak detection (TG-Outbreaks)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Stéphane Ghozzi &amp;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Auss Abbood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K-018-A01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952" marR="32952" marT="0" marB="0"/>
                </a:tc>
                <a:extLst>
                  <a:ext uri="{0D108BD9-81ED-4DB2-BD59-A6C34878D82A}">
                    <a16:rowId xmlns:a16="http://schemas.microsoft.com/office/drawing/2014/main" val="112236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8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40A8C-B8E7-9548-9EC2-45066688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55" y="968930"/>
            <a:ext cx="7886700" cy="541703"/>
          </a:xfrm>
        </p:spPr>
        <p:txBody>
          <a:bodyPr>
            <a:normAutofit fontScale="90000"/>
          </a:bodyPr>
          <a:lstStyle/>
          <a:p>
            <a:r>
              <a:rPr lang="de-DE" dirty="0"/>
              <a:t>Overview status-update topic groups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9407C1-28C2-F147-9B72-F6DB8606F28F}"/>
              </a:ext>
            </a:extLst>
          </p:cNvPr>
          <p:cNvSpPr/>
          <p:nvPr/>
        </p:nvSpPr>
        <p:spPr>
          <a:xfrm>
            <a:off x="628650" y="46109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50" dirty="0">
                <a:latin typeface="+mj-lt"/>
              </a:rPr>
              <a:t>DEL 10.0: AI4H Use cases – Topic description documents</a:t>
            </a:r>
          </a:p>
          <a:p>
            <a:r>
              <a:rPr lang="de-DE" sz="1350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002AF1-A899-2444-BB4B-736043B6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67" y="446795"/>
            <a:ext cx="2084676" cy="427163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21E1645-48CD-CE4B-ADF3-9B1802E5413E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1605605"/>
          <a:ext cx="8203093" cy="485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926">
                  <a:extLst>
                    <a:ext uri="{9D8B030D-6E8A-4147-A177-3AD203B41FA5}">
                      <a16:colId xmlns:a16="http://schemas.microsoft.com/office/drawing/2014/main" val="848318576"/>
                    </a:ext>
                  </a:extLst>
                </a:gridCol>
                <a:gridCol w="2112984">
                  <a:extLst>
                    <a:ext uri="{9D8B030D-6E8A-4147-A177-3AD203B41FA5}">
                      <a16:colId xmlns:a16="http://schemas.microsoft.com/office/drawing/2014/main" val="3714570752"/>
                    </a:ext>
                  </a:extLst>
                </a:gridCol>
                <a:gridCol w="2108899">
                  <a:extLst>
                    <a:ext uri="{9D8B030D-6E8A-4147-A177-3AD203B41FA5}">
                      <a16:colId xmlns:a16="http://schemas.microsoft.com/office/drawing/2014/main" val="2250967357"/>
                    </a:ext>
                  </a:extLst>
                </a:gridCol>
                <a:gridCol w="1711293">
                  <a:extLst>
                    <a:ext uri="{9D8B030D-6E8A-4147-A177-3AD203B41FA5}">
                      <a16:colId xmlns:a16="http://schemas.microsoft.com/office/drawing/2014/main" val="1452301946"/>
                    </a:ext>
                  </a:extLst>
                </a:gridCol>
                <a:gridCol w="1596991">
                  <a:extLst>
                    <a:ext uri="{9D8B030D-6E8A-4147-A177-3AD203B41FA5}">
                      <a16:colId xmlns:a16="http://schemas.microsoft.com/office/drawing/2014/main" val="2013228708"/>
                    </a:ext>
                  </a:extLst>
                </a:gridCol>
              </a:tblGrid>
              <a:tr h="37431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N°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Topic group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Topic driver(s)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Document (latest version)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Comment</a:t>
                      </a:r>
                      <a:endParaRPr lang="de-DE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879010599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Psychiatry (TG-Psy)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Nicolas Langer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K-019-A01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2769855770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AI for Radiology (TG-Radiology)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Darlington Ahiale Akogo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K-023-A01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989248118"/>
                  </a:ext>
                </a:extLst>
              </a:tr>
              <a:tr h="629108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Snakebite and snake identification (TG-Snake)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Rafael Ruiz de Castañeda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[same as meeting I]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K-020-A01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2853189432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Symptom assessment (TG-Symptom)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Henry Hoffmann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K-021-A01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1404008512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Tuberculosis (TG-TB)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Manjula Singh 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K-022-A01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3220781807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Volumetric chest computed tomography (TG-DiagnosticCT)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Kuan Chen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K-009-A01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3942947210"/>
                  </a:ext>
                </a:extLst>
              </a:tr>
              <a:tr h="398643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Dental diagnostics and digital dentistry (TG-Dental)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Falk Schwendicke &amp;</a:t>
                      </a:r>
                      <a:endParaRPr lang="de-DE" sz="120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Joachim Krois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K-010-A01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741875280"/>
                  </a:ext>
                </a:extLst>
              </a:tr>
              <a:tr h="398643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Falsified Medicine (TG-FakeMed)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Franck Verzefé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[same as meeting J]</a:t>
                      </a:r>
                      <a:endParaRPr lang="de-DE" sz="1200">
                        <a:effectLst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K-011-A01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Pending transfer to updated TDD-template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1089571214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10_19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Primary and secondary diabetes prediction (TG-Diabetes)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Andrés Valdivieso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K-024-A01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Pending transfer to updated TDD-template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1004111664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10_20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AI for endoscopy (TG-Endoscopy)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Jianrong Wu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K-025-A01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4200009909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10_21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Musculoskeletal Medicine (TG-MSK)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Yura Perov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>
                          <a:effectLst/>
                        </a:rPr>
                        <a:t>K-026-A01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98" marR="19598" marT="0" marB="0"/>
                </a:tc>
                <a:extLst>
                  <a:ext uri="{0D108BD9-81ED-4DB2-BD59-A6C34878D82A}">
                    <a16:rowId xmlns:a16="http://schemas.microsoft.com/office/drawing/2014/main" val="400512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6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B9FC0-377B-4F46-9D24-633FDF70773D}"/>
</file>

<file path=customXml/itemProps2.xml><?xml version="1.0" encoding="utf-8"?>
<ds:datastoreItem xmlns:ds="http://schemas.openxmlformats.org/officeDocument/2006/customXml" ds:itemID="{F0B54C51-E5AC-4485-8A53-40B366F2C0D9}"/>
</file>

<file path=customXml/itemProps3.xml><?xml version="1.0" encoding="utf-8"?>
<ds:datastoreItem xmlns:ds="http://schemas.openxmlformats.org/officeDocument/2006/customXml" ds:itemID="{5D1BD544-8D4B-4F39-9717-133AA6C949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807</Words>
  <Application>Microsoft Office PowerPoint</Application>
  <PresentationFormat>On-screen Show (4:3)</PresentationFormat>
  <Paragraphs>213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</vt:lpstr>
      <vt:lpstr>PowerPoint Presentation</vt:lpstr>
      <vt:lpstr>FG-AI4H Topic groups by May 2021</vt:lpstr>
      <vt:lpstr> Topic groups</vt:lpstr>
      <vt:lpstr>Topic Description Document (TDD)</vt:lpstr>
      <vt:lpstr>Topic Description Document (TDD)</vt:lpstr>
      <vt:lpstr>FG-AI4H topic groups + working groups</vt:lpstr>
      <vt:lpstr>FG-AI4H topic groups collaboration</vt:lpstr>
      <vt:lpstr>Overview status-update topic groups</vt:lpstr>
      <vt:lpstr>Overview status-update topic groups</vt:lpstr>
      <vt:lpstr>Topic groups &amp; Peer-Review Process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DEL10 - Att.1: Presentation</dc:title>
  <dc:creator>Microsoft Office User</dc:creator>
  <cp:lastModifiedBy>Simão Campos-Neto</cp:lastModifiedBy>
  <cp:revision>5</cp:revision>
  <dcterms:created xsi:type="dcterms:W3CDTF">2021-05-19T15:46:34Z</dcterms:created>
  <dcterms:modified xsi:type="dcterms:W3CDTF">2021-05-19T17:03:26Z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