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8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531899-45CD-4B32-A334-4988D58C4DB3}" v="9" dt="2021-01-28T16:39:05.9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102" d="100"/>
          <a:sy n="102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os, Simao" userId="a1bf0726-548b-4db8-a746-2e19b5e24da4" providerId="ADAL" clId="{7DE5E68C-AA67-455C-8BE1-250E7F2BE365}"/>
    <pc:docChg chg="custSel modSld">
      <pc:chgData name="Campos, Simao" userId="a1bf0726-548b-4db8-a746-2e19b5e24da4" providerId="ADAL" clId="{7DE5E68C-AA67-455C-8BE1-250E7F2BE365}" dt="2020-07-31T13:07:17.796" v="14" actId="6549"/>
      <pc:docMkLst>
        <pc:docMk/>
      </pc:docMkLst>
      <pc:sldChg chg="addSp delSp modSp mod">
        <pc:chgData name="Campos, Simao" userId="a1bf0726-548b-4db8-a746-2e19b5e24da4" providerId="ADAL" clId="{7DE5E68C-AA67-455C-8BE1-250E7F2BE365}" dt="2020-07-31T13:07:17.796" v="14" actId="6549"/>
        <pc:sldMkLst>
          <pc:docMk/>
          <pc:sldMk cId="610094566" sldId="257"/>
        </pc:sldMkLst>
        <pc:spChg chg="add del">
          <ac:chgData name="Campos, Simao" userId="a1bf0726-548b-4db8-a746-2e19b5e24da4" providerId="ADAL" clId="{7DE5E68C-AA67-455C-8BE1-250E7F2BE365}" dt="2020-07-31T13:06:19.272" v="3" actId="478"/>
          <ac:spMkLst>
            <pc:docMk/>
            <pc:sldMk cId="610094566" sldId="257"/>
            <ac:spMk id="2" creationId="{746C99E3-4F60-4A4C-895C-62CF978FD49A}"/>
          </ac:spMkLst>
        </pc:spChg>
        <pc:spChg chg="add del mod">
          <ac:chgData name="Campos, Simao" userId="a1bf0726-548b-4db8-a746-2e19b5e24da4" providerId="ADAL" clId="{7DE5E68C-AA67-455C-8BE1-250E7F2BE365}" dt="2020-07-31T13:06:27.975" v="5" actId="478"/>
          <ac:spMkLst>
            <pc:docMk/>
            <pc:sldMk cId="610094566" sldId="257"/>
            <ac:spMk id="3" creationId="{D3F62636-5662-4BED-B120-4F93CEAD3758}"/>
          </ac:spMkLst>
        </pc:spChg>
        <pc:spChg chg="mod">
          <ac:chgData name="Campos, Simao" userId="a1bf0726-548b-4db8-a746-2e19b5e24da4" providerId="ADAL" clId="{7DE5E68C-AA67-455C-8BE1-250E7F2BE365}" dt="2020-07-31T13:07:17.796" v="14" actId="6549"/>
          <ac:spMkLst>
            <pc:docMk/>
            <pc:sldMk cId="610094566" sldId="257"/>
            <ac:spMk id="9" creationId="{8C7CA0D1-8B49-4675-8A5E-57C7F64475C1}"/>
          </ac:spMkLst>
        </pc:spChg>
        <pc:spChg chg="mod">
          <ac:chgData name="Campos, Simao" userId="a1bf0726-548b-4db8-a746-2e19b5e24da4" providerId="ADAL" clId="{7DE5E68C-AA67-455C-8BE1-250E7F2BE365}" dt="2020-07-31T13:06:44.946" v="10" actId="14100"/>
          <ac:spMkLst>
            <pc:docMk/>
            <pc:sldMk cId="610094566" sldId="257"/>
            <ac:spMk id="10" creationId="{D36F58C8-2F54-4864-94DC-A069EA8D2640}"/>
          </ac:spMkLst>
        </pc:spChg>
        <pc:graphicFrameChg chg="modGraphic">
          <ac:chgData name="Campos, Simao" userId="a1bf0726-548b-4db8-a746-2e19b5e24da4" providerId="ADAL" clId="{7DE5E68C-AA67-455C-8BE1-250E7F2BE365}" dt="2020-07-31T13:06:54.279" v="12" actId="6549"/>
          <ac:graphicFrameMkLst>
            <pc:docMk/>
            <pc:sldMk cId="610094566" sldId="257"/>
            <ac:graphicFrameMk id="8" creationId="{77EB9C60-79E2-4E8D-B95B-4EFA5ED6B17E}"/>
          </ac:graphicFrameMkLst>
        </pc:graphicFrameChg>
      </pc:sldChg>
    </pc:docChg>
  </pc:docChgLst>
  <pc:docChgLst>
    <pc:chgData name="Simao Ferraz" userId="a1bf0726-548b-4db8-a746-2e19b5e24da4" providerId="ADAL" clId="{D8531899-45CD-4B32-A334-4988D58C4DB3}"/>
    <pc:docChg chg="undo custSel modSld">
      <pc:chgData name="Simao Ferraz" userId="a1bf0726-548b-4db8-a746-2e19b5e24da4" providerId="ADAL" clId="{D8531899-45CD-4B32-A334-4988D58C4DB3}" dt="2021-01-28T15:57:51.884" v="174" actId="1076"/>
      <pc:docMkLst>
        <pc:docMk/>
      </pc:docMkLst>
      <pc:sldChg chg="modSp mod">
        <pc:chgData name="Simao Ferraz" userId="a1bf0726-548b-4db8-a746-2e19b5e24da4" providerId="ADAL" clId="{D8531899-45CD-4B32-A334-4988D58C4DB3}" dt="2021-01-28T15:57:37.676" v="165" actId="6549"/>
        <pc:sldMkLst>
          <pc:docMk/>
          <pc:sldMk cId="610094566" sldId="257"/>
        </pc:sldMkLst>
        <pc:spChg chg="mod">
          <ac:chgData name="Simao Ferraz" userId="a1bf0726-548b-4db8-a746-2e19b5e24da4" providerId="ADAL" clId="{D8531899-45CD-4B32-A334-4988D58C4DB3}" dt="2021-01-28T15:57:37.676" v="165" actId="6549"/>
          <ac:spMkLst>
            <pc:docMk/>
            <pc:sldMk cId="610094566" sldId="257"/>
            <ac:spMk id="9" creationId="{8C7CA0D1-8B49-4675-8A5E-57C7F64475C1}"/>
          </ac:spMkLst>
        </pc:spChg>
        <pc:graphicFrameChg chg="mod modGraphic">
          <ac:chgData name="Simao Ferraz" userId="a1bf0726-548b-4db8-a746-2e19b5e24da4" providerId="ADAL" clId="{D8531899-45CD-4B32-A334-4988D58C4DB3}" dt="2021-01-28T15:56:33.780" v="161" actId="20577"/>
          <ac:graphicFrameMkLst>
            <pc:docMk/>
            <pc:sldMk cId="610094566" sldId="257"/>
            <ac:graphicFrameMk id="8" creationId="{77EB9C60-79E2-4E8D-B95B-4EFA5ED6B17E}"/>
          </ac:graphicFrameMkLst>
        </pc:graphicFrameChg>
      </pc:sldChg>
      <pc:sldChg chg="addSp delSp modSp mod">
        <pc:chgData name="Simao Ferraz" userId="a1bf0726-548b-4db8-a746-2e19b5e24da4" providerId="ADAL" clId="{D8531899-45CD-4B32-A334-4988D58C4DB3}" dt="2021-01-28T15:57:51.884" v="174" actId="1076"/>
        <pc:sldMkLst>
          <pc:docMk/>
          <pc:sldMk cId="0" sldId="258"/>
        </pc:sldMkLst>
        <pc:spChg chg="add del mod">
          <ac:chgData name="Simao Ferraz" userId="a1bf0726-548b-4db8-a746-2e19b5e24da4" providerId="ADAL" clId="{D8531899-45CD-4B32-A334-4988D58C4DB3}" dt="2021-01-28T15:51:51.864" v="17" actId="478"/>
          <ac:spMkLst>
            <pc:docMk/>
            <pc:sldMk cId="0" sldId="258"/>
            <ac:spMk id="3" creationId="{0D415EE6-E011-4C17-AA04-80EC96E7556A}"/>
          </ac:spMkLst>
        </pc:spChg>
        <pc:spChg chg="add del mod">
          <ac:chgData name="Simao Ferraz" userId="a1bf0726-548b-4db8-a746-2e19b5e24da4" providerId="ADAL" clId="{D8531899-45CD-4B32-A334-4988D58C4DB3}" dt="2021-01-28T15:51:51.864" v="17" actId="478"/>
          <ac:spMkLst>
            <pc:docMk/>
            <pc:sldMk cId="0" sldId="258"/>
            <ac:spMk id="96" creationId="{00000000-0000-0000-0000-000000000000}"/>
          </ac:spMkLst>
        </pc:spChg>
        <pc:spChg chg="add del mod">
          <ac:chgData name="Simao Ferraz" userId="a1bf0726-548b-4db8-a746-2e19b5e24da4" providerId="ADAL" clId="{D8531899-45CD-4B32-A334-4988D58C4DB3}" dt="2021-01-28T15:51:51.864" v="17" actId="478"/>
          <ac:spMkLst>
            <pc:docMk/>
            <pc:sldMk cId="0" sldId="258"/>
            <ac:spMk id="98" creationId="{00000000-0000-0000-0000-000000000000}"/>
          </ac:spMkLst>
        </pc:spChg>
        <pc:spChg chg="add del mod">
          <ac:chgData name="Simao Ferraz" userId="a1bf0726-548b-4db8-a746-2e19b5e24da4" providerId="ADAL" clId="{D8531899-45CD-4B32-A334-4988D58C4DB3}" dt="2021-01-28T15:52:08.196" v="20" actId="14100"/>
          <ac:spMkLst>
            <pc:docMk/>
            <pc:sldMk cId="0" sldId="258"/>
            <ac:spMk id="99" creationId="{00000000-0000-0000-0000-000000000000}"/>
          </ac:spMkLst>
        </pc:spChg>
        <pc:picChg chg="add del mod">
          <ac:chgData name="Simao Ferraz" userId="a1bf0726-548b-4db8-a746-2e19b5e24da4" providerId="ADAL" clId="{D8531899-45CD-4B32-A334-4988D58C4DB3}" dt="2021-01-28T15:57:51.884" v="174" actId="1076"/>
          <ac:picMkLst>
            <pc:docMk/>
            <pc:sldMk cId="0" sldId="258"/>
            <ac:picMk id="97" creationId="{00000000-0000-0000-0000-000000000000}"/>
          </ac:picMkLst>
        </pc:picChg>
      </pc:sldChg>
      <pc:sldChg chg="modSp mod">
        <pc:chgData name="Simao Ferraz" userId="a1bf0726-548b-4db8-a746-2e19b5e24da4" providerId="ADAL" clId="{D8531899-45CD-4B32-A334-4988D58C4DB3}" dt="2021-01-28T15:54:18.502" v="54" actId="20577"/>
        <pc:sldMkLst>
          <pc:docMk/>
          <pc:sldMk cId="0" sldId="260"/>
        </pc:sldMkLst>
        <pc:spChg chg="mod">
          <ac:chgData name="Simao Ferraz" userId="a1bf0726-548b-4db8-a746-2e19b5e24da4" providerId="ADAL" clId="{D8531899-45CD-4B32-A334-4988D58C4DB3}" dt="2021-01-28T15:54:18.502" v="54" actId="20577"/>
          <ac:spMkLst>
            <pc:docMk/>
            <pc:sldMk cId="0" sldId="260"/>
            <ac:spMk id="112" creationId="{00000000-0000-0000-0000-000000000000}"/>
          </ac:spMkLst>
        </pc:spChg>
      </pc:sldChg>
      <pc:sldChg chg="modSp mod">
        <pc:chgData name="Simao Ferraz" userId="a1bf0726-548b-4db8-a746-2e19b5e24da4" providerId="ADAL" clId="{D8531899-45CD-4B32-A334-4988D58C4DB3}" dt="2021-01-28T15:52:19.974" v="21" actId="15"/>
        <pc:sldMkLst>
          <pc:docMk/>
          <pc:sldMk cId="0" sldId="261"/>
        </pc:sldMkLst>
        <pc:spChg chg="mod">
          <ac:chgData name="Simao Ferraz" userId="a1bf0726-548b-4db8-a746-2e19b5e24da4" providerId="ADAL" clId="{D8531899-45CD-4B32-A334-4988D58C4DB3}" dt="2021-01-28T15:52:19.974" v="21" actId="15"/>
          <ac:spMkLst>
            <pc:docMk/>
            <pc:sldMk cId="0" sldId="261"/>
            <ac:spMk id="122" creationId="{00000000-0000-0000-0000-000000000000}"/>
          </ac:spMkLst>
        </pc:spChg>
      </pc:sldChg>
      <pc:sldChg chg="modSp mod">
        <pc:chgData name="Simao Ferraz" userId="a1bf0726-548b-4db8-a746-2e19b5e24da4" providerId="ADAL" clId="{D8531899-45CD-4B32-A334-4988D58C4DB3}" dt="2021-01-28T15:53:18.280" v="35" actId="114"/>
        <pc:sldMkLst>
          <pc:docMk/>
          <pc:sldMk cId="0" sldId="267"/>
        </pc:sldMkLst>
        <pc:spChg chg="mod">
          <ac:chgData name="Simao Ferraz" userId="a1bf0726-548b-4db8-a746-2e19b5e24da4" providerId="ADAL" clId="{D8531899-45CD-4B32-A334-4988D58C4DB3}" dt="2021-01-28T15:53:18.280" v="35" actId="114"/>
          <ac:spMkLst>
            <pc:docMk/>
            <pc:sldMk cId="0" sldId="267"/>
            <ac:spMk id="172" creationId="{00000000-0000-0000-0000-000000000000}"/>
          </ac:spMkLst>
        </pc:spChg>
      </pc:sldChg>
      <pc:sldChg chg="modSp mod">
        <pc:chgData name="Simao Ferraz" userId="a1bf0726-548b-4db8-a746-2e19b5e24da4" providerId="ADAL" clId="{D8531899-45CD-4B32-A334-4988D58C4DB3}" dt="2021-01-28T15:53:45.869" v="36" actId="732"/>
        <pc:sldMkLst>
          <pc:docMk/>
          <pc:sldMk cId="0" sldId="268"/>
        </pc:sldMkLst>
        <pc:picChg chg="mod modCrop">
          <ac:chgData name="Simao Ferraz" userId="a1bf0726-548b-4db8-a746-2e19b5e24da4" providerId="ADAL" clId="{D8531899-45CD-4B32-A334-4988D58C4DB3}" dt="2021-01-28T15:53:45.869" v="36" actId="732"/>
          <ac:picMkLst>
            <pc:docMk/>
            <pc:sldMk cId="0" sldId="268"/>
            <ac:picMk id="18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afe48f3aa5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afe48f3aa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669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719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467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95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03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86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99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68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49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588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03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45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lixandrowerneck@outlook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ana.Fehr@hpi.d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at.baird@philips.com" TargetMode="External"/><Relationship Id="rId4" Type="http://schemas.openxmlformats.org/officeDocument/2006/relationships/hyperlink" Target="mailto:luis.oala@hhi.fraunhofer.d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bn.tvm@gmail.com" TargetMode="External"/><Relationship Id="rId4" Type="http://schemas.openxmlformats.org/officeDocument/2006/relationships/hyperlink" Target="mailto:alixandrowerneck@outlook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luis.oala@hhi.fraunhofer.d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hyperlink" Target="mailto:pat.baird@philips.c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elora-dana.schoerverth@hhi.fraunhofer.d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hyperlink" Target="mailto:pbn.tvm@gmail.com" TargetMode="External"/><Relationship Id="rId4" Type="http://schemas.openxmlformats.org/officeDocument/2006/relationships/hyperlink" Target="mailto:alixandrowerneck@outlook.co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bn.tvm@gmail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bruno.sanguinetti@dotphoton.com" TargetMode="External"/><Relationship Id="rId4" Type="http://schemas.openxmlformats.org/officeDocument/2006/relationships/hyperlink" Target="mailto:luis.oala@hhi.fraunhofer.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7141030" y="844428"/>
            <a:ext cx="25007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b="1" dirty="0"/>
              <a:t>FGAI4H-K-054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5407231" y="1209419"/>
            <a:ext cx="4234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E-meeting, 27-29 January 2021</a:t>
            </a:r>
            <a:endParaRPr lang="en-GB" dirty="0"/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77EB9C60-79E2-4E8D-B95B-4EFA5ED6B1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395427"/>
              </p:ext>
            </p:extLst>
          </p:nvPr>
        </p:nvGraphicFramePr>
        <p:xfrm>
          <a:off x="2288936" y="2881752"/>
          <a:ext cx="7614128" cy="2331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0237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2443952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949939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Source: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WG-DAISAM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Title: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DAISAM status update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Purpose: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Discussion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Contact: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Alixandro Werneck </a:t>
                      </a:r>
                      <a:r>
                        <a:rPr lang="en-US" sz="1800" u="none" strike="noStrike" cap="none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Leite</a:t>
                      </a:r>
                      <a:endParaRPr lang="en-US" u="none" strike="noStrike" cap="none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E-mail: </a:t>
                      </a:r>
                      <a:r>
                        <a:rPr lang="en-US" sz="180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  <a:hlinkClick r:id="rId3"/>
                        </a:rPr>
                        <a:t>alixandrowerneck@outlook.com</a:t>
                      </a:r>
                      <a:r>
                        <a:rPr lang="en-US" sz="180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endParaRPr lang="en-US" sz="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Abstract: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This PPT provides a status update for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the current DAISAM work streams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094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afe48f3aa5_0_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WS-5: Transparent model reporting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afe48f3aa5_0_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673400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Started 1/2021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Scope:  A study on the practice of transparent model reporting (see Jana’s presentation yesterday)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Megalomania: scientific publication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gafe48f3aa5_0_28" descr="A picture containing window, building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3985" y="156838"/>
            <a:ext cx="1968015" cy="87106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afe48f3aa5_0_28"/>
          <p:cNvSpPr txBox="1">
            <a:spLocks noGrp="1"/>
          </p:cNvSpPr>
          <p:nvPr>
            <p:ph type="body" idx="1"/>
          </p:nvPr>
        </p:nvSpPr>
        <p:spPr>
          <a:xfrm>
            <a:off x="6409330" y="1825625"/>
            <a:ext cx="4673400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921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Contribute?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Thursdays, 16.00 hrs Geneva time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Contact and Management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Jana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143000" lvl="2" indent="-2032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Jana.Fehr@hpi.de</a:t>
            </a:r>
            <a:r>
              <a:rPr lang="en-US" sz="1600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WS-6 – “aiaudit.org”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11" descr="A picture containing window, building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3985" y="156838"/>
            <a:ext cx="1968015" cy="871068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1"/>
          <p:cNvSpPr txBox="1">
            <a:spLocks noGrp="1"/>
          </p:cNvSpPr>
          <p:nvPr>
            <p:ph type="body" idx="1"/>
          </p:nvPr>
        </p:nvSpPr>
        <p:spPr>
          <a:xfrm>
            <a:off x="838199" y="1444625"/>
            <a:ext cx="4944471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22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 sz="2700" i="1" dirty="0">
                <a:latin typeface="Arial"/>
                <a:ea typeface="Arial"/>
                <a:cs typeface="Arial"/>
                <a:sym typeface="Arial"/>
              </a:rPr>
              <a:t>In preparation</a:t>
            </a:r>
            <a:endParaRPr sz="2700" i="1" dirty="0">
              <a:latin typeface="Arial"/>
              <a:ea typeface="Arial"/>
              <a:cs typeface="Arial"/>
              <a:sym typeface="Arial"/>
            </a:endParaRPr>
          </a:p>
          <a:p>
            <a:pPr marL="685800" lvl="1" indent="-222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alignment with Xavier colleagues and others in our network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85750" algn="l" rtl="0"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lang="en-US" sz="2700" dirty="0">
                <a:latin typeface="Arial"/>
                <a:ea typeface="Arial"/>
                <a:cs typeface="Arial"/>
                <a:sym typeface="Arial"/>
              </a:rPr>
              <a:t>Scope:  Crowdsourced web collection of SOTA AI quality assurance methods, showcase our work</a:t>
            </a:r>
            <a:endParaRPr sz="27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85750" algn="l" rtl="0"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lang="en-US" sz="2700" dirty="0">
                <a:latin typeface="Arial"/>
                <a:ea typeface="Arial"/>
                <a:cs typeface="Arial"/>
                <a:sym typeface="Arial"/>
              </a:rPr>
              <a:t>Motivation: SOTA moves fast </a:t>
            </a:r>
            <a:r>
              <a:rPr lang="en-US" sz="2700" dirty="0"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US" sz="2700" dirty="0">
                <a:latin typeface="Arial"/>
                <a:ea typeface="Arial"/>
                <a:cs typeface="Arial"/>
                <a:sym typeface="Arial"/>
              </a:rPr>
              <a:t> doc based SOTA collection unwieldy </a:t>
            </a:r>
            <a:r>
              <a:rPr lang="en-US" sz="2700" dirty="0"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US" sz="2700" dirty="0">
                <a:latin typeface="Arial"/>
                <a:ea typeface="Arial"/>
                <a:cs typeface="Arial"/>
                <a:sym typeface="Arial"/>
              </a:rPr>
              <a:t> move towards crowd curated, web-based list</a:t>
            </a:r>
            <a:endParaRPr sz="27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1"/>
          <p:cNvSpPr txBox="1">
            <a:spLocks noGrp="1"/>
          </p:cNvSpPr>
          <p:nvPr>
            <p:ph type="body" idx="1"/>
          </p:nvPr>
        </p:nvSpPr>
        <p:spPr>
          <a:xfrm>
            <a:off x="6409330" y="1444625"/>
            <a:ext cx="4673400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921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Contribute?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Contact: Luis, Pat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luis.oala@hhi.fraunhofer.de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0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pat.baird@philips.com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2"/>
          <p:cNvPicPr preferRelativeResize="0"/>
          <p:nvPr/>
        </p:nvPicPr>
        <p:blipFill rotWithShape="1">
          <a:blip r:embed="rId3">
            <a:alphaModFix/>
          </a:blip>
          <a:srcRect l="5051" t="25988" r="44639" b="34936"/>
          <a:stretch/>
        </p:blipFill>
        <p:spPr>
          <a:xfrm>
            <a:off x="93950" y="2989125"/>
            <a:ext cx="6133975" cy="267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FG-AI4H promotion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DAISAM contributors spreading the word at scientific conferences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12" descr="A picture containing window, building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23985" y="156838"/>
            <a:ext cx="1968015" cy="871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2"/>
          <p:cNvPicPr preferRelativeResize="0"/>
          <p:nvPr/>
        </p:nvPicPr>
        <p:blipFill rotWithShape="1">
          <a:blip r:embed="rId5">
            <a:alphaModFix/>
          </a:blip>
          <a:srcRect l="4975" t="25773" r="44301" b="39260"/>
          <a:stretch/>
        </p:blipFill>
        <p:spPr>
          <a:xfrm>
            <a:off x="5861300" y="2802863"/>
            <a:ext cx="6184124" cy="239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2"/>
          <p:cNvPicPr preferRelativeResize="0"/>
          <p:nvPr/>
        </p:nvPicPr>
        <p:blipFill rotWithShape="1">
          <a:blip r:embed="rId6">
            <a:alphaModFix/>
          </a:blip>
          <a:srcRect l="4977" t="26515" r="43811" b="46413"/>
          <a:stretch/>
        </p:blipFill>
        <p:spPr>
          <a:xfrm>
            <a:off x="3225575" y="4975250"/>
            <a:ext cx="6243600" cy="185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2"/>
          <p:cNvPicPr preferRelativeResize="0"/>
          <p:nvPr/>
        </p:nvPicPr>
        <p:blipFill rotWithShape="1">
          <a:blip r:embed="rId7">
            <a:alphaModFix/>
          </a:blip>
          <a:srcRect t="20541" r="86556" b="53450"/>
          <a:stretch/>
        </p:blipFill>
        <p:spPr>
          <a:xfrm>
            <a:off x="9544900" y="3951900"/>
            <a:ext cx="2500524" cy="271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Next targets and invitation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Grow our existing group of student contributors (Danny, Erick, Elora, Gabriel, Kamran) to work as ML4H auditors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Possible collab with Runmila in Ghana (shout out to Darlington)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Connection to challenge idea?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More scientific publications (WS-4 and WS-5)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91" name="Google Shape;191;p15" descr="A picture containing window, building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3985" y="156838"/>
            <a:ext cx="1968015" cy="87106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5"/>
          <p:cNvSpPr txBox="1">
            <a:spLocks noGrp="1"/>
          </p:cNvSpPr>
          <p:nvPr>
            <p:ph type="body" idx="1"/>
          </p:nvPr>
        </p:nvSpPr>
        <p:spPr>
          <a:xfrm>
            <a:off x="838200" y="2587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u="sng">
                <a:latin typeface="Arial"/>
                <a:ea typeface="Arial"/>
                <a:cs typeface="Arial"/>
                <a:sym typeface="Arial"/>
              </a:rPr>
              <a:t>Thanks &amp; feel free to join any of our work streams!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Contact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921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Alixandro Werneck – </a:t>
            </a: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alixandrowerneck@outlook.com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921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Pradeep Balachandran –  </a:t>
            </a: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pbn.tvm@gmail.com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838200" y="4405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endParaRPr sz="1467"/>
          </a:p>
        </p:txBody>
      </p:sp>
      <p:pic>
        <p:nvPicPr>
          <p:cNvPr id="97" name="Google Shape;97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353420" y="580090"/>
            <a:ext cx="8319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</a:rPr>
              <a:t>​​​Data and AI solution assessment methods (WG-DAISAM)​ Status Update</a:t>
            </a:r>
            <a:endParaRPr sz="14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363098" y="4735265"/>
            <a:ext cx="7848600" cy="1411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Pradeep Balachandran,</a:t>
            </a:r>
            <a:endParaRPr sz="2133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Alixandro Werneck,</a:t>
            </a:r>
            <a:endParaRPr sz="2133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133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Pat Baird,</a:t>
            </a:r>
            <a:endParaRPr sz="2133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133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Luis Oala</a:t>
            </a:r>
            <a:endParaRPr sz="2133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DAISAM WG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Contents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Hello World! for first time attendees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Work streams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FG-AI4H promotion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Next steps and invitation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4" descr="A picture containing window, building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3985" y="156838"/>
            <a:ext cx="1968015" cy="871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DAISAM: Hello World!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30+ active contributors from different continents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Focus on the methods and rules for testing AI4H solutions and data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wrt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Bias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Robustness and Uncertainty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Explainability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Generalization</a:t>
            </a:r>
          </a:p>
          <a:p>
            <a:pPr marL="914400" lvl="1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…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Communication via e-mail, discord project channels, slack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Agile project management with scrum framework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5" descr="A picture containing window, building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3985" y="156838"/>
            <a:ext cx="1968015" cy="871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Work streams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Ongoing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WS-1: Measures &amp; Metrics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WS-2: Assessment Platform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Evaluation Package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Reporting Package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WS-3: Good Practices in Machine Learning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WS-4: Perturbed minds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WS-5 Transparent model reporting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Upcoming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WS-6: “aiaudit.org” web resource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>
              <a:lnSpc>
                <a:spcPct val="80000"/>
              </a:lnSpc>
              <a:spcBef>
                <a:spcPts val="0"/>
              </a:spcBef>
              <a:buSzPts val="2400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Service idea: student auditors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6" descr="A picture containing window, building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3985" y="165630"/>
            <a:ext cx="1968015" cy="871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WS-1: Measures &amp; Metrics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FGAI4H-K-045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Started 2020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Scope: Collection of SOTA ML quality assurance methods (bias, robustness and uncertainty, explainability, generalization, …)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Megalomania: move to easy to </a:t>
            </a:r>
            <a:r>
              <a:rPr lang="en-US" i="1">
                <a:latin typeface="Arial"/>
                <a:ea typeface="Arial"/>
                <a:cs typeface="Arial"/>
                <a:sym typeface="Arial"/>
              </a:rPr>
              <a:t>maintain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i="1">
                <a:latin typeface="Arial"/>
                <a:ea typeface="Arial"/>
                <a:cs typeface="Arial"/>
                <a:sym typeface="Arial"/>
              </a:rPr>
              <a:t>use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web resource (see “aiaudit.org”)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Contribute?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Fridays, 14.00 hrs Geneva time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Contact: Luis, Pat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1430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luis.oala@hhi.fraunhofer.de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1430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pat.baird@philips.com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8" descr="A picture containing window, building&#10;&#10;Description generated with very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23985" y="156838"/>
            <a:ext cx="1968015" cy="871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WS-2: Assessment Platform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9"/>
          <p:cNvSpPr txBox="1">
            <a:spLocks noGrp="1"/>
          </p:cNvSpPr>
          <p:nvPr>
            <p:ph type="body" idx="1"/>
          </p:nvPr>
        </p:nvSpPr>
        <p:spPr>
          <a:xfrm>
            <a:off x="839788" y="10715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Evaluation Package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9"/>
          <p:cNvSpPr txBox="1">
            <a:spLocks noGrp="1"/>
          </p:cNvSpPr>
          <p:nvPr>
            <p:ph type="body" idx="2"/>
          </p:nvPr>
        </p:nvSpPr>
        <p:spPr>
          <a:xfrm>
            <a:off x="839788" y="18954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Started on 2020.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Scope: Platform for integrated, automated ML4H model assessment along the dimensions specified in Measures &amp; Metrics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Megalomania: see our joint OCI goals(:, service idea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1206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Contribute?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685800" lvl="1" indent="-1841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00"/>
              <a:buChar char="•"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Asynchronous (discord and slack)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685800" lvl="1" indent="-1841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00"/>
              <a:buChar char="•"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Contact: Elora, Alixandro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685800" lvl="1" indent="-2222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7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elora-dana.schoerverth@hhi.fraunhofer.de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685800" lvl="1" indent="-2222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7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alixandrowerneck@outlook.com</a:t>
            </a:r>
            <a:r>
              <a:rPr lang="en-US" sz="1700">
                <a:latin typeface="Arial"/>
                <a:ea typeface="Arial"/>
                <a:cs typeface="Arial"/>
                <a:sym typeface="Arial"/>
              </a:rPr>
              <a:t>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9"/>
          <p:cNvSpPr txBox="1">
            <a:spLocks noGrp="1"/>
          </p:cNvSpPr>
          <p:nvPr>
            <p:ph type="body" idx="3"/>
          </p:nvPr>
        </p:nvSpPr>
        <p:spPr>
          <a:xfrm>
            <a:off x="6172200" y="10715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Reporting Package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9"/>
          <p:cNvSpPr txBox="1">
            <a:spLocks noGrp="1"/>
          </p:cNvSpPr>
          <p:nvPr>
            <p:ph type="body" idx="4"/>
          </p:nvPr>
        </p:nvSpPr>
        <p:spPr>
          <a:xfrm>
            <a:off x="6172200" y="18954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Started on 02/2020.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Scope: Provide a unified structure to communicate and report the assessment results and their limitations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1651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Megalomania: see our joint OCI goals, a standard for ML4H reporting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1841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00"/>
              <a:buChar char="•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Contribute?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685800" lvl="1" indent="-1841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00"/>
              <a:buChar char="•"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Asynchronous (discord and slack)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685800" lvl="1" indent="-1841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00"/>
              <a:buChar char="•"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Contact: Pradeep, Alixandro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685800" lvl="1" indent="-2222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</a:pPr>
            <a:r>
              <a:rPr lang="en-US" sz="17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pbn.tvm@gmail.com</a:t>
            </a:r>
            <a:r>
              <a:rPr lang="en-US" sz="1700">
                <a:latin typeface="Arial"/>
                <a:ea typeface="Arial"/>
                <a:cs typeface="Arial"/>
                <a:sym typeface="Arial"/>
              </a:rPr>
              <a:t>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685800" lvl="1" indent="-2222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</a:pPr>
            <a:r>
              <a:rPr lang="en-US" sz="17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alixandrowerneck@outlook.com</a:t>
            </a:r>
            <a:r>
              <a:rPr lang="en-US" sz="1700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9" descr="A picture containing window, building&#10;&#10;Description generated with very high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23985" y="156838"/>
            <a:ext cx="1968015" cy="871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WS-3: Good Practices in Machine Learning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FGAI4H-K-039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Started 2020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Scope: Provide regulatory good practices overview in ML4H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Megalomania: “ICD-XX for ML4H” (see Christian’s pitch yesterday)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Contribute?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Tuesdays, 14.00 hrs Geneva time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Contact and Management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1430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Pradeep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1430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pbn.tvm@gmail.com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7" descr="A picture containing window, building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23985" y="156838"/>
            <a:ext cx="1968015" cy="871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WS-4: Perturbed minds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673400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Started 10/2020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Scope:  Plausible robustness testing in medical imaging (see FGAI4H-K-050)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Megalomania: Share our code base, scientific publications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10" descr="A picture containing window, building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3985" y="156838"/>
            <a:ext cx="1968015" cy="87106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0"/>
          <p:cNvSpPr txBox="1">
            <a:spLocks noGrp="1"/>
          </p:cNvSpPr>
          <p:nvPr>
            <p:ph type="body" idx="1"/>
          </p:nvPr>
        </p:nvSpPr>
        <p:spPr>
          <a:xfrm>
            <a:off x="6409330" y="1825625"/>
            <a:ext cx="4673400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921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Contribute?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Fridays, 13.00 hrs Geneva time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Contact and Management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Luis, Bruno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143000" lvl="2" indent="-2032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luis.oala@hhi.fraunhofer.de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1143000" lvl="2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bruno.sanguinetti@dotphoton.com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7D7405-CE88-4514-A11F-CA7C14F8472C}"/>
</file>

<file path=customXml/itemProps2.xml><?xml version="1.0" encoding="utf-8"?>
<ds:datastoreItem xmlns:ds="http://schemas.openxmlformats.org/officeDocument/2006/customXml" ds:itemID="{8D757891-533E-4B08-9CC2-432445C0232A}"/>
</file>

<file path=customXml/itemProps3.xml><?xml version="1.0" encoding="utf-8"?>
<ds:datastoreItem xmlns:ds="http://schemas.openxmlformats.org/officeDocument/2006/customXml" ds:itemID="{263EDF69-883F-4630-8D5D-47FF3AA110B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1783</TotalTime>
  <Words>704</Words>
  <Application>Microsoft Office PowerPoint</Application>
  <PresentationFormat>Widescreen</PresentationFormat>
  <Paragraphs>129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等线</vt:lpstr>
      <vt:lpstr>Arial</vt:lpstr>
      <vt:lpstr>Calibri</vt:lpstr>
      <vt:lpstr>Calibri Light</vt:lpstr>
      <vt:lpstr>Office 主题​​</vt:lpstr>
      <vt:lpstr>PowerPoint Presentation</vt:lpstr>
      <vt:lpstr>PowerPoint Presentation</vt:lpstr>
      <vt:lpstr>DAISAM WG</vt:lpstr>
      <vt:lpstr>DAISAM: Hello World!</vt:lpstr>
      <vt:lpstr>Work streams</vt:lpstr>
      <vt:lpstr>WS-1: Measures &amp; Metrics</vt:lpstr>
      <vt:lpstr>WS-2: Assessment Platform</vt:lpstr>
      <vt:lpstr>WS-3: Good Practices in Machine Learning</vt:lpstr>
      <vt:lpstr>WS-4: Perturbed minds</vt:lpstr>
      <vt:lpstr>WS-5: Transparent model reporting</vt:lpstr>
      <vt:lpstr>WS-6 – “aiaudit.org”</vt:lpstr>
      <vt:lpstr>FG-AI4H promotion</vt:lpstr>
      <vt:lpstr>Next targets and invitation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DAISAM status update</dc:title>
  <dc:creator>Campos, Simao</dc:creator>
  <cp:lastModifiedBy>Simão Campos-Neto</cp:lastModifiedBy>
  <cp:revision>73</cp:revision>
  <cp:lastPrinted>2019-04-04T08:49:31Z</cp:lastPrinted>
  <dcterms:created xsi:type="dcterms:W3CDTF">2019-03-31T15:53:06Z</dcterms:created>
  <dcterms:modified xsi:type="dcterms:W3CDTF">2021-01-28T16:39:07Z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