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7" r:id="rId6"/>
    <p:sldId id="349" r:id="rId7"/>
    <p:sldId id="332" r:id="rId8"/>
    <p:sldId id="348" r:id="rId9"/>
    <p:sldId id="350" r:id="rId10"/>
    <p:sldId id="351" r:id="rId11"/>
    <p:sldId id="361" r:id="rId12"/>
    <p:sldId id="342" r:id="rId13"/>
    <p:sldId id="352" r:id="rId14"/>
    <p:sldId id="344" r:id="rId15"/>
    <p:sldId id="353" r:id="rId16"/>
    <p:sldId id="354" r:id="rId17"/>
    <p:sldId id="345" r:id="rId18"/>
    <p:sldId id="355" r:id="rId19"/>
    <p:sldId id="356" r:id="rId20"/>
    <p:sldId id="357" r:id="rId21"/>
    <p:sldId id="358" r:id="rId22"/>
    <p:sldId id="359" r:id="rId23"/>
    <p:sldId id="360" r:id="rId24"/>
    <p:sldId id="347" r:id="rId25"/>
    <p:sldId id="362" r:id="rId26"/>
    <p:sldId id="333" r:id="rId27"/>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105" d="100"/>
          <a:sy n="105" d="100"/>
        </p:scale>
        <p:origin x="10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7DE5E68C-AA67-455C-8BE1-250E7F2BE365}"/>
    <pc:docChg chg="custSel modSld">
      <pc:chgData name="Campos, Simao" userId="a1bf0726-548b-4db8-a746-2e19b5e24da4" providerId="ADAL" clId="{7DE5E68C-AA67-455C-8BE1-250E7F2BE365}" dt="2020-07-31T13:07:17.796" v="14" actId="6549"/>
      <pc:docMkLst>
        <pc:docMk/>
      </pc:docMkLst>
      <pc:sldChg chg="addSp delSp modSp mod">
        <pc:chgData name="Campos, Simao" userId="a1bf0726-548b-4db8-a746-2e19b5e24da4" providerId="ADAL" clId="{7DE5E68C-AA67-455C-8BE1-250E7F2BE365}" dt="2020-07-31T13:07:17.796" v="14" actId="6549"/>
        <pc:sldMkLst>
          <pc:docMk/>
          <pc:sldMk cId="610094566" sldId="257"/>
        </pc:sldMkLst>
        <pc:spChg chg="add del">
          <ac:chgData name="Campos, Simao" userId="a1bf0726-548b-4db8-a746-2e19b5e24da4" providerId="ADAL" clId="{7DE5E68C-AA67-455C-8BE1-250E7F2BE365}" dt="2020-07-31T13:06:19.272" v="3" actId="478"/>
          <ac:spMkLst>
            <pc:docMk/>
            <pc:sldMk cId="610094566" sldId="257"/>
            <ac:spMk id="2" creationId="{746C99E3-4F60-4A4C-895C-62CF978FD49A}"/>
          </ac:spMkLst>
        </pc:spChg>
        <pc:spChg chg="add del mod">
          <ac:chgData name="Campos, Simao" userId="a1bf0726-548b-4db8-a746-2e19b5e24da4" providerId="ADAL" clId="{7DE5E68C-AA67-455C-8BE1-250E7F2BE365}" dt="2020-07-31T13:06:27.975" v="5" actId="478"/>
          <ac:spMkLst>
            <pc:docMk/>
            <pc:sldMk cId="610094566" sldId="257"/>
            <ac:spMk id="3" creationId="{D3F62636-5662-4BED-B120-4F93CEAD3758}"/>
          </ac:spMkLst>
        </pc:spChg>
        <pc:spChg chg="mod">
          <ac:chgData name="Campos, Simao" userId="a1bf0726-548b-4db8-a746-2e19b5e24da4" providerId="ADAL" clId="{7DE5E68C-AA67-455C-8BE1-250E7F2BE365}" dt="2020-07-31T13:07:17.796" v="14" actId="6549"/>
          <ac:spMkLst>
            <pc:docMk/>
            <pc:sldMk cId="610094566" sldId="257"/>
            <ac:spMk id="9" creationId="{8C7CA0D1-8B49-4675-8A5E-57C7F64475C1}"/>
          </ac:spMkLst>
        </pc:spChg>
        <pc:spChg chg="mod">
          <ac:chgData name="Campos, Simao" userId="a1bf0726-548b-4db8-a746-2e19b5e24da4" providerId="ADAL" clId="{7DE5E68C-AA67-455C-8BE1-250E7F2BE365}" dt="2020-07-31T13:06:44.946" v="10" actId="14100"/>
          <ac:spMkLst>
            <pc:docMk/>
            <pc:sldMk cId="610094566" sldId="257"/>
            <ac:spMk id="10" creationId="{D36F58C8-2F54-4864-94DC-A069EA8D2640}"/>
          </ac:spMkLst>
        </pc:spChg>
        <pc:graphicFrameChg chg="modGraphic">
          <ac:chgData name="Campos, Simao" userId="a1bf0726-548b-4db8-a746-2e19b5e24da4" providerId="ADAL" clId="{7DE5E68C-AA67-455C-8BE1-250E7F2BE365}" dt="2020-07-31T13:06:54.279" v="12" actId="6549"/>
          <ac:graphicFrameMkLst>
            <pc:docMk/>
            <pc:sldMk cId="610094566" sldId="257"/>
            <ac:graphicFrameMk id="8" creationId="{77EB9C60-79E2-4E8D-B95B-4EFA5ED6B17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2021/1/29</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4AB42-1656-4AA3-AD0C-563F4A5A9C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49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4AB42-1656-4AA3-AD0C-563F4A5A9C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91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4AB42-1656-4AA3-AD0C-563F4A5A9C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43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C637F-CF69-4E19-BDF1-356F808FD95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894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1D9D4-4500-49F7-9693-C5C742EAE3C2}" type="datetime1">
              <a:rPr lang="en-US" smtClean="0"/>
              <a:pPr/>
              <a:t>29/01/2021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b="1"/>
            </a:lvl1pPr>
          </a:lstStyle>
          <a:p>
            <a:fld id="{37FA2A11-9618-422A-BFE7-652E5382B1B8}" type="slidenum">
              <a:rPr lang="en-US" smtClean="0"/>
              <a:pPr/>
              <a:t>‹#›</a:t>
            </a:fld>
            <a:endParaRPr lang="en-US"/>
          </a:p>
        </p:txBody>
      </p:sp>
    </p:spTree>
    <p:extLst>
      <p:ext uri="{BB962C8B-B14F-4D97-AF65-F5344CB8AC3E}">
        <p14:creationId xmlns:p14="http://schemas.microsoft.com/office/powerpoint/2010/main" val="402973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66D12-855D-4F82-82F1-14E52F43EF67}" type="datetime1">
              <a:rPr lang="en-US" smtClean="0"/>
              <a:pPr/>
              <a:t>29/01/2021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37FA2A11-9618-422A-BFE7-652E5382B1B8}" type="slidenum">
              <a:rPr lang="en-US" smtClean="0"/>
              <a:pPr/>
              <a:t>‹#›</a:t>
            </a:fld>
            <a:endParaRPr lang="en-US"/>
          </a:p>
        </p:txBody>
      </p:sp>
    </p:spTree>
    <p:extLst>
      <p:ext uri="{BB962C8B-B14F-4D97-AF65-F5344CB8AC3E}">
        <p14:creationId xmlns:p14="http://schemas.microsoft.com/office/powerpoint/2010/main" val="257059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87260-1AB0-4C1A-9B70-279C97CE024A}" type="datetime1">
              <a:rPr lang="en-US" smtClean="0"/>
              <a:pPr/>
              <a:t>29/01/2021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377032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71259-A897-427E-81FB-EDD216D362BE}" type="datetime1">
              <a:rPr lang="en-US" smtClean="0"/>
              <a:pPr/>
              <a:t>29/01/2021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2418781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B9FA38-E8DD-4A79-8B72-6736E505573D}" type="datetime1">
              <a:rPr lang="en-US" smtClean="0"/>
              <a:pPr/>
              <a:t>29/01/2021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2596767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97EA72-6E7C-49EB-B86D-4070A86FE430}" type="datetime1">
              <a:rPr lang="en-US" smtClean="0"/>
              <a:pPr/>
              <a:t>29/01/2021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944438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32922-5AFB-496A-8E50-9832802DEBE2}" type="datetime1">
              <a:rPr lang="en-US" smtClean="0"/>
              <a:pPr/>
              <a:t>29/01/2021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365021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3FDE9-0147-436B-940E-4467CCFA739B}" type="datetime1">
              <a:rPr lang="en-US" smtClean="0"/>
              <a:pPr/>
              <a:t>29/01/2021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87569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1FC46-932D-4B86-B208-6337A5262658}" type="datetime1">
              <a:rPr lang="en-US" smtClean="0"/>
              <a:pPr/>
              <a:t>29/01/2021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223270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72475-3C29-4D73-8B9C-2BE6DA9CCEE9}" type="datetime1">
              <a:rPr lang="en-US" smtClean="0"/>
              <a:pPr/>
              <a:t>29/01/2021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2276255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8FEA5-2F3F-467D-AAED-D811BD169EBD}" type="datetime1">
              <a:rPr lang="en-US" smtClean="0"/>
              <a:pPr/>
              <a:t>29/01/2021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2A11-9618-422A-BFE7-652E5382B1B8}" type="slidenum">
              <a:rPr lang="en-US" smtClean="0"/>
              <a:pPr/>
              <a:t>‹#›</a:t>
            </a:fld>
            <a:endParaRPr lang="en-US"/>
          </a:p>
        </p:txBody>
      </p:sp>
    </p:spTree>
    <p:extLst>
      <p:ext uri="{BB962C8B-B14F-4D97-AF65-F5344CB8AC3E}">
        <p14:creationId xmlns:p14="http://schemas.microsoft.com/office/powerpoint/2010/main" val="72624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2021/1/29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88302-4C1C-4B0E-8D48-BA398AD95301}" type="datetime1">
              <a:rPr lang="en-US" smtClean="0"/>
              <a:pPr/>
              <a:t>29/01/2021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A2A11-9618-422A-BFE7-652E5382B1B8}" type="slidenum">
              <a:rPr lang="en-US" smtClean="0"/>
              <a:pPr/>
              <a:t>‹#›</a:t>
            </a:fld>
            <a:endParaRPr lang="en-US"/>
          </a:p>
        </p:txBody>
      </p:sp>
    </p:spTree>
    <p:extLst>
      <p:ext uri="{BB962C8B-B14F-4D97-AF65-F5344CB8AC3E}">
        <p14:creationId xmlns:p14="http://schemas.microsoft.com/office/powerpoint/2010/main" val="31640885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lgams.hq@icmr.gov.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5617030" y="844428"/>
            <a:ext cx="2500748" cy="369332"/>
          </a:xfrm>
          <a:prstGeom prst="rect">
            <a:avLst/>
          </a:prstGeom>
        </p:spPr>
        <p:txBody>
          <a:bodyPr wrap="square">
            <a:spAutoFit/>
          </a:bodyPr>
          <a:lstStyle/>
          <a:p>
            <a:pPr algn="r"/>
            <a:r>
              <a:rPr lang="en-GB" b="1" dirty="0"/>
              <a:t>FGAI4H-K-053-A01</a:t>
            </a:r>
          </a:p>
        </p:txBody>
      </p:sp>
      <p:sp>
        <p:nvSpPr>
          <p:cNvPr id="10" name="Rectangle 9">
            <a:extLst>
              <a:ext uri="{FF2B5EF4-FFF2-40B4-BE49-F238E27FC236}">
                <a16:creationId xmlns:a16="http://schemas.microsoft.com/office/drawing/2014/main" id="{D36F58C8-2F54-4864-94DC-A069EA8D2640}"/>
              </a:ext>
            </a:extLst>
          </p:cNvPr>
          <p:cNvSpPr/>
          <p:nvPr/>
        </p:nvSpPr>
        <p:spPr>
          <a:xfrm>
            <a:off x="3883231" y="1209419"/>
            <a:ext cx="4234548" cy="369332"/>
          </a:xfrm>
          <a:prstGeom prst="rect">
            <a:avLst/>
          </a:prstGeom>
        </p:spPr>
        <p:txBody>
          <a:bodyPr wrap="square">
            <a:spAutoFit/>
          </a:bodyPr>
          <a:lstStyle/>
          <a:p>
            <a:pPr algn="r"/>
            <a:r>
              <a:rPr lang="en-US" dirty="0"/>
              <a:t>E-meeting, 27-29 January 2021</a:t>
            </a:r>
            <a:endParaRPr lang="en-GB" dirty="0"/>
          </a:p>
        </p:txBody>
      </p:sp>
      <p:graphicFrame>
        <p:nvGraphicFramePr>
          <p:cNvPr id="8" name="Table 2">
            <a:extLst>
              <a:ext uri="{FF2B5EF4-FFF2-40B4-BE49-F238E27FC236}">
                <a16:creationId xmlns:a16="http://schemas.microsoft.com/office/drawing/2014/main" id="{77EB9C60-79E2-4E8D-B95B-4EFA5ED6B17E}"/>
              </a:ext>
            </a:extLst>
          </p:cNvPr>
          <p:cNvGraphicFramePr>
            <a:graphicFrameLocks noGrp="1"/>
          </p:cNvGraphicFramePr>
          <p:nvPr>
            <p:extLst>
              <p:ext uri="{D42A27DB-BD31-4B8C-83A1-F6EECF244321}">
                <p14:modId xmlns:p14="http://schemas.microsoft.com/office/powerpoint/2010/main" val="3912453019"/>
              </p:ext>
            </p:extLst>
          </p:nvPr>
        </p:nvGraphicFramePr>
        <p:xfrm>
          <a:off x="872647" y="2821596"/>
          <a:ext cx="7112397" cy="2857500"/>
        </p:xfrm>
        <a:graphic>
          <a:graphicData uri="http://schemas.openxmlformats.org/drawingml/2006/table">
            <a:tbl>
              <a:tblPr firstRow="1" bandRow="1">
                <a:tableStyleId>{2D5ABB26-0587-4C30-8999-92F81FD0307C}</a:tableStyleId>
              </a:tblPr>
              <a:tblGrid>
                <a:gridCol w="1139830">
                  <a:extLst>
                    <a:ext uri="{9D8B030D-6E8A-4147-A177-3AD203B41FA5}">
                      <a16:colId xmlns:a16="http://schemas.microsoft.com/office/drawing/2014/main" val="3760236376"/>
                    </a:ext>
                  </a:extLst>
                </a:gridCol>
                <a:gridCol w="2483323">
                  <a:extLst>
                    <a:ext uri="{9D8B030D-6E8A-4147-A177-3AD203B41FA5}">
                      <a16:colId xmlns:a16="http://schemas.microsoft.com/office/drawing/2014/main" val="4118390399"/>
                    </a:ext>
                  </a:extLst>
                </a:gridCol>
                <a:gridCol w="3489244">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b="0" i="0" kern="1200" dirty="0">
                          <a:solidFill>
                            <a:schemeClr val="tx1"/>
                          </a:solidFill>
                          <a:effectLst/>
                          <a:latin typeface="+mn-lt"/>
                          <a:ea typeface="+mn-ea"/>
                          <a:cs typeface="+mn-cs"/>
                        </a:rPr>
                        <a:t>Editors</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Updated DEL09: AI4H applications and platforms - Att.1 - Presentation</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kern="1200" dirty="0">
                          <a:solidFill>
                            <a:schemeClr val="tx1"/>
                          </a:solidFill>
                          <a:effectLst/>
                          <a:latin typeface="+mn-lt"/>
                          <a:ea typeface="+mn-ea"/>
                          <a:cs typeface="+mn-cs"/>
                        </a:rPr>
                        <a:t>Manjeet Singh Chalga</a:t>
                      </a:r>
                      <a:br>
                        <a:rPr lang="en-GB" sz="1800" kern="1200" dirty="0">
                          <a:solidFill>
                            <a:schemeClr val="tx1"/>
                          </a:solidFill>
                          <a:effectLst/>
                          <a:latin typeface="+mn-lt"/>
                          <a:ea typeface="+mn-ea"/>
                          <a:cs typeface="+mn-cs"/>
                        </a:rPr>
                      </a:br>
                      <a:r>
                        <a:rPr lang="en-GB" sz="1800" kern="1200" dirty="0">
                          <a:solidFill>
                            <a:schemeClr val="tx1"/>
                          </a:solidFill>
                          <a:effectLst/>
                          <a:latin typeface="+mn-lt"/>
                          <a:ea typeface="+mn-ea"/>
                          <a:cs typeface="+mn-cs"/>
                        </a:rPr>
                        <a:t>ICMR, New Delhi</a:t>
                      </a:r>
                      <a:br>
                        <a:rPr lang="en-GB" sz="1800" kern="1200" dirty="0">
                          <a:solidFill>
                            <a:schemeClr val="tx1"/>
                          </a:solidFill>
                          <a:effectLst/>
                          <a:latin typeface="+mn-lt"/>
                          <a:ea typeface="+mn-ea"/>
                          <a:cs typeface="+mn-cs"/>
                        </a:rPr>
                      </a:br>
                      <a:r>
                        <a:rPr lang="en-GB" sz="1800" kern="1200" dirty="0">
                          <a:solidFill>
                            <a:schemeClr val="tx1"/>
                          </a:solidFill>
                          <a:effectLst/>
                          <a:latin typeface="+mn-lt"/>
                          <a:ea typeface="+mn-ea"/>
                          <a:cs typeface="+mn-cs"/>
                        </a:rPr>
                        <a:t>India</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kern="1200" dirty="0">
                          <a:solidFill>
                            <a:schemeClr val="tx1"/>
                          </a:solidFill>
                          <a:effectLst/>
                          <a:latin typeface="+mn-lt"/>
                          <a:ea typeface="+mn-ea"/>
                          <a:cs typeface="+mn-cs"/>
                        </a:rPr>
                        <a:t>Tel: +91-9582776792</a:t>
                      </a:r>
                      <a:br>
                        <a:rPr lang="en-GB" sz="1800" kern="1200" dirty="0">
                          <a:solidFill>
                            <a:schemeClr val="tx1"/>
                          </a:solidFill>
                          <a:effectLst/>
                          <a:latin typeface="+mn-lt"/>
                          <a:ea typeface="+mn-ea"/>
                          <a:cs typeface="+mn-cs"/>
                        </a:rPr>
                      </a:br>
                      <a:r>
                        <a:rPr lang="en-GB" sz="1800" kern="1200" dirty="0">
                          <a:solidFill>
                            <a:schemeClr val="tx1"/>
                          </a:solidFill>
                          <a:effectLst/>
                          <a:latin typeface="+mn-lt"/>
                          <a:ea typeface="+mn-ea"/>
                          <a:cs typeface="+mn-cs"/>
                        </a:rPr>
                        <a:t>Email: </a:t>
                      </a:r>
                      <a:r>
                        <a:rPr lang="en-GB" sz="1800" u="sng" kern="1200" dirty="0">
                          <a:solidFill>
                            <a:schemeClr val="tx1"/>
                          </a:solidFill>
                          <a:effectLst/>
                          <a:latin typeface="+mn-lt"/>
                          <a:ea typeface="+mn-ea"/>
                          <a:cs typeface="+mn-cs"/>
                          <a:hlinkClick r:id="rId3"/>
                        </a:rPr>
                        <a:t>chalgams.hq@icmr.gov.in</a:t>
                      </a:r>
                      <a:r>
                        <a:rPr lang="en-GB" sz="1800" u="sng" kern="1200" dirty="0">
                          <a:solidFill>
                            <a:schemeClr val="tx1"/>
                          </a:solidFill>
                          <a:effectLst/>
                          <a:latin typeface="+mn-lt"/>
                          <a:ea typeface="+mn-ea"/>
                          <a:cs typeface="+mn-cs"/>
                        </a:rPr>
                        <a:t>, manjeetchalga@gmail.com</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This PPT summarizes the content of K-053 for presentation and discussion during the meeting.</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61009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4" descr="Screenshot_20171010-124506"/>
          <p:cNvPicPr>
            <a:picLocks noChangeAspect="1" noChangeArrowheads="1"/>
          </p:cNvPicPr>
          <p:nvPr/>
        </p:nvPicPr>
        <p:blipFill>
          <a:blip r:embed="rId2" cstate="print"/>
          <a:srcRect/>
          <a:stretch>
            <a:fillRect/>
          </a:stretch>
        </p:blipFill>
        <p:spPr bwMode="auto">
          <a:xfrm>
            <a:off x="1524000" y="838200"/>
            <a:ext cx="849813" cy="1512168"/>
          </a:xfrm>
          <a:prstGeom prst="rect">
            <a:avLst/>
          </a:prstGeom>
          <a:noFill/>
        </p:spPr>
      </p:pic>
      <p:sp>
        <p:nvSpPr>
          <p:cNvPr id="9" name="Rectangle 8"/>
          <p:cNvSpPr/>
          <p:nvPr/>
        </p:nvSpPr>
        <p:spPr>
          <a:xfrm>
            <a:off x="286544" y="2421414"/>
            <a:ext cx="3371056" cy="2015192"/>
          </a:xfrm>
          <a:prstGeom prst="rect">
            <a:avLst/>
          </a:prstGeom>
          <a:solidFill>
            <a:schemeClr val="bg1"/>
          </a:solidFill>
        </p:spPr>
        <p:txBody>
          <a:bodyPr wrap="square">
            <a:spAutoFit/>
          </a:bodyPr>
          <a:lstStyle/>
          <a:p>
            <a:pPr marL="0" marR="0" lvl="0" indent="269875"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Calibri"/>
                <a:ea typeface="+mn-ea"/>
                <a:cs typeface="+mn-cs"/>
              </a:rPr>
              <a:t>Present Status : </a:t>
            </a:r>
            <a:r>
              <a:rPr kumimoji="0" lang="en-IN" sz="2000" b="1" i="0" u="none" strike="noStrike" kern="1200" cap="none" spc="0" normalizeH="0" baseline="0" noProof="0" dirty="0">
                <a:ln>
                  <a:noFill/>
                </a:ln>
                <a:solidFill>
                  <a:prstClr val="white"/>
                </a:solidFill>
                <a:effectLst/>
                <a:uLnTx/>
                <a:uFillTx/>
                <a:latin typeface="Calibri"/>
                <a:ea typeface="+mn-ea"/>
                <a:cs typeface="+mn-cs"/>
              </a:rPr>
              <a:t>Developed Mobile App and collected Data from Tribal Area from 19 Districts of 5 States Chhattisgarh, Gujarat, Jharkhand , MP &amp; Rajasthan </a:t>
            </a:r>
          </a:p>
        </p:txBody>
      </p:sp>
      <p:sp>
        <p:nvSpPr>
          <p:cNvPr id="10" name="Rectangle 9"/>
          <p:cNvSpPr/>
          <p:nvPr/>
        </p:nvSpPr>
        <p:spPr>
          <a:xfrm>
            <a:off x="438944" y="3527425"/>
            <a:ext cx="2736304" cy="461665"/>
          </a:xfrm>
          <a:prstGeom prst="rect">
            <a:avLst/>
          </a:prstGeom>
        </p:spPr>
        <p:txBody>
          <a:bodyPr wrap="square">
            <a:spAutoFit/>
          </a:bodyPr>
          <a:lstStyle/>
          <a:p>
            <a:pPr marL="0" marR="0" lvl="0" indent="269875"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AutoShape 2"/>
          <p:cNvSpPr>
            <a:spLocks noChangeArrowheads="1"/>
          </p:cNvSpPr>
          <p:nvPr/>
        </p:nvSpPr>
        <p:spPr bwMode="auto">
          <a:xfrm rot="1849081">
            <a:off x="2361913" y="1668547"/>
            <a:ext cx="1736698" cy="251332"/>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7" name="Rectangle 16"/>
          <p:cNvSpPr/>
          <p:nvPr/>
        </p:nvSpPr>
        <p:spPr>
          <a:xfrm>
            <a:off x="304800" y="4382631"/>
            <a:ext cx="3352800" cy="2246769"/>
          </a:xfrm>
          <a:prstGeom prst="rect">
            <a:avLst/>
          </a:prstGeom>
          <a:solidFill>
            <a:schemeClr val="bg1"/>
          </a:solidFill>
        </p:spPr>
        <p:txBody>
          <a:bodyPr wrap="square">
            <a:spAutoFit/>
          </a:bodyPr>
          <a:lstStyle/>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4500+ TB Patients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600+ Contacts Patients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900+ Community Persons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1400 ASHA workers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900+ ANMs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400+ MPWs</a:t>
            </a:r>
          </a:p>
          <a:p>
            <a:pPr marL="0" marR="0" lvl="0" indent="2698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170+ Medical Officers </a:t>
            </a:r>
            <a:endParaRPr kumimoji="0" lang="en-IN"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053" name="Picture 5" descr="Image result for computer picture"/>
          <p:cNvPicPr>
            <a:picLocks noChangeAspect="1" noChangeArrowheads="1"/>
          </p:cNvPicPr>
          <p:nvPr/>
        </p:nvPicPr>
        <p:blipFill>
          <a:blip r:embed="rId3" cstate="print"/>
          <a:srcRect/>
          <a:stretch>
            <a:fillRect/>
          </a:stretch>
        </p:blipFill>
        <p:spPr bwMode="auto">
          <a:xfrm>
            <a:off x="3791744" y="2308225"/>
            <a:ext cx="1512238" cy="1118245"/>
          </a:xfrm>
          <a:prstGeom prst="rect">
            <a:avLst/>
          </a:prstGeom>
          <a:noFill/>
        </p:spPr>
      </p:pic>
      <p:sp>
        <p:nvSpPr>
          <p:cNvPr id="20" name="Rectangle 19"/>
          <p:cNvSpPr/>
          <p:nvPr/>
        </p:nvSpPr>
        <p:spPr>
          <a:xfrm>
            <a:off x="5791200" y="2209800"/>
            <a:ext cx="1295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Analyzed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Report</a:t>
            </a:r>
          </a:p>
        </p:txBody>
      </p:sp>
      <p:sp>
        <p:nvSpPr>
          <p:cNvPr id="24" name="AutoShape 2"/>
          <p:cNvSpPr>
            <a:spLocks noChangeArrowheads="1"/>
          </p:cNvSpPr>
          <p:nvPr/>
        </p:nvSpPr>
        <p:spPr bwMode="auto">
          <a:xfrm rot="19505649">
            <a:off x="5218729" y="2276113"/>
            <a:ext cx="1032229" cy="251779"/>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5" name="AutoShape 2"/>
          <p:cNvSpPr>
            <a:spLocks noChangeArrowheads="1"/>
          </p:cNvSpPr>
          <p:nvPr/>
        </p:nvSpPr>
        <p:spPr bwMode="auto">
          <a:xfrm rot="1849081">
            <a:off x="4599683" y="3766430"/>
            <a:ext cx="1579138" cy="185564"/>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25" name="Rectangle 1"/>
          <p:cNvSpPr>
            <a:spLocks noChangeArrowheads="1"/>
          </p:cNvSpPr>
          <p:nvPr/>
        </p:nvSpPr>
        <p:spPr bwMode="auto">
          <a:xfrm>
            <a:off x="4495800" y="4975225"/>
            <a:ext cx="4419600" cy="163121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itchFamily="34" charset="0"/>
                <a:ea typeface="Calibri" pitchFamily="34" charset="0"/>
                <a:cs typeface="Arial" pitchFamily="34" charset="0"/>
              </a:rPr>
              <a:t>35 Mobile vans equipped with Digital X-ray and sputum microscopy services have been launched and providing services to TB Patients in Tribal Area</a:t>
            </a:r>
            <a:endParaRPr kumimoji="0" lang="en-US" sz="4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027" name="AutoShape 3" descr="Image result for ambulance image"/>
          <p:cNvSpPr>
            <a:spLocks noChangeAspect="1" noChangeArrowheads="1"/>
          </p:cNvSpPr>
          <p:nvPr/>
        </p:nvSpPr>
        <p:spPr bwMode="auto">
          <a:xfrm>
            <a:off x="155575" y="-762000"/>
            <a:ext cx="1790700" cy="116205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29" name="AutoShape 5" descr="Image result for ambulance image"/>
          <p:cNvSpPr>
            <a:spLocks noChangeAspect="1" noChangeArrowheads="1"/>
          </p:cNvSpPr>
          <p:nvPr/>
        </p:nvSpPr>
        <p:spPr bwMode="auto">
          <a:xfrm>
            <a:off x="155575" y="-762000"/>
            <a:ext cx="1790700" cy="116205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38" name="Picture 14" descr="C:\Users\Dr Manjeet S Chalga\Desktop\test,jpg.jpg"/>
          <p:cNvPicPr>
            <a:picLocks noChangeAspect="1" noChangeArrowheads="1"/>
          </p:cNvPicPr>
          <p:nvPr/>
        </p:nvPicPr>
        <p:blipFill>
          <a:blip r:embed="rId4" cstate="print"/>
          <a:srcRect/>
          <a:stretch>
            <a:fillRect/>
          </a:stretch>
        </p:blipFill>
        <p:spPr bwMode="auto">
          <a:xfrm>
            <a:off x="6096000" y="3527425"/>
            <a:ext cx="2223845" cy="1381125"/>
          </a:xfrm>
          <a:prstGeom prst="rect">
            <a:avLst/>
          </a:prstGeom>
          <a:noFill/>
        </p:spPr>
      </p:pic>
      <p:sp>
        <p:nvSpPr>
          <p:cNvPr id="16" name="Rectangle 15"/>
          <p:cNvSpPr/>
          <p:nvPr/>
        </p:nvSpPr>
        <p:spPr>
          <a:xfrm>
            <a:off x="3810000" y="3352800"/>
            <a:ext cx="216024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Server at ICMR Headquarters</a:t>
            </a:r>
          </a:p>
        </p:txBody>
      </p:sp>
      <p:pic>
        <p:nvPicPr>
          <p:cNvPr id="18" name="Picture 2"/>
          <p:cNvPicPr>
            <a:picLocks noChangeAspect="1" noChangeArrowheads="1"/>
          </p:cNvPicPr>
          <p:nvPr/>
        </p:nvPicPr>
        <p:blipFill>
          <a:blip r:embed="rId5" cstate="print"/>
          <a:srcRect/>
          <a:stretch>
            <a:fillRect/>
          </a:stretch>
        </p:blipFill>
        <p:spPr bwMode="auto">
          <a:xfrm>
            <a:off x="6925850" y="1676400"/>
            <a:ext cx="2218150" cy="1349375"/>
          </a:xfrm>
          <a:prstGeom prst="rect">
            <a:avLst/>
          </a:prstGeom>
          <a:noFill/>
          <a:ln w="9525">
            <a:noFill/>
            <a:miter lim="800000"/>
            <a:headEnd/>
            <a:tailEnd/>
          </a:ln>
          <a:effectLst/>
        </p:spPr>
      </p:pic>
      <p:pic>
        <p:nvPicPr>
          <p:cNvPr id="2049" name="Picture 1"/>
          <p:cNvPicPr>
            <a:picLocks noChangeAspect="1" noChangeArrowheads="1"/>
          </p:cNvPicPr>
          <p:nvPr/>
        </p:nvPicPr>
        <p:blipFill>
          <a:blip r:embed="rId6" cstate="print"/>
          <a:srcRect/>
          <a:stretch>
            <a:fillRect/>
          </a:stretch>
        </p:blipFill>
        <p:spPr bwMode="auto">
          <a:xfrm>
            <a:off x="6400800" y="838200"/>
            <a:ext cx="2304256" cy="1429849"/>
          </a:xfrm>
          <a:prstGeom prst="rect">
            <a:avLst/>
          </a:prstGeom>
          <a:noFill/>
        </p:spPr>
      </p:pic>
      <p:sp>
        <p:nvSpPr>
          <p:cNvPr id="19" name="Rectangle 18"/>
          <p:cNvSpPr/>
          <p:nvPr/>
        </p:nvSpPr>
        <p:spPr>
          <a:xfrm>
            <a:off x="381000" y="1501914"/>
            <a:ext cx="1295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Mobile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App</a:t>
            </a:r>
          </a:p>
        </p:txBody>
      </p:sp>
      <p:sp>
        <p:nvSpPr>
          <p:cNvPr id="21" name="Title 1"/>
          <p:cNvSpPr txBox="1">
            <a:spLocks/>
          </p:cNvSpPr>
          <p:nvPr/>
        </p:nvSpPr>
        <p:spPr>
          <a:xfrm>
            <a:off x="457200" y="0"/>
            <a:ext cx="82296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000" b="1" i="0" u="none" strike="noStrike" kern="1200" cap="none" spc="0" normalizeH="0" baseline="0" noProof="0" dirty="0" err="1">
                <a:ln>
                  <a:noFill/>
                </a:ln>
                <a:solidFill>
                  <a:srgbClr val="1F497D"/>
                </a:solidFill>
                <a:effectLst/>
                <a:uLnTx/>
                <a:uFillTx/>
                <a:latin typeface="Calibri"/>
                <a:ea typeface="+mn-ea"/>
                <a:cs typeface="+mn-cs"/>
              </a:rPr>
              <a:t>TieTB</a:t>
            </a:r>
            <a:r>
              <a:rPr kumimoji="0" lang="en-IN" sz="4000" b="1" i="0" u="none" strike="noStrike" kern="1200" cap="none" spc="0" normalizeH="0" baseline="0" noProof="0" dirty="0">
                <a:ln>
                  <a:noFill/>
                </a:ln>
                <a:solidFill>
                  <a:srgbClr val="1F497D"/>
                </a:solidFill>
                <a:effectLst/>
                <a:uLnTx/>
                <a:uFillTx/>
                <a:latin typeface="Calibri"/>
                <a:ea typeface="+mn-ea"/>
                <a:cs typeface="+mn-cs"/>
              </a:rPr>
              <a:t> Project Flow Diagram </a:t>
            </a:r>
            <a:endParaRPr kumimoji="0" lang="en-US" sz="4400" b="1" i="0" u="none" strike="noStrike" kern="1200" cap="none" spc="0" normalizeH="0" baseline="0" noProof="0" dirty="0">
              <a:ln>
                <a:noFill/>
              </a:ln>
              <a:solidFill>
                <a:srgbClr val="1F497D"/>
              </a:solidFill>
              <a:effectLst/>
              <a:uLnTx/>
              <a:uFillTx/>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935540"/>
            <a:ext cx="855631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2.   To develop an IT based Leprosy and TB Patients monitoring system in order to ensure complete treatment of the patients</a:t>
            </a:r>
            <a:endParaRPr kumimoji="0" lang="en-GB"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120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AutoShape 2" descr="Image result for people clipart"/>
          <p:cNvSpPr>
            <a:spLocks noChangeAspect="1" noChangeArrowheads="1"/>
          </p:cNvSpPr>
          <p:nvPr/>
        </p:nvSpPr>
        <p:spPr bwMode="auto">
          <a:xfrm>
            <a:off x="-252536" y="-9634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AutoShape 4" descr="Image result for people clipart"/>
          <p:cNvSpPr>
            <a:spLocks noChangeAspect="1" noChangeArrowheads="1"/>
          </p:cNvSpPr>
          <p:nvPr/>
        </p:nvSpPr>
        <p:spPr bwMode="auto">
          <a:xfrm>
            <a:off x="-252536" y="-9634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utoShape 2" descr="Image result for gsm gateway"/>
          <p:cNvSpPr>
            <a:spLocks noChangeAspect="1" noChangeArrowheads="1"/>
          </p:cNvSpPr>
          <p:nvPr/>
        </p:nvSpPr>
        <p:spPr bwMode="auto">
          <a:xfrm>
            <a:off x="-252536" y="-9634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utoShape 4" descr="Image result for gsm gateway"/>
          <p:cNvSpPr>
            <a:spLocks noChangeAspect="1" noChangeArrowheads="1"/>
          </p:cNvSpPr>
          <p:nvPr/>
        </p:nvSpPr>
        <p:spPr bwMode="auto">
          <a:xfrm>
            <a:off x="-252536" y="-9634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6" descr="Image result for gsm gateway"/>
          <p:cNvPicPr>
            <a:picLocks noChangeAspect="1" noChangeArrowheads="1"/>
          </p:cNvPicPr>
          <p:nvPr/>
        </p:nvPicPr>
        <p:blipFill>
          <a:blip r:embed="rId3" cstate="print"/>
          <a:srcRect/>
          <a:stretch>
            <a:fillRect/>
          </a:stretch>
        </p:blipFill>
        <p:spPr bwMode="auto">
          <a:xfrm>
            <a:off x="1499593" y="2492896"/>
            <a:ext cx="1800200" cy="864096"/>
          </a:xfrm>
          <a:prstGeom prst="rect">
            <a:avLst/>
          </a:prstGeom>
          <a:noFill/>
        </p:spPr>
      </p:pic>
      <p:pic>
        <p:nvPicPr>
          <p:cNvPr id="12" name="Picture 8" descr="Image result for voip gateway"/>
          <p:cNvPicPr>
            <a:picLocks noChangeAspect="1" noChangeArrowheads="1"/>
          </p:cNvPicPr>
          <p:nvPr/>
        </p:nvPicPr>
        <p:blipFill>
          <a:blip r:embed="rId4" cstate="print"/>
          <a:srcRect/>
          <a:stretch>
            <a:fillRect/>
          </a:stretch>
        </p:blipFill>
        <p:spPr bwMode="auto">
          <a:xfrm>
            <a:off x="1643609" y="4941168"/>
            <a:ext cx="1728192" cy="1728192"/>
          </a:xfrm>
          <a:prstGeom prst="rect">
            <a:avLst/>
          </a:prstGeom>
          <a:noFill/>
        </p:spPr>
      </p:pic>
      <p:pic>
        <p:nvPicPr>
          <p:cNvPr id="13" name="Picture 10" descr="Image result for voice gateway"/>
          <p:cNvPicPr>
            <a:picLocks noChangeAspect="1" noChangeArrowheads="1"/>
          </p:cNvPicPr>
          <p:nvPr/>
        </p:nvPicPr>
        <p:blipFill>
          <a:blip r:embed="rId5" cstate="print"/>
          <a:srcRect/>
          <a:stretch>
            <a:fillRect/>
          </a:stretch>
        </p:blipFill>
        <p:spPr bwMode="auto">
          <a:xfrm>
            <a:off x="1613959" y="4005064"/>
            <a:ext cx="1747253" cy="792088"/>
          </a:xfrm>
          <a:prstGeom prst="rect">
            <a:avLst/>
          </a:prstGeom>
          <a:noFill/>
        </p:spPr>
      </p:pic>
      <p:pic>
        <p:nvPicPr>
          <p:cNvPr id="14" name="Picture 12" descr="Image result for database server"/>
          <p:cNvPicPr>
            <a:picLocks noChangeAspect="1" noChangeArrowheads="1"/>
          </p:cNvPicPr>
          <p:nvPr/>
        </p:nvPicPr>
        <p:blipFill>
          <a:blip r:embed="rId6" cstate="print"/>
          <a:srcRect/>
          <a:stretch>
            <a:fillRect/>
          </a:stretch>
        </p:blipFill>
        <p:spPr bwMode="auto">
          <a:xfrm>
            <a:off x="4523929" y="3861048"/>
            <a:ext cx="810706" cy="997125"/>
          </a:xfrm>
          <a:prstGeom prst="rect">
            <a:avLst/>
          </a:prstGeom>
          <a:noFill/>
        </p:spPr>
      </p:pic>
      <p:pic>
        <p:nvPicPr>
          <p:cNvPr id="15" name="Picture 14" descr="Image result for web server"/>
          <p:cNvPicPr>
            <a:picLocks noChangeAspect="1" noChangeArrowheads="1"/>
          </p:cNvPicPr>
          <p:nvPr/>
        </p:nvPicPr>
        <p:blipFill>
          <a:blip r:embed="rId7" cstate="print"/>
          <a:srcRect/>
          <a:stretch>
            <a:fillRect/>
          </a:stretch>
        </p:blipFill>
        <p:spPr bwMode="auto">
          <a:xfrm>
            <a:off x="6108105" y="3789040"/>
            <a:ext cx="1152128" cy="1152128"/>
          </a:xfrm>
          <a:prstGeom prst="rect">
            <a:avLst/>
          </a:prstGeom>
          <a:noFill/>
        </p:spPr>
      </p:pic>
      <p:sp>
        <p:nvSpPr>
          <p:cNvPr id="16" name="Up-Down Arrow 15"/>
          <p:cNvSpPr/>
          <p:nvPr/>
        </p:nvSpPr>
        <p:spPr>
          <a:xfrm>
            <a:off x="2219673" y="3199328"/>
            <a:ext cx="144016" cy="936104"/>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Up-Down Arrow 16"/>
          <p:cNvSpPr/>
          <p:nvPr/>
        </p:nvSpPr>
        <p:spPr>
          <a:xfrm>
            <a:off x="2507705" y="4581128"/>
            <a:ext cx="144016" cy="1008112"/>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Up-Down Arrow 17"/>
          <p:cNvSpPr/>
          <p:nvPr/>
        </p:nvSpPr>
        <p:spPr>
          <a:xfrm rot="5400000">
            <a:off x="3839852" y="3753038"/>
            <a:ext cx="144017" cy="1080120"/>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Up-Down Arrow 18"/>
          <p:cNvSpPr/>
          <p:nvPr/>
        </p:nvSpPr>
        <p:spPr>
          <a:xfrm rot="5400000" flipH="1">
            <a:off x="5662589" y="3658492"/>
            <a:ext cx="170953" cy="1008112"/>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Picture 16" descr="Image result for cloud"/>
          <p:cNvPicPr>
            <a:picLocks noChangeAspect="1" noChangeArrowheads="1"/>
          </p:cNvPicPr>
          <p:nvPr/>
        </p:nvPicPr>
        <p:blipFill>
          <a:blip r:embed="rId8" cstate="print"/>
          <a:srcRect/>
          <a:stretch>
            <a:fillRect/>
          </a:stretch>
        </p:blipFill>
        <p:spPr bwMode="auto">
          <a:xfrm>
            <a:off x="3731841" y="2375817"/>
            <a:ext cx="1368151" cy="1368152"/>
          </a:xfrm>
          <a:prstGeom prst="rect">
            <a:avLst/>
          </a:prstGeom>
          <a:noFill/>
        </p:spPr>
      </p:pic>
      <p:pic>
        <p:nvPicPr>
          <p:cNvPr id="21" name="Picture 6" descr="Image result for people clipart"/>
          <p:cNvPicPr>
            <a:picLocks noChangeAspect="1" noChangeArrowheads="1"/>
          </p:cNvPicPr>
          <p:nvPr/>
        </p:nvPicPr>
        <p:blipFill>
          <a:blip r:embed="rId9" cstate="print"/>
          <a:srcRect/>
          <a:stretch>
            <a:fillRect/>
          </a:stretch>
        </p:blipFill>
        <p:spPr bwMode="auto">
          <a:xfrm>
            <a:off x="3371801" y="260648"/>
            <a:ext cx="1460248" cy="1003921"/>
          </a:xfrm>
          <a:prstGeom prst="rect">
            <a:avLst/>
          </a:prstGeom>
          <a:noFill/>
        </p:spPr>
      </p:pic>
      <p:grpSp>
        <p:nvGrpSpPr>
          <p:cNvPr id="22" name="Group 34"/>
          <p:cNvGrpSpPr/>
          <p:nvPr/>
        </p:nvGrpSpPr>
        <p:grpSpPr>
          <a:xfrm flipH="1">
            <a:off x="2795737" y="548680"/>
            <a:ext cx="474712" cy="647700"/>
            <a:chOff x="1409700" y="1752600"/>
            <a:chExt cx="533400" cy="647700"/>
          </a:xfrm>
        </p:grpSpPr>
        <p:sp>
          <p:nvSpPr>
            <p:cNvPr id="49" name="AutoShape 18"/>
            <p:cNvSpPr>
              <a:spLocks noChangeArrowheads="1"/>
            </p:cNvSpPr>
            <p:nvPr/>
          </p:nvSpPr>
          <p:spPr bwMode="auto">
            <a:xfrm rot="-5614580">
              <a:off x="1524000" y="1981200"/>
              <a:ext cx="647700" cy="190500"/>
            </a:xfrm>
            <a:custGeom>
              <a:avLst/>
              <a:gdLst>
                <a:gd name="G0" fmla="+- 9428 0 0"/>
                <a:gd name="G1" fmla="+- -10983644 0 0"/>
                <a:gd name="G2" fmla="+- 0 0 -10983644"/>
                <a:gd name="T0" fmla="*/ 0 256 1"/>
                <a:gd name="T1" fmla="*/ 180 256 1"/>
                <a:gd name="G3" fmla="+- -10983644 T0 T1"/>
                <a:gd name="T2" fmla="*/ 0 256 1"/>
                <a:gd name="T3" fmla="*/ 90 256 1"/>
                <a:gd name="G4" fmla="+- -10983644 T2 T3"/>
                <a:gd name="G5" fmla="*/ G4 2 1"/>
                <a:gd name="T4" fmla="*/ 90 256 1"/>
                <a:gd name="T5" fmla="*/ 0 256 1"/>
                <a:gd name="G6" fmla="+- -10983644 T4 T5"/>
                <a:gd name="G7" fmla="*/ G6 2 1"/>
                <a:gd name="G8" fmla="abs -109836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8"/>
                <a:gd name="G18" fmla="*/ 9428 1 2"/>
                <a:gd name="G19" fmla="+- G18 5400 0"/>
                <a:gd name="G20" fmla="cos G19 -10983644"/>
                <a:gd name="G21" fmla="sin G19 -10983644"/>
                <a:gd name="G22" fmla="+- G20 10800 0"/>
                <a:gd name="G23" fmla="+- G21 10800 0"/>
                <a:gd name="G24" fmla="+- 10800 0 G20"/>
                <a:gd name="G25" fmla="+- 9428 10800 0"/>
                <a:gd name="G26" fmla="?: G9 G17 G25"/>
                <a:gd name="G27" fmla="?: G9 0 21600"/>
                <a:gd name="G28" fmla="cos 10800 -10983644"/>
                <a:gd name="G29" fmla="sin 10800 -10983644"/>
                <a:gd name="G30" fmla="sin 9428 -10983644"/>
                <a:gd name="G31" fmla="+- G28 10800 0"/>
                <a:gd name="G32" fmla="+- G29 10800 0"/>
                <a:gd name="G33" fmla="+- G30 10800 0"/>
                <a:gd name="G34" fmla="?: G4 0 G31"/>
                <a:gd name="G35" fmla="?: -10983644 G34 0"/>
                <a:gd name="G36" fmla="?: G6 G35 G31"/>
                <a:gd name="G37" fmla="+- 21600 0 G36"/>
                <a:gd name="G38" fmla="?: G4 0 G33"/>
                <a:gd name="G39" fmla="?: -10983644 G38 G32"/>
                <a:gd name="G40" fmla="?: G6 G39 0"/>
                <a:gd name="G41" fmla="?: G4 G32 21600"/>
                <a:gd name="G42" fmla="?: G6 G41 G33"/>
                <a:gd name="T12" fmla="*/ 10800 w 21600"/>
                <a:gd name="T13" fmla="*/ 0 h 21600"/>
                <a:gd name="T14" fmla="*/ 922 w 21600"/>
                <a:gd name="T15" fmla="*/ 8627 h 21600"/>
                <a:gd name="T16" fmla="*/ 10800 w 21600"/>
                <a:gd name="T17" fmla="*/ 1372 h 21600"/>
                <a:gd name="T18" fmla="*/ 20678 w 21600"/>
                <a:gd name="T19" fmla="*/ 86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92" y="8775"/>
                  </a:moveTo>
                  <a:cubicBezTo>
                    <a:pt x="2542" y="4451"/>
                    <a:pt x="6373" y="1371"/>
                    <a:pt x="10800" y="1372"/>
                  </a:cubicBezTo>
                  <a:cubicBezTo>
                    <a:pt x="15226" y="1372"/>
                    <a:pt x="19057" y="4451"/>
                    <a:pt x="20007" y="8775"/>
                  </a:cubicBezTo>
                  <a:lnTo>
                    <a:pt x="21347" y="8480"/>
                  </a:lnTo>
                  <a:cubicBezTo>
                    <a:pt x="20258" y="3527"/>
                    <a:pt x="15870" y="-1"/>
                    <a:pt x="10799" y="0"/>
                  </a:cubicBezTo>
                  <a:cubicBezTo>
                    <a:pt x="5729" y="0"/>
                    <a:pt x="1341" y="3527"/>
                    <a:pt x="252" y="8480"/>
                  </a:cubicBezTo>
                  <a:close/>
                </a:path>
              </a:pathLst>
            </a:custGeom>
            <a:solidFill>
              <a:schemeClr val="accent1"/>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AutoShape 19"/>
            <p:cNvSpPr>
              <a:spLocks noChangeArrowheads="1"/>
            </p:cNvSpPr>
            <p:nvPr/>
          </p:nvSpPr>
          <p:spPr bwMode="auto">
            <a:xfrm rot="-5614580">
              <a:off x="1409700" y="1981200"/>
              <a:ext cx="647700" cy="190500"/>
            </a:xfrm>
            <a:custGeom>
              <a:avLst/>
              <a:gdLst>
                <a:gd name="G0" fmla="+- 9428 0 0"/>
                <a:gd name="G1" fmla="+- -10983644 0 0"/>
                <a:gd name="G2" fmla="+- 0 0 -10983644"/>
                <a:gd name="T0" fmla="*/ 0 256 1"/>
                <a:gd name="T1" fmla="*/ 180 256 1"/>
                <a:gd name="G3" fmla="+- -10983644 T0 T1"/>
                <a:gd name="T2" fmla="*/ 0 256 1"/>
                <a:gd name="T3" fmla="*/ 90 256 1"/>
                <a:gd name="G4" fmla="+- -10983644 T2 T3"/>
                <a:gd name="G5" fmla="*/ G4 2 1"/>
                <a:gd name="T4" fmla="*/ 90 256 1"/>
                <a:gd name="T5" fmla="*/ 0 256 1"/>
                <a:gd name="G6" fmla="+- -10983644 T4 T5"/>
                <a:gd name="G7" fmla="*/ G6 2 1"/>
                <a:gd name="G8" fmla="abs -109836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8"/>
                <a:gd name="G18" fmla="*/ 9428 1 2"/>
                <a:gd name="G19" fmla="+- G18 5400 0"/>
                <a:gd name="G20" fmla="cos G19 -10983644"/>
                <a:gd name="G21" fmla="sin G19 -10983644"/>
                <a:gd name="G22" fmla="+- G20 10800 0"/>
                <a:gd name="G23" fmla="+- G21 10800 0"/>
                <a:gd name="G24" fmla="+- 10800 0 G20"/>
                <a:gd name="G25" fmla="+- 9428 10800 0"/>
                <a:gd name="G26" fmla="?: G9 G17 G25"/>
                <a:gd name="G27" fmla="?: G9 0 21600"/>
                <a:gd name="G28" fmla="cos 10800 -10983644"/>
                <a:gd name="G29" fmla="sin 10800 -10983644"/>
                <a:gd name="G30" fmla="sin 9428 -10983644"/>
                <a:gd name="G31" fmla="+- G28 10800 0"/>
                <a:gd name="G32" fmla="+- G29 10800 0"/>
                <a:gd name="G33" fmla="+- G30 10800 0"/>
                <a:gd name="G34" fmla="?: G4 0 G31"/>
                <a:gd name="G35" fmla="?: -10983644 G34 0"/>
                <a:gd name="G36" fmla="?: G6 G35 G31"/>
                <a:gd name="G37" fmla="+- 21600 0 G36"/>
                <a:gd name="G38" fmla="?: G4 0 G33"/>
                <a:gd name="G39" fmla="?: -10983644 G38 G32"/>
                <a:gd name="G40" fmla="?: G6 G39 0"/>
                <a:gd name="G41" fmla="?: G4 G32 21600"/>
                <a:gd name="G42" fmla="?: G6 G41 G33"/>
                <a:gd name="T12" fmla="*/ 10800 w 21600"/>
                <a:gd name="T13" fmla="*/ 0 h 21600"/>
                <a:gd name="T14" fmla="*/ 922 w 21600"/>
                <a:gd name="T15" fmla="*/ 8627 h 21600"/>
                <a:gd name="T16" fmla="*/ 10800 w 21600"/>
                <a:gd name="T17" fmla="*/ 1372 h 21600"/>
                <a:gd name="T18" fmla="*/ 20678 w 21600"/>
                <a:gd name="T19" fmla="*/ 86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92" y="8775"/>
                  </a:moveTo>
                  <a:cubicBezTo>
                    <a:pt x="2542" y="4451"/>
                    <a:pt x="6373" y="1371"/>
                    <a:pt x="10800" y="1372"/>
                  </a:cubicBezTo>
                  <a:cubicBezTo>
                    <a:pt x="15226" y="1372"/>
                    <a:pt x="19057" y="4451"/>
                    <a:pt x="20007" y="8775"/>
                  </a:cubicBezTo>
                  <a:lnTo>
                    <a:pt x="21347" y="8480"/>
                  </a:lnTo>
                  <a:cubicBezTo>
                    <a:pt x="20258" y="3527"/>
                    <a:pt x="15870" y="-1"/>
                    <a:pt x="10799" y="0"/>
                  </a:cubicBezTo>
                  <a:cubicBezTo>
                    <a:pt x="5729" y="0"/>
                    <a:pt x="1341" y="3527"/>
                    <a:pt x="252" y="8480"/>
                  </a:cubicBezTo>
                  <a:close/>
                </a:path>
              </a:pathLst>
            </a:custGeom>
            <a:solidFill>
              <a:schemeClr val="accent1"/>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AutoShape 20"/>
            <p:cNvSpPr>
              <a:spLocks noChangeArrowheads="1"/>
            </p:cNvSpPr>
            <p:nvPr/>
          </p:nvSpPr>
          <p:spPr bwMode="auto">
            <a:xfrm rot="-5614580">
              <a:off x="1295400" y="1981200"/>
              <a:ext cx="647700" cy="190500"/>
            </a:xfrm>
            <a:custGeom>
              <a:avLst/>
              <a:gdLst>
                <a:gd name="G0" fmla="+- 9428 0 0"/>
                <a:gd name="G1" fmla="+- -10983644 0 0"/>
                <a:gd name="G2" fmla="+- 0 0 -10983644"/>
                <a:gd name="T0" fmla="*/ 0 256 1"/>
                <a:gd name="T1" fmla="*/ 180 256 1"/>
                <a:gd name="G3" fmla="+- -10983644 T0 T1"/>
                <a:gd name="T2" fmla="*/ 0 256 1"/>
                <a:gd name="T3" fmla="*/ 90 256 1"/>
                <a:gd name="G4" fmla="+- -10983644 T2 T3"/>
                <a:gd name="G5" fmla="*/ G4 2 1"/>
                <a:gd name="T4" fmla="*/ 90 256 1"/>
                <a:gd name="T5" fmla="*/ 0 256 1"/>
                <a:gd name="G6" fmla="+- -10983644 T4 T5"/>
                <a:gd name="G7" fmla="*/ G6 2 1"/>
                <a:gd name="G8" fmla="abs -109836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8"/>
                <a:gd name="G18" fmla="*/ 9428 1 2"/>
                <a:gd name="G19" fmla="+- G18 5400 0"/>
                <a:gd name="G20" fmla="cos G19 -10983644"/>
                <a:gd name="G21" fmla="sin G19 -10983644"/>
                <a:gd name="G22" fmla="+- G20 10800 0"/>
                <a:gd name="G23" fmla="+- G21 10800 0"/>
                <a:gd name="G24" fmla="+- 10800 0 G20"/>
                <a:gd name="G25" fmla="+- 9428 10800 0"/>
                <a:gd name="G26" fmla="?: G9 G17 G25"/>
                <a:gd name="G27" fmla="?: G9 0 21600"/>
                <a:gd name="G28" fmla="cos 10800 -10983644"/>
                <a:gd name="G29" fmla="sin 10800 -10983644"/>
                <a:gd name="G30" fmla="sin 9428 -10983644"/>
                <a:gd name="G31" fmla="+- G28 10800 0"/>
                <a:gd name="G32" fmla="+- G29 10800 0"/>
                <a:gd name="G33" fmla="+- G30 10800 0"/>
                <a:gd name="G34" fmla="?: G4 0 G31"/>
                <a:gd name="G35" fmla="?: -10983644 G34 0"/>
                <a:gd name="G36" fmla="?: G6 G35 G31"/>
                <a:gd name="G37" fmla="+- 21600 0 G36"/>
                <a:gd name="G38" fmla="?: G4 0 G33"/>
                <a:gd name="G39" fmla="?: -10983644 G38 G32"/>
                <a:gd name="G40" fmla="?: G6 G39 0"/>
                <a:gd name="G41" fmla="?: G4 G32 21600"/>
                <a:gd name="G42" fmla="?: G6 G41 G33"/>
                <a:gd name="T12" fmla="*/ 10800 w 21600"/>
                <a:gd name="T13" fmla="*/ 0 h 21600"/>
                <a:gd name="T14" fmla="*/ 922 w 21600"/>
                <a:gd name="T15" fmla="*/ 8627 h 21600"/>
                <a:gd name="T16" fmla="*/ 10800 w 21600"/>
                <a:gd name="T17" fmla="*/ 1372 h 21600"/>
                <a:gd name="T18" fmla="*/ 20678 w 21600"/>
                <a:gd name="T19" fmla="*/ 86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92" y="8775"/>
                  </a:moveTo>
                  <a:cubicBezTo>
                    <a:pt x="2542" y="4451"/>
                    <a:pt x="6373" y="1371"/>
                    <a:pt x="10800" y="1372"/>
                  </a:cubicBezTo>
                  <a:cubicBezTo>
                    <a:pt x="15226" y="1372"/>
                    <a:pt x="19057" y="4451"/>
                    <a:pt x="20007" y="8775"/>
                  </a:cubicBezTo>
                  <a:lnTo>
                    <a:pt x="21347" y="8480"/>
                  </a:lnTo>
                  <a:cubicBezTo>
                    <a:pt x="20258" y="3527"/>
                    <a:pt x="15870" y="-1"/>
                    <a:pt x="10799" y="0"/>
                  </a:cubicBezTo>
                  <a:cubicBezTo>
                    <a:pt x="5729" y="0"/>
                    <a:pt x="1341" y="3527"/>
                    <a:pt x="252" y="8480"/>
                  </a:cubicBezTo>
                  <a:close/>
                </a:path>
              </a:pathLst>
            </a:custGeom>
            <a:solidFill>
              <a:schemeClr val="accent1"/>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AutoShape 21"/>
            <p:cNvSpPr>
              <a:spLocks noChangeArrowheads="1"/>
            </p:cNvSpPr>
            <p:nvPr/>
          </p:nvSpPr>
          <p:spPr bwMode="auto">
            <a:xfrm rot="15985420">
              <a:off x="1181100" y="1981200"/>
              <a:ext cx="647700" cy="190500"/>
            </a:xfrm>
            <a:custGeom>
              <a:avLst/>
              <a:gdLst>
                <a:gd name="G0" fmla="+- 9428 0 0"/>
                <a:gd name="G1" fmla="+- -10983644 0 0"/>
                <a:gd name="G2" fmla="+- 0 0 -10983644"/>
                <a:gd name="T0" fmla="*/ 0 256 1"/>
                <a:gd name="T1" fmla="*/ 180 256 1"/>
                <a:gd name="G3" fmla="+- -10983644 T0 T1"/>
                <a:gd name="T2" fmla="*/ 0 256 1"/>
                <a:gd name="T3" fmla="*/ 90 256 1"/>
                <a:gd name="G4" fmla="+- -10983644 T2 T3"/>
                <a:gd name="G5" fmla="*/ G4 2 1"/>
                <a:gd name="T4" fmla="*/ 90 256 1"/>
                <a:gd name="T5" fmla="*/ 0 256 1"/>
                <a:gd name="G6" fmla="+- -10983644 T4 T5"/>
                <a:gd name="G7" fmla="*/ G6 2 1"/>
                <a:gd name="G8" fmla="abs -109836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28"/>
                <a:gd name="G18" fmla="*/ 9428 1 2"/>
                <a:gd name="G19" fmla="+- G18 5400 0"/>
                <a:gd name="G20" fmla="cos G19 -10983644"/>
                <a:gd name="G21" fmla="sin G19 -10983644"/>
                <a:gd name="G22" fmla="+- G20 10800 0"/>
                <a:gd name="G23" fmla="+- G21 10800 0"/>
                <a:gd name="G24" fmla="+- 10800 0 G20"/>
                <a:gd name="G25" fmla="+- 9428 10800 0"/>
                <a:gd name="G26" fmla="?: G9 G17 G25"/>
                <a:gd name="G27" fmla="?: G9 0 21600"/>
                <a:gd name="G28" fmla="cos 10800 -10983644"/>
                <a:gd name="G29" fmla="sin 10800 -10983644"/>
                <a:gd name="G30" fmla="sin 9428 -10983644"/>
                <a:gd name="G31" fmla="+- G28 10800 0"/>
                <a:gd name="G32" fmla="+- G29 10800 0"/>
                <a:gd name="G33" fmla="+- G30 10800 0"/>
                <a:gd name="G34" fmla="?: G4 0 G31"/>
                <a:gd name="G35" fmla="?: -10983644 G34 0"/>
                <a:gd name="G36" fmla="?: G6 G35 G31"/>
                <a:gd name="G37" fmla="+- 21600 0 G36"/>
                <a:gd name="G38" fmla="?: G4 0 G33"/>
                <a:gd name="G39" fmla="?: -10983644 G38 G32"/>
                <a:gd name="G40" fmla="?: G6 G39 0"/>
                <a:gd name="G41" fmla="?: G4 G32 21600"/>
                <a:gd name="G42" fmla="?: G6 G41 G33"/>
                <a:gd name="T12" fmla="*/ 10800 w 21600"/>
                <a:gd name="T13" fmla="*/ 0 h 21600"/>
                <a:gd name="T14" fmla="*/ 922 w 21600"/>
                <a:gd name="T15" fmla="*/ 8627 h 21600"/>
                <a:gd name="T16" fmla="*/ 10800 w 21600"/>
                <a:gd name="T17" fmla="*/ 1372 h 21600"/>
                <a:gd name="T18" fmla="*/ 20678 w 21600"/>
                <a:gd name="T19" fmla="*/ 86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92" y="8775"/>
                  </a:moveTo>
                  <a:cubicBezTo>
                    <a:pt x="2542" y="4451"/>
                    <a:pt x="6373" y="1371"/>
                    <a:pt x="10800" y="1372"/>
                  </a:cubicBezTo>
                  <a:cubicBezTo>
                    <a:pt x="15226" y="1372"/>
                    <a:pt x="19057" y="4451"/>
                    <a:pt x="20007" y="8775"/>
                  </a:cubicBezTo>
                  <a:lnTo>
                    <a:pt x="21347" y="8480"/>
                  </a:lnTo>
                  <a:cubicBezTo>
                    <a:pt x="20258" y="3527"/>
                    <a:pt x="15870" y="-1"/>
                    <a:pt x="10799" y="0"/>
                  </a:cubicBezTo>
                  <a:cubicBezTo>
                    <a:pt x="5729" y="0"/>
                    <a:pt x="1341" y="3527"/>
                    <a:pt x="252" y="8480"/>
                  </a:cubicBezTo>
                  <a:close/>
                </a:path>
              </a:pathLst>
            </a:custGeom>
            <a:solidFill>
              <a:schemeClr val="accent1"/>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3" name="Picture 6" descr="Image result for people clipart"/>
          <p:cNvPicPr>
            <a:picLocks noChangeAspect="1" noChangeArrowheads="1"/>
          </p:cNvPicPr>
          <p:nvPr/>
        </p:nvPicPr>
        <p:blipFill>
          <a:blip r:embed="rId9" cstate="print"/>
          <a:srcRect/>
          <a:stretch>
            <a:fillRect/>
          </a:stretch>
        </p:blipFill>
        <p:spPr bwMode="auto">
          <a:xfrm>
            <a:off x="7836297" y="2276872"/>
            <a:ext cx="1187624" cy="816492"/>
          </a:xfrm>
          <a:prstGeom prst="rect">
            <a:avLst/>
          </a:prstGeom>
          <a:noFill/>
        </p:spPr>
      </p:pic>
      <p:pic>
        <p:nvPicPr>
          <p:cNvPr id="24" name="Picture 24" descr="mobile"/>
          <p:cNvPicPr>
            <a:picLocks noChangeAspect="1" noChangeArrowheads="1"/>
          </p:cNvPicPr>
          <p:nvPr/>
        </p:nvPicPr>
        <p:blipFill>
          <a:blip r:embed="rId10" cstate="print"/>
          <a:srcRect/>
          <a:stretch>
            <a:fillRect/>
          </a:stretch>
        </p:blipFill>
        <p:spPr bwMode="auto">
          <a:xfrm>
            <a:off x="2147665" y="404664"/>
            <a:ext cx="952128" cy="952128"/>
          </a:xfrm>
          <a:prstGeom prst="rect">
            <a:avLst/>
          </a:prstGeom>
          <a:noFill/>
        </p:spPr>
      </p:pic>
      <p:pic>
        <p:nvPicPr>
          <p:cNvPr id="25" name="Picture 20" descr="Image result for landline phone"/>
          <p:cNvPicPr>
            <a:picLocks noChangeAspect="1" noChangeArrowheads="1"/>
          </p:cNvPicPr>
          <p:nvPr/>
        </p:nvPicPr>
        <p:blipFill>
          <a:blip r:embed="rId11" cstate="print"/>
          <a:srcRect/>
          <a:stretch>
            <a:fillRect/>
          </a:stretch>
        </p:blipFill>
        <p:spPr bwMode="auto">
          <a:xfrm>
            <a:off x="59433" y="5301208"/>
            <a:ext cx="781100" cy="781100"/>
          </a:xfrm>
          <a:prstGeom prst="rect">
            <a:avLst/>
          </a:prstGeom>
          <a:noFill/>
        </p:spPr>
      </p:pic>
      <p:sp>
        <p:nvSpPr>
          <p:cNvPr id="26" name="Up-Down Arrow 25"/>
          <p:cNvSpPr/>
          <p:nvPr/>
        </p:nvSpPr>
        <p:spPr>
          <a:xfrm rot="5400000">
            <a:off x="1103548" y="5409222"/>
            <a:ext cx="144017" cy="792088"/>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Bent Arrow 26"/>
          <p:cNvSpPr/>
          <p:nvPr/>
        </p:nvSpPr>
        <p:spPr>
          <a:xfrm>
            <a:off x="419473" y="692696"/>
            <a:ext cx="1656184" cy="4680520"/>
          </a:xfrm>
          <a:prstGeom prst="bentArrow">
            <a:avLst>
              <a:gd name="adj1" fmla="val 874"/>
              <a:gd name="adj2" fmla="val 8405"/>
              <a:gd name="adj3" fmla="val 7421"/>
              <a:gd name="adj4" fmla="val 47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Up Arrow 27"/>
          <p:cNvSpPr/>
          <p:nvPr/>
        </p:nvSpPr>
        <p:spPr>
          <a:xfrm>
            <a:off x="2579713" y="1484784"/>
            <a:ext cx="72008"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Up Arrow 28"/>
          <p:cNvSpPr/>
          <p:nvPr/>
        </p:nvSpPr>
        <p:spPr>
          <a:xfrm rot="19236392">
            <a:off x="3427957" y="1229670"/>
            <a:ext cx="59004" cy="17435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Up Arrow 29"/>
          <p:cNvSpPr/>
          <p:nvPr/>
        </p:nvSpPr>
        <p:spPr>
          <a:xfrm>
            <a:off x="4811961" y="3284984"/>
            <a:ext cx="45719"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Up Arrow 30"/>
          <p:cNvSpPr/>
          <p:nvPr/>
        </p:nvSpPr>
        <p:spPr>
          <a:xfrm rot="13190955">
            <a:off x="7445097" y="3018971"/>
            <a:ext cx="134326" cy="12999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p:cNvSpPr/>
          <p:nvPr/>
        </p:nvSpPr>
        <p:spPr>
          <a:xfrm rot="18580948">
            <a:off x="6602760" y="3081079"/>
            <a:ext cx="13778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Patient Registration</a:t>
            </a:r>
          </a:p>
        </p:txBody>
      </p:sp>
      <p:sp>
        <p:nvSpPr>
          <p:cNvPr id="33" name="Rectangle 32"/>
          <p:cNvSpPr/>
          <p:nvPr/>
        </p:nvSpPr>
        <p:spPr>
          <a:xfrm>
            <a:off x="6900193" y="4110171"/>
            <a:ext cx="144016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Web Services &amp; Program Controller</a:t>
            </a:r>
          </a:p>
        </p:txBody>
      </p:sp>
      <p:sp>
        <p:nvSpPr>
          <p:cNvPr id="34" name="Rectangle 33"/>
          <p:cNvSpPr/>
          <p:nvPr/>
        </p:nvSpPr>
        <p:spPr>
          <a:xfrm>
            <a:off x="4163889" y="4797152"/>
            <a:ext cx="158417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Database Server</a:t>
            </a:r>
          </a:p>
        </p:txBody>
      </p:sp>
      <p:sp>
        <p:nvSpPr>
          <p:cNvPr id="35" name="Rectangle 34"/>
          <p:cNvSpPr/>
          <p:nvPr/>
        </p:nvSpPr>
        <p:spPr>
          <a:xfrm>
            <a:off x="914400" y="4437112"/>
            <a:ext cx="166531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IVRS/Controller</a:t>
            </a:r>
          </a:p>
        </p:txBody>
      </p:sp>
      <p:sp>
        <p:nvSpPr>
          <p:cNvPr id="36" name="Rectangle 35"/>
          <p:cNvSpPr/>
          <p:nvPr/>
        </p:nvSpPr>
        <p:spPr>
          <a:xfrm>
            <a:off x="851521" y="3162454"/>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GSM Gateway</a:t>
            </a:r>
          </a:p>
        </p:txBody>
      </p:sp>
      <p:sp>
        <p:nvSpPr>
          <p:cNvPr id="37" name="Rectangle 36"/>
          <p:cNvSpPr/>
          <p:nvPr/>
        </p:nvSpPr>
        <p:spPr>
          <a:xfrm>
            <a:off x="1715617" y="5949280"/>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VoIP Gateway</a:t>
            </a:r>
          </a:p>
        </p:txBody>
      </p:sp>
      <p:sp>
        <p:nvSpPr>
          <p:cNvPr id="38" name="Rectangle 37"/>
          <p:cNvSpPr/>
          <p:nvPr/>
        </p:nvSpPr>
        <p:spPr>
          <a:xfrm>
            <a:off x="4955977" y="2780928"/>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SMS Gateway</a:t>
            </a:r>
          </a:p>
        </p:txBody>
      </p:sp>
      <p:sp>
        <p:nvSpPr>
          <p:cNvPr id="39" name="Rectangle 38"/>
          <p:cNvSpPr/>
          <p:nvPr/>
        </p:nvSpPr>
        <p:spPr>
          <a:xfrm rot="16200000">
            <a:off x="-131330" y="2179603"/>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Voice Call</a:t>
            </a:r>
          </a:p>
        </p:txBody>
      </p:sp>
      <p:sp>
        <p:nvSpPr>
          <p:cNvPr id="40" name="Rectangle 39"/>
          <p:cNvSpPr/>
          <p:nvPr/>
        </p:nvSpPr>
        <p:spPr>
          <a:xfrm rot="16200000">
            <a:off x="1668870" y="1747555"/>
            <a:ext cx="14401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Voice Call</a:t>
            </a:r>
          </a:p>
        </p:txBody>
      </p:sp>
      <p:sp>
        <p:nvSpPr>
          <p:cNvPr id="41" name="Rectangle 40"/>
          <p:cNvSpPr/>
          <p:nvPr/>
        </p:nvSpPr>
        <p:spPr>
          <a:xfrm rot="3028455">
            <a:off x="3372132" y="1963579"/>
            <a:ext cx="72008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SMS</a:t>
            </a:r>
          </a:p>
        </p:txBody>
      </p:sp>
      <p:sp>
        <p:nvSpPr>
          <p:cNvPr id="42" name="Rectangle 41"/>
          <p:cNvSpPr/>
          <p:nvPr/>
        </p:nvSpPr>
        <p:spPr>
          <a:xfrm>
            <a:off x="3371801" y="3717032"/>
            <a:ext cx="122413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Data Sync with IVRS</a:t>
            </a:r>
          </a:p>
        </p:txBody>
      </p:sp>
      <p:sp>
        <p:nvSpPr>
          <p:cNvPr id="43" name="Rectangle 42"/>
          <p:cNvSpPr/>
          <p:nvPr/>
        </p:nvSpPr>
        <p:spPr>
          <a:xfrm>
            <a:off x="5172001" y="3501008"/>
            <a:ext cx="115212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Call Scheduling</a:t>
            </a:r>
          </a:p>
        </p:txBody>
      </p:sp>
      <p:sp>
        <p:nvSpPr>
          <p:cNvPr id="44" name="Rectangle 43"/>
          <p:cNvSpPr/>
          <p:nvPr/>
        </p:nvSpPr>
        <p:spPr>
          <a:xfrm>
            <a:off x="5892081" y="5517232"/>
            <a:ext cx="15841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Calibri"/>
                <a:ea typeface="+mn-ea"/>
                <a:cs typeface="+mn-cs"/>
              </a:rPr>
              <a:t>Analysis of Data &amp; Reports</a:t>
            </a:r>
          </a:p>
        </p:txBody>
      </p:sp>
      <p:sp>
        <p:nvSpPr>
          <p:cNvPr id="45" name="AutoShape 2"/>
          <p:cNvSpPr>
            <a:spLocks noChangeArrowheads="1"/>
          </p:cNvSpPr>
          <p:nvPr/>
        </p:nvSpPr>
        <p:spPr bwMode="auto">
          <a:xfrm rot="2614155">
            <a:off x="6605117" y="5262336"/>
            <a:ext cx="1123834" cy="133789"/>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pic>
        <p:nvPicPr>
          <p:cNvPr id="46" name="Picture 7"/>
          <p:cNvPicPr>
            <a:picLocks noChangeAspect="1" noChangeArrowheads="1"/>
          </p:cNvPicPr>
          <p:nvPr/>
        </p:nvPicPr>
        <p:blipFill>
          <a:blip r:embed="rId12" cstate="print"/>
          <a:srcRect/>
          <a:stretch>
            <a:fillRect/>
          </a:stretch>
        </p:blipFill>
        <p:spPr bwMode="auto">
          <a:xfrm>
            <a:off x="7044209" y="5887653"/>
            <a:ext cx="1213597" cy="682315"/>
          </a:xfrm>
          <a:prstGeom prst="rect">
            <a:avLst/>
          </a:prstGeom>
          <a:noFill/>
          <a:ln w="9525">
            <a:noFill/>
            <a:miter lim="800000"/>
            <a:headEnd/>
            <a:tailEnd/>
          </a:ln>
        </p:spPr>
      </p:pic>
      <p:pic>
        <p:nvPicPr>
          <p:cNvPr id="47" name="Picture 9" descr="Image result for tb map india"/>
          <p:cNvPicPr>
            <a:picLocks noChangeAspect="1" noChangeArrowheads="1"/>
          </p:cNvPicPr>
          <p:nvPr/>
        </p:nvPicPr>
        <p:blipFill>
          <a:blip r:embed="rId13" cstate="print"/>
          <a:srcRect/>
          <a:stretch>
            <a:fillRect/>
          </a:stretch>
        </p:blipFill>
        <p:spPr bwMode="auto">
          <a:xfrm>
            <a:off x="8231833" y="5713258"/>
            <a:ext cx="792088" cy="856710"/>
          </a:xfrm>
          <a:prstGeom prst="rect">
            <a:avLst/>
          </a:prstGeom>
          <a:noFill/>
        </p:spPr>
      </p:pic>
      <p:sp>
        <p:nvSpPr>
          <p:cNvPr id="48" name="Rectangle 47"/>
          <p:cNvSpPr/>
          <p:nvPr/>
        </p:nvSpPr>
        <p:spPr>
          <a:xfrm>
            <a:off x="5892081" y="807095"/>
            <a:ext cx="302433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sng" strike="noStrike" kern="1200" cap="none" spc="0" normalizeH="0" baseline="0" noProof="0" dirty="0" err="1">
                <a:ln>
                  <a:noFill/>
                </a:ln>
                <a:solidFill>
                  <a:srgbClr val="1F497D"/>
                </a:solidFill>
                <a:effectLst/>
                <a:uLnTx/>
                <a:uFillTx/>
                <a:latin typeface="Calibri"/>
                <a:ea typeface="+mn-ea"/>
                <a:cs typeface="+mn-cs"/>
              </a:rPr>
              <a:t>Robo</a:t>
            </a:r>
            <a:r>
              <a:rPr kumimoji="0" lang="en-IN" sz="2400" b="1" i="0" u="sng" strike="noStrike" kern="1200" cap="none" spc="0" normalizeH="0" baseline="0" noProof="0" dirty="0">
                <a:ln>
                  <a:noFill/>
                </a:ln>
                <a:solidFill>
                  <a:srgbClr val="1F497D"/>
                </a:solidFill>
                <a:effectLst/>
                <a:uLnTx/>
                <a:uFillTx/>
                <a:latin typeface="Calibri"/>
                <a:ea typeface="+mn-ea"/>
                <a:cs typeface="+mn-cs"/>
              </a:rPr>
              <a:t> </a:t>
            </a:r>
            <a:r>
              <a:rPr kumimoji="0" lang="en-IN" sz="2400" b="1" i="0" u="sng" strike="noStrike" kern="1200" cap="none" spc="0" normalizeH="0" baseline="0" noProof="0" dirty="0" err="1">
                <a:ln>
                  <a:noFill/>
                </a:ln>
                <a:solidFill>
                  <a:srgbClr val="1F497D"/>
                </a:solidFill>
                <a:effectLst/>
                <a:uLnTx/>
                <a:uFillTx/>
                <a:latin typeface="Calibri"/>
                <a:ea typeface="+mn-ea"/>
                <a:cs typeface="+mn-cs"/>
              </a:rPr>
              <a:t>Dialing</a:t>
            </a:r>
            <a:r>
              <a:rPr kumimoji="0" lang="en-IN" sz="2400" b="1" i="0" u="sng" strike="noStrike" kern="1200" cap="none" spc="0" normalizeH="0" baseline="0" noProof="0" dirty="0">
                <a:ln>
                  <a:noFill/>
                </a:ln>
                <a:solidFill>
                  <a:srgbClr val="1F497D"/>
                </a:solidFill>
                <a:effectLst/>
                <a:uLnTx/>
                <a:uFillTx/>
                <a:latin typeface="Calibri"/>
                <a:ea typeface="+mn-ea"/>
                <a:cs typeface="+mn-cs"/>
              </a:rPr>
              <a:t> System</a:t>
            </a:r>
          </a:p>
        </p:txBody>
      </p:sp>
    </p:spTree>
    <p:extLst>
      <p:ext uri="{BB962C8B-B14F-4D97-AF65-F5344CB8AC3E}">
        <p14:creationId xmlns:p14="http://schemas.microsoft.com/office/powerpoint/2010/main" val="319886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458200" cy="1752600"/>
          </a:xfrm>
        </p:spPr>
        <p:txBody>
          <a:bodyPr>
            <a:noAutofit/>
          </a:bodyPr>
          <a:lstStyle/>
          <a:p>
            <a:r>
              <a:rPr lang="en-US" sz="3200" b="1" dirty="0"/>
              <a:t>3.  Screening and Early Detection of Cervical, Oral and Breast Cancer in </a:t>
            </a:r>
            <a:r>
              <a:rPr lang="en-US" sz="3200" b="1" dirty="0" err="1"/>
              <a:t>Cachar</a:t>
            </a:r>
            <a:r>
              <a:rPr lang="en-US" sz="3200" b="1" dirty="0"/>
              <a:t>, Assam</a:t>
            </a:r>
            <a:br>
              <a:rPr lang="en-US" sz="3200" b="1" dirty="0"/>
            </a:br>
            <a:r>
              <a:rPr lang="en-US" sz="3200" b="1" dirty="0">
                <a:solidFill>
                  <a:srgbClr val="FFFF00"/>
                </a:solidFill>
              </a:rPr>
              <a:t>Trained 250+ health workers, surveyed 46,000+ population and identified 4400+ suspected cases</a:t>
            </a:r>
            <a:endParaRPr lang="en-US" sz="2800" b="1" u="sng" dirty="0">
              <a:solidFill>
                <a:srgbClr val="FFFF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35017" y="2514600"/>
            <a:ext cx="8580383" cy="4038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05000"/>
            <a:ext cx="8458200" cy="1752600"/>
          </a:xfrm>
        </p:spPr>
        <p:txBody>
          <a:bodyPr>
            <a:noAutofit/>
          </a:bodyPr>
          <a:lstStyle/>
          <a:p>
            <a:r>
              <a:rPr lang="en-US" sz="3200" b="1" dirty="0"/>
              <a:t>4.   Screening families of workers of Tea Garden for risk of Non-Communicable Diseases  and early detection of Cancer in the Dibrugarh, Assam</a:t>
            </a:r>
            <a:br>
              <a:rPr lang="en-US" sz="3200" b="1" dirty="0"/>
            </a:br>
            <a:br>
              <a:rPr lang="en-US" sz="3200" b="1" dirty="0"/>
            </a:br>
            <a:r>
              <a:rPr lang="en-US" sz="3200" b="1" dirty="0">
                <a:solidFill>
                  <a:srgbClr val="FFFF00"/>
                </a:solidFill>
              </a:rPr>
              <a:t>Trained health workers of that area, surveyed 9600+ population and identified 1200+ cases at high risk of Non-Communicable diseases</a:t>
            </a:r>
            <a:endParaRPr lang="en-US" sz="2800" b="1" u="sng" dirty="0">
              <a:solidFill>
                <a:srgbClr val="FFFF00"/>
              </a:solidFill>
            </a:endParaRPr>
          </a:p>
        </p:txBody>
      </p:sp>
    </p:spTree>
    <p:extLst>
      <p:ext uri="{BB962C8B-B14F-4D97-AF65-F5344CB8AC3E}">
        <p14:creationId xmlns:p14="http://schemas.microsoft.com/office/powerpoint/2010/main" val="134072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05000"/>
            <a:ext cx="8458200" cy="1752600"/>
          </a:xfrm>
        </p:spPr>
        <p:txBody>
          <a:bodyPr>
            <a:noAutofit/>
          </a:bodyPr>
          <a:lstStyle/>
          <a:p>
            <a:r>
              <a:rPr lang="en-US" sz="3200" b="1" dirty="0"/>
              <a:t>5.   Prevalence of fluorosis in the community of selected districts of India and development of an appropriate intervention model from prevention and control of fluorosis</a:t>
            </a:r>
            <a:br>
              <a:rPr lang="en-US" sz="3200" b="1" dirty="0"/>
            </a:br>
            <a:br>
              <a:rPr lang="en-US" sz="3200" b="1" dirty="0"/>
            </a:br>
            <a:r>
              <a:rPr lang="en-US" sz="3200" b="1" dirty="0">
                <a:solidFill>
                  <a:srgbClr val="FFFF00"/>
                </a:solidFill>
              </a:rPr>
              <a:t>Trained project staff, surveyed 50000+ population from 7 districts of India</a:t>
            </a:r>
            <a:br>
              <a:rPr lang="en-US" sz="3200" b="1" dirty="0">
                <a:solidFill>
                  <a:srgbClr val="FFFF00"/>
                </a:solidFill>
              </a:rPr>
            </a:br>
            <a:r>
              <a:rPr lang="en-US" sz="3200" b="1" dirty="0">
                <a:solidFill>
                  <a:srgbClr val="FFFF00"/>
                </a:solidFill>
              </a:rPr>
              <a:t>Project is ongoing</a:t>
            </a:r>
            <a:endParaRPr lang="en-US" sz="2800" b="1" u="sng" dirty="0">
              <a:solidFill>
                <a:srgbClr val="FFFF00"/>
              </a:solidFill>
            </a:endParaRPr>
          </a:p>
        </p:txBody>
      </p:sp>
    </p:spTree>
    <p:extLst>
      <p:ext uri="{BB962C8B-B14F-4D97-AF65-F5344CB8AC3E}">
        <p14:creationId xmlns:p14="http://schemas.microsoft.com/office/powerpoint/2010/main" val="317386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05000"/>
            <a:ext cx="8458200" cy="1752600"/>
          </a:xfrm>
        </p:spPr>
        <p:txBody>
          <a:bodyPr>
            <a:noAutofit/>
          </a:bodyPr>
          <a:lstStyle/>
          <a:p>
            <a:r>
              <a:rPr lang="en-US" sz="3200" b="1" dirty="0"/>
              <a:t>6.     Programmatic Implementation and Comparison of MIP Vaccine </a:t>
            </a:r>
            <a:r>
              <a:rPr lang="en-US" sz="3200" b="1" dirty="0" err="1"/>
              <a:t>Immunoprophylaxis</a:t>
            </a:r>
            <a:r>
              <a:rPr lang="en-US" sz="3200" b="1" dirty="0"/>
              <a:t> and Rifampicin Chemoprophylaxis for Contacts for Leprosy Patients under the National Leprosy Eradication </a:t>
            </a:r>
            <a:r>
              <a:rPr lang="en-US" sz="3200" b="1" dirty="0" err="1"/>
              <a:t>Programme</a:t>
            </a:r>
            <a:r>
              <a:rPr lang="en-US" sz="3200" b="1" dirty="0"/>
              <a:t> (NLEP) in High Endemic Settings</a:t>
            </a:r>
            <a:br>
              <a:rPr lang="en-US" sz="3200" b="1" dirty="0"/>
            </a:br>
            <a:br>
              <a:rPr lang="en-US" sz="3200" b="1" dirty="0"/>
            </a:br>
            <a:r>
              <a:rPr lang="en-US" sz="3200" b="1" dirty="0">
                <a:solidFill>
                  <a:srgbClr val="FFFF00"/>
                </a:solidFill>
              </a:rPr>
              <a:t>Trained project staff and surveyed 17000+ families population </a:t>
            </a:r>
            <a:br>
              <a:rPr lang="en-US" sz="3200" b="1" dirty="0">
                <a:solidFill>
                  <a:srgbClr val="FFFF00"/>
                </a:solidFill>
              </a:rPr>
            </a:br>
            <a:r>
              <a:rPr lang="en-US" sz="3200" b="1" dirty="0">
                <a:solidFill>
                  <a:srgbClr val="FFFF00"/>
                </a:solidFill>
              </a:rPr>
              <a:t>Project is ongoing</a:t>
            </a:r>
            <a:endParaRPr lang="en-US" sz="2800" b="1" u="sng" dirty="0">
              <a:solidFill>
                <a:srgbClr val="FFFF00"/>
              </a:solidFill>
            </a:endParaRPr>
          </a:p>
        </p:txBody>
      </p:sp>
    </p:spTree>
    <p:extLst>
      <p:ext uri="{BB962C8B-B14F-4D97-AF65-F5344CB8AC3E}">
        <p14:creationId xmlns:p14="http://schemas.microsoft.com/office/powerpoint/2010/main" val="76369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05000"/>
            <a:ext cx="8458200" cy="1752600"/>
          </a:xfrm>
        </p:spPr>
        <p:txBody>
          <a:bodyPr>
            <a:noAutofit/>
          </a:bodyPr>
          <a:lstStyle/>
          <a:p>
            <a:r>
              <a:rPr lang="en-US" sz="3200" b="1" dirty="0"/>
              <a:t>7.     Prevalence and Determinants for TB Disease among Contacts of TB Patients: A Bi-directional Study</a:t>
            </a:r>
            <a:br>
              <a:rPr lang="en-US" sz="3200" b="1" dirty="0"/>
            </a:br>
            <a:br>
              <a:rPr lang="en-US" sz="3200" b="1" dirty="0"/>
            </a:br>
            <a:r>
              <a:rPr lang="en-US" sz="3200" b="1" dirty="0">
                <a:solidFill>
                  <a:srgbClr val="FFFF00"/>
                </a:solidFill>
              </a:rPr>
              <a:t>Trained project staff and surveyed 70+ city area</a:t>
            </a:r>
            <a:br>
              <a:rPr lang="en-US" sz="3200" b="1" dirty="0">
                <a:solidFill>
                  <a:srgbClr val="FFFF00"/>
                </a:solidFill>
              </a:rPr>
            </a:br>
            <a:r>
              <a:rPr lang="en-US" sz="3200" b="1" dirty="0">
                <a:solidFill>
                  <a:srgbClr val="FFFF00"/>
                </a:solidFill>
              </a:rPr>
              <a:t>Project is ongoing</a:t>
            </a:r>
            <a:endParaRPr lang="en-US" sz="2800" b="1" u="sng" dirty="0">
              <a:solidFill>
                <a:srgbClr val="FFFF00"/>
              </a:solidFill>
            </a:endParaRPr>
          </a:p>
        </p:txBody>
      </p:sp>
    </p:spTree>
    <p:extLst>
      <p:ext uri="{BB962C8B-B14F-4D97-AF65-F5344CB8AC3E}">
        <p14:creationId xmlns:p14="http://schemas.microsoft.com/office/powerpoint/2010/main" val="235316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295400"/>
            <a:ext cx="8458200" cy="1752600"/>
          </a:xfrm>
        </p:spPr>
        <p:txBody>
          <a:bodyPr>
            <a:noAutofit/>
          </a:bodyPr>
          <a:lstStyle/>
          <a:p>
            <a:r>
              <a:rPr lang="en-US" sz="3200" b="1" dirty="0"/>
              <a:t>8.      A </a:t>
            </a:r>
            <a:r>
              <a:rPr lang="en-US" sz="3200" b="1" dirty="0" err="1"/>
              <a:t>randomised</a:t>
            </a:r>
            <a:r>
              <a:rPr lang="en-US" sz="3200" b="1" dirty="0"/>
              <a:t> controlled trial to compare the efficacy of mobile app vs conventional prescription of analgesics and adjuvants’ adherence on selected variables among cancer patients receiving palliative care at a tertiary care </a:t>
            </a:r>
            <a:r>
              <a:rPr lang="en-US" sz="3200" b="1" dirty="0" err="1"/>
              <a:t>centre</a:t>
            </a:r>
            <a:br>
              <a:rPr lang="en-US" sz="3200" b="1" dirty="0"/>
            </a:br>
            <a:br>
              <a:rPr lang="en-US" sz="3200" b="1" dirty="0"/>
            </a:br>
            <a:endParaRPr lang="en-US" sz="2800" b="1" u="sng" dirty="0">
              <a:solidFill>
                <a:srgbClr val="FFFF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4902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276600"/>
            <a:ext cx="1545014" cy="2796902"/>
          </a:xfrm>
          <a:prstGeom prst="rect">
            <a:avLst/>
          </a:prstGeom>
        </p:spPr>
      </p:pic>
    </p:spTree>
    <p:extLst>
      <p:ext uri="{BB962C8B-B14F-4D97-AF65-F5344CB8AC3E}">
        <p14:creationId xmlns:p14="http://schemas.microsoft.com/office/powerpoint/2010/main" val="260591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838200"/>
            <a:ext cx="8458200" cy="685800"/>
          </a:xfrm>
        </p:spPr>
        <p:txBody>
          <a:bodyPr>
            <a:noAutofit/>
          </a:bodyPr>
          <a:lstStyle/>
          <a:p>
            <a:r>
              <a:rPr lang="en-US" sz="3200" b="1" dirty="0"/>
              <a:t>9. Digitization of Process of Assigning medical cause of death process </a:t>
            </a:r>
            <a:br>
              <a:rPr lang="en-US" sz="3200" b="1" dirty="0"/>
            </a:br>
            <a:br>
              <a:rPr lang="en-US" sz="3200" b="1" dirty="0"/>
            </a:br>
            <a:endParaRPr lang="en-US" sz="2800" b="1" u="sng" dirty="0">
              <a:solidFill>
                <a:srgbClr val="FFFF00"/>
              </a:solidFill>
            </a:endParaRPr>
          </a:p>
        </p:txBody>
      </p:sp>
      <p:pic>
        <p:nvPicPr>
          <p:cNvPr id="6" name="Picture 2" descr="D:\manjeet\Research\Dr Banara NIMS\pics\p21.png"/>
          <p:cNvPicPr>
            <a:picLocks noChangeAspect="1" noChangeArrowheads="1"/>
          </p:cNvPicPr>
          <p:nvPr/>
        </p:nvPicPr>
        <p:blipFill>
          <a:blip r:embed="rId2" cstate="print"/>
          <a:srcRect/>
          <a:stretch>
            <a:fillRect/>
          </a:stretch>
        </p:blipFill>
        <p:spPr bwMode="auto">
          <a:xfrm>
            <a:off x="6553200" y="1747345"/>
            <a:ext cx="2338351" cy="4157070"/>
          </a:xfrm>
          <a:prstGeom prst="rect">
            <a:avLst/>
          </a:prstGeom>
          <a:noFill/>
        </p:spPr>
      </p:pic>
      <p:pic>
        <p:nvPicPr>
          <p:cNvPr id="3" name="Picture 2"/>
          <p:cNvPicPr>
            <a:picLocks noChangeAspect="1"/>
          </p:cNvPicPr>
          <p:nvPr/>
        </p:nvPicPr>
        <p:blipFill>
          <a:blip r:embed="rId3"/>
          <a:stretch>
            <a:fillRect/>
          </a:stretch>
        </p:blipFill>
        <p:spPr>
          <a:xfrm>
            <a:off x="304800" y="1752600"/>
            <a:ext cx="5957887" cy="4151815"/>
          </a:xfrm>
          <a:prstGeom prst="rect">
            <a:avLst/>
          </a:prstGeom>
        </p:spPr>
      </p:pic>
    </p:spTree>
    <p:extLst>
      <p:ext uri="{BB962C8B-B14F-4D97-AF65-F5344CB8AC3E}">
        <p14:creationId xmlns:p14="http://schemas.microsoft.com/office/powerpoint/2010/main" val="349914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888" y="381000"/>
            <a:ext cx="855631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FFFF00"/>
                </a:solidFill>
                <a:effectLst/>
                <a:uLnTx/>
                <a:uFillTx/>
                <a:latin typeface="Calibri"/>
                <a:ea typeface="+mn-ea"/>
                <a:cs typeface="+mn-cs"/>
              </a:rPr>
              <a:t>FG-AI4H-K-053-A01</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4" name="Rectangle 3"/>
          <p:cNvSpPr/>
          <p:nvPr/>
        </p:nvSpPr>
        <p:spPr>
          <a:xfrm>
            <a:off x="282888" y="1244025"/>
            <a:ext cx="855631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DEL-09 :  AI4H Applications and Platforms</a:t>
            </a:r>
            <a:endParaRPr kumimoji="0" lang="en-US" sz="3200" b="0"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5" name="Rectangle 4"/>
          <p:cNvSpPr/>
          <p:nvPr/>
        </p:nvSpPr>
        <p:spPr>
          <a:xfrm>
            <a:off x="304800" y="4145341"/>
            <a:ext cx="8556312" cy="255454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err="1">
                <a:ln>
                  <a:noFill/>
                </a:ln>
                <a:solidFill>
                  <a:prstClr val="white">
                    <a:lumMod val="95000"/>
                  </a:prstClr>
                </a:solidFill>
                <a:effectLst/>
                <a:uLnTx/>
                <a:uFillTx/>
                <a:latin typeface="Calibri"/>
                <a:ea typeface="+mn-ea"/>
                <a:cs typeface="+mn-cs"/>
              </a:rPr>
              <a:t>Manjeet</a:t>
            </a: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 Singh </a:t>
            </a:r>
            <a:r>
              <a:rPr kumimoji="0" lang="en-IN" sz="3200" b="1" i="0" u="none" strike="noStrike" kern="1200" cap="none" spc="0" normalizeH="0" baseline="0" noProof="0" dirty="0" err="1">
                <a:ln>
                  <a:noFill/>
                </a:ln>
                <a:solidFill>
                  <a:prstClr val="white">
                    <a:lumMod val="95000"/>
                  </a:prstClr>
                </a:solidFill>
                <a:effectLst/>
                <a:uLnTx/>
                <a:uFillTx/>
                <a:latin typeface="Calibri"/>
                <a:ea typeface="+mn-ea"/>
                <a:cs typeface="+mn-cs"/>
              </a:rPr>
              <a:t>Chalga</a:t>
            </a:r>
            <a:endPar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Scientist-C, ICMR, India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+91-95827 76792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manjeetchalga@gmail.com</a:t>
            </a:r>
            <a:r>
              <a:rPr kumimoji="0" lang="en-IN" sz="3200" b="1" i="0" u="none" strike="noStrike" kern="1200" cap="none" spc="0" normalizeH="0" baseline="0" noProof="0" dirty="0">
                <a:ln>
                  <a:noFill/>
                </a:ln>
                <a:solidFill>
                  <a:prstClr val="white">
                    <a:lumMod val="95000"/>
                  </a:prstClr>
                </a:solidFill>
                <a:effectLst/>
                <a:uLnTx/>
                <a:uFillTx/>
                <a:latin typeface="Calibri"/>
                <a:ea typeface="+mn-ea"/>
                <a:cs typeface="+mn-cs"/>
              </a:rPr>
              <a:t>, chalgams.hq@icmr.gov.in</a:t>
            </a:r>
            <a:endParaRPr kumimoji="0" lang="en-US" sz="3200" b="0" i="0" u="none" strike="noStrike" kern="1200" cap="none" spc="0" normalizeH="0" baseline="0" noProof="0" dirty="0">
              <a:ln>
                <a:noFill/>
              </a:ln>
              <a:solidFill>
                <a:prstClr val="white">
                  <a:lumMod val="95000"/>
                </a:prstClr>
              </a:solidFill>
              <a:effectLst/>
              <a:uLnTx/>
              <a:uFillTx/>
              <a:latin typeface="Calibri"/>
              <a:ea typeface="+mn-ea"/>
              <a:cs typeface="+mn-cs"/>
            </a:endParaRPr>
          </a:p>
        </p:txBody>
      </p:sp>
      <p:pic>
        <p:nvPicPr>
          <p:cNvPr id="6" name="Picture 2" descr="https://egovcell.icmr.org.in/images/new_logo_icmr.jpg"/>
          <p:cNvPicPr>
            <a:picLocks noChangeAspect="1" noChangeArrowheads="1"/>
          </p:cNvPicPr>
          <p:nvPr/>
        </p:nvPicPr>
        <p:blipFill>
          <a:blip r:embed="rId3" cstate="print"/>
          <a:srcRect/>
          <a:stretch>
            <a:fillRect/>
          </a:stretch>
        </p:blipFill>
        <p:spPr bwMode="auto">
          <a:xfrm>
            <a:off x="3409950" y="2895600"/>
            <a:ext cx="2381250" cy="11430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304800"/>
            <a:ext cx="8686800" cy="762000"/>
          </a:xfrm>
        </p:spPr>
        <p:txBody>
          <a:bodyPr>
            <a:noAutofit/>
          </a:bodyPr>
          <a:lstStyle/>
          <a:p>
            <a:r>
              <a:rPr lang="en-GB" sz="2800" b="1" dirty="0"/>
              <a:t>Received National Award for project on TB in Tribal Areas </a:t>
            </a:r>
            <a:endParaRPr lang="en-US" sz="2600" b="1" u="sng" dirty="0"/>
          </a:p>
        </p:txBody>
      </p:sp>
      <p:pic>
        <p:nvPicPr>
          <p:cNvPr id="2" name="Picture 2" descr="D:\manjeet\Research\tietb\DSC_0111.JPG"/>
          <p:cNvPicPr>
            <a:picLocks noChangeAspect="1" noChangeArrowheads="1"/>
          </p:cNvPicPr>
          <p:nvPr/>
        </p:nvPicPr>
        <p:blipFill>
          <a:blip r:embed="rId2" cstate="print"/>
          <a:srcRect/>
          <a:stretch>
            <a:fillRect/>
          </a:stretch>
        </p:blipFill>
        <p:spPr bwMode="auto">
          <a:xfrm>
            <a:off x="381000" y="1143000"/>
            <a:ext cx="8382000" cy="556763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Result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4" name="Rectangle 3"/>
          <p:cNvSpPr/>
          <p:nvPr/>
        </p:nvSpPr>
        <p:spPr>
          <a:xfrm>
            <a:off x="533400" y="1489770"/>
            <a:ext cx="8153400" cy="4370427"/>
          </a:xfrm>
          <a:prstGeom prst="rect">
            <a:avLst/>
          </a:prstGeom>
          <a:noFill/>
        </p:spPr>
        <p:txBody>
          <a:bodyPr wrap="square" lIns="91440" tIns="45720" rIns="91440" bIns="4572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Dynamic Apps are prepared and their design depends on the database of the main server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Dynamic nature of mobile application makes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updation</a:t>
            </a:r>
            <a:r>
              <a:rPr kumimoji="0" lang="en-US" sz="3200" b="0" i="0" u="none" strike="noStrike" kern="1200" cap="none" spc="0" normalizeH="0" baseline="0" noProof="0" dirty="0">
                <a:ln>
                  <a:noFill/>
                </a:ln>
                <a:solidFill>
                  <a:prstClr val="white"/>
                </a:solidFill>
                <a:effectLst/>
                <a:uLnTx/>
                <a:uFillTx/>
                <a:latin typeface="Calibri"/>
                <a:ea typeface="+mn-ea"/>
                <a:cs typeface="+mn-cs"/>
              </a:rPr>
              <a:t> more easy.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The data synchronization procedure becomes simple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Data analysis becomes more powerful</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602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7530" y="2967335"/>
            <a:ext cx="314894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Thank You</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381000"/>
            <a:ext cx="8556312" cy="450892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Objectives:</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a:p>
            <a:pPr marL="536575" marR="0" lvl="0" indent="-536575" algn="l"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a:p>
            <a:pPr marL="536575" marR="0" lvl="0" indent="-536575"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to discuss on development of AI tool for Health using Mobile Applications &amp; Cloud Applications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536575" marR="0" lvl="0" indent="-536575"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to provide a forum for open communication among various stakeholders,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536575" marR="0" lvl="0" indent="-536575"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to coordinate the benchmarking process in collaboration with the Focus Group management and working groups.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Key features required for development of AI tool for Health using Mobile Application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4" name="Rectangle 3"/>
          <p:cNvSpPr/>
          <p:nvPr/>
        </p:nvSpPr>
        <p:spPr>
          <a:xfrm>
            <a:off x="533400" y="1730812"/>
            <a:ext cx="8153400"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PAS 277:2015 Health and wellness apps. Quality criteria across the life cycle. Code of practice</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533400" y="3260497"/>
            <a:ext cx="8153400"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Good practice guidelines on health apps and smart devices (mobile health or </a:t>
            </a:r>
            <a:r>
              <a:rPr kumimoji="0" lang="en-GB" sz="3200" b="0" i="0" u="none" strike="noStrike" kern="1200" cap="none" spc="0" normalizeH="0" baseline="0" noProof="0" dirty="0" err="1">
                <a:ln>
                  <a:noFill/>
                </a:ln>
                <a:solidFill>
                  <a:prstClr val="white"/>
                </a:solidFill>
                <a:effectLst/>
                <a:uLnTx/>
                <a:uFillTx/>
                <a:latin typeface="Calibri"/>
                <a:ea typeface="+mn-ea"/>
                <a:cs typeface="+mn-cs"/>
              </a:rPr>
              <a:t>mhealth</a:t>
            </a:r>
            <a:r>
              <a:rPr kumimoji="0" lang="en-GB" sz="3200" b="0" i="0" u="none" strike="noStrike" kern="1200" cap="none" spc="0" normalizeH="0" baseline="0" noProof="0" dirty="0">
                <a:ln>
                  <a:noFill/>
                </a:ln>
                <a:solidFill>
                  <a:prstClr val="white"/>
                </a:solidFill>
                <a:effectLst/>
                <a:uLnTx/>
                <a:uFillTx/>
                <a:latin typeface="Calibri"/>
                <a:ea typeface="+mn-ea"/>
                <a:cs typeface="+mn-cs"/>
              </a:rPr>
              <a:t>)</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33400" y="4790182"/>
            <a:ext cx="8153400"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Guiding Principles of Practice and Transparency for Mobile Health Solutions (CTA-2073)</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946335" y="1209329"/>
            <a:ext cx="5445065"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Types of Mobile Application</a:t>
            </a:r>
            <a:endParaRPr kumimoji="0" lang="en-IN"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301521" y="3709659"/>
            <a:ext cx="235745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Native Apps</a:t>
            </a:r>
          </a:p>
        </p:txBody>
      </p:sp>
      <p:sp>
        <p:nvSpPr>
          <p:cNvPr id="32" name="Rectangle 31"/>
          <p:cNvSpPr/>
          <p:nvPr/>
        </p:nvSpPr>
        <p:spPr>
          <a:xfrm>
            <a:off x="3444793" y="3709658"/>
            <a:ext cx="2357454" cy="1167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Web Based Apps</a:t>
            </a:r>
          </a:p>
        </p:txBody>
      </p:sp>
      <p:sp>
        <p:nvSpPr>
          <p:cNvPr id="33" name="Rectangle 32"/>
          <p:cNvSpPr/>
          <p:nvPr/>
        </p:nvSpPr>
        <p:spPr>
          <a:xfrm>
            <a:off x="6572865" y="3709659"/>
            <a:ext cx="235745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Hybrid Apps</a:t>
            </a:r>
          </a:p>
        </p:txBody>
      </p:sp>
      <p:cxnSp>
        <p:nvCxnSpPr>
          <p:cNvPr id="34" name="Straight Arrow Connector 33"/>
          <p:cNvCxnSpPr/>
          <p:nvPr/>
        </p:nvCxnSpPr>
        <p:spPr>
          <a:xfrm rot="5400000">
            <a:off x="4230611" y="2422981"/>
            <a:ext cx="857256" cy="1588"/>
          </a:xfrm>
          <a:prstGeom prst="straightConnector1">
            <a:avLst/>
          </a:prstGeom>
          <a:ln w="571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873819"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229817"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7585815"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30215" y="2852403"/>
            <a:ext cx="678661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916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946335" y="762000"/>
            <a:ext cx="5445065" cy="1233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Trending Mobile Applications for Health</a:t>
            </a:r>
            <a:endParaRPr kumimoji="0" lang="en-IN"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301521" y="3709658"/>
            <a:ext cx="2357454" cy="170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Health Awareness Apps</a:t>
            </a:r>
          </a:p>
        </p:txBody>
      </p:sp>
      <p:sp>
        <p:nvSpPr>
          <p:cNvPr id="32" name="Rectangle 31"/>
          <p:cNvSpPr/>
          <p:nvPr/>
        </p:nvSpPr>
        <p:spPr>
          <a:xfrm>
            <a:off x="3216867" y="3709658"/>
            <a:ext cx="2795724" cy="1700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Apps with Associated Devices</a:t>
            </a:r>
          </a:p>
        </p:txBody>
      </p:sp>
      <p:sp>
        <p:nvSpPr>
          <p:cNvPr id="33" name="Rectangle 32"/>
          <p:cNvSpPr/>
          <p:nvPr/>
        </p:nvSpPr>
        <p:spPr>
          <a:xfrm>
            <a:off x="6572865" y="3709659"/>
            <a:ext cx="2357454" cy="1700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Calibri"/>
                <a:ea typeface="+mn-ea"/>
                <a:cs typeface="+mn-cs"/>
              </a:rPr>
              <a:t>Apps for disease surveillance </a:t>
            </a:r>
          </a:p>
        </p:txBody>
      </p:sp>
      <p:cxnSp>
        <p:nvCxnSpPr>
          <p:cNvPr id="34" name="Straight Arrow Connector 33"/>
          <p:cNvCxnSpPr/>
          <p:nvPr/>
        </p:nvCxnSpPr>
        <p:spPr>
          <a:xfrm rot="5400000">
            <a:off x="4230611" y="2422981"/>
            <a:ext cx="857256" cy="1588"/>
          </a:xfrm>
          <a:prstGeom prst="straightConnector1">
            <a:avLst/>
          </a:prstGeom>
          <a:ln w="571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873819"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229817"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7585815" y="3280237"/>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30215" y="2852403"/>
            <a:ext cx="678661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35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Designing of dynamic Mobile Application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4" name="Rectangle 3"/>
          <p:cNvSpPr/>
          <p:nvPr/>
        </p:nvSpPr>
        <p:spPr>
          <a:xfrm>
            <a:off x="533400" y="1489770"/>
            <a:ext cx="8153400" cy="4955203"/>
          </a:xfrm>
          <a:prstGeom prst="rect">
            <a:avLst/>
          </a:prstGeom>
          <a:noFill/>
        </p:spPr>
        <p:txBody>
          <a:bodyPr wrap="square" lIns="91440" tIns="45720" rIns="91440" bIns="45720">
            <a:spAutoFit/>
          </a:bodyPr>
          <a:lstStyle/>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Most of the health research issues have similar pattern of questionnaire or activities. </a:t>
            </a: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By identifying the common pattern of health surveys and issues, a simple database can be designed at a webserver. </a:t>
            </a: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The mobile application can be designed to read the database from the webserver and prepare the dynamic console of the App.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828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Detail of some App and cloud based projects we are working 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600" b="1"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Rectangle 5"/>
          <p:cNvSpPr/>
          <p:nvPr/>
        </p:nvSpPr>
        <p:spPr>
          <a:xfrm>
            <a:off x="762000" y="1524000"/>
            <a:ext cx="3657600" cy="671851"/>
          </a:xfrm>
          <a:prstGeom prst="rect">
            <a:avLst/>
          </a:prstGeom>
          <a:noFill/>
        </p:spPr>
        <p:txBody>
          <a:bodyPr wrap="square" lIns="91440" tIns="45720" rIns="91440" bIns="45720">
            <a:spAutoFit/>
          </a:bodyPr>
          <a:lstStyle/>
          <a:p>
            <a:pPr marL="361950" marR="0" lvl="0" indent="-361950" algn="just"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n-ea"/>
                <a:cs typeface="+mn-cs"/>
              </a:rPr>
              <a:t>Dynamic designing</a:t>
            </a:r>
          </a:p>
        </p:txBody>
      </p:sp>
      <p:sp>
        <p:nvSpPr>
          <p:cNvPr id="7" name="Flowchart: Magnetic Disk 6"/>
          <p:cNvSpPr/>
          <p:nvPr/>
        </p:nvSpPr>
        <p:spPr>
          <a:xfrm>
            <a:off x="838200" y="3276600"/>
            <a:ext cx="609600" cy="1143000"/>
          </a:xfrm>
          <a:prstGeom prst="flowChartMagneticDisk">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own Arrow 7"/>
          <p:cNvSpPr/>
          <p:nvPr/>
        </p:nvSpPr>
        <p:spPr>
          <a:xfrm>
            <a:off x="990600" y="2209800"/>
            <a:ext cx="380999" cy="9144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228600" y="4572001"/>
            <a:ext cx="1828800"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Database of Web Based Server</a:t>
            </a:r>
          </a:p>
        </p:txBody>
      </p:sp>
      <p:pic>
        <p:nvPicPr>
          <p:cNvPr id="10" name="Picture 5" descr="Image result for computer picture"/>
          <p:cNvPicPr>
            <a:picLocks noChangeAspect="1" noChangeArrowheads="1"/>
          </p:cNvPicPr>
          <p:nvPr/>
        </p:nvPicPr>
        <p:blipFill>
          <a:blip r:embed="rId2" cstate="print"/>
          <a:srcRect/>
          <a:stretch>
            <a:fillRect/>
          </a:stretch>
        </p:blipFill>
        <p:spPr bwMode="auto">
          <a:xfrm>
            <a:off x="2133600" y="3276600"/>
            <a:ext cx="1512238" cy="1118245"/>
          </a:xfrm>
          <a:prstGeom prst="rect">
            <a:avLst/>
          </a:prstGeom>
          <a:noFill/>
        </p:spPr>
      </p:pic>
      <p:sp>
        <p:nvSpPr>
          <p:cNvPr id="11" name="Rectangle 10"/>
          <p:cNvSpPr/>
          <p:nvPr/>
        </p:nvSpPr>
        <p:spPr>
          <a:xfrm>
            <a:off x="2209800" y="4572000"/>
            <a:ext cx="129540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Server</a:t>
            </a:r>
          </a:p>
        </p:txBody>
      </p:sp>
      <p:sp>
        <p:nvSpPr>
          <p:cNvPr id="12" name="Left-Right Arrow 11"/>
          <p:cNvSpPr/>
          <p:nvPr/>
        </p:nvSpPr>
        <p:spPr>
          <a:xfrm>
            <a:off x="1447800" y="3581400"/>
            <a:ext cx="609600" cy="45720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343400" y="4343400"/>
            <a:ext cx="13716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Calibri"/>
                <a:ea typeface="+mn-ea"/>
                <a:cs typeface="+mn-cs"/>
              </a:rPr>
              <a:t>Data Sync</a:t>
            </a:r>
          </a:p>
        </p:txBody>
      </p:sp>
      <p:sp>
        <p:nvSpPr>
          <p:cNvPr id="16" name="Can 15"/>
          <p:cNvSpPr/>
          <p:nvPr/>
        </p:nvSpPr>
        <p:spPr>
          <a:xfrm>
            <a:off x="6096000" y="3124200"/>
            <a:ext cx="457200" cy="1219200"/>
          </a:xfrm>
          <a:prstGeom prst="ca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AutoShape 2"/>
          <p:cNvSpPr>
            <a:spLocks noChangeArrowheads="1"/>
          </p:cNvSpPr>
          <p:nvPr/>
        </p:nvSpPr>
        <p:spPr bwMode="auto">
          <a:xfrm rot="10800000">
            <a:off x="4038599" y="3886200"/>
            <a:ext cx="1828800" cy="228600"/>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0000"/>
              </a:solidFill>
              <a:effectLst/>
              <a:uLnTx/>
              <a:uFillTx/>
              <a:latin typeface="Calibri"/>
              <a:ea typeface="+mn-ea"/>
              <a:cs typeface="+mn-cs"/>
            </a:endParaRPr>
          </a:p>
        </p:txBody>
      </p:sp>
      <p:sp>
        <p:nvSpPr>
          <p:cNvPr id="18" name="AutoShape 2"/>
          <p:cNvSpPr>
            <a:spLocks noChangeArrowheads="1"/>
          </p:cNvSpPr>
          <p:nvPr/>
        </p:nvSpPr>
        <p:spPr bwMode="auto">
          <a:xfrm>
            <a:off x="4038600" y="3505200"/>
            <a:ext cx="1905000" cy="228600"/>
          </a:xfrm>
          <a:prstGeom prst="rightArrow">
            <a:avLst>
              <a:gd name="adj1" fmla="val 50000"/>
              <a:gd name="adj2" fmla="val 736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0000"/>
              </a:solidFill>
              <a:effectLst/>
              <a:uLnTx/>
              <a:uFillTx/>
              <a:latin typeface="Calibri"/>
              <a:ea typeface="+mn-ea"/>
              <a:cs typeface="+mn-cs"/>
            </a:endParaRPr>
          </a:p>
        </p:txBody>
      </p:sp>
      <p:sp>
        <p:nvSpPr>
          <p:cNvPr id="19" name="Cloud 18"/>
          <p:cNvSpPr/>
          <p:nvPr/>
        </p:nvSpPr>
        <p:spPr>
          <a:xfrm>
            <a:off x="4191000" y="3200400"/>
            <a:ext cx="12192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Calibri"/>
                <a:ea typeface="+mn-ea"/>
                <a:cs typeface="+mn-cs"/>
              </a:rPr>
              <a:t>Internet</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p:cNvSpPr/>
          <p:nvPr/>
        </p:nvSpPr>
        <p:spPr>
          <a:xfrm>
            <a:off x="5791200" y="4343400"/>
            <a:ext cx="13716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Calibri"/>
                <a:ea typeface="+mn-ea"/>
                <a:cs typeface="+mn-cs"/>
              </a:rPr>
              <a:t>Mobile Database</a:t>
            </a:r>
          </a:p>
        </p:txBody>
      </p:sp>
      <p:pic>
        <p:nvPicPr>
          <p:cNvPr id="21" name="Picture 2" descr="F:\manjeet\Research\cachar\Screenshots\Screenshot_2017-11-21-11-40-36.png"/>
          <p:cNvPicPr>
            <a:picLocks noChangeAspect="1" noChangeArrowheads="1"/>
          </p:cNvPicPr>
          <p:nvPr/>
        </p:nvPicPr>
        <p:blipFill>
          <a:blip r:embed="rId3" cstate="print"/>
          <a:srcRect/>
          <a:stretch>
            <a:fillRect/>
          </a:stretch>
        </p:blipFill>
        <p:spPr bwMode="auto">
          <a:xfrm>
            <a:off x="7010400" y="2514600"/>
            <a:ext cx="1752600" cy="3276600"/>
          </a:xfrm>
          <a:prstGeom prst="rect">
            <a:avLst/>
          </a:prstGeom>
          <a:noFill/>
        </p:spPr>
      </p:pic>
      <p:sp>
        <p:nvSpPr>
          <p:cNvPr id="22" name="Right Arrow 21"/>
          <p:cNvSpPr/>
          <p:nvPr/>
        </p:nvSpPr>
        <p:spPr>
          <a:xfrm rot="778708">
            <a:off x="4344722" y="2084994"/>
            <a:ext cx="2435758" cy="2888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128897"/>
            <a:ext cx="8001000" cy="206210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1.    Targeted Intervention to Expand and Strengthen TB (TIETB) Control in Tribal Populations under the Revised National Tuberculosis Control </a:t>
            </a:r>
            <a:r>
              <a:rPr kumimoji="0" lang="en-US" sz="3200" b="1" i="0" u="none" strike="noStrike" kern="1200" cap="none" spc="0" normalizeH="0" baseline="0" noProof="0" dirty="0" err="1">
                <a:ln>
                  <a:noFill/>
                </a:ln>
                <a:solidFill>
                  <a:prstClr val="white"/>
                </a:solidFill>
                <a:effectLst/>
                <a:uLnTx/>
                <a:uFillTx/>
                <a:latin typeface="Calibri"/>
                <a:ea typeface="+mn-ea"/>
                <a:cs typeface="+mn-cs"/>
              </a:rPr>
              <a:t>Programme</a:t>
            </a:r>
            <a:r>
              <a:rPr kumimoji="0" lang="en-US" sz="3200" b="1" i="0" u="none" strike="noStrike" kern="1200" cap="none" spc="0" normalizeH="0" baseline="0" noProof="0" dirty="0">
                <a:ln>
                  <a:noFill/>
                </a:ln>
                <a:solidFill>
                  <a:prstClr val="white"/>
                </a:solidFill>
                <a:effectLst/>
                <a:uLnTx/>
                <a:uFillTx/>
                <a:latin typeface="Calibri"/>
                <a:ea typeface="+mn-ea"/>
                <a:cs typeface="+mn-cs"/>
              </a:rPr>
              <a:t>, India</a:t>
            </a:r>
            <a:endParaRPr kumimoji="0" lang="en-GB"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077431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42DA5A-8F6D-4B83-96CD-208D7EDC1DA6}"/>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1777</TotalTime>
  <Words>815</Words>
  <Application>Microsoft Office PowerPoint</Application>
  <PresentationFormat>On-screen Show (4:3)</PresentationFormat>
  <Paragraphs>108</Paragraphs>
  <Slides>22</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等线</vt:lpstr>
      <vt:lpstr>Arial</vt:lpstr>
      <vt:lpstr>Calibri</vt:lpstr>
      <vt:lpstr>Calibri Light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Screening and Early Detection of Cervical, Oral and Breast Cancer in Cachar, Assam Trained 250+ health workers, surveyed 46,000+ population and identified 4400+ suspected cases</vt:lpstr>
      <vt:lpstr>4.   Screening families of workers of Tea Garden for risk of Non-Communicable Diseases  and early detection of Cancer in the Dibrugarh, Assam  Trained health workers of that area, surveyed 9600+ population and identified 1200+ cases at high risk of Non-Communicable diseases</vt:lpstr>
      <vt:lpstr>5.   Prevalence of fluorosis in the community of selected districts of India and development of an appropriate intervention model from prevention and control of fluorosis  Trained project staff, surveyed 50000+ population from 7 districts of India Project is ongoing</vt:lpstr>
      <vt:lpstr>6.     Programmatic Implementation and Comparison of MIP Vaccine Immunoprophylaxis and Rifampicin Chemoprophylaxis for Contacts for Leprosy Patients under the National Leprosy Eradication Programme (NLEP) in High Endemic Settings  Trained project staff and surveyed 17000+ families population  Project is ongoing</vt:lpstr>
      <vt:lpstr>7.     Prevalence and Determinants for TB Disease among Contacts of TB Patients: A Bi-directional Study  Trained project staff and surveyed 70+ city area Project is ongoing</vt:lpstr>
      <vt:lpstr>8.      A randomised controlled trial to compare the efficacy of mobile app vs conventional prescription of analgesics and adjuvants’ adherence on selected variables among cancer patients receiving palliative care at a tertiary care centre  </vt:lpstr>
      <vt:lpstr>9. Digitization of Process of Assigning medical cause of death process   </vt:lpstr>
      <vt:lpstr>Received National Award for project on TB in Tribal Areas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DEL09: AI4H applications and platforms - Att.1 - Presentation</dc:title>
  <dc:creator>Campos, Simao</dc:creator>
  <cp:lastModifiedBy>Simão Campos-Neto</cp:lastModifiedBy>
  <cp:revision>75</cp:revision>
  <cp:lastPrinted>2019-04-04T08:49:31Z</cp:lastPrinted>
  <dcterms:created xsi:type="dcterms:W3CDTF">2019-03-31T15:53:06Z</dcterms:created>
  <dcterms:modified xsi:type="dcterms:W3CDTF">2021-01-29T21:11:24Z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